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8.xml" ContentType="application/vnd.openxmlformats-officedocument.presentationml.tags+xml"/>
  <Override PartName="/ppt/notesSlides/notesSlide3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3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37.xml" ContentType="application/vnd.openxmlformats-officedocument.presentationml.notesSlide+xml"/>
  <Override PartName="/ppt/tags/tag15.xml" ContentType="application/vnd.openxmlformats-officedocument.presentationml.tags+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3.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6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68" r:id="rId5"/>
    <p:sldMasterId id="2147483681" r:id="rId6"/>
    <p:sldMasterId id="2147483694" r:id="rId7"/>
  </p:sldMasterIdLst>
  <p:notesMasterIdLst>
    <p:notesMasterId r:id="rId166"/>
  </p:notesMasterIdLst>
  <p:handoutMasterIdLst>
    <p:handoutMasterId r:id="rId167"/>
  </p:handoutMasterIdLst>
  <p:sldIdLst>
    <p:sldId id="275" r:id="rId8"/>
    <p:sldId id="265" r:id="rId9"/>
    <p:sldId id="266" r:id="rId10"/>
    <p:sldId id="2147471715" r:id="rId11"/>
    <p:sldId id="2147471707" r:id="rId12"/>
    <p:sldId id="311" r:id="rId13"/>
    <p:sldId id="314" r:id="rId14"/>
    <p:sldId id="2147474539" r:id="rId15"/>
    <p:sldId id="312" r:id="rId16"/>
    <p:sldId id="315" r:id="rId17"/>
    <p:sldId id="2147471709" r:id="rId18"/>
    <p:sldId id="2147471711" r:id="rId19"/>
    <p:sldId id="313" r:id="rId20"/>
    <p:sldId id="2147471744" r:id="rId21"/>
    <p:sldId id="2147471743" r:id="rId22"/>
    <p:sldId id="2147471723" r:id="rId23"/>
    <p:sldId id="2147471738" r:id="rId24"/>
    <p:sldId id="2147471739" r:id="rId25"/>
    <p:sldId id="2147471741" r:id="rId26"/>
    <p:sldId id="2147474541" r:id="rId27"/>
    <p:sldId id="291" r:id="rId28"/>
    <p:sldId id="2147474537" r:id="rId29"/>
    <p:sldId id="2147474535" r:id="rId30"/>
    <p:sldId id="2147471704" r:id="rId31"/>
    <p:sldId id="2147474536" r:id="rId32"/>
    <p:sldId id="2147474538" r:id="rId33"/>
    <p:sldId id="2147471745" r:id="rId34"/>
    <p:sldId id="256" r:id="rId35"/>
    <p:sldId id="257" r:id="rId36"/>
    <p:sldId id="258" r:id="rId37"/>
    <p:sldId id="259" r:id="rId38"/>
    <p:sldId id="260" r:id="rId39"/>
    <p:sldId id="262" r:id="rId40"/>
    <p:sldId id="263" r:id="rId41"/>
    <p:sldId id="264" r:id="rId42"/>
    <p:sldId id="2147474542" r:id="rId43"/>
    <p:sldId id="2147474543" r:id="rId44"/>
    <p:sldId id="267" r:id="rId45"/>
    <p:sldId id="268" r:id="rId46"/>
    <p:sldId id="2147474544" r:id="rId47"/>
    <p:sldId id="2147474545" r:id="rId48"/>
    <p:sldId id="2147474546" r:id="rId49"/>
    <p:sldId id="270" r:id="rId50"/>
    <p:sldId id="277" r:id="rId51"/>
    <p:sldId id="276" r:id="rId52"/>
    <p:sldId id="278" r:id="rId53"/>
    <p:sldId id="286" r:id="rId54"/>
    <p:sldId id="279" r:id="rId55"/>
    <p:sldId id="280" r:id="rId56"/>
    <p:sldId id="281" r:id="rId57"/>
    <p:sldId id="2147474547" r:id="rId58"/>
    <p:sldId id="292" r:id="rId59"/>
    <p:sldId id="293" r:id="rId60"/>
    <p:sldId id="289" r:id="rId61"/>
    <p:sldId id="290" r:id="rId62"/>
    <p:sldId id="285" r:id="rId63"/>
    <p:sldId id="287" r:id="rId64"/>
    <p:sldId id="288" r:id="rId65"/>
    <p:sldId id="282" r:id="rId66"/>
    <p:sldId id="283" r:id="rId67"/>
    <p:sldId id="2145707575" r:id="rId68"/>
    <p:sldId id="12901" r:id="rId69"/>
    <p:sldId id="2145707576" r:id="rId70"/>
    <p:sldId id="261" r:id="rId71"/>
    <p:sldId id="2147474548" r:id="rId72"/>
    <p:sldId id="2147474549" r:id="rId73"/>
    <p:sldId id="2145707573" r:id="rId74"/>
    <p:sldId id="2147474550" r:id="rId75"/>
    <p:sldId id="364" r:id="rId76"/>
    <p:sldId id="1691" r:id="rId77"/>
    <p:sldId id="1714" r:id="rId78"/>
    <p:sldId id="1751" r:id="rId79"/>
    <p:sldId id="1770" r:id="rId80"/>
    <p:sldId id="1771" r:id="rId81"/>
    <p:sldId id="2145707571" r:id="rId82"/>
    <p:sldId id="636" r:id="rId83"/>
    <p:sldId id="2145707562" r:id="rId84"/>
    <p:sldId id="2145707563" r:id="rId85"/>
    <p:sldId id="2145707565" r:id="rId86"/>
    <p:sldId id="2147474551" r:id="rId87"/>
    <p:sldId id="2145707567" r:id="rId88"/>
    <p:sldId id="294" r:id="rId89"/>
    <p:sldId id="1129" r:id="rId90"/>
    <p:sldId id="767" r:id="rId91"/>
    <p:sldId id="769" r:id="rId92"/>
    <p:sldId id="802" r:id="rId93"/>
    <p:sldId id="803" r:id="rId94"/>
    <p:sldId id="2147474552" r:id="rId95"/>
    <p:sldId id="2135714348" r:id="rId96"/>
    <p:sldId id="2135714359" r:id="rId97"/>
    <p:sldId id="2135714357" r:id="rId98"/>
    <p:sldId id="2135714365" r:id="rId99"/>
    <p:sldId id="2145707572" r:id="rId100"/>
    <p:sldId id="2147474553" r:id="rId101"/>
    <p:sldId id="391" r:id="rId102"/>
    <p:sldId id="460" r:id="rId103"/>
    <p:sldId id="426" r:id="rId104"/>
    <p:sldId id="461" r:id="rId105"/>
    <p:sldId id="462" r:id="rId106"/>
    <p:sldId id="456" r:id="rId107"/>
    <p:sldId id="411" r:id="rId108"/>
    <p:sldId id="2147474554" r:id="rId109"/>
    <p:sldId id="424" r:id="rId110"/>
    <p:sldId id="427" r:id="rId111"/>
    <p:sldId id="428" r:id="rId112"/>
    <p:sldId id="429" r:id="rId113"/>
    <p:sldId id="423" r:id="rId114"/>
    <p:sldId id="457" r:id="rId115"/>
    <p:sldId id="431" r:id="rId116"/>
    <p:sldId id="434" r:id="rId117"/>
    <p:sldId id="463" r:id="rId118"/>
    <p:sldId id="464" r:id="rId119"/>
    <p:sldId id="435" r:id="rId120"/>
    <p:sldId id="432" r:id="rId121"/>
    <p:sldId id="458" r:id="rId122"/>
    <p:sldId id="438" r:id="rId123"/>
    <p:sldId id="459" r:id="rId124"/>
    <p:sldId id="297" r:id="rId125"/>
    <p:sldId id="465" r:id="rId126"/>
    <p:sldId id="298" r:id="rId127"/>
    <p:sldId id="440" r:id="rId128"/>
    <p:sldId id="2147474555" r:id="rId129"/>
    <p:sldId id="2147474556" r:id="rId130"/>
    <p:sldId id="2147474557" r:id="rId131"/>
    <p:sldId id="2147474558" r:id="rId132"/>
    <p:sldId id="2147474559" r:id="rId133"/>
    <p:sldId id="2147474560" r:id="rId134"/>
    <p:sldId id="2147474561" r:id="rId135"/>
    <p:sldId id="2147474562" r:id="rId136"/>
    <p:sldId id="284" r:id="rId137"/>
    <p:sldId id="2147474563" r:id="rId138"/>
    <p:sldId id="2147474564" r:id="rId139"/>
    <p:sldId id="2147474565" r:id="rId140"/>
    <p:sldId id="2147474566" r:id="rId141"/>
    <p:sldId id="2147474567" r:id="rId142"/>
    <p:sldId id="2147474568" r:id="rId143"/>
    <p:sldId id="2147474569" r:id="rId144"/>
    <p:sldId id="2147474570" r:id="rId145"/>
    <p:sldId id="2147474571" r:id="rId146"/>
    <p:sldId id="2147474572" r:id="rId147"/>
    <p:sldId id="2147474573" r:id="rId148"/>
    <p:sldId id="2147474574" r:id="rId149"/>
    <p:sldId id="2147474575" r:id="rId150"/>
    <p:sldId id="2147474576" r:id="rId151"/>
    <p:sldId id="2147474577" r:id="rId152"/>
    <p:sldId id="2147474578" r:id="rId153"/>
    <p:sldId id="2147474579" r:id="rId154"/>
    <p:sldId id="2147474580" r:id="rId155"/>
    <p:sldId id="2147474581" r:id="rId156"/>
    <p:sldId id="2147474582" r:id="rId157"/>
    <p:sldId id="2147474583" r:id="rId158"/>
    <p:sldId id="2147474584" r:id="rId159"/>
    <p:sldId id="2147474585" r:id="rId160"/>
    <p:sldId id="2147474586" r:id="rId161"/>
    <p:sldId id="2147474587" r:id="rId162"/>
    <p:sldId id="295" r:id="rId163"/>
    <p:sldId id="2147474588" r:id="rId164"/>
    <p:sldId id="296" r:id="rId165"/>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7A1"/>
    <a:srgbClr val="FFC82C"/>
    <a:srgbClr val="EADA8F"/>
    <a:srgbClr val="AEB6EC"/>
    <a:srgbClr val="E7D200"/>
    <a:srgbClr val="EABBB5"/>
    <a:srgbClr val="FFC92A"/>
    <a:srgbClr val="002E5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55DCBA-8346-4EFE-B53A-7C24BB4566BA}" v="16" dt="2024-06-19T20:34:09.336"/>
  </p1510:revLst>
</p1510:revInfo>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57"/>
    <p:restoredTop sz="94684"/>
  </p:normalViewPr>
  <p:slideViewPr>
    <p:cSldViewPr snapToGrid="0" snapToObjects="1">
      <p:cViewPr varScale="1">
        <p:scale>
          <a:sx n="68" d="100"/>
          <a:sy n="68" d="100"/>
        </p:scale>
        <p:origin x="440" y="32"/>
      </p:cViewPr>
      <p:guideLst>
        <p:guide orient="horz" pos="1622"/>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theme" Target="theme/theme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slide" Target="slides/slide153.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tableStyles" Target="tableStyles.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slide" Target="slides/slide149.xml"/><Relationship Id="rId172" Type="http://schemas.microsoft.com/office/2016/11/relationships/changesInfo" Target="changesInfos/changesInfo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microsoft.com/office/2015/10/relationships/revisionInfo" Target="revisionInfo.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Greer" userId="2ddd3eaa-d59d-4e6f-8745-bb565a51d7c2" providerId="ADAL" clId="{7855DCBA-8346-4EFE-B53A-7C24BB4566BA}"/>
    <pc:docChg chg="undo custSel addSld delSld modSld">
      <pc:chgData name="Ashley Greer" userId="2ddd3eaa-d59d-4e6f-8745-bb565a51d7c2" providerId="ADAL" clId="{7855DCBA-8346-4EFE-B53A-7C24BB4566BA}" dt="2024-06-19T20:34:09.276" v="33"/>
      <pc:docMkLst>
        <pc:docMk/>
      </pc:docMkLst>
      <pc:sldChg chg="add del">
        <pc:chgData name="Ashley Greer" userId="2ddd3eaa-d59d-4e6f-8745-bb565a51d7c2" providerId="ADAL" clId="{7855DCBA-8346-4EFE-B53A-7C24BB4566BA}" dt="2024-06-19T20:32:18.761" v="12"/>
        <pc:sldMkLst>
          <pc:docMk/>
          <pc:sldMk cId="231328878" sldId="256"/>
        </pc:sldMkLst>
      </pc:sldChg>
      <pc:sldChg chg="add del">
        <pc:chgData name="Ashley Greer" userId="2ddd3eaa-d59d-4e6f-8745-bb565a51d7c2" providerId="ADAL" clId="{7855DCBA-8346-4EFE-B53A-7C24BB4566BA}" dt="2024-06-19T20:32:18.761" v="12"/>
        <pc:sldMkLst>
          <pc:docMk/>
          <pc:sldMk cId="4234156169" sldId="257"/>
        </pc:sldMkLst>
      </pc:sldChg>
      <pc:sldChg chg="add del">
        <pc:chgData name="Ashley Greer" userId="2ddd3eaa-d59d-4e6f-8745-bb565a51d7c2" providerId="ADAL" clId="{7855DCBA-8346-4EFE-B53A-7C24BB4566BA}" dt="2024-06-19T20:32:18.761" v="12"/>
        <pc:sldMkLst>
          <pc:docMk/>
          <pc:sldMk cId="2748874226" sldId="258"/>
        </pc:sldMkLst>
      </pc:sldChg>
      <pc:sldChg chg="add del">
        <pc:chgData name="Ashley Greer" userId="2ddd3eaa-d59d-4e6f-8745-bb565a51d7c2" providerId="ADAL" clId="{7855DCBA-8346-4EFE-B53A-7C24BB4566BA}" dt="2024-06-19T20:32:18.761" v="12"/>
        <pc:sldMkLst>
          <pc:docMk/>
          <pc:sldMk cId="1989918163" sldId="259"/>
        </pc:sldMkLst>
      </pc:sldChg>
      <pc:sldChg chg="modSp add del mod">
        <pc:chgData name="Ashley Greer" userId="2ddd3eaa-d59d-4e6f-8745-bb565a51d7c2" providerId="ADAL" clId="{7855DCBA-8346-4EFE-B53A-7C24BB4566BA}" dt="2024-06-19T20:32:18.761" v="12"/>
        <pc:sldMkLst>
          <pc:docMk/>
          <pc:sldMk cId="191387138" sldId="260"/>
        </pc:sldMkLst>
        <pc:spChg chg="mod">
          <ac:chgData name="Ashley Greer" userId="2ddd3eaa-d59d-4e6f-8745-bb565a51d7c2" providerId="ADAL" clId="{7855DCBA-8346-4EFE-B53A-7C24BB4566BA}" dt="2024-06-19T20:32:18.761" v="12"/>
          <ac:spMkLst>
            <pc:docMk/>
            <pc:sldMk cId="191387138" sldId="260"/>
            <ac:spMk id="9" creationId="{4B5F2E09-26F6-D6D4-3BBE-ADFC54B47539}"/>
          </ac:spMkLst>
        </pc:spChg>
      </pc:sldChg>
      <pc:sldChg chg="addSp delSp add del setBg delDesignElem">
        <pc:chgData name="Ashley Greer" userId="2ddd3eaa-d59d-4e6f-8745-bb565a51d7c2" providerId="ADAL" clId="{7855DCBA-8346-4EFE-B53A-7C24BB4566BA}" dt="2024-06-19T20:32:18.761" v="12"/>
        <pc:sldMkLst>
          <pc:docMk/>
          <pc:sldMk cId="2947686681" sldId="262"/>
        </pc:sldMkLst>
        <pc:spChg chg="add del">
          <ac:chgData name="Ashley Greer" userId="2ddd3eaa-d59d-4e6f-8745-bb565a51d7c2" providerId="ADAL" clId="{7855DCBA-8346-4EFE-B53A-7C24BB4566BA}" dt="2024-06-19T20:32:18.761" v="12"/>
          <ac:spMkLst>
            <pc:docMk/>
            <pc:sldMk cId="2947686681" sldId="262"/>
            <ac:spMk id="2057" creationId="{8DCA398B-8CB4-4C0C-89C6-A8AB6F78D7DD}"/>
          </ac:spMkLst>
        </pc:spChg>
        <pc:spChg chg="add del">
          <ac:chgData name="Ashley Greer" userId="2ddd3eaa-d59d-4e6f-8745-bb565a51d7c2" providerId="ADAL" clId="{7855DCBA-8346-4EFE-B53A-7C24BB4566BA}" dt="2024-06-19T20:32:18.761" v="12"/>
          <ac:spMkLst>
            <pc:docMk/>
            <pc:sldMk cId="2947686681" sldId="262"/>
            <ac:spMk id="2059" creationId="{9E8345C6-0280-4226-BD83-7333BA6C3AA3}"/>
          </ac:spMkLst>
        </pc:spChg>
        <pc:spChg chg="add del">
          <ac:chgData name="Ashley Greer" userId="2ddd3eaa-d59d-4e6f-8745-bb565a51d7c2" providerId="ADAL" clId="{7855DCBA-8346-4EFE-B53A-7C24BB4566BA}" dt="2024-06-19T20:32:18.761" v="12"/>
          <ac:spMkLst>
            <pc:docMk/>
            <pc:sldMk cId="2947686681" sldId="262"/>
            <ac:spMk id="2061" creationId="{99823778-D290-4538-B146-1F73C3755C9D}"/>
          </ac:spMkLst>
        </pc:spChg>
      </pc:sldChg>
      <pc:sldChg chg="add del">
        <pc:chgData name="Ashley Greer" userId="2ddd3eaa-d59d-4e6f-8745-bb565a51d7c2" providerId="ADAL" clId="{7855DCBA-8346-4EFE-B53A-7C24BB4566BA}" dt="2024-06-19T20:32:18.761" v="12"/>
        <pc:sldMkLst>
          <pc:docMk/>
          <pc:sldMk cId="991749586" sldId="263"/>
        </pc:sldMkLst>
      </pc:sldChg>
      <pc:sldChg chg="modSp add del mod">
        <pc:chgData name="Ashley Greer" userId="2ddd3eaa-d59d-4e6f-8745-bb565a51d7c2" providerId="ADAL" clId="{7855DCBA-8346-4EFE-B53A-7C24BB4566BA}" dt="2024-06-19T20:32:18.761" v="12"/>
        <pc:sldMkLst>
          <pc:docMk/>
          <pc:sldMk cId="3350148519" sldId="264"/>
        </pc:sldMkLst>
        <pc:spChg chg="mod">
          <ac:chgData name="Ashley Greer" userId="2ddd3eaa-d59d-4e6f-8745-bb565a51d7c2" providerId="ADAL" clId="{7855DCBA-8346-4EFE-B53A-7C24BB4566BA}" dt="2024-06-19T20:32:18.761" v="12"/>
          <ac:spMkLst>
            <pc:docMk/>
            <pc:sldMk cId="3350148519" sldId="264"/>
            <ac:spMk id="3" creationId="{3357D21C-CBA8-F15D-DB4D-A145F62ED997}"/>
          </ac:spMkLst>
        </pc:spChg>
      </pc:sldChg>
      <pc:sldChg chg="add del">
        <pc:chgData name="Ashley Greer" userId="2ddd3eaa-d59d-4e6f-8745-bb565a51d7c2" providerId="ADAL" clId="{7855DCBA-8346-4EFE-B53A-7C24BB4566BA}" dt="2024-06-19T20:32:18.761" v="12"/>
        <pc:sldMkLst>
          <pc:docMk/>
          <pc:sldMk cId="900128242" sldId="267"/>
        </pc:sldMkLst>
      </pc:sldChg>
      <pc:sldChg chg="add del">
        <pc:chgData name="Ashley Greer" userId="2ddd3eaa-d59d-4e6f-8745-bb565a51d7c2" providerId="ADAL" clId="{7855DCBA-8346-4EFE-B53A-7C24BB4566BA}" dt="2024-06-19T20:32:18.761" v="12"/>
        <pc:sldMkLst>
          <pc:docMk/>
          <pc:sldMk cId="3598628399" sldId="268"/>
        </pc:sldMkLst>
      </pc:sldChg>
      <pc:sldChg chg="add">
        <pc:chgData name="Ashley Greer" userId="2ddd3eaa-d59d-4e6f-8745-bb565a51d7c2" providerId="ADAL" clId="{7855DCBA-8346-4EFE-B53A-7C24BB4566BA}" dt="2024-06-19T20:32:40.354" v="13"/>
        <pc:sldMkLst>
          <pc:docMk/>
          <pc:sldMk cId="1037678653" sldId="270"/>
        </pc:sldMkLst>
      </pc:sldChg>
      <pc:sldChg chg="add">
        <pc:chgData name="Ashley Greer" userId="2ddd3eaa-d59d-4e6f-8745-bb565a51d7c2" providerId="ADAL" clId="{7855DCBA-8346-4EFE-B53A-7C24BB4566BA}" dt="2024-06-19T20:32:40.354" v="13"/>
        <pc:sldMkLst>
          <pc:docMk/>
          <pc:sldMk cId="588525997" sldId="276"/>
        </pc:sldMkLst>
      </pc:sldChg>
      <pc:sldChg chg="add">
        <pc:chgData name="Ashley Greer" userId="2ddd3eaa-d59d-4e6f-8745-bb565a51d7c2" providerId="ADAL" clId="{7855DCBA-8346-4EFE-B53A-7C24BB4566BA}" dt="2024-06-19T20:32:40.354" v="13"/>
        <pc:sldMkLst>
          <pc:docMk/>
          <pc:sldMk cId="1207564260" sldId="277"/>
        </pc:sldMkLst>
      </pc:sldChg>
      <pc:sldChg chg="add">
        <pc:chgData name="Ashley Greer" userId="2ddd3eaa-d59d-4e6f-8745-bb565a51d7c2" providerId="ADAL" clId="{7855DCBA-8346-4EFE-B53A-7C24BB4566BA}" dt="2024-06-19T20:32:40.354" v="13"/>
        <pc:sldMkLst>
          <pc:docMk/>
          <pc:sldMk cId="665330822" sldId="278"/>
        </pc:sldMkLst>
      </pc:sldChg>
      <pc:sldChg chg="modSp add mod">
        <pc:chgData name="Ashley Greer" userId="2ddd3eaa-d59d-4e6f-8745-bb565a51d7c2" providerId="ADAL" clId="{7855DCBA-8346-4EFE-B53A-7C24BB4566BA}" dt="2024-06-19T20:32:40.595" v="15" actId="27636"/>
        <pc:sldMkLst>
          <pc:docMk/>
          <pc:sldMk cId="2927821785" sldId="279"/>
        </pc:sldMkLst>
        <pc:spChg chg="mod">
          <ac:chgData name="Ashley Greer" userId="2ddd3eaa-d59d-4e6f-8745-bb565a51d7c2" providerId="ADAL" clId="{7855DCBA-8346-4EFE-B53A-7C24BB4566BA}" dt="2024-06-19T20:32:40.595" v="15" actId="27636"/>
          <ac:spMkLst>
            <pc:docMk/>
            <pc:sldMk cId="2927821785" sldId="279"/>
            <ac:spMk id="4" creationId="{9AF62491-950C-4525-2504-831AAF9BF92C}"/>
          </ac:spMkLst>
        </pc:spChg>
      </pc:sldChg>
      <pc:sldChg chg="modSp add mod">
        <pc:chgData name="Ashley Greer" userId="2ddd3eaa-d59d-4e6f-8745-bb565a51d7c2" providerId="ADAL" clId="{7855DCBA-8346-4EFE-B53A-7C24BB4566BA}" dt="2024-06-19T20:32:40.613" v="16" actId="27636"/>
        <pc:sldMkLst>
          <pc:docMk/>
          <pc:sldMk cId="2439845334" sldId="280"/>
        </pc:sldMkLst>
        <pc:spChg chg="mod">
          <ac:chgData name="Ashley Greer" userId="2ddd3eaa-d59d-4e6f-8745-bb565a51d7c2" providerId="ADAL" clId="{7855DCBA-8346-4EFE-B53A-7C24BB4566BA}" dt="2024-06-19T20:32:40.613" v="16" actId="27636"/>
          <ac:spMkLst>
            <pc:docMk/>
            <pc:sldMk cId="2439845334" sldId="280"/>
            <ac:spMk id="4" creationId="{A464AC8A-A8B6-E6E5-7703-A02A844B1CF5}"/>
          </ac:spMkLst>
        </pc:spChg>
        <pc:spChg chg="mod">
          <ac:chgData name="Ashley Greer" userId="2ddd3eaa-d59d-4e6f-8745-bb565a51d7c2" providerId="ADAL" clId="{7855DCBA-8346-4EFE-B53A-7C24BB4566BA}" dt="2024-06-19T20:32:40.354" v="13"/>
          <ac:spMkLst>
            <pc:docMk/>
            <pc:sldMk cId="2439845334" sldId="280"/>
            <ac:spMk id="6" creationId="{50C04F13-7A7A-9714-6EC5-42D12DFEB1BB}"/>
          </ac:spMkLst>
        </pc:spChg>
      </pc:sldChg>
      <pc:sldChg chg="add">
        <pc:chgData name="Ashley Greer" userId="2ddd3eaa-d59d-4e6f-8745-bb565a51d7c2" providerId="ADAL" clId="{7855DCBA-8346-4EFE-B53A-7C24BB4566BA}" dt="2024-06-19T20:32:40.354" v="13"/>
        <pc:sldMkLst>
          <pc:docMk/>
          <pc:sldMk cId="3466961162" sldId="281"/>
        </pc:sldMkLst>
      </pc:sldChg>
      <pc:sldChg chg="modSp add mod">
        <pc:chgData name="Ashley Greer" userId="2ddd3eaa-d59d-4e6f-8745-bb565a51d7c2" providerId="ADAL" clId="{7855DCBA-8346-4EFE-B53A-7C24BB4566BA}" dt="2024-06-19T20:32:40.653" v="18" actId="27636"/>
        <pc:sldMkLst>
          <pc:docMk/>
          <pc:sldMk cId="1213019113" sldId="282"/>
        </pc:sldMkLst>
        <pc:spChg chg="mod">
          <ac:chgData name="Ashley Greer" userId="2ddd3eaa-d59d-4e6f-8745-bb565a51d7c2" providerId="ADAL" clId="{7855DCBA-8346-4EFE-B53A-7C24BB4566BA}" dt="2024-06-19T20:32:40.653" v="18" actId="27636"/>
          <ac:spMkLst>
            <pc:docMk/>
            <pc:sldMk cId="1213019113" sldId="282"/>
            <ac:spMk id="3" creationId="{0931F624-3243-6633-84CA-7273C15E7C5D}"/>
          </ac:spMkLst>
        </pc:spChg>
      </pc:sldChg>
      <pc:sldChg chg="modSp add mod">
        <pc:chgData name="Ashley Greer" userId="2ddd3eaa-d59d-4e6f-8745-bb565a51d7c2" providerId="ADAL" clId="{7855DCBA-8346-4EFE-B53A-7C24BB4566BA}" dt="2024-06-19T20:32:40.738" v="19" actId="27636"/>
        <pc:sldMkLst>
          <pc:docMk/>
          <pc:sldMk cId="4171037809" sldId="283"/>
        </pc:sldMkLst>
        <pc:spChg chg="mod">
          <ac:chgData name="Ashley Greer" userId="2ddd3eaa-d59d-4e6f-8745-bb565a51d7c2" providerId="ADAL" clId="{7855DCBA-8346-4EFE-B53A-7C24BB4566BA}" dt="2024-06-19T20:32:40.738" v="19" actId="27636"/>
          <ac:spMkLst>
            <pc:docMk/>
            <pc:sldMk cId="4171037809" sldId="283"/>
            <ac:spMk id="2" creationId="{42A26795-F7C8-95C5-0596-4A4E16ED815F}"/>
          </ac:spMkLst>
        </pc:spChg>
      </pc:sldChg>
      <pc:sldChg chg="add del">
        <pc:chgData name="Ashley Greer" userId="2ddd3eaa-d59d-4e6f-8745-bb565a51d7c2" providerId="ADAL" clId="{7855DCBA-8346-4EFE-B53A-7C24BB4566BA}" dt="2024-06-19T20:33:51.470" v="32"/>
        <pc:sldMkLst>
          <pc:docMk/>
          <pc:sldMk cId="106104111" sldId="284"/>
        </pc:sldMkLst>
      </pc:sldChg>
      <pc:sldChg chg="add">
        <pc:chgData name="Ashley Greer" userId="2ddd3eaa-d59d-4e6f-8745-bb565a51d7c2" providerId="ADAL" clId="{7855DCBA-8346-4EFE-B53A-7C24BB4566BA}" dt="2024-06-19T20:32:40.354" v="13"/>
        <pc:sldMkLst>
          <pc:docMk/>
          <pc:sldMk cId="64832734" sldId="285"/>
        </pc:sldMkLst>
      </pc:sldChg>
      <pc:sldChg chg="add">
        <pc:chgData name="Ashley Greer" userId="2ddd3eaa-d59d-4e6f-8745-bb565a51d7c2" providerId="ADAL" clId="{7855DCBA-8346-4EFE-B53A-7C24BB4566BA}" dt="2024-06-19T20:32:40.354" v="13"/>
        <pc:sldMkLst>
          <pc:docMk/>
          <pc:sldMk cId="3298943273" sldId="286"/>
        </pc:sldMkLst>
      </pc:sldChg>
      <pc:sldChg chg="add">
        <pc:chgData name="Ashley Greer" userId="2ddd3eaa-d59d-4e6f-8745-bb565a51d7c2" providerId="ADAL" clId="{7855DCBA-8346-4EFE-B53A-7C24BB4566BA}" dt="2024-06-19T20:32:40.354" v="13"/>
        <pc:sldMkLst>
          <pc:docMk/>
          <pc:sldMk cId="911789441" sldId="287"/>
        </pc:sldMkLst>
      </pc:sldChg>
      <pc:sldChg chg="add">
        <pc:chgData name="Ashley Greer" userId="2ddd3eaa-d59d-4e6f-8745-bb565a51d7c2" providerId="ADAL" clId="{7855DCBA-8346-4EFE-B53A-7C24BB4566BA}" dt="2024-06-19T20:32:40.354" v="13"/>
        <pc:sldMkLst>
          <pc:docMk/>
          <pc:sldMk cId="1655237166" sldId="288"/>
        </pc:sldMkLst>
      </pc:sldChg>
      <pc:sldChg chg="add">
        <pc:chgData name="Ashley Greer" userId="2ddd3eaa-d59d-4e6f-8745-bb565a51d7c2" providerId="ADAL" clId="{7855DCBA-8346-4EFE-B53A-7C24BB4566BA}" dt="2024-06-19T20:32:40.354" v="13"/>
        <pc:sldMkLst>
          <pc:docMk/>
          <pc:sldMk cId="2359521633" sldId="289"/>
        </pc:sldMkLst>
      </pc:sldChg>
      <pc:sldChg chg="add">
        <pc:chgData name="Ashley Greer" userId="2ddd3eaa-d59d-4e6f-8745-bb565a51d7c2" providerId="ADAL" clId="{7855DCBA-8346-4EFE-B53A-7C24BB4566BA}" dt="2024-06-19T20:32:40.354" v="13"/>
        <pc:sldMkLst>
          <pc:docMk/>
          <pc:sldMk cId="2213989366" sldId="290"/>
        </pc:sldMkLst>
      </pc:sldChg>
      <pc:sldChg chg="add">
        <pc:chgData name="Ashley Greer" userId="2ddd3eaa-d59d-4e6f-8745-bb565a51d7c2" providerId="ADAL" clId="{7855DCBA-8346-4EFE-B53A-7C24BB4566BA}" dt="2024-06-19T20:32:40.354" v="13"/>
        <pc:sldMkLst>
          <pc:docMk/>
          <pc:sldMk cId="1226732579" sldId="292"/>
        </pc:sldMkLst>
      </pc:sldChg>
      <pc:sldChg chg="modSp add mod">
        <pc:chgData name="Ashley Greer" userId="2ddd3eaa-d59d-4e6f-8745-bb565a51d7c2" providerId="ADAL" clId="{7855DCBA-8346-4EFE-B53A-7C24BB4566BA}" dt="2024-06-19T20:32:40.615" v="17" actId="27636"/>
        <pc:sldMkLst>
          <pc:docMk/>
          <pc:sldMk cId="3451007913" sldId="293"/>
        </pc:sldMkLst>
        <pc:spChg chg="mod">
          <ac:chgData name="Ashley Greer" userId="2ddd3eaa-d59d-4e6f-8745-bb565a51d7c2" providerId="ADAL" clId="{7855DCBA-8346-4EFE-B53A-7C24BB4566BA}" dt="2024-06-19T20:32:40.615" v="17" actId="27636"/>
          <ac:spMkLst>
            <pc:docMk/>
            <pc:sldMk cId="3451007913" sldId="293"/>
            <ac:spMk id="4" creationId="{0495A887-EBA4-D755-87C6-1D65DAE5529A}"/>
          </ac:spMkLst>
        </pc:spChg>
      </pc:sldChg>
      <pc:sldChg chg="add">
        <pc:chgData name="Ashley Greer" userId="2ddd3eaa-d59d-4e6f-8745-bb565a51d7c2" providerId="ADAL" clId="{7855DCBA-8346-4EFE-B53A-7C24BB4566BA}" dt="2024-06-19T20:34:09.276" v="33"/>
        <pc:sldMkLst>
          <pc:docMk/>
          <pc:sldMk cId="1195872639" sldId="295"/>
        </pc:sldMkLst>
      </pc:sldChg>
      <pc:sldChg chg="add">
        <pc:chgData name="Ashley Greer" userId="2ddd3eaa-d59d-4e6f-8745-bb565a51d7c2" providerId="ADAL" clId="{7855DCBA-8346-4EFE-B53A-7C24BB4566BA}" dt="2024-06-19T20:34:09.276" v="33"/>
        <pc:sldMkLst>
          <pc:docMk/>
          <pc:sldMk cId="920506057" sldId="296"/>
        </pc:sldMkLst>
      </pc:sldChg>
      <pc:sldChg chg="add">
        <pc:chgData name="Ashley Greer" userId="2ddd3eaa-d59d-4e6f-8745-bb565a51d7c2" providerId="ADAL" clId="{7855DCBA-8346-4EFE-B53A-7C24BB4566BA}" dt="2024-06-19T20:33:23.977" v="21"/>
        <pc:sldMkLst>
          <pc:docMk/>
          <pc:sldMk cId="967032355" sldId="297"/>
        </pc:sldMkLst>
      </pc:sldChg>
      <pc:sldChg chg="add">
        <pc:chgData name="Ashley Greer" userId="2ddd3eaa-d59d-4e6f-8745-bb565a51d7c2" providerId="ADAL" clId="{7855DCBA-8346-4EFE-B53A-7C24BB4566BA}" dt="2024-06-19T20:33:23.977" v="21"/>
        <pc:sldMkLst>
          <pc:docMk/>
          <pc:sldMk cId="3104666492" sldId="298"/>
        </pc:sldMkLst>
      </pc:sldChg>
      <pc:sldChg chg="add">
        <pc:chgData name="Ashley Greer" userId="2ddd3eaa-d59d-4e6f-8745-bb565a51d7c2" providerId="ADAL" clId="{7855DCBA-8346-4EFE-B53A-7C24BB4566BA}" dt="2024-06-19T20:33:23.977" v="21"/>
        <pc:sldMkLst>
          <pc:docMk/>
          <pc:sldMk cId="3706867333" sldId="391"/>
        </pc:sldMkLst>
      </pc:sldChg>
      <pc:sldChg chg="add">
        <pc:chgData name="Ashley Greer" userId="2ddd3eaa-d59d-4e6f-8745-bb565a51d7c2" providerId="ADAL" clId="{7855DCBA-8346-4EFE-B53A-7C24BB4566BA}" dt="2024-06-19T20:33:23.977" v="21"/>
        <pc:sldMkLst>
          <pc:docMk/>
          <pc:sldMk cId="1733737787" sldId="411"/>
        </pc:sldMkLst>
      </pc:sldChg>
      <pc:sldChg chg="add">
        <pc:chgData name="Ashley Greer" userId="2ddd3eaa-d59d-4e6f-8745-bb565a51d7c2" providerId="ADAL" clId="{7855DCBA-8346-4EFE-B53A-7C24BB4566BA}" dt="2024-06-19T20:33:23.977" v="21"/>
        <pc:sldMkLst>
          <pc:docMk/>
          <pc:sldMk cId="1958597225" sldId="423"/>
        </pc:sldMkLst>
      </pc:sldChg>
      <pc:sldChg chg="add">
        <pc:chgData name="Ashley Greer" userId="2ddd3eaa-d59d-4e6f-8745-bb565a51d7c2" providerId="ADAL" clId="{7855DCBA-8346-4EFE-B53A-7C24BB4566BA}" dt="2024-06-19T20:33:23.977" v="21"/>
        <pc:sldMkLst>
          <pc:docMk/>
          <pc:sldMk cId="831297034" sldId="424"/>
        </pc:sldMkLst>
      </pc:sldChg>
      <pc:sldChg chg="add">
        <pc:chgData name="Ashley Greer" userId="2ddd3eaa-d59d-4e6f-8745-bb565a51d7c2" providerId="ADAL" clId="{7855DCBA-8346-4EFE-B53A-7C24BB4566BA}" dt="2024-06-19T20:33:23.977" v="21"/>
        <pc:sldMkLst>
          <pc:docMk/>
          <pc:sldMk cId="1370873906" sldId="426"/>
        </pc:sldMkLst>
      </pc:sldChg>
      <pc:sldChg chg="add">
        <pc:chgData name="Ashley Greer" userId="2ddd3eaa-d59d-4e6f-8745-bb565a51d7c2" providerId="ADAL" clId="{7855DCBA-8346-4EFE-B53A-7C24BB4566BA}" dt="2024-06-19T20:33:23.977" v="21"/>
        <pc:sldMkLst>
          <pc:docMk/>
          <pc:sldMk cId="1524947283" sldId="427"/>
        </pc:sldMkLst>
      </pc:sldChg>
      <pc:sldChg chg="add">
        <pc:chgData name="Ashley Greer" userId="2ddd3eaa-d59d-4e6f-8745-bb565a51d7c2" providerId="ADAL" clId="{7855DCBA-8346-4EFE-B53A-7C24BB4566BA}" dt="2024-06-19T20:33:23.977" v="21"/>
        <pc:sldMkLst>
          <pc:docMk/>
          <pc:sldMk cId="1354603655" sldId="428"/>
        </pc:sldMkLst>
      </pc:sldChg>
      <pc:sldChg chg="add">
        <pc:chgData name="Ashley Greer" userId="2ddd3eaa-d59d-4e6f-8745-bb565a51d7c2" providerId="ADAL" clId="{7855DCBA-8346-4EFE-B53A-7C24BB4566BA}" dt="2024-06-19T20:33:23.977" v="21"/>
        <pc:sldMkLst>
          <pc:docMk/>
          <pc:sldMk cId="3910340649" sldId="429"/>
        </pc:sldMkLst>
      </pc:sldChg>
      <pc:sldChg chg="add">
        <pc:chgData name="Ashley Greer" userId="2ddd3eaa-d59d-4e6f-8745-bb565a51d7c2" providerId="ADAL" clId="{7855DCBA-8346-4EFE-B53A-7C24BB4566BA}" dt="2024-06-19T20:33:23.977" v="21"/>
        <pc:sldMkLst>
          <pc:docMk/>
          <pc:sldMk cId="2110535899" sldId="431"/>
        </pc:sldMkLst>
      </pc:sldChg>
      <pc:sldChg chg="add">
        <pc:chgData name="Ashley Greer" userId="2ddd3eaa-d59d-4e6f-8745-bb565a51d7c2" providerId="ADAL" clId="{7855DCBA-8346-4EFE-B53A-7C24BB4566BA}" dt="2024-06-19T20:33:23.977" v="21"/>
        <pc:sldMkLst>
          <pc:docMk/>
          <pc:sldMk cId="1244477204" sldId="432"/>
        </pc:sldMkLst>
      </pc:sldChg>
      <pc:sldChg chg="add">
        <pc:chgData name="Ashley Greer" userId="2ddd3eaa-d59d-4e6f-8745-bb565a51d7c2" providerId="ADAL" clId="{7855DCBA-8346-4EFE-B53A-7C24BB4566BA}" dt="2024-06-19T20:33:23.977" v="21"/>
        <pc:sldMkLst>
          <pc:docMk/>
          <pc:sldMk cId="1547922526" sldId="434"/>
        </pc:sldMkLst>
      </pc:sldChg>
      <pc:sldChg chg="add">
        <pc:chgData name="Ashley Greer" userId="2ddd3eaa-d59d-4e6f-8745-bb565a51d7c2" providerId="ADAL" clId="{7855DCBA-8346-4EFE-B53A-7C24BB4566BA}" dt="2024-06-19T20:33:23.977" v="21"/>
        <pc:sldMkLst>
          <pc:docMk/>
          <pc:sldMk cId="1985450286" sldId="435"/>
        </pc:sldMkLst>
      </pc:sldChg>
      <pc:sldChg chg="add">
        <pc:chgData name="Ashley Greer" userId="2ddd3eaa-d59d-4e6f-8745-bb565a51d7c2" providerId="ADAL" clId="{7855DCBA-8346-4EFE-B53A-7C24BB4566BA}" dt="2024-06-19T20:33:23.977" v="21"/>
        <pc:sldMkLst>
          <pc:docMk/>
          <pc:sldMk cId="780491524" sldId="438"/>
        </pc:sldMkLst>
      </pc:sldChg>
      <pc:sldChg chg="add">
        <pc:chgData name="Ashley Greer" userId="2ddd3eaa-d59d-4e6f-8745-bb565a51d7c2" providerId="ADAL" clId="{7855DCBA-8346-4EFE-B53A-7C24BB4566BA}" dt="2024-06-19T20:33:23.977" v="21"/>
        <pc:sldMkLst>
          <pc:docMk/>
          <pc:sldMk cId="1744921627" sldId="440"/>
        </pc:sldMkLst>
      </pc:sldChg>
      <pc:sldChg chg="add">
        <pc:chgData name="Ashley Greer" userId="2ddd3eaa-d59d-4e6f-8745-bb565a51d7c2" providerId="ADAL" clId="{7855DCBA-8346-4EFE-B53A-7C24BB4566BA}" dt="2024-06-19T20:33:23.977" v="21"/>
        <pc:sldMkLst>
          <pc:docMk/>
          <pc:sldMk cId="2205269017" sldId="456"/>
        </pc:sldMkLst>
      </pc:sldChg>
      <pc:sldChg chg="add">
        <pc:chgData name="Ashley Greer" userId="2ddd3eaa-d59d-4e6f-8745-bb565a51d7c2" providerId="ADAL" clId="{7855DCBA-8346-4EFE-B53A-7C24BB4566BA}" dt="2024-06-19T20:33:23.977" v="21"/>
        <pc:sldMkLst>
          <pc:docMk/>
          <pc:sldMk cId="2595981482" sldId="457"/>
        </pc:sldMkLst>
      </pc:sldChg>
      <pc:sldChg chg="add">
        <pc:chgData name="Ashley Greer" userId="2ddd3eaa-d59d-4e6f-8745-bb565a51d7c2" providerId="ADAL" clId="{7855DCBA-8346-4EFE-B53A-7C24BB4566BA}" dt="2024-06-19T20:33:23.977" v="21"/>
        <pc:sldMkLst>
          <pc:docMk/>
          <pc:sldMk cId="970861813" sldId="458"/>
        </pc:sldMkLst>
      </pc:sldChg>
      <pc:sldChg chg="add">
        <pc:chgData name="Ashley Greer" userId="2ddd3eaa-d59d-4e6f-8745-bb565a51d7c2" providerId="ADAL" clId="{7855DCBA-8346-4EFE-B53A-7C24BB4566BA}" dt="2024-06-19T20:33:23.977" v="21"/>
        <pc:sldMkLst>
          <pc:docMk/>
          <pc:sldMk cId="2456808792" sldId="459"/>
        </pc:sldMkLst>
      </pc:sldChg>
      <pc:sldChg chg="add">
        <pc:chgData name="Ashley Greer" userId="2ddd3eaa-d59d-4e6f-8745-bb565a51d7c2" providerId="ADAL" clId="{7855DCBA-8346-4EFE-B53A-7C24BB4566BA}" dt="2024-06-19T20:33:23.977" v="21"/>
        <pc:sldMkLst>
          <pc:docMk/>
          <pc:sldMk cId="3545293475" sldId="460"/>
        </pc:sldMkLst>
      </pc:sldChg>
      <pc:sldChg chg="add">
        <pc:chgData name="Ashley Greer" userId="2ddd3eaa-d59d-4e6f-8745-bb565a51d7c2" providerId="ADAL" clId="{7855DCBA-8346-4EFE-B53A-7C24BB4566BA}" dt="2024-06-19T20:33:23.977" v="21"/>
        <pc:sldMkLst>
          <pc:docMk/>
          <pc:sldMk cId="3703089121" sldId="461"/>
        </pc:sldMkLst>
      </pc:sldChg>
      <pc:sldChg chg="add">
        <pc:chgData name="Ashley Greer" userId="2ddd3eaa-d59d-4e6f-8745-bb565a51d7c2" providerId="ADAL" clId="{7855DCBA-8346-4EFE-B53A-7C24BB4566BA}" dt="2024-06-19T20:33:23.977" v="21"/>
        <pc:sldMkLst>
          <pc:docMk/>
          <pc:sldMk cId="739159797" sldId="462"/>
        </pc:sldMkLst>
      </pc:sldChg>
      <pc:sldChg chg="add">
        <pc:chgData name="Ashley Greer" userId="2ddd3eaa-d59d-4e6f-8745-bb565a51d7c2" providerId="ADAL" clId="{7855DCBA-8346-4EFE-B53A-7C24BB4566BA}" dt="2024-06-19T20:33:23.977" v="21"/>
        <pc:sldMkLst>
          <pc:docMk/>
          <pc:sldMk cId="3267621679" sldId="463"/>
        </pc:sldMkLst>
      </pc:sldChg>
      <pc:sldChg chg="add">
        <pc:chgData name="Ashley Greer" userId="2ddd3eaa-d59d-4e6f-8745-bb565a51d7c2" providerId="ADAL" clId="{7855DCBA-8346-4EFE-B53A-7C24BB4566BA}" dt="2024-06-19T20:33:23.977" v="21"/>
        <pc:sldMkLst>
          <pc:docMk/>
          <pc:sldMk cId="721637479" sldId="464"/>
        </pc:sldMkLst>
      </pc:sldChg>
      <pc:sldChg chg="add">
        <pc:chgData name="Ashley Greer" userId="2ddd3eaa-d59d-4e6f-8745-bb565a51d7c2" providerId="ADAL" clId="{7855DCBA-8346-4EFE-B53A-7C24BB4566BA}" dt="2024-06-19T20:33:23.977" v="21"/>
        <pc:sldMkLst>
          <pc:docMk/>
          <pc:sldMk cId="1762865815" sldId="465"/>
        </pc:sldMkLst>
      </pc:sldChg>
      <pc:sldChg chg="modSp mod">
        <pc:chgData name="Ashley Greer" userId="2ddd3eaa-d59d-4e6f-8745-bb565a51d7c2" providerId="ADAL" clId="{7855DCBA-8346-4EFE-B53A-7C24BB4566BA}" dt="2024-06-19T20:33:00.697" v="20" actId="27636"/>
        <pc:sldMkLst>
          <pc:docMk/>
          <pc:sldMk cId="3574810880" sldId="636"/>
        </pc:sldMkLst>
        <pc:spChg chg="mod">
          <ac:chgData name="Ashley Greer" userId="2ddd3eaa-d59d-4e6f-8745-bb565a51d7c2" providerId="ADAL" clId="{7855DCBA-8346-4EFE-B53A-7C24BB4566BA}" dt="2024-06-19T20:33:00.697" v="20" actId="27636"/>
          <ac:spMkLst>
            <pc:docMk/>
            <pc:sldMk cId="3574810880" sldId="636"/>
            <ac:spMk id="2" creationId="{00000000-0000-0000-0000-000000000000}"/>
          </ac:spMkLst>
        </pc:spChg>
      </pc:sldChg>
      <pc:sldChg chg="addSp modSp">
        <pc:chgData name="Ashley Greer" userId="2ddd3eaa-d59d-4e6f-8745-bb565a51d7c2" providerId="ADAL" clId="{7855DCBA-8346-4EFE-B53A-7C24BB4566BA}" dt="2024-06-19T20:32:12.736" v="7"/>
        <pc:sldMkLst>
          <pc:docMk/>
          <pc:sldMk cId="2899158317" sldId="2147471745"/>
        </pc:sldMkLst>
        <pc:picChg chg="add mod">
          <ac:chgData name="Ashley Greer" userId="2ddd3eaa-d59d-4e6f-8745-bb565a51d7c2" providerId="ADAL" clId="{7855DCBA-8346-4EFE-B53A-7C24BB4566BA}" dt="2024-06-19T20:32:12.736" v="7"/>
          <ac:picMkLst>
            <pc:docMk/>
            <pc:sldMk cId="2899158317" sldId="2147471745"/>
            <ac:picMk id="2" creationId="{F3ECE8E7-E7A5-9B8C-478A-CFC72BEFB1F6}"/>
          </ac:picMkLst>
        </pc:picChg>
      </pc:sldChg>
      <pc:sldChg chg="add del">
        <pc:chgData name="Ashley Greer" userId="2ddd3eaa-d59d-4e6f-8745-bb565a51d7c2" providerId="ADAL" clId="{7855DCBA-8346-4EFE-B53A-7C24BB4566BA}" dt="2024-06-19T20:32:18.761" v="12"/>
        <pc:sldMkLst>
          <pc:docMk/>
          <pc:sldMk cId="2599023198" sldId="2147474542"/>
        </pc:sldMkLst>
      </pc:sldChg>
      <pc:sldChg chg="add del">
        <pc:chgData name="Ashley Greer" userId="2ddd3eaa-d59d-4e6f-8745-bb565a51d7c2" providerId="ADAL" clId="{7855DCBA-8346-4EFE-B53A-7C24BB4566BA}" dt="2024-06-19T20:32:18.761" v="12"/>
        <pc:sldMkLst>
          <pc:docMk/>
          <pc:sldMk cId="1847796592" sldId="2147474543"/>
        </pc:sldMkLst>
      </pc:sldChg>
      <pc:sldChg chg="add">
        <pc:chgData name="Ashley Greer" userId="2ddd3eaa-d59d-4e6f-8745-bb565a51d7c2" providerId="ADAL" clId="{7855DCBA-8346-4EFE-B53A-7C24BB4566BA}" dt="2024-06-19T20:32:40.354" v="13"/>
        <pc:sldMkLst>
          <pc:docMk/>
          <pc:sldMk cId="3940674744" sldId="2147474544"/>
        </pc:sldMkLst>
      </pc:sldChg>
      <pc:sldChg chg="add">
        <pc:chgData name="Ashley Greer" userId="2ddd3eaa-d59d-4e6f-8745-bb565a51d7c2" providerId="ADAL" clId="{7855DCBA-8346-4EFE-B53A-7C24BB4566BA}" dt="2024-06-19T20:32:40.354" v="13"/>
        <pc:sldMkLst>
          <pc:docMk/>
          <pc:sldMk cId="1286665617" sldId="2147474545"/>
        </pc:sldMkLst>
      </pc:sldChg>
      <pc:sldChg chg="modSp add mod">
        <pc:chgData name="Ashley Greer" userId="2ddd3eaa-d59d-4e6f-8745-bb565a51d7c2" providerId="ADAL" clId="{7855DCBA-8346-4EFE-B53A-7C24BB4566BA}" dt="2024-06-19T20:32:40.575" v="14" actId="27636"/>
        <pc:sldMkLst>
          <pc:docMk/>
          <pc:sldMk cId="725136322" sldId="2147474546"/>
        </pc:sldMkLst>
        <pc:spChg chg="mod">
          <ac:chgData name="Ashley Greer" userId="2ddd3eaa-d59d-4e6f-8745-bb565a51d7c2" providerId="ADAL" clId="{7855DCBA-8346-4EFE-B53A-7C24BB4566BA}" dt="2024-06-19T20:32:40.575" v="14" actId="27636"/>
          <ac:spMkLst>
            <pc:docMk/>
            <pc:sldMk cId="725136322" sldId="2147474546"/>
            <ac:spMk id="2" creationId="{00000000-0000-0000-0000-000000000000}"/>
          </ac:spMkLst>
        </pc:spChg>
      </pc:sldChg>
      <pc:sldChg chg="add">
        <pc:chgData name="Ashley Greer" userId="2ddd3eaa-d59d-4e6f-8745-bb565a51d7c2" providerId="ADAL" clId="{7855DCBA-8346-4EFE-B53A-7C24BB4566BA}" dt="2024-06-19T20:32:40.354" v="13"/>
        <pc:sldMkLst>
          <pc:docMk/>
          <pc:sldMk cId="3926362691" sldId="2147474547"/>
        </pc:sldMkLst>
      </pc:sldChg>
      <pc:sldChg chg="add">
        <pc:chgData name="Ashley Greer" userId="2ddd3eaa-d59d-4e6f-8745-bb565a51d7c2" providerId="ADAL" clId="{7855DCBA-8346-4EFE-B53A-7C24BB4566BA}" dt="2024-06-19T20:33:23.977" v="21"/>
        <pc:sldMkLst>
          <pc:docMk/>
          <pc:sldMk cId="3868482856" sldId="2147474553"/>
        </pc:sldMkLst>
      </pc:sldChg>
      <pc:sldChg chg="add">
        <pc:chgData name="Ashley Greer" userId="2ddd3eaa-d59d-4e6f-8745-bb565a51d7c2" providerId="ADAL" clId="{7855DCBA-8346-4EFE-B53A-7C24BB4566BA}" dt="2024-06-19T20:33:23.977" v="21"/>
        <pc:sldMkLst>
          <pc:docMk/>
          <pc:sldMk cId="211268949" sldId="2147474554"/>
        </pc:sldMkLst>
      </pc:sldChg>
      <pc:sldChg chg="add">
        <pc:chgData name="Ashley Greer" userId="2ddd3eaa-d59d-4e6f-8745-bb565a51d7c2" providerId="ADAL" clId="{7855DCBA-8346-4EFE-B53A-7C24BB4566BA}" dt="2024-06-19T20:33:51.470" v="32"/>
        <pc:sldMkLst>
          <pc:docMk/>
          <pc:sldMk cId="868959005" sldId="2147474555"/>
        </pc:sldMkLst>
      </pc:sldChg>
      <pc:sldChg chg="add del">
        <pc:chgData name="Ashley Greer" userId="2ddd3eaa-d59d-4e6f-8745-bb565a51d7c2" providerId="ADAL" clId="{7855DCBA-8346-4EFE-B53A-7C24BB4566BA}" dt="2024-06-19T20:33:46.402" v="26"/>
        <pc:sldMkLst>
          <pc:docMk/>
          <pc:sldMk cId="1209676973" sldId="2147474555"/>
        </pc:sldMkLst>
      </pc:sldChg>
      <pc:sldChg chg="add del">
        <pc:chgData name="Ashley Greer" userId="2ddd3eaa-d59d-4e6f-8745-bb565a51d7c2" providerId="ADAL" clId="{7855DCBA-8346-4EFE-B53A-7C24BB4566BA}" dt="2024-06-19T20:33:51.416" v="31"/>
        <pc:sldMkLst>
          <pc:docMk/>
          <pc:sldMk cId="2751834602" sldId="2147474555"/>
        </pc:sldMkLst>
      </pc:sldChg>
      <pc:sldChg chg="add">
        <pc:chgData name="Ashley Greer" userId="2ddd3eaa-d59d-4e6f-8745-bb565a51d7c2" providerId="ADAL" clId="{7855DCBA-8346-4EFE-B53A-7C24BB4566BA}" dt="2024-06-19T20:33:51.470" v="32"/>
        <pc:sldMkLst>
          <pc:docMk/>
          <pc:sldMk cId="455739243" sldId="2147474556"/>
        </pc:sldMkLst>
      </pc:sldChg>
      <pc:sldChg chg="add del">
        <pc:chgData name="Ashley Greer" userId="2ddd3eaa-d59d-4e6f-8745-bb565a51d7c2" providerId="ADAL" clId="{7855DCBA-8346-4EFE-B53A-7C24BB4566BA}" dt="2024-06-19T20:33:46.402" v="26"/>
        <pc:sldMkLst>
          <pc:docMk/>
          <pc:sldMk cId="922321464" sldId="2147474556"/>
        </pc:sldMkLst>
      </pc:sldChg>
      <pc:sldChg chg="add del">
        <pc:chgData name="Ashley Greer" userId="2ddd3eaa-d59d-4e6f-8745-bb565a51d7c2" providerId="ADAL" clId="{7855DCBA-8346-4EFE-B53A-7C24BB4566BA}" dt="2024-06-19T20:33:51.416" v="31"/>
        <pc:sldMkLst>
          <pc:docMk/>
          <pc:sldMk cId="3798532981" sldId="2147474556"/>
        </pc:sldMkLst>
      </pc:sldChg>
      <pc:sldChg chg="add del">
        <pc:chgData name="Ashley Greer" userId="2ddd3eaa-d59d-4e6f-8745-bb565a51d7c2" providerId="ADAL" clId="{7855DCBA-8346-4EFE-B53A-7C24BB4566BA}" dt="2024-06-19T20:33:46.402" v="26"/>
        <pc:sldMkLst>
          <pc:docMk/>
          <pc:sldMk cId="20710431" sldId="2147474557"/>
        </pc:sldMkLst>
      </pc:sldChg>
      <pc:sldChg chg="add">
        <pc:chgData name="Ashley Greer" userId="2ddd3eaa-d59d-4e6f-8745-bb565a51d7c2" providerId="ADAL" clId="{7855DCBA-8346-4EFE-B53A-7C24BB4566BA}" dt="2024-06-19T20:33:51.470" v="32"/>
        <pc:sldMkLst>
          <pc:docMk/>
          <pc:sldMk cId="824840606" sldId="2147474557"/>
        </pc:sldMkLst>
      </pc:sldChg>
      <pc:sldChg chg="add del">
        <pc:chgData name="Ashley Greer" userId="2ddd3eaa-d59d-4e6f-8745-bb565a51d7c2" providerId="ADAL" clId="{7855DCBA-8346-4EFE-B53A-7C24BB4566BA}" dt="2024-06-19T20:33:51.416" v="31"/>
        <pc:sldMkLst>
          <pc:docMk/>
          <pc:sldMk cId="2150878690" sldId="2147474557"/>
        </pc:sldMkLst>
      </pc:sldChg>
      <pc:sldChg chg="add del">
        <pc:chgData name="Ashley Greer" userId="2ddd3eaa-d59d-4e6f-8745-bb565a51d7c2" providerId="ADAL" clId="{7855DCBA-8346-4EFE-B53A-7C24BB4566BA}" dt="2024-06-19T20:33:51.416" v="31"/>
        <pc:sldMkLst>
          <pc:docMk/>
          <pc:sldMk cId="349192466" sldId="2147474558"/>
        </pc:sldMkLst>
      </pc:sldChg>
      <pc:sldChg chg="add del">
        <pc:chgData name="Ashley Greer" userId="2ddd3eaa-d59d-4e6f-8745-bb565a51d7c2" providerId="ADAL" clId="{7855DCBA-8346-4EFE-B53A-7C24BB4566BA}" dt="2024-06-19T20:33:46.402" v="26"/>
        <pc:sldMkLst>
          <pc:docMk/>
          <pc:sldMk cId="2335872957" sldId="2147474558"/>
        </pc:sldMkLst>
      </pc:sldChg>
      <pc:sldChg chg="add">
        <pc:chgData name="Ashley Greer" userId="2ddd3eaa-d59d-4e6f-8745-bb565a51d7c2" providerId="ADAL" clId="{7855DCBA-8346-4EFE-B53A-7C24BB4566BA}" dt="2024-06-19T20:33:51.470" v="32"/>
        <pc:sldMkLst>
          <pc:docMk/>
          <pc:sldMk cId="4017138798" sldId="2147474558"/>
        </pc:sldMkLst>
      </pc:sldChg>
      <pc:sldChg chg="add del">
        <pc:chgData name="Ashley Greer" userId="2ddd3eaa-d59d-4e6f-8745-bb565a51d7c2" providerId="ADAL" clId="{7855DCBA-8346-4EFE-B53A-7C24BB4566BA}" dt="2024-06-19T20:33:51.470" v="32"/>
        <pc:sldMkLst>
          <pc:docMk/>
          <pc:sldMk cId="1759457584" sldId="2147474559"/>
        </pc:sldMkLst>
      </pc:sldChg>
      <pc:sldChg chg="modSp add del mod">
        <pc:chgData name="Ashley Greer" userId="2ddd3eaa-d59d-4e6f-8745-bb565a51d7c2" providerId="ADAL" clId="{7855DCBA-8346-4EFE-B53A-7C24BB4566BA}" dt="2024-06-19T20:33:51.470" v="32"/>
        <pc:sldMkLst>
          <pc:docMk/>
          <pc:sldMk cId="3035121643" sldId="2147474560"/>
        </pc:sldMkLst>
        <pc:spChg chg="mod">
          <ac:chgData name="Ashley Greer" userId="2ddd3eaa-d59d-4e6f-8745-bb565a51d7c2" providerId="ADAL" clId="{7855DCBA-8346-4EFE-B53A-7C24BB4566BA}" dt="2024-06-19T20:33:51.416" v="31"/>
          <ac:spMkLst>
            <pc:docMk/>
            <pc:sldMk cId="3035121643" sldId="2147474560"/>
            <ac:spMk id="2" creationId="{00000000-0000-0000-0000-000000000000}"/>
          </ac:spMkLst>
        </pc:spChg>
      </pc:sldChg>
      <pc:sldChg chg="add del">
        <pc:chgData name="Ashley Greer" userId="2ddd3eaa-d59d-4e6f-8745-bb565a51d7c2" providerId="ADAL" clId="{7855DCBA-8346-4EFE-B53A-7C24BB4566BA}" dt="2024-06-19T20:33:51.470" v="32"/>
        <pc:sldMkLst>
          <pc:docMk/>
          <pc:sldMk cId="3000143333" sldId="2147474561"/>
        </pc:sldMkLst>
      </pc:sldChg>
      <pc:sldChg chg="add del">
        <pc:chgData name="Ashley Greer" userId="2ddd3eaa-d59d-4e6f-8745-bb565a51d7c2" providerId="ADAL" clId="{7855DCBA-8346-4EFE-B53A-7C24BB4566BA}" dt="2024-06-19T20:33:51.470" v="32"/>
        <pc:sldMkLst>
          <pc:docMk/>
          <pc:sldMk cId="2444657641" sldId="2147474562"/>
        </pc:sldMkLst>
      </pc:sldChg>
      <pc:sldChg chg="add del">
        <pc:chgData name="Ashley Greer" userId="2ddd3eaa-d59d-4e6f-8745-bb565a51d7c2" providerId="ADAL" clId="{7855DCBA-8346-4EFE-B53A-7C24BB4566BA}" dt="2024-06-19T20:33:51.470" v="32"/>
        <pc:sldMkLst>
          <pc:docMk/>
          <pc:sldMk cId="3078498484" sldId="2147474563"/>
        </pc:sldMkLst>
      </pc:sldChg>
      <pc:sldChg chg="add del">
        <pc:chgData name="Ashley Greer" userId="2ddd3eaa-d59d-4e6f-8745-bb565a51d7c2" providerId="ADAL" clId="{7855DCBA-8346-4EFE-B53A-7C24BB4566BA}" dt="2024-06-19T20:33:51.470" v="32"/>
        <pc:sldMkLst>
          <pc:docMk/>
          <pc:sldMk cId="2488423936" sldId="2147474564"/>
        </pc:sldMkLst>
      </pc:sldChg>
      <pc:sldChg chg="add del">
        <pc:chgData name="Ashley Greer" userId="2ddd3eaa-d59d-4e6f-8745-bb565a51d7c2" providerId="ADAL" clId="{7855DCBA-8346-4EFE-B53A-7C24BB4566BA}" dt="2024-06-19T20:33:51.470" v="32"/>
        <pc:sldMkLst>
          <pc:docMk/>
          <pc:sldMk cId="2427151182" sldId="2147474565"/>
        </pc:sldMkLst>
      </pc:sldChg>
      <pc:sldChg chg="modSp add del mod">
        <pc:chgData name="Ashley Greer" userId="2ddd3eaa-d59d-4e6f-8745-bb565a51d7c2" providerId="ADAL" clId="{7855DCBA-8346-4EFE-B53A-7C24BB4566BA}" dt="2024-06-19T20:33:51.470" v="32"/>
        <pc:sldMkLst>
          <pc:docMk/>
          <pc:sldMk cId="3173790856" sldId="2147474566"/>
        </pc:sldMkLst>
        <pc:spChg chg="mod">
          <ac:chgData name="Ashley Greer" userId="2ddd3eaa-d59d-4e6f-8745-bb565a51d7c2" providerId="ADAL" clId="{7855DCBA-8346-4EFE-B53A-7C24BB4566BA}" dt="2024-06-19T20:33:51.416" v="31"/>
          <ac:spMkLst>
            <pc:docMk/>
            <pc:sldMk cId="3173790856" sldId="2147474566"/>
            <ac:spMk id="2" creationId="{00000000-0000-0000-0000-000000000000}"/>
          </ac:spMkLst>
        </pc:spChg>
      </pc:sldChg>
      <pc:sldChg chg="add del">
        <pc:chgData name="Ashley Greer" userId="2ddd3eaa-d59d-4e6f-8745-bb565a51d7c2" providerId="ADAL" clId="{7855DCBA-8346-4EFE-B53A-7C24BB4566BA}" dt="2024-06-19T20:33:51.470" v="32"/>
        <pc:sldMkLst>
          <pc:docMk/>
          <pc:sldMk cId="2776599917" sldId="2147474567"/>
        </pc:sldMkLst>
      </pc:sldChg>
      <pc:sldChg chg="add">
        <pc:chgData name="Ashley Greer" userId="2ddd3eaa-d59d-4e6f-8745-bb565a51d7c2" providerId="ADAL" clId="{7855DCBA-8346-4EFE-B53A-7C24BB4566BA}" dt="2024-06-19T20:34:09.276" v="33"/>
        <pc:sldMkLst>
          <pc:docMk/>
          <pc:sldMk cId="3210010999" sldId="2147474568"/>
        </pc:sldMkLst>
      </pc:sldChg>
      <pc:sldChg chg="add">
        <pc:chgData name="Ashley Greer" userId="2ddd3eaa-d59d-4e6f-8745-bb565a51d7c2" providerId="ADAL" clId="{7855DCBA-8346-4EFE-B53A-7C24BB4566BA}" dt="2024-06-19T20:34:09.276" v="33"/>
        <pc:sldMkLst>
          <pc:docMk/>
          <pc:sldMk cId="2826998178" sldId="2147474569"/>
        </pc:sldMkLst>
      </pc:sldChg>
      <pc:sldChg chg="add">
        <pc:chgData name="Ashley Greer" userId="2ddd3eaa-d59d-4e6f-8745-bb565a51d7c2" providerId="ADAL" clId="{7855DCBA-8346-4EFE-B53A-7C24BB4566BA}" dt="2024-06-19T20:34:09.276" v="33"/>
        <pc:sldMkLst>
          <pc:docMk/>
          <pc:sldMk cId="3004850141" sldId="2147474570"/>
        </pc:sldMkLst>
      </pc:sldChg>
      <pc:sldChg chg="add">
        <pc:chgData name="Ashley Greer" userId="2ddd3eaa-d59d-4e6f-8745-bb565a51d7c2" providerId="ADAL" clId="{7855DCBA-8346-4EFE-B53A-7C24BB4566BA}" dt="2024-06-19T20:34:09.276" v="33"/>
        <pc:sldMkLst>
          <pc:docMk/>
          <pc:sldMk cId="616715507" sldId="2147474571"/>
        </pc:sldMkLst>
      </pc:sldChg>
      <pc:sldChg chg="add">
        <pc:chgData name="Ashley Greer" userId="2ddd3eaa-d59d-4e6f-8745-bb565a51d7c2" providerId="ADAL" clId="{7855DCBA-8346-4EFE-B53A-7C24BB4566BA}" dt="2024-06-19T20:34:09.276" v="33"/>
        <pc:sldMkLst>
          <pc:docMk/>
          <pc:sldMk cId="1653854922" sldId="2147474572"/>
        </pc:sldMkLst>
      </pc:sldChg>
      <pc:sldChg chg="add">
        <pc:chgData name="Ashley Greer" userId="2ddd3eaa-d59d-4e6f-8745-bb565a51d7c2" providerId="ADAL" clId="{7855DCBA-8346-4EFE-B53A-7C24BB4566BA}" dt="2024-06-19T20:34:09.276" v="33"/>
        <pc:sldMkLst>
          <pc:docMk/>
          <pc:sldMk cId="2465462208" sldId="2147474573"/>
        </pc:sldMkLst>
      </pc:sldChg>
      <pc:sldChg chg="add">
        <pc:chgData name="Ashley Greer" userId="2ddd3eaa-d59d-4e6f-8745-bb565a51d7c2" providerId="ADAL" clId="{7855DCBA-8346-4EFE-B53A-7C24BB4566BA}" dt="2024-06-19T20:34:09.276" v="33"/>
        <pc:sldMkLst>
          <pc:docMk/>
          <pc:sldMk cId="3656315046" sldId="2147474574"/>
        </pc:sldMkLst>
      </pc:sldChg>
      <pc:sldChg chg="add">
        <pc:chgData name="Ashley Greer" userId="2ddd3eaa-d59d-4e6f-8745-bb565a51d7c2" providerId="ADAL" clId="{7855DCBA-8346-4EFE-B53A-7C24BB4566BA}" dt="2024-06-19T20:34:09.276" v="33"/>
        <pc:sldMkLst>
          <pc:docMk/>
          <pc:sldMk cId="1250357439" sldId="2147474575"/>
        </pc:sldMkLst>
      </pc:sldChg>
      <pc:sldChg chg="add">
        <pc:chgData name="Ashley Greer" userId="2ddd3eaa-d59d-4e6f-8745-bb565a51d7c2" providerId="ADAL" clId="{7855DCBA-8346-4EFE-B53A-7C24BB4566BA}" dt="2024-06-19T20:34:09.276" v="33"/>
        <pc:sldMkLst>
          <pc:docMk/>
          <pc:sldMk cId="615422164" sldId="2147474576"/>
        </pc:sldMkLst>
      </pc:sldChg>
      <pc:sldChg chg="add">
        <pc:chgData name="Ashley Greer" userId="2ddd3eaa-d59d-4e6f-8745-bb565a51d7c2" providerId="ADAL" clId="{7855DCBA-8346-4EFE-B53A-7C24BB4566BA}" dt="2024-06-19T20:34:09.276" v="33"/>
        <pc:sldMkLst>
          <pc:docMk/>
          <pc:sldMk cId="2456343071" sldId="2147474577"/>
        </pc:sldMkLst>
      </pc:sldChg>
      <pc:sldChg chg="add">
        <pc:chgData name="Ashley Greer" userId="2ddd3eaa-d59d-4e6f-8745-bb565a51d7c2" providerId="ADAL" clId="{7855DCBA-8346-4EFE-B53A-7C24BB4566BA}" dt="2024-06-19T20:34:09.276" v="33"/>
        <pc:sldMkLst>
          <pc:docMk/>
          <pc:sldMk cId="3765257488" sldId="2147474578"/>
        </pc:sldMkLst>
      </pc:sldChg>
      <pc:sldChg chg="add">
        <pc:chgData name="Ashley Greer" userId="2ddd3eaa-d59d-4e6f-8745-bb565a51d7c2" providerId="ADAL" clId="{7855DCBA-8346-4EFE-B53A-7C24BB4566BA}" dt="2024-06-19T20:34:09.276" v="33"/>
        <pc:sldMkLst>
          <pc:docMk/>
          <pc:sldMk cId="838915519" sldId="2147474579"/>
        </pc:sldMkLst>
      </pc:sldChg>
      <pc:sldChg chg="add">
        <pc:chgData name="Ashley Greer" userId="2ddd3eaa-d59d-4e6f-8745-bb565a51d7c2" providerId="ADAL" clId="{7855DCBA-8346-4EFE-B53A-7C24BB4566BA}" dt="2024-06-19T20:34:09.276" v="33"/>
        <pc:sldMkLst>
          <pc:docMk/>
          <pc:sldMk cId="3995661323" sldId="2147474580"/>
        </pc:sldMkLst>
      </pc:sldChg>
      <pc:sldChg chg="add">
        <pc:chgData name="Ashley Greer" userId="2ddd3eaa-d59d-4e6f-8745-bb565a51d7c2" providerId="ADAL" clId="{7855DCBA-8346-4EFE-B53A-7C24BB4566BA}" dt="2024-06-19T20:34:09.276" v="33"/>
        <pc:sldMkLst>
          <pc:docMk/>
          <pc:sldMk cId="4206748039" sldId="2147474581"/>
        </pc:sldMkLst>
      </pc:sldChg>
      <pc:sldChg chg="add">
        <pc:chgData name="Ashley Greer" userId="2ddd3eaa-d59d-4e6f-8745-bb565a51d7c2" providerId="ADAL" clId="{7855DCBA-8346-4EFE-B53A-7C24BB4566BA}" dt="2024-06-19T20:34:09.276" v="33"/>
        <pc:sldMkLst>
          <pc:docMk/>
          <pc:sldMk cId="2267076807" sldId="2147474582"/>
        </pc:sldMkLst>
      </pc:sldChg>
      <pc:sldChg chg="add">
        <pc:chgData name="Ashley Greer" userId="2ddd3eaa-d59d-4e6f-8745-bb565a51d7c2" providerId="ADAL" clId="{7855DCBA-8346-4EFE-B53A-7C24BB4566BA}" dt="2024-06-19T20:34:09.276" v="33"/>
        <pc:sldMkLst>
          <pc:docMk/>
          <pc:sldMk cId="1893051761" sldId="2147474583"/>
        </pc:sldMkLst>
      </pc:sldChg>
      <pc:sldChg chg="add">
        <pc:chgData name="Ashley Greer" userId="2ddd3eaa-d59d-4e6f-8745-bb565a51d7c2" providerId="ADAL" clId="{7855DCBA-8346-4EFE-B53A-7C24BB4566BA}" dt="2024-06-19T20:34:09.276" v="33"/>
        <pc:sldMkLst>
          <pc:docMk/>
          <pc:sldMk cId="1451281981" sldId="2147474584"/>
        </pc:sldMkLst>
      </pc:sldChg>
      <pc:sldChg chg="add">
        <pc:chgData name="Ashley Greer" userId="2ddd3eaa-d59d-4e6f-8745-bb565a51d7c2" providerId="ADAL" clId="{7855DCBA-8346-4EFE-B53A-7C24BB4566BA}" dt="2024-06-19T20:34:09.276" v="33"/>
        <pc:sldMkLst>
          <pc:docMk/>
          <pc:sldMk cId="1000740516" sldId="2147474585"/>
        </pc:sldMkLst>
      </pc:sldChg>
      <pc:sldChg chg="add">
        <pc:chgData name="Ashley Greer" userId="2ddd3eaa-d59d-4e6f-8745-bb565a51d7c2" providerId="ADAL" clId="{7855DCBA-8346-4EFE-B53A-7C24BB4566BA}" dt="2024-06-19T20:34:09.276" v="33"/>
        <pc:sldMkLst>
          <pc:docMk/>
          <pc:sldMk cId="2135240487" sldId="2147474586"/>
        </pc:sldMkLst>
      </pc:sldChg>
      <pc:sldChg chg="add">
        <pc:chgData name="Ashley Greer" userId="2ddd3eaa-d59d-4e6f-8745-bb565a51d7c2" providerId="ADAL" clId="{7855DCBA-8346-4EFE-B53A-7C24BB4566BA}" dt="2024-06-19T20:34:09.276" v="33"/>
        <pc:sldMkLst>
          <pc:docMk/>
          <pc:sldMk cId="2671922441" sldId="2147474587"/>
        </pc:sldMkLst>
      </pc:sldChg>
      <pc:sldChg chg="add">
        <pc:chgData name="Ashley Greer" userId="2ddd3eaa-d59d-4e6f-8745-bb565a51d7c2" providerId="ADAL" clId="{7855DCBA-8346-4EFE-B53A-7C24BB4566BA}" dt="2024-06-19T20:34:09.276" v="33"/>
        <pc:sldMkLst>
          <pc:docMk/>
          <pc:sldMk cId="3237058618" sldId="214747458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CRS</c:v>
                </c:pt>
              </c:strCache>
            </c:strRef>
          </c:tx>
          <c:spPr>
            <a:solidFill>
              <a:srgbClr val="009FBA"/>
            </a:solidFill>
            <a:ln>
              <a:noFill/>
            </a:ln>
          </c:spPr>
          <c:dPt>
            <c:idx val="0"/>
            <c:bubble3D val="0"/>
            <c:spPr>
              <a:solidFill>
                <a:schemeClr val="bg1">
                  <a:lumMod val="95000"/>
                </a:schemeClr>
              </a:solidFill>
              <a:ln w="19050">
                <a:noFill/>
              </a:ln>
              <a:effectLst/>
            </c:spPr>
            <c:extLst>
              <c:ext xmlns:c16="http://schemas.microsoft.com/office/drawing/2014/chart" uri="{C3380CC4-5D6E-409C-BE32-E72D297353CC}">
                <c16:uniqueId val="{00000001-4629-44A3-B235-74BDF8CDCCE0}"/>
              </c:ext>
            </c:extLst>
          </c:dPt>
          <c:dPt>
            <c:idx val="1"/>
            <c:bubble3D val="0"/>
            <c:spPr>
              <a:solidFill>
                <a:srgbClr val="009FBA"/>
              </a:solidFill>
              <a:ln w="19050">
                <a:noFill/>
              </a:ln>
              <a:effectLst>
                <a:outerShdw blurRad="63500" dist="12700" dir="2700000" algn="tl" rotWithShape="0">
                  <a:prstClr val="black">
                    <a:alpha val="40000"/>
                  </a:prstClr>
                </a:outerShdw>
              </a:effectLst>
            </c:spPr>
            <c:extLst>
              <c:ext xmlns:c16="http://schemas.microsoft.com/office/drawing/2014/chart" uri="{C3380CC4-5D6E-409C-BE32-E72D297353CC}">
                <c16:uniqueId val="{00000003-4629-44A3-B235-74BDF8CDCCE0}"/>
              </c:ext>
            </c:extLst>
          </c:dPt>
          <c:dPt>
            <c:idx val="2"/>
            <c:bubble3D val="0"/>
            <c:spPr>
              <a:solidFill>
                <a:srgbClr val="C37900"/>
              </a:solidFill>
              <a:ln w="19050">
                <a:noFill/>
              </a:ln>
              <a:effectLst>
                <a:outerShdw blurRad="63500" dist="12700" dir="2700000" algn="tl" rotWithShape="0">
                  <a:prstClr val="black">
                    <a:alpha val="40000"/>
                  </a:prstClr>
                </a:outerShdw>
              </a:effectLst>
            </c:spPr>
            <c:extLst>
              <c:ext xmlns:c16="http://schemas.microsoft.com/office/drawing/2014/chart" uri="{C3380CC4-5D6E-409C-BE32-E72D297353CC}">
                <c16:uniqueId val="{00000005-4629-44A3-B235-74BDF8CDCCE0}"/>
              </c:ext>
            </c:extLst>
          </c:dPt>
          <c:dPt>
            <c:idx val="3"/>
            <c:bubble3D val="0"/>
            <c:spPr>
              <a:solidFill>
                <a:schemeClr val="accent4">
                  <a:lumMod val="75000"/>
                </a:schemeClr>
              </a:solidFill>
              <a:ln w="19050">
                <a:noFill/>
              </a:ln>
              <a:effectLst/>
            </c:spPr>
            <c:extLst>
              <c:ext xmlns:c16="http://schemas.microsoft.com/office/drawing/2014/chart" uri="{C3380CC4-5D6E-409C-BE32-E72D297353CC}">
                <c16:uniqueId val="{00000007-4629-44A3-B235-74BDF8CDCCE0}"/>
              </c:ext>
            </c:extLst>
          </c:dPt>
          <c:dPt>
            <c:idx val="4"/>
            <c:bubble3D val="0"/>
            <c:spPr>
              <a:solidFill>
                <a:srgbClr val="009FBA"/>
              </a:solidFill>
              <a:ln w="19050">
                <a:noFill/>
              </a:ln>
              <a:effectLst/>
            </c:spPr>
            <c:extLst>
              <c:ext xmlns:c16="http://schemas.microsoft.com/office/drawing/2014/chart" uri="{C3380CC4-5D6E-409C-BE32-E72D297353CC}">
                <c16:uniqueId val="{00000009-4629-44A3-B235-74BDF8CDCCE0}"/>
              </c:ext>
            </c:extLst>
          </c:dPt>
          <c:cat>
            <c:strRef>
              <c:f>Sheet1!$A$2:$A$6</c:f>
              <c:strCache>
                <c:ptCount val="5"/>
                <c:pt idx="0">
                  <c:v>No CRS</c:v>
                </c:pt>
                <c:pt idx="1">
                  <c:v>Grade 1</c:v>
                </c:pt>
                <c:pt idx="2">
                  <c:v>Grade 2</c:v>
                </c:pt>
                <c:pt idx="3">
                  <c:v>Grade 3</c:v>
                </c:pt>
                <c:pt idx="4">
                  <c:v>Grade 4/5</c:v>
                </c:pt>
              </c:strCache>
            </c:strRef>
          </c:cat>
          <c:val>
            <c:numRef>
              <c:f>Sheet1!$B$2:$B$6</c:f>
              <c:numCache>
                <c:formatCode>General</c:formatCode>
                <c:ptCount val="5"/>
                <c:pt idx="0">
                  <c:v>15</c:v>
                </c:pt>
                <c:pt idx="1">
                  <c:v>36</c:v>
                </c:pt>
                <c:pt idx="2">
                  <c:v>40</c:v>
                </c:pt>
                <c:pt idx="3">
                  <c:v>8</c:v>
                </c:pt>
                <c:pt idx="4">
                  <c:v>0</c:v>
                </c:pt>
              </c:numCache>
            </c:numRef>
          </c:val>
          <c:extLst>
            <c:ext xmlns:c16="http://schemas.microsoft.com/office/drawing/2014/chart" uri="{C3380CC4-5D6E-409C-BE32-E72D297353CC}">
              <c16:uniqueId val="{0000000A-4629-44A3-B235-74BDF8CDCCE0}"/>
            </c:ext>
          </c:extLst>
        </c:ser>
        <c:dLbls>
          <c:showLegendKey val="0"/>
          <c:showVal val="0"/>
          <c:showCatName val="0"/>
          <c:showSerName val="0"/>
          <c:showPercent val="0"/>
          <c:showBubbleSize val="0"/>
          <c:showLeaderLines val="1"/>
        </c:dLbls>
        <c:firstSliceAng val="260"/>
        <c:holeSize val="5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NEs</c:v>
                </c:pt>
              </c:strCache>
            </c:strRef>
          </c:tx>
          <c:spPr>
            <a:solidFill>
              <a:schemeClr val="accent2"/>
            </a:solidFill>
            <a:ln>
              <a:noFill/>
            </a:ln>
          </c:spPr>
          <c:dPt>
            <c:idx val="0"/>
            <c:bubble3D val="0"/>
            <c:spPr>
              <a:solidFill>
                <a:schemeClr val="bg1">
                  <a:lumMod val="95000"/>
                </a:schemeClr>
              </a:solidFill>
              <a:ln w="19050">
                <a:noFill/>
              </a:ln>
              <a:effectLst/>
            </c:spPr>
            <c:extLst>
              <c:ext xmlns:c16="http://schemas.microsoft.com/office/drawing/2014/chart" uri="{C3380CC4-5D6E-409C-BE32-E72D297353CC}">
                <c16:uniqueId val="{00000001-F1C9-441A-881F-E8A47818005F}"/>
              </c:ext>
            </c:extLst>
          </c:dPt>
          <c:dPt>
            <c:idx val="1"/>
            <c:bubble3D val="0"/>
            <c:spPr>
              <a:solidFill>
                <a:srgbClr val="009FBA"/>
              </a:solidFill>
              <a:ln w="19050">
                <a:noFill/>
              </a:ln>
              <a:effectLst>
                <a:outerShdw blurRad="63500" dist="12700" dir="2700000" algn="tl" rotWithShape="0">
                  <a:prstClr val="black">
                    <a:alpha val="40000"/>
                  </a:prstClr>
                </a:outerShdw>
              </a:effectLst>
            </c:spPr>
            <c:extLst>
              <c:ext xmlns:c16="http://schemas.microsoft.com/office/drawing/2014/chart" uri="{C3380CC4-5D6E-409C-BE32-E72D297353CC}">
                <c16:uniqueId val="{00000003-F1C9-441A-881F-E8A47818005F}"/>
              </c:ext>
            </c:extLst>
          </c:dPt>
          <c:dPt>
            <c:idx val="2"/>
            <c:bubble3D val="0"/>
            <c:spPr>
              <a:solidFill>
                <a:srgbClr val="C37900"/>
              </a:solidFill>
              <a:ln w="19050">
                <a:noFill/>
              </a:ln>
              <a:effectLst/>
            </c:spPr>
            <c:extLst>
              <c:ext xmlns:c16="http://schemas.microsoft.com/office/drawing/2014/chart" uri="{C3380CC4-5D6E-409C-BE32-E72D297353CC}">
                <c16:uniqueId val="{00000005-F1C9-441A-881F-E8A47818005F}"/>
              </c:ext>
            </c:extLst>
          </c:dPt>
          <c:dPt>
            <c:idx val="3"/>
            <c:bubble3D val="0"/>
            <c:spPr>
              <a:solidFill>
                <a:schemeClr val="accent4">
                  <a:lumMod val="75000"/>
                </a:schemeClr>
              </a:solidFill>
              <a:ln w="19050">
                <a:noFill/>
              </a:ln>
              <a:effectLst/>
            </c:spPr>
            <c:extLst>
              <c:ext xmlns:c16="http://schemas.microsoft.com/office/drawing/2014/chart" uri="{C3380CC4-5D6E-409C-BE32-E72D297353CC}">
                <c16:uniqueId val="{00000007-F1C9-441A-881F-E8A47818005F}"/>
              </c:ext>
            </c:extLst>
          </c:dPt>
          <c:dPt>
            <c:idx val="4"/>
            <c:bubble3D val="0"/>
            <c:spPr>
              <a:solidFill>
                <a:srgbClr val="CB7C78"/>
              </a:solidFill>
              <a:ln w="19050">
                <a:noFill/>
              </a:ln>
              <a:effectLst/>
            </c:spPr>
            <c:extLst>
              <c:ext xmlns:c16="http://schemas.microsoft.com/office/drawing/2014/chart" uri="{C3380CC4-5D6E-409C-BE32-E72D297353CC}">
                <c16:uniqueId val="{00000009-F1C9-441A-881F-E8A47818005F}"/>
              </c:ext>
            </c:extLst>
          </c:dPt>
          <c:cat>
            <c:strRef>
              <c:f>Sheet1!$A$2:$A$6</c:f>
              <c:strCache>
                <c:ptCount val="5"/>
                <c:pt idx="0">
                  <c:v>No NEs</c:v>
                </c:pt>
                <c:pt idx="1">
                  <c:v>Grade 1</c:v>
                </c:pt>
                <c:pt idx="2">
                  <c:v>Grade 2</c:v>
                </c:pt>
                <c:pt idx="3">
                  <c:v>Grade 3</c:v>
                </c:pt>
                <c:pt idx="4">
                  <c:v>Grade 4/5</c:v>
                </c:pt>
              </c:strCache>
            </c:strRef>
          </c:cat>
          <c:val>
            <c:numRef>
              <c:f>Sheet1!$B$2:$B$6</c:f>
              <c:numCache>
                <c:formatCode>General</c:formatCode>
                <c:ptCount val="5"/>
                <c:pt idx="0">
                  <c:v>55</c:v>
                </c:pt>
                <c:pt idx="1">
                  <c:v>11</c:v>
                </c:pt>
                <c:pt idx="2">
                  <c:v>15</c:v>
                </c:pt>
                <c:pt idx="3">
                  <c:v>18</c:v>
                </c:pt>
                <c:pt idx="4">
                  <c:v>1</c:v>
                </c:pt>
              </c:numCache>
            </c:numRef>
          </c:val>
          <c:extLst>
            <c:ext xmlns:c16="http://schemas.microsoft.com/office/drawing/2014/chart" uri="{C3380CC4-5D6E-409C-BE32-E72D297353CC}">
              <c16:uniqueId val="{0000000A-F1C9-441A-881F-E8A47818005F}"/>
            </c:ext>
          </c:extLst>
        </c:ser>
        <c:dLbls>
          <c:showLegendKey val="0"/>
          <c:showVal val="0"/>
          <c:showCatName val="0"/>
          <c:showSerName val="0"/>
          <c:showPercent val="0"/>
          <c:showBubbleSize val="0"/>
          <c:showLeaderLines val="1"/>
        </c:dLbls>
        <c:firstSliceAng val="151"/>
        <c:holeSize val="5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PR</c:v>
                </c:pt>
              </c:strCache>
            </c:strRef>
          </c:tx>
          <c:spPr>
            <a:solidFill>
              <a:schemeClr val="accent1"/>
            </a:solidFill>
            <a:ln>
              <a:noFill/>
            </a:ln>
            <a:effectLst/>
          </c:spPr>
          <c:invertIfNegative val="0"/>
          <c:dLbls>
            <c:numFmt formatCode="0.0%" sourceLinked="0"/>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 Dose Levels</c:v>
                </c:pt>
                <c:pt idx="1">
                  <c:v>Tec 3.0 mg/kg + 
Tal 0.8 mg/kg Q2W</c:v>
                </c:pt>
              </c:strCache>
            </c:strRef>
          </c:cat>
          <c:val>
            <c:numRef>
              <c:f>Sheet1!$B$2:$B$3</c:f>
              <c:numCache>
                <c:formatCode>General</c:formatCode>
                <c:ptCount val="2"/>
                <c:pt idx="0">
                  <c:v>9.8000000000000004E-2</c:v>
                </c:pt>
                <c:pt idx="1">
                  <c:v>7.3999999999999996E-2</c:v>
                </c:pt>
              </c:numCache>
            </c:numRef>
          </c:val>
          <c:extLst>
            <c:ext xmlns:c16="http://schemas.microsoft.com/office/drawing/2014/chart" uri="{C3380CC4-5D6E-409C-BE32-E72D297353CC}">
              <c16:uniqueId val="{00000000-037F-2C4A-B562-B8613D99B768}"/>
            </c:ext>
          </c:extLst>
        </c:ser>
        <c:ser>
          <c:idx val="1"/>
          <c:order val="1"/>
          <c:tx>
            <c:strRef>
              <c:f>Sheet1!$C$1</c:f>
              <c:strCache>
                <c:ptCount val="1"/>
                <c:pt idx="0">
                  <c:v>VGPR</c:v>
                </c:pt>
              </c:strCache>
            </c:strRef>
          </c:tx>
          <c:spPr>
            <a:solidFill>
              <a:srgbClr val="1C75BC"/>
            </a:solidFill>
            <a:ln>
              <a:noFill/>
            </a:ln>
            <a:effectLst/>
          </c:spPr>
          <c:invertIfNegative val="0"/>
          <c:dLbls>
            <c:numFmt formatCode="0.0%" sourceLinked="0"/>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 Dose Levels</c:v>
                </c:pt>
                <c:pt idx="1">
                  <c:v>Tec 3.0 mg/kg + 
Tal 0.8 mg/kg Q2W</c:v>
                </c:pt>
              </c:strCache>
            </c:strRef>
          </c:cat>
          <c:val>
            <c:numRef>
              <c:f>Sheet1!$C$2:$C$3</c:f>
              <c:numCache>
                <c:formatCode>General</c:formatCode>
                <c:ptCount val="2"/>
                <c:pt idx="0">
                  <c:v>0.36599999999999999</c:v>
                </c:pt>
                <c:pt idx="1">
                  <c:v>0.48099999999999998</c:v>
                </c:pt>
              </c:numCache>
            </c:numRef>
          </c:val>
          <c:extLst>
            <c:ext xmlns:c16="http://schemas.microsoft.com/office/drawing/2014/chart" uri="{C3380CC4-5D6E-409C-BE32-E72D297353CC}">
              <c16:uniqueId val="{00000001-037F-2C4A-B562-B8613D99B768}"/>
            </c:ext>
          </c:extLst>
        </c:ser>
        <c:ser>
          <c:idx val="2"/>
          <c:order val="2"/>
          <c:tx>
            <c:strRef>
              <c:f>Sheet1!$D$1</c:f>
              <c:strCache>
                <c:ptCount val="1"/>
                <c:pt idx="0">
                  <c:v>CR</c:v>
                </c:pt>
              </c:strCache>
            </c:strRef>
          </c:tx>
          <c:spPr>
            <a:solidFill>
              <a:srgbClr val="6EBD44"/>
            </a:solidFill>
            <a:ln>
              <a:noFill/>
            </a:ln>
            <a:effectLst/>
          </c:spPr>
          <c:invertIfNegative val="0"/>
          <c:dLbls>
            <c:numFmt formatCode="0.0%" sourceLinked="0"/>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 Dose Levels</c:v>
                </c:pt>
                <c:pt idx="1">
                  <c:v>Tec 3.0 mg/kg + 
Tal 0.8 mg/kg Q2W</c:v>
                </c:pt>
              </c:strCache>
            </c:strRef>
          </c:cat>
          <c:val>
            <c:numRef>
              <c:f>Sheet1!$D$2:$D$3</c:f>
              <c:numCache>
                <c:formatCode>General</c:formatCode>
                <c:ptCount val="2"/>
                <c:pt idx="0">
                  <c:v>0.22</c:v>
                </c:pt>
                <c:pt idx="1">
                  <c:v>0.222</c:v>
                </c:pt>
              </c:numCache>
            </c:numRef>
          </c:val>
          <c:extLst>
            <c:ext xmlns:c16="http://schemas.microsoft.com/office/drawing/2014/chart" uri="{C3380CC4-5D6E-409C-BE32-E72D297353CC}">
              <c16:uniqueId val="{00000002-037F-2C4A-B562-B8613D99B768}"/>
            </c:ext>
          </c:extLst>
        </c:ser>
        <c:ser>
          <c:idx val="3"/>
          <c:order val="3"/>
          <c:tx>
            <c:strRef>
              <c:f>Sheet1!$E$1</c:f>
              <c:strCache>
                <c:ptCount val="1"/>
                <c:pt idx="0">
                  <c:v>sCR</c:v>
                </c:pt>
              </c:strCache>
            </c:strRef>
          </c:tx>
          <c:spPr>
            <a:solidFill>
              <a:srgbClr val="359942"/>
            </a:solidFill>
            <a:ln>
              <a:noFill/>
            </a:ln>
            <a:effectLst/>
          </c:spPr>
          <c:invertIfNegative val="0"/>
          <c:dLbls>
            <c:numFmt formatCode="0.0%" sourceLinked="0"/>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 Dose Levels</c:v>
                </c:pt>
                <c:pt idx="1">
                  <c:v>Tec 3.0 mg/kg + 
Tal 0.8 mg/kg Q2W</c:v>
                </c:pt>
              </c:strCache>
            </c:strRef>
          </c:cat>
          <c:val>
            <c:numRef>
              <c:f>Sheet1!$E$2:$E$3</c:f>
              <c:numCache>
                <c:formatCode>General</c:formatCode>
                <c:ptCount val="2"/>
                <c:pt idx="0">
                  <c:v>0.183</c:v>
                </c:pt>
                <c:pt idx="1">
                  <c:v>0.185</c:v>
                </c:pt>
              </c:numCache>
            </c:numRef>
          </c:val>
          <c:extLst>
            <c:ext xmlns:c16="http://schemas.microsoft.com/office/drawing/2014/chart" uri="{C3380CC4-5D6E-409C-BE32-E72D297353CC}">
              <c16:uniqueId val="{00000003-037F-2C4A-B562-B8613D99B768}"/>
            </c:ext>
          </c:extLst>
        </c:ser>
        <c:dLbls>
          <c:showLegendKey val="0"/>
          <c:showVal val="0"/>
          <c:showCatName val="0"/>
          <c:showSerName val="0"/>
          <c:showPercent val="0"/>
          <c:showBubbleSize val="0"/>
        </c:dLbls>
        <c:gapWidth val="150"/>
        <c:overlap val="100"/>
        <c:axId val="-2068821832"/>
        <c:axId val="-2066166600"/>
      </c:barChart>
      <c:catAx>
        <c:axId val="-20688218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en-US"/>
          </a:p>
        </c:txPr>
        <c:crossAx val="-2066166600"/>
        <c:crosses val="autoZero"/>
        <c:auto val="1"/>
        <c:lblAlgn val="ctr"/>
        <c:lblOffset val="100"/>
        <c:noMultiLvlLbl val="0"/>
      </c:catAx>
      <c:valAx>
        <c:axId val="-2066166600"/>
        <c:scaling>
          <c:orientation val="minMax"/>
          <c:max val="1"/>
        </c:scaling>
        <c:delete val="0"/>
        <c:axPos val="l"/>
        <c:title>
          <c:tx>
            <c:rich>
              <a:bodyPr rot="-5400000" vert="horz"/>
              <a:lstStyle/>
              <a:p>
                <a:pPr>
                  <a:defRPr/>
                </a:pPr>
                <a:r>
                  <a:rPr lang="en-US"/>
                  <a:t>Patients</a:t>
                </a:r>
              </a:p>
            </c:rich>
          </c:tx>
          <c:overlay val="0"/>
          <c:spPr>
            <a:noFill/>
            <a:ln>
              <a:noFill/>
            </a:ln>
            <a:effectLst/>
          </c:spPr>
        </c:title>
        <c:numFmt formatCode="0.0%" sourceLinked="0"/>
        <c:majorTickMark val="out"/>
        <c:minorTickMark val="none"/>
        <c:tickLblPos val="nextTo"/>
        <c:spPr>
          <a:noFill/>
          <a:ln>
            <a:solidFill>
              <a:schemeClr val="tx1"/>
            </a:solidFill>
          </a:ln>
          <a:effectLst/>
        </c:spPr>
        <c:txPr>
          <a:bodyPr rot="-60000000" vert="horz"/>
          <a:lstStyle/>
          <a:p>
            <a:pPr>
              <a:defRPr/>
            </a:pPr>
            <a:endParaRPr lang="en-US"/>
          </a:p>
        </c:txPr>
        <c:crossAx val="-2068821832"/>
        <c:crosses val="autoZero"/>
        <c:crossBetween val="between"/>
      </c:valAx>
      <c:spPr>
        <a:noFill/>
        <a:ln>
          <a:noFill/>
        </a:ln>
        <a:effectLst/>
      </c:spPr>
    </c:plotArea>
    <c:legend>
      <c:legendPos val="b"/>
      <c:layout>
        <c:manualLayout>
          <c:xMode val="edge"/>
          <c:yMode val="edge"/>
          <c:x val="0.35821441150150601"/>
          <c:y val="0.90587558305400395"/>
          <c:w val="0.35571606726231703"/>
          <c:h val="6.9171473874072104E-2"/>
        </c:manualLayout>
      </c:layout>
      <c:overlay val="0"/>
      <c:spPr>
        <a:noFill/>
        <a:ln>
          <a:noFill/>
        </a:ln>
        <a:effectLst/>
      </c:spPr>
      <c:txPr>
        <a:bodyPr rot="0" vert="horz"/>
        <a:lstStyle/>
        <a:p>
          <a:pPr>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50000"/>
        <a:lumOff val="50000"/>
      </a:schemeClr>
    </a:solidFill>
    <a:ln>
      <a:solidFill>
        <a:schemeClr val="tx1"/>
      </a:solidFill>
    </a:ln>
    <a:effectLst/>
  </c:spPr>
  <c:txPr>
    <a:bodyPr/>
    <a:lstStyle/>
    <a:p>
      <a:pPr>
        <a:defRPr>
          <a:solidFill>
            <a:srgbClr val="F2F2F2"/>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60.xml.rels><?xml version="1.0" encoding="UTF-8" standalone="yes"?>
<Relationships xmlns="http://schemas.openxmlformats.org/package/2006/relationships"><Relationship Id="rId1" Type="http://schemas.openxmlformats.org/officeDocument/2006/relationships/image" Target="../media/image210.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B963AF-AD87-204B-BEF7-4F00C0815201}" type="doc">
      <dgm:prSet loTypeId="urn:microsoft.com/office/officeart/2005/8/layout/hierarchy1" loCatId="" qsTypeId="urn:microsoft.com/office/officeart/2005/8/quickstyle/3d1" qsCatId="3D" csTypeId="urn:microsoft.com/office/officeart/2005/8/colors/accent2_2" csCatId="accent2" phldr="1"/>
      <dgm:spPr/>
      <dgm:t>
        <a:bodyPr/>
        <a:lstStyle/>
        <a:p>
          <a:endParaRPr lang="en-US"/>
        </a:p>
      </dgm:t>
    </dgm:pt>
    <dgm:pt modelId="{7E1185F4-9DD7-F54B-B1C0-4DF314E5F5CD}">
      <dgm:prSet phldrT="[Text]"/>
      <dgm:spPr/>
      <dgm:t>
        <a:bodyPr/>
        <a:lstStyle/>
        <a:p>
          <a:pPr rtl="0"/>
          <a:r>
            <a:rPr lang="en-US" dirty="0"/>
            <a:t>SYMPTOMATIC? </a:t>
          </a:r>
        </a:p>
      </dgm:t>
    </dgm:pt>
    <dgm:pt modelId="{B9DBA085-09BF-FC4A-9322-C525CFDFA2C0}" type="parTrans" cxnId="{276E07BE-5FBD-4C44-A15C-9B2276EB8567}">
      <dgm:prSet/>
      <dgm:spPr/>
      <dgm:t>
        <a:bodyPr/>
        <a:lstStyle/>
        <a:p>
          <a:endParaRPr lang="en-US"/>
        </a:p>
      </dgm:t>
    </dgm:pt>
    <dgm:pt modelId="{C232620F-D8EC-B342-B9CC-EB46C001170C}" type="sibTrans" cxnId="{276E07BE-5FBD-4C44-A15C-9B2276EB8567}">
      <dgm:prSet/>
      <dgm:spPr/>
      <dgm:t>
        <a:bodyPr/>
        <a:lstStyle/>
        <a:p>
          <a:endParaRPr lang="en-US"/>
        </a:p>
      </dgm:t>
    </dgm:pt>
    <dgm:pt modelId="{8B872B6C-B043-4D41-BB95-F52AF2F27AE1}">
      <dgm:prSet phldrT="[Text]"/>
      <dgm:spPr/>
      <dgm:t>
        <a:bodyPr/>
        <a:lstStyle/>
        <a:p>
          <a:pPr rtl="0"/>
          <a:r>
            <a:rPr lang="en-US" dirty="0"/>
            <a:t>YES</a:t>
          </a:r>
        </a:p>
      </dgm:t>
    </dgm:pt>
    <dgm:pt modelId="{7C43795C-153E-6243-A024-3CF25A79E62C}" type="parTrans" cxnId="{02016BFD-34D0-9F4C-ABCE-2D10C5A66F25}">
      <dgm:prSet/>
      <dgm:spPr/>
      <dgm:t>
        <a:bodyPr/>
        <a:lstStyle/>
        <a:p>
          <a:endParaRPr lang="en-US"/>
        </a:p>
      </dgm:t>
    </dgm:pt>
    <dgm:pt modelId="{B4EF0F99-A6EE-7F4A-BC65-D3B3CE114D63}" type="sibTrans" cxnId="{02016BFD-34D0-9F4C-ABCE-2D10C5A66F25}">
      <dgm:prSet/>
      <dgm:spPr/>
      <dgm:t>
        <a:bodyPr/>
        <a:lstStyle/>
        <a:p>
          <a:endParaRPr lang="en-US"/>
        </a:p>
      </dgm:t>
    </dgm:pt>
    <dgm:pt modelId="{3999A527-1C57-3F43-9E65-2FD5D08EF9AC}">
      <dgm:prSet phldrT="[Text]"/>
      <dgm:spPr/>
      <dgm:t>
        <a:bodyPr/>
        <a:lstStyle/>
        <a:p>
          <a:pPr rtl="0"/>
          <a:r>
            <a:rPr lang="en-US" dirty="0">
              <a:solidFill>
                <a:srgbClr val="FF0000"/>
              </a:solidFill>
            </a:rPr>
            <a:t>ISOLATED ANEMIA</a:t>
          </a:r>
        </a:p>
      </dgm:t>
    </dgm:pt>
    <dgm:pt modelId="{1DF6272F-629E-B749-8A77-E38BBBDE9869}" type="parTrans" cxnId="{1C144164-5170-2C49-ABED-D96FCA397B11}">
      <dgm:prSet/>
      <dgm:spPr/>
      <dgm:t>
        <a:bodyPr/>
        <a:lstStyle/>
        <a:p>
          <a:endParaRPr lang="en-US"/>
        </a:p>
      </dgm:t>
    </dgm:pt>
    <dgm:pt modelId="{E818F12A-CE8A-1440-AD46-2EEFC2AD2C77}" type="sibTrans" cxnId="{1C144164-5170-2C49-ABED-D96FCA397B11}">
      <dgm:prSet/>
      <dgm:spPr/>
      <dgm:t>
        <a:bodyPr/>
        <a:lstStyle/>
        <a:p>
          <a:endParaRPr lang="en-US"/>
        </a:p>
      </dgm:t>
    </dgm:pt>
    <dgm:pt modelId="{5632CCCB-F461-174F-883A-D89F3C65A641}">
      <dgm:prSet phldrT="[Text]"/>
      <dgm:spPr/>
      <dgm:t>
        <a:bodyPr/>
        <a:lstStyle/>
        <a:p>
          <a:pPr rtl="0"/>
          <a:r>
            <a:rPr lang="en-US" dirty="0"/>
            <a:t>OTHER CYTOPENIAS</a:t>
          </a:r>
        </a:p>
      </dgm:t>
    </dgm:pt>
    <dgm:pt modelId="{61704359-2F1A-3143-B78F-94BDD09C427C}" type="parTrans" cxnId="{7E79ACE9-C1A5-8B4C-88F7-F43D35902235}">
      <dgm:prSet/>
      <dgm:spPr/>
      <dgm:t>
        <a:bodyPr/>
        <a:lstStyle/>
        <a:p>
          <a:endParaRPr lang="en-US"/>
        </a:p>
      </dgm:t>
    </dgm:pt>
    <dgm:pt modelId="{FD8C153C-826E-524B-AF6B-F679534879B9}" type="sibTrans" cxnId="{7E79ACE9-C1A5-8B4C-88F7-F43D35902235}">
      <dgm:prSet/>
      <dgm:spPr/>
      <dgm:t>
        <a:bodyPr/>
        <a:lstStyle/>
        <a:p>
          <a:endParaRPr lang="en-US"/>
        </a:p>
      </dgm:t>
    </dgm:pt>
    <dgm:pt modelId="{466B6A8F-1482-264E-913E-1AE3BE0D472C}">
      <dgm:prSet phldrT="[Text]"/>
      <dgm:spPr/>
      <dgm:t>
        <a:bodyPr/>
        <a:lstStyle/>
        <a:p>
          <a:pPr rtl="0"/>
          <a:r>
            <a:rPr lang="en-US" dirty="0"/>
            <a:t>NO</a:t>
          </a:r>
        </a:p>
      </dgm:t>
    </dgm:pt>
    <dgm:pt modelId="{61F575C8-1BBA-E341-B908-B05829D42123}" type="parTrans" cxnId="{E32798B2-FD41-E848-BA02-727B5C3F55AE}">
      <dgm:prSet/>
      <dgm:spPr/>
      <dgm:t>
        <a:bodyPr/>
        <a:lstStyle/>
        <a:p>
          <a:endParaRPr lang="en-US"/>
        </a:p>
      </dgm:t>
    </dgm:pt>
    <dgm:pt modelId="{7F9EB258-314F-1041-888E-C8C1093D9F99}" type="sibTrans" cxnId="{E32798B2-FD41-E848-BA02-727B5C3F55AE}">
      <dgm:prSet/>
      <dgm:spPr/>
      <dgm:t>
        <a:bodyPr/>
        <a:lstStyle/>
        <a:p>
          <a:endParaRPr lang="en-US"/>
        </a:p>
      </dgm:t>
    </dgm:pt>
    <dgm:pt modelId="{F2C11824-B9DB-6F49-8491-F71FDBF76D4C}">
      <dgm:prSet phldrT="[Text]"/>
      <dgm:spPr/>
      <dgm:t>
        <a:bodyPr/>
        <a:lstStyle/>
        <a:p>
          <a:pPr rtl="0"/>
          <a:r>
            <a:rPr lang="en-US" dirty="0"/>
            <a:t>MONITORING</a:t>
          </a:r>
        </a:p>
      </dgm:t>
    </dgm:pt>
    <dgm:pt modelId="{F8A8B956-5A6C-8B47-BEDF-F8F3E3697972}" type="parTrans" cxnId="{94E09C25-A4A3-EE40-B08B-329E60458696}">
      <dgm:prSet/>
      <dgm:spPr/>
      <dgm:t>
        <a:bodyPr/>
        <a:lstStyle/>
        <a:p>
          <a:endParaRPr lang="en-US"/>
        </a:p>
      </dgm:t>
    </dgm:pt>
    <dgm:pt modelId="{8A75C85A-40D6-F542-9D33-E5E31E4A25E5}" type="sibTrans" cxnId="{94E09C25-A4A3-EE40-B08B-329E60458696}">
      <dgm:prSet/>
      <dgm:spPr/>
      <dgm:t>
        <a:bodyPr/>
        <a:lstStyle/>
        <a:p>
          <a:endParaRPr lang="en-US"/>
        </a:p>
      </dgm:t>
    </dgm:pt>
    <dgm:pt modelId="{E652D511-7DE1-3E48-909A-031CC7BADC9A}" type="pres">
      <dgm:prSet presAssocID="{62B963AF-AD87-204B-BEF7-4F00C0815201}" presName="hierChild1" presStyleCnt="0">
        <dgm:presLayoutVars>
          <dgm:chPref val="1"/>
          <dgm:dir/>
          <dgm:animOne val="branch"/>
          <dgm:animLvl val="lvl"/>
          <dgm:resizeHandles/>
        </dgm:presLayoutVars>
      </dgm:prSet>
      <dgm:spPr/>
    </dgm:pt>
    <dgm:pt modelId="{7BEA94E2-08F1-9747-8046-8417BC82986A}" type="pres">
      <dgm:prSet presAssocID="{7E1185F4-9DD7-F54B-B1C0-4DF314E5F5CD}" presName="hierRoot1" presStyleCnt="0"/>
      <dgm:spPr/>
    </dgm:pt>
    <dgm:pt modelId="{CA7F9BC5-ED8B-5043-B69F-17DD4151805D}" type="pres">
      <dgm:prSet presAssocID="{7E1185F4-9DD7-F54B-B1C0-4DF314E5F5CD}" presName="composite" presStyleCnt="0"/>
      <dgm:spPr/>
    </dgm:pt>
    <dgm:pt modelId="{60D083DD-448E-734C-B59A-84771FCA53EA}" type="pres">
      <dgm:prSet presAssocID="{7E1185F4-9DD7-F54B-B1C0-4DF314E5F5CD}" presName="background" presStyleLbl="node0" presStyleIdx="0" presStyleCnt="1"/>
      <dgm:spPr/>
    </dgm:pt>
    <dgm:pt modelId="{BCA908EB-7A94-CD47-B3CC-486E10D36489}" type="pres">
      <dgm:prSet presAssocID="{7E1185F4-9DD7-F54B-B1C0-4DF314E5F5CD}" presName="text" presStyleLbl="fgAcc0" presStyleIdx="0" presStyleCnt="1" custScaleX="126190" custLinFactNeighborX="3513" custLinFactNeighborY="-2766">
        <dgm:presLayoutVars>
          <dgm:chPref val="3"/>
        </dgm:presLayoutVars>
      </dgm:prSet>
      <dgm:spPr/>
    </dgm:pt>
    <dgm:pt modelId="{85839E77-3120-0446-9832-604655CECE6A}" type="pres">
      <dgm:prSet presAssocID="{7E1185F4-9DD7-F54B-B1C0-4DF314E5F5CD}" presName="hierChild2" presStyleCnt="0"/>
      <dgm:spPr/>
    </dgm:pt>
    <dgm:pt modelId="{B31E39F3-ADAF-AF44-A3C3-270EBA0691C7}" type="pres">
      <dgm:prSet presAssocID="{7C43795C-153E-6243-A024-3CF25A79E62C}" presName="Name10" presStyleLbl="parChTrans1D2" presStyleIdx="0" presStyleCnt="2"/>
      <dgm:spPr/>
    </dgm:pt>
    <dgm:pt modelId="{BBEA64DF-21E6-394D-B193-965AD241A2FE}" type="pres">
      <dgm:prSet presAssocID="{8B872B6C-B043-4D41-BB95-F52AF2F27AE1}" presName="hierRoot2" presStyleCnt="0"/>
      <dgm:spPr/>
    </dgm:pt>
    <dgm:pt modelId="{0B87895A-5D5E-DA49-AFF2-D76D6A2C779E}" type="pres">
      <dgm:prSet presAssocID="{8B872B6C-B043-4D41-BB95-F52AF2F27AE1}" presName="composite2" presStyleCnt="0"/>
      <dgm:spPr/>
    </dgm:pt>
    <dgm:pt modelId="{1ECCB10A-D02A-1A48-AC91-B87C5FD6EC98}" type="pres">
      <dgm:prSet presAssocID="{8B872B6C-B043-4D41-BB95-F52AF2F27AE1}" presName="background2" presStyleLbl="node2" presStyleIdx="0" presStyleCnt="2"/>
      <dgm:spPr/>
    </dgm:pt>
    <dgm:pt modelId="{B6922CBB-916E-B642-9AC5-8A5A39C3E2BA}" type="pres">
      <dgm:prSet presAssocID="{8B872B6C-B043-4D41-BB95-F52AF2F27AE1}" presName="text2" presStyleLbl="fgAcc2" presStyleIdx="0" presStyleCnt="2">
        <dgm:presLayoutVars>
          <dgm:chPref val="3"/>
        </dgm:presLayoutVars>
      </dgm:prSet>
      <dgm:spPr/>
    </dgm:pt>
    <dgm:pt modelId="{F352B89B-E0BF-464E-94D9-26746F8712DF}" type="pres">
      <dgm:prSet presAssocID="{8B872B6C-B043-4D41-BB95-F52AF2F27AE1}" presName="hierChild3" presStyleCnt="0"/>
      <dgm:spPr/>
    </dgm:pt>
    <dgm:pt modelId="{3BA405EB-CA04-AF42-9B88-6EAE6DC7DC98}" type="pres">
      <dgm:prSet presAssocID="{1DF6272F-629E-B749-8A77-E38BBBDE9869}" presName="Name17" presStyleLbl="parChTrans1D3" presStyleIdx="0" presStyleCnt="3"/>
      <dgm:spPr/>
    </dgm:pt>
    <dgm:pt modelId="{4F449907-D4B1-D442-ACD9-012941B0C56F}" type="pres">
      <dgm:prSet presAssocID="{3999A527-1C57-3F43-9E65-2FD5D08EF9AC}" presName="hierRoot3" presStyleCnt="0"/>
      <dgm:spPr/>
    </dgm:pt>
    <dgm:pt modelId="{EA92E150-05BB-CF41-B71D-F110E2780B1C}" type="pres">
      <dgm:prSet presAssocID="{3999A527-1C57-3F43-9E65-2FD5D08EF9AC}" presName="composite3" presStyleCnt="0"/>
      <dgm:spPr/>
    </dgm:pt>
    <dgm:pt modelId="{4E8D0DD6-4D27-524B-A94C-37ED90A6809A}" type="pres">
      <dgm:prSet presAssocID="{3999A527-1C57-3F43-9E65-2FD5D08EF9AC}" presName="background3" presStyleLbl="node3" presStyleIdx="0" presStyleCnt="3"/>
      <dgm:spPr/>
    </dgm:pt>
    <dgm:pt modelId="{36E73075-5B87-B640-BDD7-0B9C958007B0}" type="pres">
      <dgm:prSet presAssocID="{3999A527-1C57-3F43-9E65-2FD5D08EF9AC}" presName="text3" presStyleLbl="fgAcc3" presStyleIdx="0" presStyleCnt="3">
        <dgm:presLayoutVars>
          <dgm:chPref val="3"/>
        </dgm:presLayoutVars>
      </dgm:prSet>
      <dgm:spPr/>
    </dgm:pt>
    <dgm:pt modelId="{CD069B2F-86A6-394B-8C09-731194F2B710}" type="pres">
      <dgm:prSet presAssocID="{3999A527-1C57-3F43-9E65-2FD5D08EF9AC}" presName="hierChild4" presStyleCnt="0"/>
      <dgm:spPr/>
    </dgm:pt>
    <dgm:pt modelId="{D927B7A3-ACD8-2C49-A0E2-10BC31031255}" type="pres">
      <dgm:prSet presAssocID="{61704359-2F1A-3143-B78F-94BDD09C427C}" presName="Name17" presStyleLbl="parChTrans1D3" presStyleIdx="1" presStyleCnt="3"/>
      <dgm:spPr/>
    </dgm:pt>
    <dgm:pt modelId="{FB1F80F3-7147-704B-B6EC-40A59A8BB492}" type="pres">
      <dgm:prSet presAssocID="{5632CCCB-F461-174F-883A-D89F3C65A641}" presName="hierRoot3" presStyleCnt="0"/>
      <dgm:spPr/>
    </dgm:pt>
    <dgm:pt modelId="{A9D8B76D-45D3-FD49-A80A-65672B1C4992}" type="pres">
      <dgm:prSet presAssocID="{5632CCCB-F461-174F-883A-D89F3C65A641}" presName="composite3" presStyleCnt="0"/>
      <dgm:spPr/>
    </dgm:pt>
    <dgm:pt modelId="{6409F0E6-D7C3-9347-8BAD-C4F9E7E509E3}" type="pres">
      <dgm:prSet presAssocID="{5632CCCB-F461-174F-883A-D89F3C65A641}" presName="background3" presStyleLbl="node3" presStyleIdx="1" presStyleCnt="3"/>
      <dgm:spPr/>
    </dgm:pt>
    <dgm:pt modelId="{BF27A5D7-B458-974E-9E1E-69452748304C}" type="pres">
      <dgm:prSet presAssocID="{5632CCCB-F461-174F-883A-D89F3C65A641}" presName="text3" presStyleLbl="fgAcc3" presStyleIdx="1" presStyleCnt="3">
        <dgm:presLayoutVars>
          <dgm:chPref val="3"/>
        </dgm:presLayoutVars>
      </dgm:prSet>
      <dgm:spPr/>
    </dgm:pt>
    <dgm:pt modelId="{700343A6-BCCF-AF44-8DBE-E5D1CC241719}" type="pres">
      <dgm:prSet presAssocID="{5632CCCB-F461-174F-883A-D89F3C65A641}" presName="hierChild4" presStyleCnt="0"/>
      <dgm:spPr/>
    </dgm:pt>
    <dgm:pt modelId="{6566F432-D239-DE47-8BCD-845F2B6DAA40}" type="pres">
      <dgm:prSet presAssocID="{61F575C8-1BBA-E341-B908-B05829D42123}" presName="Name10" presStyleLbl="parChTrans1D2" presStyleIdx="1" presStyleCnt="2"/>
      <dgm:spPr/>
    </dgm:pt>
    <dgm:pt modelId="{D53C633E-82C1-C447-8B50-A90699F9E9D3}" type="pres">
      <dgm:prSet presAssocID="{466B6A8F-1482-264E-913E-1AE3BE0D472C}" presName="hierRoot2" presStyleCnt="0"/>
      <dgm:spPr/>
    </dgm:pt>
    <dgm:pt modelId="{864A2177-51D8-CB4E-B3E8-77AA74B19B73}" type="pres">
      <dgm:prSet presAssocID="{466B6A8F-1482-264E-913E-1AE3BE0D472C}" presName="composite2" presStyleCnt="0"/>
      <dgm:spPr/>
    </dgm:pt>
    <dgm:pt modelId="{52EEA994-28FC-2643-BE1B-EF9E2EF1EE64}" type="pres">
      <dgm:prSet presAssocID="{466B6A8F-1482-264E-913E-1AE3BE0D472C}" presName="background2" presStyleLbl="node2" presStyleIdx="1" presStyleCnt="2"/>
      <dgm:spPr/>
    </dgm:pt>
    <dgm:pt modelId="{40509AB5-DBBF-014A-AF4A-FADAFB4A2E45}" type="pres">
      <dgm:prSet presAssocID="{466B6A8F-1482-264E-913E-1AE3BE0D472C}" presName="text2" presStyleLbl="fgAcc2" presStyleIdx="1" presStyleCnt="2">
        <dgm:presLayoutVars>
          <dgm:chPref val="3"/>
        </dgm:presLayoutVars>
      </dgm:prSet>
      <dgm:spPr/>
    </dgm:pt>
    <dgm:pt modelId="{DFBCA6BE-5F2F-D54A-8095-E5E8B83E8D55}" type="pres">
      <dgm:prSet presAssocID="{466B6A8F-1482-264E-913E-1AE3BE0D472C}" presName="hierChild3" presStyleCnt="0"/>
      <dgm:spPr/>
    </dgm:pt>
    <dgm:pt modelId="{6D04CF53-D964-364D-849D-66DF352CCE6D}" type="pres">
      <dgm:prSet presAssocID="{F8A8B956-5A6C-8B47-BEDF-F8F3E3697972}" presName="Name17" presStyleLbl="parChTrans1D3" presStyleIdx="2" presStyleCnt="3"/>
      <dgm:spPr/>
    </dgm:pt>
    <dgm:pt modelId="{79724120-57CF-2048-B1DB-9FC36B6C9FF9}" type="pres">
      <dgm:prSet presAssocID="{F2C11824-B9DB-6F49-8491-F71FDBF76D4C}" presName="hierRoot3" presStyleCnt="0"/>
      <dgm:spPr/>
    </dgm:pt>
    <dgm:pt modelId="{C72F0869-A270-2D4A-80B2-14A05480D06F}" type="pres">
      <dgm:prSet presAssocID="{F2C11824-B9DB-6F49-8491-F71FDBF76D4C}" presName="composite3" presStyleCnt="0"/>
      <dgm:spPr/>
    </dgm:pt>
    <dgm:pt modelId="{46AE427D-169E-E246-92C3-0F1862EBCC7B}" type="pres">
      <dgm:prSet presAssocID="{F2C11824-B9DB-6F49-8491-F71FDBF76D4C}" presName="background3" presStyleLbl="node3" presStyleIdx="2" presStyleCnt="3"/>
      <dgm:spPr/>
    </dgm:pt>
    <dgm:pt modelId="{36DEFD6B-6C8D-3649-8C50-C79FD421B476}" type="pres">
      <dgm:prSet presAssocID="{F2C11824-B9DB-6F49-8491-F71FDBF76D4C}" presName="text3" presStyleLbl="fgAcc3" presStyleIdx="2" presStyleCnt="3">
        <dgm:presLayoutVars>
          <dgm:chPref val="3"/>
        </dgm:presLayoutVars>
      </dgm:prSet>
      <dgm:spPr/>
    </dgm:pt>
    <dgm:pt modelId="{3CC20173-CCBB-9346-9FE2-2483A83C7933}" type="pres">
      <dgm:prSet presAssocID="{F2C11824-B9DB-6F49-8491-F71FDBF76D4C}" presName="hierChild4" presStyleCnt="0"/>
      <dgm:spPr/>
    </dgm:pt>
  </dgm:ptLst>
  <dgm:cxnLst>
    <dgm:cxn modelId="{54414621-C7F0-AC40-8CA2-62CBF30E41C8}" type="presOf" srcId="{7E1185F4-9DD7-F54B-B1C0-4DF314E5F5CD}" destId="{BCA908EB-7A94-CD47-B3CC-486E10D36489}" srcOrd="0" destOrd="0" presId="urn:microsoft.com/office/officeart/2005/8/layout/hierarchy1"/>
    <dgm:cxn modelId="{94E09C25-A4A3-EE40-B08B-329E60458696}" srcId="{466B6A8F-1482-264E-913E-1AE3BE0D472C}" destId="{F2C11824-B9DB-6F49-8491-F71FDBF76D4C}" srcOrd="0" destOrd="0" parTransId="{F8A8B956-5A6C-8B47-BEDF-F8F3E3697972}" sibTransId="{8A75C85A-40D6-F542-9D33-E5E31E4A25E5}"/>
    <dgm:cxn modelId="{B90BE35C-83F7-0B4A-868F-22C779EC0B69}" type="presOf" srcId="{F2C11824-B9DB-6F49-8491-F71FDBF76D4C}" destId="{36DEFD6B-6C8D-3649-8C50-C79FD421B476}" srcOrd="0" destOrd="0" presId="urn:microsoft.com/office/officeart/2005/8/layout/hierarchy1"/>
    <dgm:cxn modelId="{1C144164-5170-2C49-ABED-D96FCA397B11}" srcId="{8B872B6C-B043-4D41-BB95-F52AF2F27AE1}" destId="{3999A527-1C57-3F43-9E65-2FD5D08EF9AC}" srcOrd="0" destOrd="0" parTransId="{1DF6272F-629E-B749-8A77-E38BBBDE9869}" sibTransId="{E818F12A-CE8A-1440-AD46-2EEFC2AD2C77}"/>
    <dgm:cxn modelId="{8E1C1566-5F7E-C749-A0EA-58CFFF8221E6}" type="presOf" srcId="{8B872B6C-B043-4D41-BB95-F52AF2F27AE1}" destId="{B6922CBB-916E-B642-9AC5-8A5A39C3E2BA}" srcOrd="0" destOrd="0" presId="urn:microsoft.com/office/officeart/2005/8/layout/hierarchy1"/>
    <dgm:cxn modelId="{EF254D67-8F7D-124D-B4F4-D1DC7447DA6D}" type="presOf" srcId="{61F575C8-1BBA-E341-B908-B05829D42123}" destId="{6566F432-D239-DE47-8BCD-845F2B6DAA40}" srcOrd="0" destOrd="0" presId="urn:microsoft.com/office/officeart/2005/8/layout/hierarchy1"/>
    <dgm:cxn modelId="{2128366D-78A2-9D4D-919F-11D5CE95A1CE}" type="presOf" srcId="{3999A527-1C57-3F43-9E65-2FD5D08EF9AC}" destId="{36E73075-5B87-B640-BDD7-0B9C958007B0}" srcOrd="0" destOrd="0" presId="urn:microsoft.com/office/officeart/2005/8/layout/hierarchy1"/>
    <dgm:cxn modelId="{9A61A852-2400-BA40-98ED-C7BF5FC00195}" type="presOf" srcId="{F8A8B956-5A6C-8B47-BEDF-F8F3E3697972}" destId="{6D04CF53-D964-364D-849D-66DF352CCE6D}" srcOrd="0" destOrd="0" presId="urn:microsoft.com/office/officeart/2005/8/layout/hierarchy1"/>
    <dgm:cxn modelId="{0B82AC93-55B1-3F40-AE3A-5B4072780C41}" type="presOf" srcId="{62B963AF-AD87-204B-BEF7-4F00C0815201}" destId="{E652D511-7DE1-3E48-909A-031CC7BADC9A}" srcOrd="0" destOrd="0" presId="urn:microsoft.com/office/officeart/2005/8/layout/hierarchy1"/>
    <dgm:cxn modelId="{31CBCAA3-2D1F-E54F-8858-6E9299B32F39}" type="presOf" srcId="{466B6A8F-1482-264E-913E-1AE3BE0D472C}" destId="{40509AB5-DBBF-014A-AF4A-FADAFB4A2E45}" srcOrd="0" destOrd="0" presId="urn:microsoft.com/office/officeart/2005/8/layout/hierarchy1"/>
    <dgm:cxn modelId="{672F67AE-5EF5-3943-B952-ED48F04232B0}" type="presOf" srcId="{61704359-2F1A-3143-B78F-94BDD09C427C}" destId="{D927B7A3-ACD8-2C49-A0E2-10BC31031255}" srcOrd="0" destOrd="0" presId="urn:microsoft.com/office/officeart/2005/8/layout/hierarchy1"/>
    <dgm:cxn modelId="{E32798B2-FD41-E848-BA02-727B5C3F55AE}" srcId="{7E1185F4-9DD7-F54B-B1C0-4DF314E5F5CD}" destId="{466B6A8F-1482-264E-913E-1AE3BE0D472C}" srcOrd="1" destOrd="0" parTransId="{61F575C8-1BBA-E341-B908-B05829D42123}" sibTransId="{7F9EB258-314F-1041-888E-C8C1093D9F99}"/>
    <dgm:cxn modelId="{276E07BE-5FBD-4C44-A15C-9B2276EB8567}" srcId="{62B963AF-AD87-204B-BEF7-4F00C0815201}" destId="{7E1185F4-9DD7-F54B-B1C0-4DF314E5F5CD}" srcOrd="0" destOrd="0" parTransId="{B9DBA085-09BF-FC4A-9322-C525CFDFA2C0}" sibTransId="{C232620F-D8EC-B342-B9CC-EB46C001170C}"/>
    <dgm:cxn modelId="{1CD7C3C5-7111-CD40-B2FE-0F20E629E632}" type="presOf" srcId="{7C43795C-153E-6243-A024-3CF25A79E62C}" destId="{B31E39F3-ADAF-AF44-A3C3-270EBA0691C7}" srcOrd="0" destOrd="0" presId="urn:microsoft.com/office/officeart/2005/8/layout/hierarchy1"/>
    <dgm:cxn modelId="{41CCCBDB-AF5C-D141-B07D-7D61FFCD7168}" type="presOf" srcId="{1DF6272F-629E-B749-8A77-E38BBBDE9869}" destId="{3BA405EB-CA04-AF42-9B88-6EAE6DC7DC98}" srcOrd="0" destOrd="0" presId="urn:microsoft.com/office/officeart/2005/8/layout/hierarchy1"/>
    <dgm:cxn modelId="{CAAB3DDD-B4E8-4B46-85D0-78F7EA18DF63}" type="presOf" srcId="{5632CCCB-F461-174F-883A-D89F3C65A641}" destId="{BF27A5D7-B458-974E-9E1E-69452748304C}" srcOrd="0" destOrd="0" presId="urn:microsoft.com/office/officeart/2005/8/layout/hierarchy1"/>
    <dgm:cxn modelId="{7E79ACE9-C1A5-8B4C-88F7-F43D35902235}" srcId="{8B872B6C-B043-4D41-BB95-F52AF2F27AE1}" destId="{5632CCCB-F461-174F-883A-D89F3C65A641}" srcOrd="1" destOrd="0" parTransId="{61704359-2F1A-3143-B78F-94BDD09C427C}" sibTransId="{FD8C153C-826E-524B-AF6B-F679534879B9}"/>
    <dgm:cxn modelId="{02016BFD-34D0-9F4C-ABCE-2D10C5A66F25}" srcId="{7E1185F4-9DD7-F54B-B1C0-4DF314E5F5CD}" destId="{8B872B6C-B043-4D41-BB95-F52AF2F27AE1}" srcOrd="0" destOrd="0" parTransId="{7C43795C-153E-6243-A024-3CF25A79E62C}" sibTransId="{B4EF0F99-A6EE-7F4A-BC65-D3B3CE114D63}"/>
    <dgm:cxn modelId="{EF7CA619-DB60-D943-90DF-3876C9102BF0}" type="presParOf" srcId="{E652D511-7DE1-3E48-909A-031CC7BADC9A}" destId="{7BEA94E2-08F1-9747-8046-8417BC82986A}" srcOrd="0" destOrd="0" presId="urn:microsoft.com/office/officeart/2005/8/layout/hierarchy1"/>
    <dgm:cxn modelId="{27391675-A8D3-B845-A8D2-344BDE20BBDC}" type="presParOf" srcId="{7BEA94E2-08F1-9747-8046-8417BC82986A}" destId="{CA7F9BC5-ED8B-5043-B69F-17DD4151805D}" srcOrd="0" destOrd="0" presId="urn:microsoft.com/office/officeart/2005/8/layout/hierarchy1"/>
    <dgm:cxn modelId="{A4E88B80-BB9E-C742-BC87-91039B391627}" type="presParOf" srcId="{CA7F9BC5-ED8B-5043-B69F-17DD4151805D}" destId="{60D083DD-448E-734C-B59A-84771FCA53EA}" srcOrd="0" destOrd="0" presId="urn:microsoft.com/office/officeart/2005/8/layout/hierarchy1"/>
    <dgm:cxn modelId="{2E685CEB-530B-E04E-8848-765C52A5ACCD}" type="presParOf" srcId="{CA7F9BC5-ED8B-5043-B69F-17DD4151805D}" destId="{BCA908EB-7A94-CD47-B3CC-486E10D36489}" srcOrd="1" destOrd="0" presId="urn:microsoft.com/office/officeart/2005/8/layout/hierarchy1"/>
    <dgm:cxn modelId="{CC57C515-E29F-7945-AC94-E4141FEACAD2}" type="presParOf" srcId="{7BEA94E2-08F1-9747-8046-8417BC82986A}" destId="{85839E77-3120-0446-9832-604655CECE6A}" srcOrd="1" destOrd="0" presId="urn:microsoft.com/office/officeart/2005/8/layout/hierarchy1"/>
    <dgm:cxn modelId="{95ADE1E9-583B-C246-9E3A-88C7B347C463}" type="presParOf" srcId="{85839E77-3120-0446-9832-604655CECE6A}" destId="{B31E39F3-ADAF-AF44-A3C3-270EBA0691C7}" srcOrd="0" destOrd="0" presId="urn:microsoft.com/office/officeart/2005/8/layout/hierarchy1"/>
    <dgm:cxn modelId="{93EBA2CB-CABF-8A40-A20E-E7DD32AE8B28}" type="presParOf" srcId="{85839E77-3120-0446-9832-604655CECE6A}" destId="{BBEA64DF-21E6-394D-B193-965AD241A2FE}" srcOrd="1" destOrd="0" presId="urn:microsoft.com/office/officeart/2005/8/layout/hierarchy1"/>
    <dgm:cxn modelId="{819AB84D-F5E6-4F49-9C7F-3BE847351CBB}" type="presParOf" srcId="{BBEA64DF-21E6-394D-B193-965AD241A2FE}" destId="{0B87895A-5D5E-DA49-AFF2-D76D6A2C779E}" srcOrd="0" destOrd="0" presId="urn:microsoft.com/office/officeart/2005/8/layout/hierarchy1"/>
    <dgm:cxn modelId="{FD9AA44C-D4A7-3A43-83E7-60BFCA866556}" type="presParOf" srcId="{0B87895A-5D5E-DA49-AFF2-D76D6A2C779E}" destId="{1ECCB10A-D02A-1A48-AC91-B87C5FD6EC98}" srcOrd="0" destOrd="0" presId="urn:microsoft.com/office/officeart/2005/8/layout/hierarchy1"/>
    <dgm:cxn modelId="{8560FC8A-BE89-7444-B234-AC1C89323F23}" type="presParOf" srcId="{0B87895A-5D5E-DA49-AFF2-D76D6A2C779E}" destId="{B6922CBB-916E-B642-9AC5-8A5A39C3E2BA}" srcOrd="1" destOrd="0" presId="urn:microsoft.com/office/officeart/2005/8/layout/hierarchy1"/>
    <dgm:cxn modelId="{C403FD2D-C203-EA46-B7DD-7574610F58E2}" type="presParOf" srcId="{BBEA64DF-21E6-394D-B193-965AD241A2FE}" destId="{F352B89B-E0BF-464E-94D9-26746F8712DF}" srcOrd="1" destOrd="0" presId="urn:microsoft.com/office/officeart/2005/8/layout/hierarchy1"/>
    <dgm:cxn modelId="{1521C09A-61BF-E547-871D-1B4EE1EE9121}" type="presParOf" srcId="{F352B89B-E0BF-464E-94D9-26746F8712DF}" destId="{3BA405EB-CA04-AF42-9B88-6EAE6DC7DC98}" srcOrd="0" destOrd="0" presId="urn:microsoft.com/office/officeart/2005/8/layout/hierarchy1"/>
    <dgm:cxn modelId="{5F114461-EB16-BF48-8A13-A493CAE54614}" type="presParOf" srcId="{F352B89B-E0BF-464E-94D9-26746F8712DF}" destId="{4F449907-D4B1-D442-ACD9-012941B0C56F}" srcOrd="1" destOrd="0" presId="urn:microsoft.com/office/officeart/2005/8/layout/hierarchy1"/>
    <dgm:cxn modelId="{FB04C965-4E9D-CF4B-BCAE-9875378A12B5}" type="presParOf" srcId="{4F449907-D4B1-D442-ACD9-012941B0C56F}" destId="{EA92E150-05BB-CF41-B71D-F110E2780B1C}" srcOrd="0" destOrd="0" presId="urn:microsoft.com/office/officeart/2005/8/layout/hierarchy1"/>
    <dgm:cxn modelId="{BDA7F2DC-0FF2-2043-8B65-30BE17BD8F0C}" type="presParOf" srcId="{EA92E150-05BB-CF41-B71D-F110E2780B1C}" destId="{4E8D0DD6-4D27-524B-A94C-37ED90A6809A}" srcOrd="0" destOrd="0" presId="urn:microsoft.com/office/officeart/2005/8/layout/hierarchy1"/>
    <dgm:cxn modelId="{AF0A5D7E-B21C-554B-BB18-545F7EC89195}" type="presParOf" srcId="{EA92E150-05BB-CF41-B71D-F110E2780B1C}" destId="{36E73075-5B87-B640-BDD7-0B9C958007B0}" srcOrd="1" destOrd="0" presId="urn:microsoft.com/office/officeart/2005/8/layout/hierarchy1"/>
    <dgm:cxn modelId="{2C33CCBD-EABE-F74F-B257-985DE47C9F6C}" type="presParOf" srcId="{4F449907-D4B1-D442-ACD9-012941B0C56F}" destId="{CD069B2F-86A6-394B-8C09-731194F2B710}" srcOrd="1" destOrd="0" presId="urn:microsoft.com/office/officeart/2005/8/layout/hierarchy1"/>
    <dgm:cxn modelId="{F1364E5F-3BF8-A04B-A680-D51AABF6694F}" type="presParOf" srcId="{F352B89B-E0BF-464E-94D9-26746F8712DF}" destId="{D927B7A3-ACD8-2C49-A0E2-10BC31031255}" srcOrd="2" destOrd="0" presId="urn:microsoft.com/office/officeart/2005/8/layout/hierarchy1"/>
    <dgm:cxn modelId="{32D53666-483E-7745-B358-D12A903350D6}" type="presParOf" srcId="{F352B89B-E0BF-464E-94D9-26746F8712DF}" destId="{FB1F80F3-7147-704B-B6EC-40A59A8BB492}" srcOrd="3" destOrd="0" presId="urn:microsoft.com/office/officeart/2005/8/layout/hierarchy1"/>
    <dgm:cxn modelId="{59EA7B6A-23AA-B848-B7DB-F8388C9EB85A}" type="presParOf" srcId="{FB1F80F3-7147-704B-B6EC-40A59A8BB492}" destId="{A9D8B76D-45D3-FD49-A80A-65672B1C4992}" srcOrd="0" destOrd="0" presId="urn:microsoft.com/office/officeart/2005/8/layout/hierarchy1"/>
    <dgm:cxn modelId="{1AC5DF55-8FF3-514D-81CA-AA06F2B65D35}" type="presParOf" srcId="{A9D8B76D-45D3-FD49-A80A-65672B1C4992}" destId="{6409F0E6-D7C3-9347-8BAD-C4F9E7E509E3}" srcOrd="0" destOrd="0" presId="urn:microsoft.com/office/officeart/2005/8/layout/hierarchy1"/>
    <dgm:cxn modelId="{F21F406F-8239-CB4F-84A2-D79B8F5BC70A}" type="presParOf" srcId="{A9D8B76D-45D3-FD49-A80A-65672B1C4992}" destId="{BF27A5D7-B458-974E-9E1E-69452748304C}" srcOrd="1" destOrd="0" presId="urn:microsoft.com/office/officeart/2005/8/layout/hierarchy1"/>
    <dgm:cxn modelId="{EEC682D8-9DEE-8243-BEED-B51FA6988146}" type="presParOf" srcId="{FB1F80F3-7147-704B-B6EC-40A59A8BB492}" destId="{700343A6-BCCF-AF44-8DBE-E5D1CC241719}" srcOrd="1" destOrd="0" presId="urn:microsoft.com/office/officeart/2005/8/layout/hierarchy1"/>
    <dgm:cxn modelId="{1F797C5B-78CE-B84C-8773-6C7A3DE32EB0}" type="presParOf" srcId="{85839E77-3120-0446-9832-604655CECE6A}" destId="{6566F432-D239-DE47-8BCD-845F2B6DAA40}" srcOrd="2" destOrd="0" presId="urn:microsoft.com/office/officeart/2005/8/layout/hierarchy1"/>
    <dgm:cxn modelId="{D41BE327-BE46-AB45-86B7-883E5791783B}" type="presParOf" srcId="{85839E77-3120-0446-9832-604655CECE6A}" destId="{D53C633E-82C1-C447-8B50-A90699F9E9D3}" srcOrd="3" destOrd="0" presId="urn:microsoft.com/office/officeart/2005/8/layout/hierarchy1"/>
    <dgm:cxn modelId="{FE7229F8-7799-E744-9173-B04073640B0F}" type="presParOf" srcId="{D53C633E-82C1-C447-8B50-A90699F9E9D3}" destId="{864A2177-51D8-CB4E-B3E8-77AA74B19B73}" srcOrd="0" destOrd="0" presId="urn:microsoft.com/office/officeart/2005/8/layout/hierarchy1"/>
    <dgm:cxn modelId="{5642BBE2-44A1-3744-A629-CA5D32B92EFA}" type="presParOf" srcId="{864A2177-51D8-CB4E-B3E8-77AA74B19B73}" destId="{52EEA994-28FC-2643-BE1B-EF9E2EF1EE64}" srcOrd="0" destOrd="0" presId="urn:microsoft.com/office/officeart/2005/8/layout/hierarchy1"/>
    <dgm:cxn modelId="{B4CF4359-8E56-9449-8679-CCB2AE12C107}" type="presParOf" srcId="{864A2177-51D8-CB4E-B3E8-77AA74B19B73}" destId="{40509AB5-DBBF-014A-AF4A-FADAFB4A2E45}" srcOrd="1" destOrd="0" presId="urn:microsoft.com/office/officeart/2005/8/layout/hierarchy1"/>
    <dgm:cxn modelId="{E9E6B13A-1610-4547-BC1E-7251E5B87F62}" type="presParOf" srcId="{D53C633E-82C1-C447-8B50-A90699F9E9D3}" destId="{DFBCA6BE-5F2F-D54A-8095-E5E8B83E8D55}" srcOrd="1" destOrd="0" presId="urn:microsoft.com/office/officeart/2005/8/layout/hierarchy1"/>
    <dgm:cxn modelId="{C6D22407-86C5-1A49-A0BD-999707F8BBF5}" type="presParOf" srcId="{DFBCA6BE-5F2F-D54A-8095-E5E8B83E8D55}" destId="{6D04CF53-D964-364D-849D-66DF352CCE6D}" srcOrd="0" destOrd="0" presId="urn:microsoft.com/office/officeart/2005/8/layout/hierarchy1"/>
    <dgm:cxn modelId="{7FC91100-D3EB-EB4A-B02A-DBC3707C8F80}" type="presParOf" srcId="{DFBCA6BE-5F2F-D54A-8095-E5E8B83E8D55}" destId="{79724120-57CF-2048-B1DB-9FC36B6C9FF9}" srcOrd="1" destOrd="0" presId="urn:microsoft.com/office/officeart/2005/8/layout/hierarchy1"/>
    <dgm:cxn modelId="{17A4AD70-DC13-0248-BC32-E4991599F340}" type="presParOf" srcId="{79724120-57CF-2048-B1DB-9FC36B6C9FF9}" destId="{C72F0869-A270-2D4A-80B2-14A05480D06F}" srcOrd="0" destOrd="0" presId="urn:microsoft.com/office/officeart/2005/8/layout/hierarchy1"/>
    <dgm:cxn modelId="{5DC4B2DA-6A3F-F14E-9FBA-435AFEC8073C}" type="presParOf" srcId="{C72F0869-A270-2D4A-80B2-14A05480D06F}" destId="{46AE427D-169E-E246-92C3-0F1862EBCC7B}" srcOrd="0" destOrd="0" presId="urn:microsoft.com/office/officeart/2005/8/layout/hierarchy1"/>
    <dgm:cxn modelId="{0C2FCD5A-FD65-5F48-A78B-DE31CEE5A136}" type="presParOf" srcId="{C72F0869-A270-2D4A-80B2-14A05480D06F}" destId="{36DEFD6B-6C8D-3649-8C50-C79FD421B476}" srcOrd="1" destOrd="0" presId="urn:microsoft.com/office/officeart/2005/8/layout/hierarchy1"/>
    <dgm:cxn modelId="{B4A690C9-875B-6540-A626-28854E23FF10}" type="presParOf" srcId="{79724120-57CF-2048-B1DB-9FC36B6C9FF9}" destId="{3CC20173-CCBB-9346-9FE2-2483A83C793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C72E536-6BE4-CF46-B77B-BBF248160C54}" type="doc">
      <dgm:prSet loTypeId="urn:microsoft.com/office/officeart/2005/8/layout/chart3" loCatId="" qsTypeId="urn:microsoft.com/office/officeart/2005/8/quickstyle/simple1" qsCatId="simple" csTypeId="urn:microsoft.com/office/officeart/2005/8/colors/accent1_2" csCatId="accent1" phldr="1"/>
      <dgm:spPr/>
    </dgm:pt>
    <dgm:pt modelId="{9F0CD5DA-FA25-F640-B1C0-4D71E28A1552}">
      <dgm:prSet phldrT="[Text]"/>
      <dgm:spPr/>
      <dgm:t>
        <a:bodyPr/>
        <a:lstStyle/>
        <a:p>
          <a:r>
            <a:rPr lang="en-US" dirty="0"/>
            <a:t>Age</a:t>
          </a:r>
        </a:p>
      </dgm:t>
    </dgm:pt>
    <dgm:pt modelId="{E55A2C4E-D914-1A4A-ACDD-1CA135747E56}" type="parTrans" cxnId="{1F1DC3BE-D0B1-4845-9E50-9295495F154D}">
      <dgm:prSet/>
      <dgm:spPr/>
      <dgm:t>
        <a:bodyPr/>
        <a:lstStyle/>
        <a:p>
          <a:endParaRPr lang="en-US"/>
        </a:p>
      </dgm:t>
    </dgm:pt>
    <dgm:pt modelId="{4502752F-19A7-E742-A350-A8032BC143AE}" type="sibTrans" cxnId="{1F1DC3BE-D0B1-4845-9E50-9295495F154D}">
      <dgm:prSet/>
      <dgm:spPr/>
      <dgm:t>
        <a:bodyPr/>
        <a:lstStyle/>
        <a:p>
          <a:endParaRPr lang="en-US"/>
        </a:p>
      </dgm:t>
    </dgm:pt>
    <dgm:pt modelId="{D1CD7B4E-24EF-AB4D-9E65-DE441F2C7035}">
      <dgm:prSet phldrT="[Text]"/>
      <dgm:spPr/>
      <dgm:t>
        <a:bodyPr/>
        <a:lstStyle/>
        <a:p>
          <a:r>
            <a:rPr lang="en-US" dirty="0"/>
            <a:t>Frailty/PS</a:t>
          </a:r>
        </a:p>
      </dgm:t>
    </dgm:pt>
    <dgm:pt modelId="{C374A248-1853-4643-8EFD-450C6C69C28C}" type="parTrans" cxnId="{D61E299C-6E27-FC4A-9DD3-51424BA809D7}">
      <dgm:prSet/>
      <dgm:spPr/>
      <dgm:t>
        <a:bodyPr/>
        <a:lstStyle/>
        <a:p>
          <a:endParaRPr lang="en-US"/>
        </a:p>
      </dgm:t>
    </dgm:pt>
    <dgm:pt modelId="{A3296539-069C-7041-B24A-239240E5BAE8}" type="sibTrans" cxnId="{D61E299C-6E27-FC4A-9DD3-51424BA809D7}">
      <dgm:prSet/>
      <dgm:spPr/>
      <dgm:t>
        <a:bodyPr/>
        <a:lstStyle/>
        <a:p>
          <a:endParaRPr lang="en-US"/>
        </a:p>
      </dgm:t>
    </dgm:pt>
    <dgm:pt modelId="{88838469-83CE-8F4D-829C-F32057D59637}">
      <dgm:prSet phldrT="[Text]"/>
      <dgm:spPr/>
      <dgm:t>
        <a:bodyPr/>
        <a:lstStyle/>
        <a:p>
          <a:r>
            <a:rPr lang="en-US" dirty="0"/>
            <a:t>Comorbidities</a:t>
          </a:r>
        </a:p>
      </dgm:t>
    </dgm:pt>
    <dgm:pt modelId="{FC82BDC5-2F3D-4141-A362-0DABE17EF75F}" type="parTrans" cxnId="{89706E4B-87BF-0D4D-A592-92F9ED73F4DA}">
      <dgm:prSet/>
      <dgm:spPr/>
      <dgm:t>
        <a:bodyPr/>
        <a:lstStyle/>
        <a:p>
          <a:endParaRPr lang="en-US"/>
        </a:p>
      </dgm:t>
    </dgm:pt>
    <dgm:pt modelId="{63E722D1-CDA4-4B43-B5FA-E48EE57D612B}" type="sibTrans" cxnId="{89706E4B-87BF-0D4D-A592-92F9ED73F4DA}">
      <dgm:prSet/>
      <dgm:spPr/>
      <dgm:t>
        <a:bodyPr/>
        <a:lstStyle/>
        <a:p>
          <a:endParaRPr lang="en-US"/>
        </a:p>
      </dgm:t>
    </dgm:pt>
    <dgm:pt modelId="{8B658653-BF06-2649-AAB2-1ADFC4326B64}">
      <dgm:prSet/>
      <dgm:spPr/>
      <dgm:t>
        <a:bodyPr/>
        <a:lstStyle/>
        <a:p>
          <a:r>
            <a:rPr lang="en-US" dirty="0"/>
            <a:t>Disease</a:t>
          </a:r>
        </a:p>
      </dgm:t>
    </dgm:pt>
    <dgm:pt modelId="{79057346-6937-FB4D-8C19-C91888E7D7A9}" type="parTrans" cxnId="{81026835-B46E-5B44-908D-EDAF941F53E1}">
      <dgm:prSet/>
      <dgm:spPr/>
      <dgm:t>
        <a:bodyPr/>
        <a:lstStyle/>
        <a:p>
          <a:endParaRPr lang="en-US"/>
        </a:p>
      </dgm:t>
    </dgm:pt>
    <dgm:pt modelId="{7CD4A285-B90A-BB49-8E0D-89DF94C24494}" type="sibTrans" cxnId="{81026835-B46E-5B44-908D-EDAF941F53E1}">
      <dgm:prSet/>
      <dgm:spPr/>
      <dgm:t>
        <a:bodyPr/>
        <a:lstStyle/>
        <a:p>
          <a:endParaRPr lang="en-US"/>
        </a:p>
      </dgm:t>
    </dgm:pt>
    <dgm:pt modelId="{42325449-047C-BF47-9363-F18A9C022929}">
      <dgm:prSet/>
      <dgm:spPr/>
      <dgm:t>
        <a:bodyPr/>
        <a:lstStyle/>
        <a:p>
          <a:r>
            <a:rPr lang="en-US" dirty="0"/>
            <a:t>Personal Choice</a:t>
          </a:r>
        </a:p>
      </dgm:t>
    </dgm:pt>
    <dgm:pt modelId="{650C11D9-DBAE-B248-9FF7-65D6A923CC36}" type="parTrans" cxnId="{04645951-25D6-9A4C-BFD3-345131C772F5}">
      <dgm:prSet/>
      <dgm:spPr/>
      <dgm:t>
        <a:bodyPr/>
        <a:lstStyle/>
        <a:p>
          <a:endParaRPr lang="en-US"/>
        </a:p>
      </dgm:t>
    </dgm:pt>
    <dgm:pt modelId="{27C60453-C84A-F145-B66D-B76A6EBB3037}" type="sibTrans" cxnId="{04645951-25D6-9A4C-BFD3-345131C772F5}">
      <dgm:prSet/>
      <dgm:spPr/>
      <dgm:t>
        <a:bodyPr/>
        <a:lstStyle/>
        <a:p>
          <a:endParaRPr lang="en-US"/>
        </a:p>
      </dgm:t>
    </dgm:pt>
    <dgm:pt modelId="{DE4EB436-FCB7-CF43-B227-4448C6BCCEAD}" type="pres">
      <dgm:prSet presAssocID="{4C72E536-6BE4-CF46-B77B-BBF248160C54}" presName="compositeShape" presStyleCnt="0">
        <dgm:presLayoutVars>
          <dgm:chMax val="7"/>
          <dgm:dir/>
          <dgm:resizeHandles val="exact"/>
        </dgm:presLayoutVars>
      </dgm:prSet>
      <dgm:spPr/>
    </dgm:pt>
    <dgm:pt modelId="{37D3B774-75EB-7A4A-96FC-34C46D636307}" type="pres">
      <dgm:prSet presAssocID="{4C72E536-6BE4-CF46-B77B-BBF248160C54}" presName="wedge1" presStyleLbl="node1" presStyleIdx="0" presStyleCnt="5"/>
      <dgm:spPr/>
    </dgm:pt>
    <dgm:pt modelId="{263CF602-FBBD-C041-9B33-E8614C8F7F31}" type="pres">
      <dgm:prSet presAssocID="{4C72E536-6BE4-CF46-B77B-BBF248160C54}" presName="wedge1Tx" presStyleLbl="node1" presStyleIdx="0" presStyleCnt="5">
        <dgm:presLayoutVars>
          <dgm:chMax val="0"/>
          <dgm:chPref val="0"/>
          <dgm:bulletEnabled val="1"/>
        </dgm:presLayoutVars>
      </dgm:prSet>
      <dgm:spPr/>
    </dgm:pt>
    <dgm:pt modelId="{00470F38-D30C-F643-84E7-10039262ECFB}" type="pres">
      <dgm:prSet presAssocID="{4C72E536-6BE4-CF46-B77B-BBF248160C54}" presName="wedge2" presStyleLbl="node1" presStyleIdx="1" presStyleCnt="5"/>
      <dgm:spPr/>
    </dgm:pt>
    <dgm:pt modelId="{E60299A4-A498-2848-AF28-B4E45E8A1A6F}" type="pres">
      <dgm:prSet presAssocID="{4C72E536-6BE4-CF46-B77B-BBF248160C54}" presName="wedge2Tx" presStyleLbl="node1" presStyleIdx="1" presStyleCnt="5">
        <dgm:presLayoutVars>
          <dgm:chMax val="0"/>
          <dgm:chPref val="0"/>
          <dgm:bulletEnabled val="1"/>
        </dgm:presLayoutVars>
      </dgm:prSet>
      <dgm:spPr/>
    </dgm:pt>
    <dgm:pt modelId="{B4B7F3E3-35CC-1A42-962B-C710B0BA4080}" type="pres">
      <dgm:prSet presAssocID="{4C72E536-6BE4-CF46-B77B-BBF248160C54}" presName="wedge3" presStyleLbl="node1" presStyleIdx="2" presStyleCnt="5"/>
      <dgm:spPr/>
    </dgm:pt>
    <dgm:pt modelId="{A3291144-DCB0-7D46-976C-4E9850A727A7}" type="pres">
      <dgm:prSet presAssocID="{4C72E536-6BE4-CF46-B77B-BBF248160C54}" presName="wedge3Tx" presStyleLbl="node1" presStyleIdx="2" presStyleCnt="5">
        <dgm:presLayoutVars>
          <dgm:chMax val="0"/>
          <dgm:chPref val="0"/>
          <dgm:bulletEnabled val="1"/>
        </dgm:presLayoutVars>
      </dgm:prSet>
      <dgm:spPr/>
    </dgm:pt>
    <dgm:pt modelId="{FD963BB7-A761-8B45-800D-17522D1A7C5E}" type="pres">
      <dgm:prSet presAssocID="{4C72E536-6BE4-CF46-B77B-BBF248160C54}" presName="wedge4" presStyleLbl="node1" presStyleIdx="3" presStyleCnt="5"/>
      <dgm:spPr/>
    </dgm:pt>
    <dgm:pt modelId="{85BFD137-67A6-BA45-8C32-6F97932A234C}" type="pres">
      <dgm:prSet presAssocID="{4C72E536-6BE4-CF46-B77B-BBF248160C54}" presName="wedge4Tx" presStyleLbl="node1" presStyleIdx="3" presStyleCnt="5">
        <dgm:presLayoutVars>
          <dgm:chMax val="0"/>
          <dgm:chPref val="0"/>
          <dgm:bulletEnabled val="1"/>
        </dgm:presLayoutVars>
      </dgm:prSet>
      <dgm:spPr/>
    </dgm:pt>
    <dgm:pt modelId="{97F94466-4F37-CC4A-9A26-666743D76125}" type="pres">
      <dgm:prSet presAssocID="{4C72E536-6BE4-CF46-B77B-BBF248160C54}" presName="wedge5" presStyleLbl="node1" presStyleIdx="4" presStyleCnt="5"/>
      <dgm:spPr/>
    </dgm:pt>
    <dgm:pt modelId="{585F9D0D-7AE4-084B-AC4D-E3316C8F53ED}" type="pres">
      <dgm:prSet presAssocID="{4C72E536-6BE4-CF46-B77B-BBF248160C54}" presName="wedge5Tx" presStyleLbl="node1" presStyleIdx="4" presStyleCnt="5">
        <dgm:presLayoutVars>
          <dgm:chMax val="0"/>
          <dgm:chPref val="0"/>
          <dgm:bulletEnabled val="1"/>
        </dgm:presLayoutVars>
      </dgm:prSet>
      <dgm:spPr/>
    </dgm:pt>
  </dgm:ptLst>
  <dgm:cxnLst>
    <dgm:cxn modelId="{7C605107-9AB5-1E4E-8168-28AF74AC4273}" type="presOf" srcId="{D1CD7B4E-24EF-AB4D-9E65-DE441F2C7035}" destId="{E60299A4-A498-2848-AF28-B4E45E8A1A6F}" srcOrd="1" destOrd="0" presId="urn:microsoft.com/office/officeart/2005/8/layout/chart3"/>
    <dgm:cxn modelId="{DEDC1311-FD32-1043-8BB5-56527A0F876E}" type="presOf" srcId="{D1CD7B4E-24EF-AB4D-9E65-DE441F2C7035}" destId="{00470F38-D30C-F643-84E7-10039262ECFB}" srcOrd="0" destOrd="0" presId="urn:microsoft.com/office/officeart/2005/8/layout/chart3"/>
    <dgm:cxn modelId="{81026835-B46E-5B44-908D-EDAF941F53E1}" srcId="{4C72E536-6BE4-CF46-B77B-BBF248160C54}" destId="{8B658653-BF06-2649-AAB2-1ADFC4326B64}" srcOrd="3" destOrd="0" parTransId="{79057346-6937-FB4D-8C19-C91888E7D7A9}" sibTransId="{7CD4A285-B90A-BB49-8E0D-89DF94C24494}"/>
    <dgm:cxn modelId="{329EB863-901F-4441-8AF7-16A26AAC0314}" type="presOf" srcId="{4C72E536-6BE4-CF46-B77B-BBF248160C54}" destId="{DE4EB436-FCB7-CF43-B227-4448C6BCCEAD}" srcOrd="0" destOrd="0" presId="urn:microsoft.com/office/officeart/2005/8/layout/chart3"/>
    <dgm:cxn modelId="{580E6E69-5721-C342-AD8F-167F53061D0F}" type="presOf" srcId="{9F0CD5DA-FA25-F640-B1C0-4D71E28A1552}" destId="{263CF602-FBBD-C041-9B33-E8614C8F7F31}" srcOrd="1" destOrd="0" presId="urn:microsoft.com/office/officeart/2005/8/layout/chart3"/>
    <dgm:cxn modelId="{A66B8069-A8EE-8B40-99C1-838FE71978EE}" type="presOf" srcId="{8B658653-BF06-2649-AAB2-1ADFC4326B64}" destId="{85BFD137-67A6-BA45-8C32-6F97932A234C}" srcOrd="1" destOrd="0" presId="urn:microsoft.com/office/officeart/2005/8/layout/chart3"/>
    <dgm:cxn modelId="{89706E4B-87BF-0D4D-A592-92F9ED73F4DA}" srcId="{4C72E536-6BE4-CF46-B77B-BBF248160C54}" destId="{88838469-83CE-8F4D-829C-F32057D59637}" srcOrd="2" destOrd="0" parTransId="{FC82BDC5-2F3D-4141-A362-0DABE17EF75F}" sibTransId="{63E722D1-CDA4-4B43-B5FA-E48EE57D612B}"/>
    <dgm:cxn modelId="{82D41A4D-989C-E245-846D-414C3D32FE46}" type="presOf" srcId="{88838469-83CE-8F4D-829C-F32057D59637}" destId="{A3291144-DCB0-7D46-976C-4E9850A727A7}" srcOrd="1" destOrd="0" presId="urn:microsoft.com/office/officeart/2005/8/layout/chart3"/>
    <dgm:cxn modelId="{04645951-25D6-9A4C-BFD3-345131C772F5}" srcId="{4C72E536-6BE4-CF46-B77B-BBF248160C54}" destId="{42325449-047C-BF47-9363-F18A9C022929}" srcOrd="4" destOrd="0" parTransId="{650C11D9-DBAE-B248-9FF7-65D6A923CC36}" sibTransId="{27C60453-C84A-F145-B66D-B76A6EBB3037}"/>
    <dgm:cxn modelId="{5838E858-0C93-6342-BDA1-3E9382B2BF3D}" type="presOf" srcId="{42325449-047C-BF47-9363-F18A9C022929}" destId="{585F9D0D-7AE4-084B-AC4D-E3316C8F53ED}" srcOrd="1" destOrd="0" presId="urn:microsoft.com/office/officeart/2005/8/layout/chart3"/>
    <dgm:cxn modelId="{643E8F95-2EC9-2B47-B86A-F2AD9A73BA27}" type="presOf" srcId="{42325449-047C-BF47-9363-F18A9C022929}" destId="{97F94466-4F37-CC4A-9A26-666743D76125}" srcOrd="0" destOrd="0" presId="urn:microsoft.com/office/officeart/2005/8/layout/chart3"/>
    <dgm:cxn modelId="{D61E299C-6E27-FC4A-9DD3-51424BA809D7}" srcId="{4C72E536-6BE4-CF46-B77B-BBF248160C54}" destId="{D1CD7B4E-24EF-AB4D-9E65-DE441F2C7035}" srcOrd="1" destOrd="0" parTransId="{C374A248-1853-4643-8EFD-450C6C69C28C}" sibTransId="{A3296539-069C-7041-B24A-239240E5BAE8}"/>
    <dgm:cxn modelId="{33353AB2-D7F3-B34C-9C32-A3B7647517FF}" type="presOf" srcId="{9F0CD5DA-FA25-F640-B1C0-4D71E28A1552}" destId="{37D3B774-75EB-7A4A-96FC-34C46D636307}" srcOrd="0" destOrd="0" presId="urn:microsoft.com/office/officeart/2005/8/layout/chart3"/>
    <dgm:cxn modelId="{1F1DC3BE-D0B1-4845-9E50-9295495F154D}" srcId="{4C72E536-6BE4-CF46-B77B-BBF248160C54}" destId="{9F0CD5DA-FA25-F640-B1C0-4D71E28A1552}" srcOrd="0" destOrd="0" parTransId="{E55A2C4E-D914-1A4A-ACDD-1CA135747E56}" sibTransId="{4502752F-19A7-E742-A350-A8032BC143AE}"/>
    <dgm:cxn modelId="{3EFC45D6-819D-374B-A195-D18592318CF1}" type="presOf" srcId="{8B658653-BF06-2649-AAB2-1ADFC4326B64}" destId="{FD963BB7-A761-8B45-800D-17522D1A7C5E}" srcOrd="0" destOrd="0" presId="urn:microsoft.com/office/officeart/2005/8/layout/chart3"/>
    <dgm:cxn modelId="{279623EB-244B-CA43-ADF5-1695DDE4AD88}" type="presOf" srcId="{88838469-83CE-8F4D-829C-F32057D59637}" destId="{B4B7F3E3-35CC-1A42-962B-C710B0BA4080}" srcOrd="0" destOrd="0" presId="urn:microsoft.com/office/officeart/2005/8/layout/chart3"/>
    <dgm:cxn modelId="{E6C0D815-876B-0944-BEF1-C544BDC585C0}" type="presParOf" srcId="{DE4EB436-FCB7-CF43-B227-4448C6BCCEAD}" destId="{37D3B774-75EB-7A4A-96FC-34C46D636307}" srcOrd="0" destOrd="0" presId="urn:microsoft.com/office/officeart/2005/8/layout/chart3"/>
    <dgm:cxn modelId="{EEE4FA60-1657-944F-A91F-9FB1DC543F6C}" type="presParOf" srcId="{DE4EB436-FCB7-CF43-B227-4448C6BCCEAD}" destId="{263CF602-FBBD-C041-9B33-E8614C8F7F31}" srcOrd="1" destOrd="0" presId="urn:microsoft.com/office/officeart/2005/8/layout/chart3"/>
    <dgm:cxn modelId="{AB55ED1C-9D63-8641-9BBB-994F7ADB237B}" type="presParOf" srcId="{DE4EB436-FCB7-CF43-B227-4448C6BCCEAD}" destId="{00470F38-D30C-F643-84E7-10039262ECFB}" srcOrd="2" destOrd="0" presId="urn:microsoft.com/office/officeart/2005/8/layout/chart3"/>
    <dgm:cxn modelId="{AE2A59D7-B618-BA49-901B-3ED2E31EA623}" type="presParOf" srcId="{DE4EB436-FCB7-CF43-B227-4448C6BCCEAD}" destId="{E60299A4-A498-2848-AF28-B4E45E8A1A6F}" srcOrd="3" destOrd="0" presId="urn:microsoft.com/office/officeart/2005/8/layout/chart3"/>
    <dgm:cxn modelId="{50496254-6384-6744-89C6-34CFF8B5FA39}" type="presParOf" srcId="{DE4EB436-FCB7-CF43-B227-4448C6BCCEAD}" destId="{B4B7F3E3-35CC-1A42-962B-C710B0BA4080}" srcOrd="4" destOrd="0" presId="urn:microsoft.com/office/officeart/2005/8/layout/chart3"/>
    <dgm:cxn modelId="{F5DC1818-6BF8-AE4E-8EBB-28FC16EEDBD6}" type="presParOf" srcId="{DE4EB436-FCB7-CF43-B227-4448C6BCCEAD}" destId="{A3291144-DCB0-7D46-976C-4E9850A727A7}" srcOrd="5" destOrd="0" presId="urn:microsoft.com/office/officeart/2005/8/layout/chart3"/>
    <dgm:cxn modelId="{DBC333CC-D923-034C-9E94-3BBA8B16EEC7}" type="presParOf" srcId="{DE4EB436-FCB7-CF43-B227-4448C6BCCEAD}" destId="{FD963BB7-A761-8B45-800D-17522D1A7C5E}" srcOrd="6" destOrd="0" presId="urn:microsoft.com/office/officeart/2005/8/layout/chart3"/>
    <dgm:cxn modelId="{0CD6FF7E-1A26-474F-9F2D-F88ECC657F6A}" type="presParOf" srcId="{DE4EB436-FCB7-CF43-B227-4448C6BCCEAD}" destId="{85BFD137-67A6-BA45-8C32-6F97932A234C}" srcOrd="7" destOrd="0" presId="urn:microsoft.com/office/officeart/2005/8/layout/chart3"/>
    <dgm:cxn modelId="{943448E8-59B2-3E42-9CE6-9188CDB61CC7}" type="presParOf" srcId="{DE4EB436-FCB7-CF43-B227-4448C6BCCEAD}" destId="{97F94466-4F37-CC4A-9A26-666743D76125}" srcOrd="8" destOrd="0" presId="urn:microsoft.com/office/officeart/2005/8/layout/chart3"/>
    <dgm:cxn modelId="{546071E7-E653-9D45-8FAF-B7486BD988FD}" type="presParOf" srcId="{DE4EB436-FCB7-CF43-B227-4448C6BCCEAD}" destId="{585F9D0D-7AE4-084B-AC4D-E3316C8F53ED}" srcOrd="9" destOrd="0" presId="urn:microsoft.com/office/officeart/2005/8/layout/chart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8A1CD3A-C8A6-154F-9922-18B9EDFE97D8}" type="doc">
      <dgm:prSet loTypeId="urn:microsoft.com/office/officeart/2005/8/layout/chevron1" loCatId="" qsTypeId="urn:microsoft.com/office/officeart/2005/8/quickstyle/simple4" qsCatId="simple" csTypeId="urn:microsoft.com/office/officeart/2005/8/colors/accent1_2" csCatId="accent1" phldr="1"/>
      <dgm:spPr/>
    </dgm:pt>
    <dgm:pt modelId="{F2A21C50-0F89-454F-9882-1128B16542FE}">
      <dgm:prSet phldrT="[Text]"/>
      <dgm:spPr>
        <a:solidFill>
          <a:schemeClr val="accent2"/>
        </a:solidFill>
      </dgm:spPr>
      <dgm:t>
        <a:bodyPr/>
        <a:lstStyle/>
        <a:p>
          <a:r>
            <a:rPr lang="en-US" b="1" dirty="0"/>
            <a:t>1</a:t>
          </a:r>
          <a:r>
            <a:rPr lang="en-US" b="1" baseline="30000" dirty="0"/>
            <a:t>st</a:t>
          </a:r>
          <a:r>
            <a:rPr lang="en-US" b="1" dirty="0"/>
            <a:t> </a:t>
          </a:r>
        </a:p>
      </dgm:t>
    </dgm:pt>
    <dgm:pt modelId="{11A16822-8784-8643-9284-771EE4D2B59E}" type="parTrans" cxnId="{1E9524F3-F79C-8945-B139-BA35D4ED0580}">
      <dgm:prSet/>
      <dgm:spPr/>
      <dgm:t>
        <a:bodyPr/>
        <a:lstStyle/>
        <a:p>
          <a:endParaRPr lang="en-US" b="1"/>
        </a:p>
      </dgm:t>
    </dgm:pt>
    <dgm:pt modelId="{8107E61F-C6F1-C343-AE04-BCC20812A1DA}" type="sibTrans" cxnId="{1E9524F3-F79C-8945-B139-BA35D4ED0580}">
      <dgm:prSet/>
      <dgm:spPr/>
      <dgm:t>
        <a:bodyPr/>
        <a:lstStyle/>
        <a:p>
          <a:endParaRPr lang="en-US" b="1"/>
        </a:p>
      </dgm:t>
    </dgm:pt>
    <dgm:pt modelId="{DD9A6590-4381-C24A-880E-2EB3F30EDDA6}">
      <dgm:prSet phldrT="[Text]"/>
      <dgm:spPr>
        <a:solidFill>
          <a:srgbClr val="314C6F"/>
        </a:solidFill>
      </dgm:spPr>
      <dgm:t>
        <a:bodyPr/>
        <a:lstStyle/>
        <a:p>
          <a:r>
            <a:rPr lang="en-US" b="1" dirty="0"/>
            <a:t>2</a:t>
          </a:r>
          <a:r>
            <a:rPr lang="en-US" b="1" baseline="30000" dirty="0"/>
            <a:t>nd</a:t>
          </a:r>
          <a:r>
            <a:rPr lang="en-US" b="1" dirty="0"/>
            <a:t> </a:t>
          </a:r>
        </a:p>
      </dgm:t>
    </dgm:pt>
    <dgm:pt modelId="{F8AFAFFD-8296-7646-9D61-BD25BC132F3D}" type="parTrans" cxnId="{A6B9D3DF-BA16-5442-A119-EC082D23433B}">
      <dgm:prSet/>
      <dgm:spPr/>
      <dgm:t>
        <a:bodyPr/>
        <a:lstStyle/>
        <a:p>
          <a:endParaRPr lang="en-US" b="1"/>
        </a:p>
      </dgm:t>
    </dgm:pt>
    <dgm:pt modelId="{88C7116D-F189-F44B-B27F-F743D8D711E5}" type="sibTrans" cxnId="{A6B9D3DF-BA16-5442-A119-EC082D23433B}">
      <dgm:prSet/>
      <dgm:spPr/>
      <dgm:t>
        <a:bodyPr/>
        <a:lstStyle/>
        <a:p>
          <a:endParaRPr lang="en-US" b="1"/>
        </a:p>
      </dgm:t>
    </dgm:pt>
    <dgm:pt modelId="{78194CD9-D38A-8443-A854-849CC7B3A862}">
      <dgm:prSet phldrT="[Text]"/>
      <dgm:spPr>
        <a:solidFill>
          <a:schemeClr val="accent6">
            <a:lumMod val="75000"/>
          </a:schemeClr>
        </a:solidFill>
      </dgm:spPr>
      <dgm:t>
        <a:bodyPr/>
        <a:lstStyle/>
        <a:p>
          <a:r>
            <a:rPr lang="en-US" b="1" dirty="0"/>
            <a:t>3rd</a:t>
          </a:r>
        </a:p>
      </dgm:t>
    </dgm:pt>
    <dgm:pt modelId="{3923AA1F-9DE3-1A40-906C-C95486195BEF}" type="parTrans" cxnId="{E76F3CB7-C129-1D42-AEA2-CB75F5563E59}">
      <dgm:prSet/>
      <dgm:spPr/>
      <dgm:t>
        <a:bodyPr/>
        <a:lstStyle/>
        <a:p>
          <a:endParaRPr lang="en-US" b="1"/>
        </a:p>
      </dgm:t>
    </dgm:pt>
    <dgm:pt modelId="{4D8C2FD0-23EC-564B-A32E-E825AA6202CB}" type="sibTrans" cxnId="{E76F3CB7-C129-1D42-AEA2-CB75F5563E59}">
      <dgm:prSet/>
      <dgm:spPr/>
      <dgm:t>
        <a:bodyPr/>
        <a:lstStyle/>
        <a:p>
          <a:endParaRPr lang="en-US" b="1"/>
        </a:p>
      </dgm:t>
    </dgm:pt>
    <dgm:pt modelId="{BF9D2691-16A2-4844-AABC-80F927E7AA2F}">
      <dgm:prSet/>
      <dgm:spPr/>
      <dgm:t>
        <a:bodyPr/>
        <a:lstStyle/>
        <a:p>
          <a:r>
            <a:rPr lang="en-US" dirty="0"/>
            <a:t>4</a:t>
          </a:r>
          <a:r>
            <a:rPr lang="en-US" baseline="30000" dirty="0"/>
            <a:t>th</a:t>
          </a:r>
          <a:r>
            <a:rPr lang="en-US" dirty="0"/>
            <a:t> or more</a:t>
          </a:r>
        </a:p>
      </dgm:t>
    </dgm:pt>
    <dgm:pt modelId="{66063C0F-B312-DB4E-9CA8-75A3577D80C3}" type="parTrans" cxnId="{C14351B4-2018-D048-8E29-7FF31551634A}">
      <dgm:prSet/>
      <dgm:spPr/>
      <dgm:t>
        <a:bodyPr/>
        <a:lstStyle/>
        <a:p>
          <a:endParaRPr lang="en-US"/>
        </a:p>
      </dgm:t>
    </dgm:pt>
    <dgm:pt modelId="{899A93D1-EF71-944C-AEEE-E21825697466}" type="sibTrans" cxnId="{C14351B4-2018-D048-8E29-7FF31551634A}">
      <dgm:prSet/>
      <dgm:spPr/>
      <dgm:t>
        <a:bodyPr/>
        <a:lstStyle/>
        <a:p>
          <a:endParaRPr lang="en-US"/>
        </a:p>
      </dgm:t>
    </dgm:pt>
    <dgm:pt modelId="{22D0BBD4-7E8F-D541-BD59-BB766256F4BB}" type="pres">
      <dgm:prSet presAssocID="{D8A1CD3A-C8A6-154F-9922-18B9EDFE97D8}" presName="Name0" presStyleCnt="0">
        <dgm:presLayoutVars>
          <dgm:dir/>
          <dgm:animLvl val="lvl"/>
          <dgm:resizeHandles val="exact"/>
        </dgm:presLayoutVars>
      </dgm:prSet>
      <dgm:spPr/>
    </dgm:pt>
    <dgm:pt modelId="{60A206C1-97F2-F549-BA04-7BEBC3AC891B}" type="pres">
      <dgm:prSet presAssocID="{F2A21C50-0F89-454F-9882-1128B16542FE}" presName="parTxOnly" presStyleLbl="node1" presStyleIdx="0" presStyleCnt="4">
        <dgm:presLayoutVars>
          <dgm:chMax val="0"/>
          <dgm:chPref val="0"/>
          <dgm:bulletEnabled val="1"/>
        </dgm:presLayoutVars>
      </dgm:prSet>
      <dgm:spPr/>
    </dgm:pt>
    <dgm:pt modelId="{A1118B8A-B7B1-0A42-9C94-53DB02F2CD44}" type="pres">
      <dgm:prSet presAssocID="{8107E61F-C6F1-C343-AE04-BCC20812A1DA}" presName="parTxOnlySpace" presStyleCnt="0"/>
      <dgm:spPr/>
    </dgm:pt>
    <dgm:pt modelId="{05CB3090-035E-EC42-B6B8-E735FA52507F}" type="pres">
      <dgm:prSet presAssocID="{DD9A6590-4381-C24A-880E-2EB3F30EDDA6}" presName="parTxOnly" presStyleLbl="node1" presStyleIdx="1" presStyleCnt="4">
        <dgm:presLayoutVars>
          <dgm:chMax val="0"/>
          <dgm:chPref val="0"/>
          <dgm:bulletEnabled val="1"/>
        </dgm:presLayoutVars>
      </dgm:prSet>
      <dgm:spPr/>
    </dgm:pt>
    <dgm:pt modelId="{E2834A5A-7CF5-5A4F-B4FD-4E627F0AE9DF}" type="pres">
      <dgm:prSet presAssocID="{88C7116D-F189-F44B-B27F-F743D8D711E5}" presName="parTxOnlySpace" presStyleCnt="0"/>
      <dgm:spPr/>
    </dgm:pt>
    <dgm:pt modelId="{E51838BD-9024-0C43-B7F2-38992B217176}" type="pres">
      <dgm:prSet presAssocID="{78194CD9-D38A-8443-A854-849CC7B3A862}" presName="parTxOnly" presStyleLbl="node1" presStyleIdx="2" presStyleCnt="4">
        <dgm:presLayoutVars>
          <dgm:chMax val="0"/>
          <dgm:chPref val="0"/>
          <dgm:bulletEnabled val="1"/>
        </dgm:presLayoutVars>
      </dgm:prSet>
      <dgm:spPr/>
    </dgm:pt>
    <dgm:pt modelId="{67F97ED9-8003-B443-BB50-9AB404770D35}" type="pres">
      <dgm:prSet presAssocID="{4D8C2FD0-23EC-564B-A32E-E825AA6202CB}" presName="parTxOnlySpace" presStyleCnt="0"/>
      <dgm:spPr/>
    </dgm:pt>
    <dgm:pt modelId="{7B72272A-3F94-2141-BFC7-D564DF993BE4}" type="pres">
      <dgm:prSet presAssocID="{BF9D2691-16A2-4844-AABC-80F927E7AA2F}" presName="parTxOnly" presStyleLbl="node1" presStyleIdx="3" presStyleCnt="4">
        <dgm:presLayoutVars>
          <dgm:chMax val="0"/>
          <dgm:chPref val="0"/>
          <dgm:bulletEnabled val="1"/>
        </dgm:presLayoutVars>
      </dgm:prSet>
      <dgm:spPr/>
    </dgm:pt>
  </dgm:ptLst>
  <dgm:cxnLst>
    <dgm:cxn modelId="{BB40A74B-5C38-D648-B2BC-85924410F05F}" type="presOf" srcId="{BF9D2691-16A2-4844-AABC-80F927E7AA2F}" destId="{7B72272A-3F94-2141-BFC7-D564DF993BE4}" srcOrd="0" destOrd="0" presId="urn:microsoft.com/office/officeart/2005/8/layout/chevron1"/>
    <dgm:cxn modelId="{78193078-D8D2-7E49-971D-70A900137040}" type="presOf" srcId="{DD9A6590-4381-C24A-880E-2EB3F30EDDA6}" destId="{05CB3090-035E-EC42-B6B8-E735FA52507F}" srcOrd="0" destOrd="0" presId="urn:microsoft.com/office/officeart/2005/8/layout/chevron1"/>
    <dgm:cxn modelId="{A163AE9B-C23D-BF4E-8252-0EF177850D26}" type="presOf" srcId="{D8A1CD3A-C8A6-154F-9922-18B9EDFE97D8}" destId="{22D0BBD4-7E8F-D541-BD59-BB766256F4BB}" srcOrd="0" destOrd="0" presId="urn:microsoft.com/office/officeart/2005/8/layout/chevron1"/>
    <dgm:cxn modelId="{19AC41AB-8FD5-E040-9B97-29046A176700}" type="presOf" srcId="{F2A21C50-0F89-454F-9882-1128B16542FE}" destId="{60A206C1-97F2-F549-BA04-7BEBC3AC891B}" srcOrd="0" destOrd="0" presId="urn:microsoft.com/office/officeart/2005/8/layout/chevron1"/>
    <dgm:cxn modelId="{C14351B4-2018-D048-8E29-7FF31551634A}" srcId="{D8A1CD3A-C8A6-154F-9922-18B9EDFE97D8}" destId="{BF9D2691-16A2-4844-AABC-80F927E7AA2F}" srcOrd="3" destOrd="0" parTransId="{66063C0F-B312-DB4E-9CA8-75A3577D80C3}" sibTransId="{899A93D1-EF71-944C-AEEE-E21825697466}"/>
    <dgm:cxn modelId="{E76F3CB7-C129-1D42-AEA2-CB75F5563E59}" srcId="{D8A1CD3A-C8A6-154F-9922-18B9EDFE97D8}" destId="{78194CD9-D38A-8443-A854-849CC7B3A862}" srcOrd="2" destOrd="0" parTransId="{3923AA1F-9DE3-1A40-906C-C95486195BEF}" sibTransId="{4D8C2FD0-23EC-564B-A32E-E825AA6202CB}"/>
    <dgm:cxn modelId="{4519F8D7-5B3D-E941-8E6A-B1400F1D9F5B}" type="presOf" srcId="{78194CD9-D38A-8443-A854-849CC7B3A862}" destId="{E51838BD-9024-0C43-B7F2-38992B217176}" srcOrd="0" destOrd="0" presId="urn:microsoft.com/office/officeart/2005/8/layout/chevron1"/>
    <dgm:cxn modelId="{A6B9D3DF-BA16-5442-A119-EC082D23433B}" srcId="{D8A1CD3A-C8A6-154F-9922-18B9EDFE97D8}" destId="{DD9A6590-4381-C24A-880E-2EB3F30EDDA6}" srcOrd="1" destOrd="0" parTransId="{F8AFAFFD-8296-7646-9D61-BD25BC132F3D}" sibTransId="{88C7116D-F189-F44B-B27F-F743D8D711E5}"/>
    <dgm:cxn modelId="{1E9524F3-F79C-8945-B139-BA35D4ED0580}" srcId="{D8A1CD3A-C8A6-154F-9922-18B9EDFE97D8}" destId="{F2A21C50-0F89-454F-9882-1128B16542FE}" srcOrd="0" destOrd="0" parTransId="{11A16822-8784-8643-9284-771EE4D2B59E}" sibTransId="{8107E61F-C6F1-C343-AE04-BCC20812A1DA}"/>
    <dgm:cxn modelId="{1EC48518-A25B-3341-89E7-C215E9F9065F}" type="presParOf" srcId="{22D0BBD4-7E8F-D541-BD59-BB766256F4BB}" destId="{60A206C1-97F2-F549-BA04-7BEBC3AC891B}" srcOrd="0" destOrd="0" presId="urn:microsoft.com/office/officeart/2005/8/layout/chevron1"/>
    <dgm:cxn modelId="{CBA2918A-CF3E-944C-83C0-C86FC2D1758F}" type="presParOf" srcId="{22D0BBD4-7E8F-D541-BD59-BB766256F4BB}" destId="{A1118B8A-B7B1-0A42-9C94-53DB02F2CD44}" srcOrd="1" destOrd="0" presId="urn:microsoft.com/office/officeart/2005/8/layout/chevron1"/>
    <dgm:cxn modelId="{EA2ADA54-3EA6-DD49-915D-865BDB47998B}" type="presParOf" srcId="{22D0BBD4-7E8F-D541-BD59-BB766256F4BB}" destId="{05CB3090-035E-EC42-B6B8-E735FA52507F}" srcOrd="2" destOrd="0" presId="urn:microsoft.com/office/officeart/2005/8/layout/chevron1"/>
    <dgm:cxn modelId="{AE144AD1-1869-2643-9AB5-7182F3412C99}" type="presParOf" srcId="{22D0BBD4-7E8F-D541-BD59-BB766256F4BB}" destId="{E2834A5A-7CF5-5A4F-B4FD-4E627F0AE9DF}" srcOrd="3" destOrd="0" presId="urn:microsoft.com/office/officeart/2005/8/layout/chevron1"/>
    <dgm:cxn modelId="{36DAFEA1-6D02-8D4C-ABBC-17BDB91B7A36}" type="presParOf" srcId="{22D0BBD4-7E8F-D541-BD59-BB766256F4BB}" destId="{E51838BD-9024-0C43-B7F2-38992B217176}" srcOrd="4" destOrd="0" presId="urn:microsoft.com/office/officeart/2005/8/layout/chevron1"/>
    <dgm:cxn modelId="{82944E25-A3AE-7E41-BC63-14D93C2663BE}" type="presParOf" srcId="{22D0BBD4-7E8F-D541-BD59-BB766256F4BB}" destId="{67F97ED9-8003-B443-BB50-9AB404770D35}" srcOrd="5" destOrd="0" presId="urn:microsoft.com/office/officeart/2005/8/layout/chevron1"/>
    <dgm:cxn modelId="{0308C1E4-CC13-ED4E-B140-A079EC93333F}" type="presParOf" srcId="{22D0BBD4-7E8F-D541-BD59-BB766256F4BB}" destId="{7B72272A-3F94-2141-BFC7-D564DF993BE4}"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F588CAB-F1FB-5842-B88A-01AE50570051}"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2A42CDCC-3AF8-8B4D-9585-EFA2216ECE43}">
      <dgm:prSet phldrT="[Text]"/>
      <dgm:spPr/>
      <dgm:t>
        <a:bodyPr/>
        <a:lstStyle/>
        <a:p>
          <a:r>
            <a:rPr lang="en-US" dirty="0"/>
            <a:t>&gt; 3 prior lines &amp; TCR, N = 196</a:t>
          </a:r>
        </a:p>
      </dgm:t>
    </dgm:pt>
    <dgm:pt modelId="{3F146839-7878-3740-BEC5-AA5360ACCCED}" type="parTrans" cxnId="{8C22B178-9103-1742-A1C0-E53AC051FBEF}">
      <dgm:prSet/>
      <dgm:spPr/>
      <dgm:t>
        <a:bodyPr/>
        <a:lstStyle/>
        <a:p>
          <a:endParaRPr lang="en-US"/>
        </a:p>
      </dgm:t>
    </dgm:pt>
    <dgm:pt modelId="{99EC80E1-2E18-0447-A6A1-0440FA26F0B3}" type="sibTrans" cxnId="{8C22B178-9103-1742-A1C0-E53AC051FBEF}">
      <dgm:prSet/>
      <dgm:spPr/>
      <dgm:t>
        <a:bodyPr/>
        <a:lstStyle/>
        <a:p>
          <a:endParaRPr lang="en-US"/>
        </a:p>
      </dgm:t>
    </dgm:pt>
    <dgm:pt modelId="{87EC56B2-92CB-454E-A1E9-B00319EB49CA}">
      <dgm:prSet phldrT="[Text]"/>
      <dgm:spPr/>
      <dgm:t>
        <a:bodyPr/>
        <a:lstStyle/>
        <a:p>
          <a:r>
            <a:rPr lang="en-US" dirty="0" err="1"/>
            <a:t>mPFS</a:t>
          </a:r>
          <a:r>
            <a:rPr lang="en-US" dirty="0"/>
            <a:t> 2.9-4.9 </a:t>
          </a:r>
          <a:r>
            <a:rPr lang="en-US" dirty="0" err="1"/>
            <a:t>mos</a:t>
          </a:r>
          <a:r>
            <a:rPr lang="en-US" dirty="0"/>
            <a:t>, DOR 11 </a:t>
          </a:r>
          <a:r>
            <a:rPr lang="en-US" dirty="0" err="1"/>
            <a:t>mos</a:t>
          </a:r>
          <a:endParaRPr lang="en-US" dirty="0"/>
        </a:p>
      </dgm:t>
    </dgm:pt>
    <dgm:pt modelId="{FC5C69E2-EF7B-2E4D-AE06-C806FEA99F44}" type="parTrans" cxnId="{E0FBF3FA-3836-484F-A23F-CE4BB391E58B}">
      <dgm:prSet/>
      <dgm:spPr/>
      <dgm:t>
        <a:bodyPr/>
        <a:lstStyle/>
        <a:p>
          <a:endParaRPr lang="en-US"/>
        </a:p>
      </dgm:t>
    </dgm:pt>
    <dgm:pt modelId="{5D554F6C-226B-B944-8F57-AFD271E9F1FC}" type="sibTrans" cxnId="{E0FBF3FA-3836-484F-A23F-CE4BB391E58B}">
      <dgm:prSet/>
      <dgm:spPr/>
      <dgm:t>
        <a:bodyPr/>
        <a:lstStyle/>
        <a:p>
          <a:endParaRPr lang="en-US"/>
        </a:p>
      </dgm:t>
    </dgm:pt>
    <dgm:pt modelId="{46789F0C-EA70-CB4C-A357-939DFB62F349}">
      <dgm:prSet phldrT="[Text]"/>
      <dgm:spPr/>
      <dgm:t>
        <a:bodyPr/>
        <a:lstStyle/>
        <a:p>
          <a:r>
            <a:rPr lang="en-US" dirty="0"/>
            <a:t>&gt;2 prior lines-PI and </a:t>
          </a:r>
          <a:r>
            <a:rPr lang="en-US" dirty="0" err="1"/>
            <a:t>IMid</a:t>
          </a:r>
          <a:r>
            <a:rPr lang="en-US" dirty="0"/>
            <a:t>, N=338</a:t>
          </a:r>
        </a:p>
      </dgm:t>
    </dgm:pt>
    <dgm:pt modelId="{91DE487A-16B4-FB4B-93B9-51219FDD84F5}" type="parTrans" cxnId="{B08D3DB7-76BF-E94C-93B7-F1C2E37D317F}">
      <dgm:prSet/>
      <dgm:spPr/>
      <dgm:t>
        <a:bodyPr/>
        <a:lstStyle/>
        <a:p>
          <a:endParaRPr lang="en-US"/>
        </a:p>
      </dgm:t>
    </dgm:pt>
    <dgm:pt modelId="{0FBFBE1B-26E8-4F4A-BF77-907189EC7839}" type="sibTrans" cxnId="{B08D3DB7-76BF-E94C-93B7-F1C2E37D317F}">
      <dgm:prSet/>
      <dgm:spPr/>
      <dgm:t>
        <a:bodyPr/>
        <a:lstStyle/>
        <a:p>
          <a:endParaRPr lang="en-US"/>
        </a:p>
      </dgm:t>
    </dgm:pt>
    <dgm:pt modelId="{436F46CA-DE4F-DF44-BA7A-D2CE336BD8DC}">
      <dgm:prSet phldrT="[Text]"/>
      <dgm:spPr/>
      <dgm:t>
        <a:bodyPr/>
        <a:lstStyle/>
        <a:p>
          <a:r>
            <a:rPr lang="en-US" dirty="0"/>
            <a:t>ORR: </a:t>
          </a:r>
          <a:r>
            <a:rPr lang="en-US" dirty="0" err="1"/>
            <a:t>Belamaf</a:t>
          </a:r>
          <a:r>
            <a:rPr lang="en-US" dirty="0"/>
            <a:t> 41% vs. Pd 36%</a:t>
          </a:r>
        </a:p>
      </dgm:t>
    </dgm:pt>
    <dgm:pt modelId="{57EF5801-CFE6-4A4B-99BA-FF1028CF8200}" type="parTrans" cxnId="{F15F9CDE-7CF2-9745-BA07-1D3A87B7DABD}">
      <dgm:prSet/>
      <dgm:spPr/>
      <dgm:t>
        <a:bodyPr/>
        <a:lstStyle/>
        <a:p>
          <a:endParaRPr lang="en-US"/>
        </a:p>
      </dgm:t>
    </dgm:pt>
    <dgm:pt modelId="{9B064050-0F9F-7448-838A-25690C257F0D}" type="sibTrans" cxnId="{F15F9CDE-7CF2-9745-BA07-1D3A87B7DABD}">
      <dgm:prSet/>
      <dgm:spPr/>
      <dgm:t>
        <a:bodyPr/>
        <a:lstStyle/>
        <a:p>
          <a:endParaRPr lang="en-US"/>
        </a:p>
      </dgm:t>
    </dgm:pt>
    <dgm:pt modelId="{BEE372BC-9A88-7B4D-A732-827D7E4B5BDF}">
      <dgm:prSet phldrT="[Text]"/>
      <dgm:spPr/>
      <dgm:t>
        <a:bodyPr/>
        <a:lstStyle/>
        <a:p>
          <a:r>
            <a:rPr lang="en-US" dirty="0"/>
            <a:t>PFS: </a:t>
          </a:r>
          <a:r>
            <a:rPr lang="en-US" dirty="0" err="1"/>
            <a:t>Belamaf</a:t>
          </a:r>
          <a:r>
            <a:rPr lang="en-US" dirty="0"/>
            <a:t> 11.2 </a:t>
          </a:r>
          <a:r>
            <a:rPr lang="en-US" dirty="0" err="1"/>
            <a:t>mos</a:t>
          </a:r>
          <a:r>
            <a:rPr lang="en-US" dirty="0"/>
            <a:t> vs. 7 </a:t>
          </a:r>
          <a:r>
            <a:rPr lang="en-US" dirty="0" err="1"/>
            <a:t>mos</a:t>
          </a:r>
          <a:r>
            <a:rPr lang="en-US" dirty="0"/>
            <a:t>, NSS</a:t>
          </a:r>
        </a:p>
      </dgm:t>
    </dgm:pt>
    <dgm:pt modelId="{EA0640A1-366F-4D4E-9628-13FE9852F9F2}" type="parTrans" cxnId="{6D7E96DD-6D5E-8D44-95E8-4785099746C5}">
      <dgm:prSet/>
      <dgm:spPr/>
      <dgm:t>
        <a:bodyPr/>
        <a:lstStyle/>
        <a:p>
          <a:endParaRPr lang="en-US"/>
        </a:p>
      </dgm:t>
    </dgm:pt>
    <dgm:pt modelId="{2297E5F8-EE49-4E45-9BA8-A72E5D64ADEA}" type="sibTrans" cxnId="{6D7E96DD-6D5E-8D44-95E8-4785099746C5}">
      <dgm:prSet/>
      <dgm:spPr/>
      <dgm:t>
        <a:bodyPr/>
        <a:lstStyle/>
        <a:p>
          <a:endParaRPr lang="en-US"/>
        </a:p>
      </dgm:t>
    </dgm:pt>
    <dgm:pt modelId="{45E69976-6BFB-0248-A057-420BB2996A88}">
      <dgm:prSet phldrT="[Text]"/>
      <dgm:spPr/>
      <dgm:t>
        <a:bodyPr/>
        <a:lstStyle/>
        <a:p>
          <a:r>
            <a:rPr lang="en-US" dirty="0"/>
            <a:t>ORR 31-34%, </a:t>
          </a:r>
          <a:r>
            <a:rPr lang="en-US" u="sng" dirty="0"/>
            <a:t>&gt;</a:t>
          </a:r>
          <a:r>
            <a:rPr lang="en-US" dirty="0"/>
            <a:t>VGPR 19-20%</a:t>
          </a:r>
        </a:p>
      </dgm:t>
    </dgm:pt>
    <dgm:pt modelId="{3E9A8C67-9075-1A41-98A3-0F6E763DF5C7}" type="sibTrans" cxnId="{C1A78F46-1886-D54A-B5F6-714F6B600D46}">
      <dgm:prSet/>
      <dgm:spPr/>
      <dgm:t>
        <a:bodyPr/>
        <a:lstStyle/>
        <a:p>
          <a:endParaRPr lang="en-US"/>
        </a:p>
      </dgm:t>
    </dgm:pt>
    <dgm:pt modelId="{3599A1F4-9C4A-0548-A0B3-9125D159C1B6}" type="parTrans" cxnId="{C1A78F46-1886-D54A-B5F6-714F6B600D46}">
      <dgm:prSet/>
      <dgm:spPr/>
      <dgm:t>
        <a:bodyPr/>
        <a:lstStyle/>
        <a:p>
          <a:endParaRPr lang="en-US"/>
        </a:p>
      </dgm:t>
    </dgm:pt>
    <dgm:pt modelId="{626CB628-E530-424A-B9B4-6E100CF83CF5}" type="pres">
      <dgm:prSet presAssocID="{EF588CAB-F1FB-5842-B88A-01AE50570051}" presName="linear" presStyleCnt="0">
        <dgm:presLayoutVars>
          <dgm:dir/>
          <dgm:resizeHandles val="exact"/>
        </dgm:presLayoutVars>
      </dgm:prSet>
      <dgm:spPr/>
    </dgm:pt>
    <dgm:pt modelId="{DB0C35D7-1246-BA4B-9F84-DBBCE4A4AAF0}" type="pres">
      <dgm:prSet presAssocID="{2A42CDCC-3AF8-8B4D-9585-EFA2216ECE43}" presName="comp" presStyleCnt="0"/>
      <dgm:spPr/>
    </dgm:pt>
    <dgm:pt modelId="{32C2347C-B61E-2B44-9ACC-A5AA44BEED55}" type="pres">
      <dgm:prSet presAssocID="{2A42CDCC-3AF8-8B4D-9585-EFA2216ECE43}" presName="box" presStyleLbl="node1" presStyleIdx="0" presStyleCnt="2"/>
      <dgm:spPr/>
    </dgm:pt>
    <dgm:pt modelId="{9EEAF3B8-1FF8-D24A-B052-EC611A809FB5}" type="pres">
      <dgm:prSet presAssocID="{2A42CDCC-3AF8-8B4D-9585-EFA2216ECE43}" presName="img" presStyleLbl="fgImgPlace1" presStyleIdx="0" presStyleCnt="2"/>
      <dgm:spPr/>
    </dgm:pt>
    <dgm:pt modelId="{186D8481-4178-4B41-8BCE-3BF79462078D}" type="pres">
      <dgm:prSet presAssocID="{2A42CDCC-3AF8-8B4D-9585-EFA2216ECE43}" presName="text" presStyleLbl="node1" presStyleIdx="0" presStyleCnt="2">
        <dgm:presLayoutVars>
          <dgm:bulletEnabled val="1"/>
        </dgm:presLayoutVars>
      </dgm:prSet>
      <dgm:spPr/>
    </dgm:pt>
    <dgm:pt modelId="{C67DF8BA-9C66-E048-B844-1487BCDFD982}" type="pres">
      <dgm:prSet presAssocID="{99EC80E1-2E18-0447-A6A1-0440FA26F0B3}" presName="spacer" presStyleCnt="0"/>
      <dgm:spPr/>
    </dgm:pt>
    <dgm:pt modelId="{51C870AB-A324-3848-BB7A-EF4F714D1B78}" type="pres">
      <dgm:prSet presAssocID="{46789F0C-EA70-CB4C-A357-939DFB62F349}" presName="comp" presStyleCnt="0"/>
      <dgm:spPr/>
    </dgm:pt>
    <dgm:pt modelId="{87CC57C5-A2A0-204C-8C56-0FDAB1AFB8B7}" type="pres">
      <dgm:prSet presAssocID="{46789F0C-EA70-CB4C-A357-939DFB62F349}" presName="box" presStyleLbl="node1" presStyleIdx="1" presStyleCnt="2"/>
      <dgm:spPr/>
    </dgm:pt>
    <dgm:pt modelId="{0F135795-D78D-5749-B45D-F0B97CC75DD6}" type="pres">
      <dgm:prSet presAssocID="{46789F0C-EA70-CB4C-A357-939DFB62F349}" presName="img" presStyleLbl="fgImgPlace1" presStyleIdx="1" presStyleCnt="2"/>
      <dgm:spPr/>
    </dgm:pt>
    <dgm:pt modelId="{2C0B5048-BE1B-3A4A-9355-B2D4FEC2D800}" type="pres">
      <dgm:prSet presAssocID="{46789F0C-EA70-CB4C-A357-939DFB62F349}" presName="text" presStyleLbl="node1" presStyleIdx="1" presStyleCnt="2">
        <dgm:presLayoutVars>
          <dgm:bulletEnabled val="1"/>
        </dgm:presLayoutVars>
      </dgm:prSet>
      <dgm:spPr/>
    </dgm:pt>
  </dgm:ptLst>
  <dgm:cxnLst>
    <dgm:cxn modelId="{DEC0F810-5125-8B4A-A78D-A6D8D0B42965}" type="presOf" srcId="{87EC56B2-92CB-454E-A1E9-B00319EB49CA}" destId="{32C2347C-B61E-2B44-9ACC-A5AA44BEED55}" srcOrd="0" destOrd="2" presId="urn:microsoft.com/office/officeart/2005/8/layout/vList4"/>
    <dgm:cxn modelId="{4BC03A35-D39A-E048-8948-90CE2A9E014E}" type="presOf" srcId="{2A42CDCC-3AF8-8B4D-9585-EFA2216ECE43}" destId="{32C2347C-B61E-2B44-9ACC-A5AA44BEED55}" srcOrd="0" destOrd="0" presId="urn:microsoft.com/office/officeart/2005/8/layout/vList4"/>
    <dgm:cxn modelId="{44CA0E3C-92CD-224A-9924-CD63BCF5877C}" type="presOf" srcId="{87EC56B2-92CB-454E-A1E9-B00319EB49CA}" destId="{186D8481-4178-4B41-8BCE-3BF79462078D}" srcOrd="1" destOrd="2" presId="urn:microsoft.com/office/officeart/2005/8/layout/vList4"/>
    <dgm:cxn modelId="{C1A78F46-1886-D54A-B5F6-714F6B600D46}" srcId="{2A42CDCC-3AF8-8B4D-9585-EFA2216ECE43}" destId="{45E69976-6BFB-0248-A057-420BB2996A88}" srcOrd="0" destOrd="0" parTransId="{3599A1F4-9C4A-0548-A0B3-9125D159C1B6}" sibTransId="{3E9A8C67-9075-1A41-98A3-0F6E763DF5C7}"/>
    <dgm:cxn modelId="{552ECD54-1D9D-C54D-89E7-86A6828EE066}" type="presOf" srcId="{EF588CAB-F1FB-5842-B88A-01AE50570051}" destId="{626CB628-E530-424A-B9B4-6E100CF83CF5}" srcOrd="0" destOrd="0" presId="urn:microsoft.com/office/officeart/2005/8/layout/vList4"/>
    <dgm:cxn modelId="{6D125455-7E3F-4541-9F7E-01A1597556E1}" type="presOf" srcId="{46789F0C-EA70-CB4C-A357-939DFB62F349}" destId="{2C0B5048-BE1B-3A4A-9355-B2D4FEC2D800}" srcOrd="1" destOrd="0" presId="urn:microsoft.com/office/officeart/2005/8/layout/vList4"/>
    <dgm:cxn modelId="{8C22B178-9103-1742-A1C0-E53AC051FBEF}" srcId="{EF588CAB-F1FB-5842-B88A-01AE50570051}" destId="{2A42CDCC-3AF8-8B4D-9585-EFA2216ECE43}" srcOrd="0" destOrd="0" parTransId="{3F146839-7878-3740-BEC5-AA5360ACCCED}" sibTransId="{99EC80E1-2E18-0447-A6A1-0440FA26F0B3}"/>
    <dgm:cxn modelId="{5C439581-4C00-D946-8148-4E016EE730F9}" type="presOf" srcId="{436F46CA-DE4F-DF44-BA7A-D2CE336BD8DC}" destId="{2C0B5048-BE1B-3A4A-9355-B2D4FEC2D800}" srcOrd="1" destOrd="1" presId="urn:microsoft.com/office/officeart/2005/8/layout/vList4"/>
    <dgm:cxn modelId="{9812E398-6711-D247-B4A5-988288C382EC}" type="presOf" srcId="{46789F0C-EA70-CB4C-A357-939DFB62F349}" destId="{87CC57C5-A2A0-204C-8C56-0FDAB1AFB8B7}" srcOrd="0" destOrd="0" presId="urn:microsoft.com/office/officeart/2005/8/layout/vList4"/>
    <dgm:cxn modelId="{AC70599D-624B-EA45-A326-24D80A89466A}" type="presOf" srcId="{BEE372BC-9A88-7B4D-A732-827D7E4B5BDF}" destId="{87CC57C5-A2A0-204C-8C56-0FDAB1AFB8B7}" srcOrd="0" destOrd="2" presId="urn:microsoft.com/office/officeart/2005/8/layout/vList4"/>
    <dgm:cxn modelId="{B08D3DB7-76BF-E94C-93B7-F1C2E37D317F}" srcId="{EF588CAB-F1FB-5842-B88A-01AE50570051}" destId="{46789F0C-EA70-CB4C-A357-939DFB62F349}" srcOrd="1" destOrd="0" parTransId="{91DE487A-16B4-FB4B-93B9-51219FDD84F5}" sibTransId="{0FBFBE1B-26E8-4F4A-BF77-907189EC7839}"/>
    <dgm:cxn modelId="{93BDF5B7-D549-9D4E-9471-8863771C6447}" type="presOf" srcId="{2A42CDCC-3AF8-8B4D-9585-EFA2216ECE43}" destId="{186D8481-4178-4B41-8BCE-3BF79462078D}" srcOrd="1" destOrd="0" presId="urn:microsoft.com/office/officeart/2005/8/layout/vList4"/>
    <dgm:cxn modelId="{83F5C2CA-7C67-5F45-A987-63E0F9FC2A56}" type="presOf" srcId="{45E69976-6BFB-0248-A057-420BB2996A88}" destId="{186D8481-4178-4B41-8BCE-3BF79462078D}" srcOrd="1" destOrd="1" presId="urn:microsoft.com/office/officeart/2005/8/layout/vList4"/>
    <dgm:cxn modelId="{5EDE32D8-E12D-B64B-B1C6-350895C90C5A}" type="presOf" srcId="{436F46CA-DE4F-DF44-BA7A-D2CE336BD8DC}" destId="{87CC57C5-A2A0-204C-8C56-0FDAB1AFB8B7}" srcOrd="0" destOrd="1" presId="urn:microsoft.com/office/officeart/2005/8/layout/vList4"/>
    <dgm:cxn modelId="{6D7E96DD-6D5E-8D44-95E8-4785099746C5}" srcId="{46789F0C-EA70-CB4C-A357-939DFB62F349}" destId="{BEE372BC-9A88-7B4D-A732-827D7E4B5BDF}" srcOrd="1" destOrd="0" parTransId="{EA0640A1-366F-4D4E-9628-13FE9852F9F2}" sibTransId="{2297E5F8-EE49-4E45-9BA8-A72E5D64ADEA}"/>
    <dgm:cxn modelId="{F15F9CDE-7CF2-9745-BA07-1D3A87B7DABD}" srcId="{46789F0C-EA70-CB4C-A357-939DFB62F349}" destId="{436F46CA-DE4F-DF44-BA7A-D2CE336BD8DC}" srcOrd="0" destOrd="0" parTransId="{57EF5801-CFE6-4A4B-99BA-FF1028CF8200}" sibTransId="{9B064050-0F9F-7448-838A-25690C257F0D}"/>
    <dgm:cxn modelId="{7B45CAF0-4AEE-4C4E-BA3B-C9F3A7A7766E}" type="presOf" srcId="{BEE372BC-9A88-7B4D-A732-827D7E4B5BDF}" destId="{2C0B5048-BE1B-3A4A-9355-B2D4FEC2D800}" srcOrd="1" destOrd="2" presId="urn:microsoft.com/office/officeart/2005/8/layout/vList4"/>
    <dgm:cxn modelId="{E0FBF3FA-3836-484F-A23F-CE4BB391E58B}" srcId="{2A42CDCC-3AF8-8B4D-9585-EFA2216ECE43}" destId="{87EC56B2-92CB-454E-A1E9-B00319EB49CA}" srcOrd="1" destOrd="0" parTransId="{FC5C69E2-EF7B-2E4D-AE06-C806FEA99F44}" sibTransId="{5D554F6C-226B-B944-8F57-AFD271E9F1FC}"/>
    <dgm:cxn modelId="{75FD80FC-9DCB-E84E-BB73-1B491819E996}" type="presOf" srcId="{45E69976-6BFB-0248-A057-420BB2996A88}" destId="{32C2347C-B61E-2B44-9ACC-A5AA44BEED55}" srcOrd="0" destOrd="1" presId="urn:microsoft.com/office/officeart/2005/8/layout/vList4"/>
    <dgm:cxn modelId="{A9B62D9B-554B-1244-942E-EA6F0ED4DA26}" type="presParOf" srcId="{626CB628-E530-424A-B9B4-6E100CF83CF5}" destId="{DB0C35D7-1246-BA4B-9F84-DBBCE4A4AAF0}" srcOrd="0" destOrd="0" presId="urn:microsoft.com/office/officeart/2005/8/layout/vList4"/>
    <dgm:cxn modelId="{816AEC46-5B64-1243-B1C5-EDB2F9D05921}" type="presParOf" srcId="{DB0C35D7-1246-BA4B-9F84-DBBCE4A4AAF0}" destId="{32C2347C-B61E-2B44-9ACC-A5AA44BEED55}" srcOrd="0" destOrd="0" presId="urn:microsoft.com/office/officeart/2005/8/layout/vList4"/>
    <dgm:cxn modelId="{DE4BAB7D-8FC3-4646-9DCA-7A5D284D2F12}" type="presParOf" srcId="{DB0C35D7-1246-BA4B-9F84-DBBCE4A4AAF0}" destId="{9EEAF3B8-1FF8-D24A-B052-EC611A809FB5}" srcOrd="1" destOrd="0" presId="urn:microsoft.com/office/officeart/2005/8/layout/vList4"/>
    <dgm:cxn modelId="{F6BD8CDC-D6F9-0447-9E33-B938FDEB9DFB}" type="presParOf" srcId="{DB0C35D7-1246-BA4B-9F84-DBBCE4A4AAF0}" destId="{186D8481-4178-4B41-8BCE-3BF79462078D}" srcOrd="2" destOrd="0" presId="urn:microsoft.com/office/officeart/2005/8/layout/vList4"/>
    <dgm:cxn modelId="{2F784254-A0E2-754E-A74D-C2C897977591}" type="presParOf" srcId="{626CB628-E530-424A-B9B4-6E100CF83CF5}" destId="{C67DF8BA-9C66-E048-B844-1487BCDFD982}" srcOrd="1" destOrd="0" presId="urn:microsoft.com/office/officeart/2005/8/layout/vList4"/>
    <dgm:cxn modelId="{3041D115-841B-3B49-95CF-44C7AFDFBDCE}" type="presParOf" srcId="{626CB628-E530-424A-B9B4-6E100CF83CF5}" destId="{51C870AB-A324-3848-BB7A-EF4F714D1B78}" srcOrd="2" destOrd="0" presId="urn:microsoft.com/office/officeart/2005/8/layout/vList4"/>
    <dgm:cxn modelId="{0CEAA5A3-6596-8348-A94D-8AE26DA9DBDE}" type="presParOf" srcId="{51C870AB-A324-3848-BB7A-EF4F714D1B78}" destId="{87CC57C5-A2A0-204C-8C56-0FDAB1AFB8B7}" srcOrd="0" destOrd="0" presId="urn:microsoft.com/office/officeart/2005/8/layout/vList4"/>
    <dgm:cxn modelId="{C02DB02B-DD74-5548-BB4B-D41B583082A3}" type="presParOf" srcId="{51C870AB-A324-3848-BB7A-EF4F714D1B78}" destId="{0F135795-D78D-5749-B45D-F0B97CC75DD6}" srcOrd="1" destOrd="0" presId="urn:microsoft.com/office/officeart/2005/8/layout/vList4"/>
    <dgm:cxn modelId="{443B0C1B-0A42-FE40-8A7E-7C2B16E3EFA2}" type="presParOf" srcId="{51C870AB-A324-3848-BB7A-EF4F714D1B78}" destId="{2C0B5048-BE1B-3A4A-9355-B2D4FEC2D800}"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EBF27E4-4E91-F844-9CCB-A0606B2B8741}" type="doc">
      <dgm:prSet loTypeId="urn:microsoft.com/office/officeart/2005/8/layout/vProcess5" loCatId="list" qsTypeId="urn:microsoft.com/office/officeart/2005/8/quickstyle/simple1" qsCatId="simple" csTypeId="urn:microsoft.com/office/officeart/2005/8/colors/accent1_2" csCatId="accent1" phldr="1"/>
      <dgm:spPr/>
      <dgm:t>
        <a:bodyPr/>
        <a:lstStyle/>
        <a:p>
          <a:endParaRPr lang="en-US"/>
        </a:p>
      </dgm:t>
    </dgm:pt>
    <dgm:pt modelId="{EC6931ED-E4D5-E44B-84BF-8EB5AD34B1BD}">
      <dgm:prSet/>
      <dgm:spPr/>
      <dgm:t>
        <a:bodyPr/>
        <a:lstStyle/>
        <a:p>
          <a:r>
            <a:rPr lang="en-US" dirty="0">
              <a:solidFill>
                <a:schemeClr val="tx1"/>
              </a:solidFill>
            </a:rPr>
            <a:t>2014: 40 year old woman with no medical history diagnosed with CLL </a:t>
          </a:r>
        </a:p>
      </dgm:t>
    </dgm:pt>
    <dgm:pt modelId="{E97716F8-DDF1-2644-9033-1FA420E9F12A}" type="parTrans" cxnId="{66E057A4-830A-2F41-9D8B-5B1F83C04015}">
      <dgm:prSet/>
      <dgm:spPr/>
      <dgm:t>
        <a:bodyPr/>
        <a:lstStyle/>
        <a:p>
          <a:endParaRPr lang="en-US">
            <a:solidFill>
              <a:schemeClr val="tx1"/>
            </a:solidFill>
          </a:endParaRPr>
        </a:p>
      </dgm:t>
    </dgm:pt>
    <dgm:pt modelId="{657FD3A0-F76F-CA4B-81A7-380D76CF45CB}" type="sibTrans" cxnId="{66E057A4-830A-2F41-9D8B-5B1F83C04015}">
      <dgm:prSet/>
      <dgm:spPr/>
      <dgm:t>
        <a:bodyPr/>
        <a:lstStyle/>
        <a:p>
          <a:endParaRPr lang="en-US">
            <a:solidFill>
              <a:schemeClr val="tx1"/>
            </a:solidFill>
          </a:endParaRPr>
        </a:p>
      </dgm:t>
    </dgm:pt>
    <dgm:pt modelId="{039D39CF-4980-C44E-AED5-0D3F70F30CC2}">
      <dgm:prSet/>
      <dgm:spPr/>
      <dgm:t>
        <a:bodyPr/>
        <a:lstStyle/>
        <a:p>
          <a:r>
            <a:rPr lang="en-US" dirty="0">
              <a:solidFill>
                <a:schemeClr val="tx1"/>
              </a:solidFill>
            </a:rPr>
            <a:t>2014: </a:t>
          </a:r>
          <a:r>
            <a:rPr lang="en-US" b="1" dirty="0">
              <a:solidFill>
                <a:schemeClr val="tx1"/>
              </a:solidFill>
            </a:rPr>
            <a:t>FCR</a:t>
          </a:r>
          <a:r>
            <a:rPr lang="en-US" dirty="0">
              <a:solidFill>
                <a:schemeClr val="tx1"/>
              </a:solidFill>
            </a:rPr>
            <a:t> x 6C </a:t>
          </a:r>
          <a:r>
            <a:rPr lang="en-US" dirty="0">
              <a:solidFill>
                <a:schemeClr val="tx1"/>
              </a:solidFill>
              <a:sym typeface="Wingdings" pitchFamily="2" charset="2"/>
            </a:rPr>
            <a:t></a:t>
          </a:r>
          <a:r>
            <a:rPr lang="en-US" dirty="0">
              <a:solidFill>
                <a:schemeClr val="tx1"/>
              </a:solidFill>
            </a:rPr>
            <a:t> CR</a:t>
          </a:r>
        </a:p>
      </dgm:t>
    </dgm:pt>
    <dgm:pt modelId="{D94AAE5A-7A1E-0B4C-AF9D-FC01777A211A}" type="parTrans" cxnId="{F1BF6AB9-120D-A240-BCDD-02AB57E11A63}">
      <dgm:prSet/>
      <dgm:spPr/>
      <dgm:t>
        <a:bodyPr/>
        <a:lstStyle/>
        <a:p>
          <a:endParaRPr lang="en-US">
            <a:solidFill>
              <a:schemeClr val="tx1"/>
            </a:solidFill>
          </a:endParaRPr>
        </a:p>
      </dgm:t>
    </dgm:pt>
    <dgm:pt modelId="{685FFD27-744A-E442-94B2-30375B80EA91}" type="sibTrans" cxnId="{F1BF6AB9-120D-A240-BCDD-02AB57E11A63}">
      <dgm:prSet/>
      <dgm:spPr/>
      <dgm:t>
        <a:bodyPr/>
        <a:lstStyle/>
        <a:p>
          <a:endParaRPr lang="en-US">
            <a:solidFill>
              <a:schemeClr val="tx1"/>
            </a:solidFill>
          </a:endParaRPr>
        </a:p>
      </dgm:t>
    </dgm:pt>
    <dgm:pt modelId="{7B98F1A5-9053-DC4B-AF97-825CA8430CD2}">
      <dgm:prSet/>
      <dgm:spPr/>
      <dgm:t>
        <a:bodyPr/>
        <a:lstStyle/>
        <a:p>
          <a:r>
            <a:rPr lang="en-US" dirty="0">
              <a:solidFill>
                <a:schemeClr val="tx1"/>
              </a:solidFill>
            </a:rPr>
            <a:t>3/2021: </a:t>
          </a:r>
          <a:r>
            <a:rPr lang="en-US" b="0" dirty="0">
              <a:solidFill>
                <a:schemeClr val="tx1"/>
              </a:solidFill>
            </a:rPr>
            <a:t>Obinutuzumab + </a:t>
          </a:r>
          <a:r>
            <a:rPr lang="en-US" b="1" dirty="0" err="1">
              <a:solidFill>
                <a:schemeClr val="tx1"/>
              </a:solidFill>
            </a:rPr>
            <a:t>Venetoclax</a:t>
          </a:r>
          <a:r>
            <a:rPr lang="en-US" b="1" dirty="0">
              <a:solidFill>
                <a:schemeClr val="tx1"/>
              </a:solidFill>
            </a:rPr>
            <a:t> (BCL2i) </a:t>
          </a:r>
          <a:r>
            <a:rPr lang="en-US" dirty="0">
              <a:solidFill>
                <a:schemeClr val="tx1"/>
              </a:solidFill>
              <a:sym typeface="Wingdings" pitchFamily="2" charset="2"/>
            </a:rPr>
            <a:t></a:t>
          </a:r>
          <a:r>
            <a:rPr lang="en-US" dirty="0">
              <a:solidFill>
                <a:schemeClr val="tx1"/>
              </a:solidFill>
            </a:rPr>
            <a:t> CR</a:t>
          </a:r>
        </a:p>
      </dgm:t>
    </dgm:pt>
    <dgm:pt modelId="{F1B406D7-0003-7448-8B75-89A509A7BFE2}" type="parTrans" cxnId="{3D08D433-8F82-4940-AC54-D8BA465BB909}">
      <dgm:prSet/>
      <dgm:spPr/>
      <dgm:t>
        <a:bodyPr/>
        <a:lstStyle/>
        <a:p>
          <a:endParaRPr lang="en-US">
            <a:solidFill>
              <a:schemeClr val="tx1"/>
            </a:solidFill>
          </a:endParaRPr>
        </a:p>
      </dgm:t>
    </dgm:pt>
    <dgm:pt modelId="{B50B6E94-583A-7040-B384-70451FD4E2A0}" type="sibTrans" cxnId="{3D08D433-8F82-4940-AC54-D8BA465BB909}">
      <dgm:prSet/>
      <dgm:spPr/>
      <dgm:t>
        <a:bodyPr/>
        <a:lstStyle/>
        <a:p>
          <a:endParaRPr lang="en-US">
            <a:solidFill>
              <a:schemeClr val="tx1"/>
            </a:solidFill>
          </a:endParaRPr>
        </a:p>
      </dgm:t>
    </dgm:pt>
    <dgm:pt modelId="{64E85976-AF4E-9647-BDE3-C7CC104BA462}">
      <dgm:prSet/>
      <dgm:spPr/>
      <dgm:t>
        <a:bodyPr/>
        <a:lstStyle/>
        <a:p>
          <a:r>
            <a:rPr lang="en-US" dirty="0">
              <a:solidFill>
                <a:schemeClr val="tx1"/>
              </a:solidFill>
            </a:rPr>
            <a:t>2/2021: progressive LAD, B-symptoms</a:t>
          </a:r>
        </a:p>
      </dgm:t>
    </dgm:pt>
    <dgm:pt modelId="{49188727-EB0C-0448-8F43-6E815125B65E}" type="parTrans" cxnId="{26FAE152-21C6-E040-99D0-BBD31B3D26A8}">
      <dgm:prSet/>
      <dgm:spPr/>
      <dgm:t>
        <a:bodyPr/>
        <a:lstStyle/>
        <a:p>
          <a:endParaRPr lang="en-US">
            <a:solidFill>
              <a:schemeClr val="tx1"/>
            </a:solidFill>
          </a:endParaRPr>
        </a:p>
      </dgm:t>
    </dgm:pt>
    <dgm:pt modelId="{2B32480F-AE26-F84C-A5B8-53B40D06B488}" type="sibTrans" cxnId="{26FAE152-21C6-E040-99D0-BBD31B3D26A8}">
      <dgm:prSet/>
      <dgm:spPr/>
      <dgm:t>
        <a:bodyPr/>
        <a:lstStyle/>
        <a:p>
          <a:endParaRPr lang="en-US">
            <a:solidFill>
              <a:schemeClr val="tx1"/>
            </a:solidFill>
          </a:endParaRPr>
        </a:p>
      </dgm:t>
    </dgm:pt>
    <dgm:pt modelId="{6154F645-6B71-734F-B860-718AD339D64D}">
      <dgm:prSet/>
      <dgm:spPr/>
      <dgm:t>
        <a:bodyPr/>
        <a:lstStyle/>
        <a:p>
          <a:r>
            <a:rPr lang="en-US" dirty="0">
              <a:solidFill>
                <a:schemeClr val="tx1"/>
              </a:solidFill>
            </a:rPr>
            <a:t>2/2023: progressive LAD, biopsy confirms CLL and shows del (17p) and TP53 mutation</a:t>
          </a:r>
        </a:p>
      </dgm:t>
    </dgm:pt>
    <dgm:pt modelId="{0C55E0F5-D48E-E54E-A318-8E0171D3E761}" type="parTrans" cxnId="{D9011B9C-CC07-6847-9375-C98CB4C7A0D0}">
      <dgm:prSet/>
      <dgm:spPr/>
      <dgm:t>
        <a:bodyPr/>
        <a:lstStyle/>
        <a:p>
          <a:endParaRPr lang="en-US">
            <a:solidFill>
              <a:schemeClr val="tx1"/>
            </a:solidFill>
          </a:endParaRPr>
        </a:p>
      </dgm:t>
    </dgm:pt>
    <dgm:pt modelId="{4BF95DD5-C327-2147-AB4B-573E2DBF9839}" type="sibTrans" cxnId="{D9011B9C-CC07-6847-9375-C98CB4C7A0D0}">
      <dgm:prSet/>
      <dgm:spPr/>
      <dgm:t>
        <a:bodyPr/>
        <a:lstStyle/>
        <a:p>
          <a:endParaRPr lang="en-US">
            <a:solidFill>
              <a:schemeClr val="tx1"/>
            </a:solidFill>
          </a:endParaRPr>
        </a:p>
      </dgm:t>
    </dgm:pt>
    <dgm:pt modelId="{88F54503-1256-EE4E-A7EF-6D772B51236C}" type="pres">
      <dgm:prSet presAssocID="{4EBF27E4-4E91-F844-9CCB-A0606B2B8741}" presName="outerComposite" presStyleCnt="0">
        <dgm:presLayoutVars>
          <dgm:chMax val="5"/>
          <dgm:dir/>
          <dgm:resizeHandles val="exact"/>
        </dgm:presLayoutVars>
      </dgm:prSet>
      <dgm:spPr/>
    </dgm:pt>
    <dgm:pt modelId="{AB7C3E8A-119E-3447-B6C7-F7E822611882}" type="pres">
      <dgm:prSet presAssocID="{4EBF27E4-4E91-F844-9CCB-A0606B2B8741}" presName="dummyMaxCanvas" presStyleCnt="0">
        <dgm:presLayoutVars/>
      </dgm:prSet>
      <dgm:spPr/>
    </dgm:pt>
    <dgm:pt modelId="{0215269B-3623-DB41-B206-0CA40CB87359}" type="pres">
      <dgm:prSet presAssocID="{4EBF27E4-4E91-F844-9CCB-A0606B2B8741}" presName="FiveNodes_1" presStyleLbl="node1" presStyleIdx="0" presStyleCnt="5">
        <dgm:presLayoutVars>
          <dgm:bulletEnabled val="1"/>
        </dgm:presLayoutVars>
      </dgm:prSet>
      <dgm:spPr/>
    </dgm:pt>
    <dgm:pt modelId="{52C01951-4733-0C49-8D6B-9D4AB7563A8E}" type="pres">
      <dgm:prSet presAssocID="{4EBF27E4-4E91-F844-9CCB-A0606B2B8741}" presName="FiveNodes_2" presStyleLbl="node1" presStyleIdx="1" presStyleCnt="5">
        <dgm:presLayoutVars>
          <dgm:bulletEnabled val="1"/>
        </dgm:presLayoutVars>
      </dgm:prSet>
      <dgm:spPr/>
    </dgm:pt>
    <dgm:pt modelId="{00C68855-D07A-6543-8DD2-50AA7450E176}" type="pres">
      <dgm:prSet presAssocID="{4EBF27E4-4E91-F844-9CCB-A0606B2B8741}" presName="FiveNodes_3" presStyleLbl="node1" presStyleIdx="2" presStyleCnt="5">
        <dgm:presLayoutVars>
          <dgm:bulletEnabled val="1"/>
        </dgm:presLayoutVars>
      </dgm:prSet>
      <dgm:spPr/>
    </dgm:pt>
    <dgm:pt modelId="{63635E4E-3AAE-AB44-BC66-FB66489B3E2A}" type="pres">
      <dgm:prSet presAssocID="{4EBF27E4-4E91-F844-9CCB-A0606B2B8741}" presName="FiveNodes_4" presStyleLbl="node1" presStyleIdx="3" presStyleCnt="5">
        <dgm:presLayoutVars>
          <dgm:bulletEnabled val="1"/>
        </dgm:presLayoutVars>
      </dgm:prSet>
      <dgm:spPr/>
    </dgm:pt>
    <dgm:pt modelId="{6B4CF763-3456-D644-9532-9EE2BB1FD18B}" type="pres">
      <dgm:prSet presAssocID="{4EBF27E4-4E91-F844-9CCB-A0606B2B8741}" presName="FiveNodes_5" presStyleLbl="node1" presStyleIdx="4" presStyleCnt="5">
        <dgm:presLayoutVars>
          <dgm:bulletEnabled val="1"/>
        </dgm:presLayoutVars>
      </dgm:prSet>
      <dgm:spPr/>
    </dgm:pt>
    <dgm:pt modelId="{0873C31A-831E-8548-A994-909DF42DE14E}" type="pres">
      <dgm:prSet presAssocID="{4EBF27E4-4E91-F844-9CCB-A0606B2B8741}" presName="FiveConn_1-2" presStyleLbl="fgAccFollowNode1" presStyleIdx="0" presStyleCnt="4">
        <dgm:presLayoutVars>
          <dgm:bulletEnabled val="1"/>
        </dgm:presLayoutVars>
      </dgm:prSet>
      <dgm:spPr/>
    </dgm:pt>
    <dgm:pt modelId="{7161E6DB-7809-934D-951A-E2E132FD2467}" type="pres">
      <dgm:prSet presAssocID="{4EBF27E4-4E91-F844-9CCB-A0606B2B8741}" presName="FiveConn_2-3" presStyleLbl="fgAccFollowNode1" presStyleIdx="1" presStyleCnt="4">
        <dgm:presLayoutVars>
          <dgm:bulletEnabled val="1"/>
        </dgm:presLayoutVars>
      </dgm:prSet>
      <dgm:spPr/>
    </dgm:pt>
    <dgm:pt modelId="{CB4389B8-5186-C44C-9DD4-1CC96C06741F}" type="pres">
      <dgm:prSet presAssocID="{4EBF27E4-4E91-F844-9CCB-A0606B2B8741}" presName="FiveConn_3-4" presStyleLbl="fgAccFollowNode1" presStyleIdx="2" presStyleCnt="4">
        <dgm:presLayoutVars>
          <dgm:bulletEnabled val="1"/>
        </dgm:presLayoutVars>
      </dgm:prSet>
      <dgm:spPr/>
    </dgm:pt>
    <dgm:pt modelId="{DC8EE449-F89A-B040-B263-CFF30C7EBB21}" type="pres">
      <dgm:prSet presAssocID="{4EBF27E4-4E91-F844-9CCB-A0606B2B8741}" presName="FiveConn_4-5" presStyleLbl="fgAccFollowNode1" presStyleIdx="3" presStyleCnt="4">
        <dgm:presLayoutVars>
          <dgm:bulletEnabled val="1"/>
        </dgm:presLayoutVars>
      </dgm:prSet>
      <dgm:spPr/>
    </dgm:pt>
    <dgm:pt modelId="{F51513C5-873B-0E49-85E5-D1C3E228EB9A}" type="pres">
      <dgm:prSet presAssocID="{4EBF27E4-4E91-F844-9CCB-A0606B2B8741}" presName="FiveNodes_1_text" presStyleLbl="node1" presStyleIdx="4" presStyleCnt="5">
        <dgm:presLayoutVars>
          <dgm:bulletEnabled val="1"/>
        </dgm:presLayoutVars>
      </dgm:prSet>
      <dgm:spPr/>
    </dgm:pt>
    <dgm:pt modelId="{AF6B1C6F-DC81-144B-B055-3EC17EFC612D}" type="pres">
      <dgm:prSet presAssocID="{4EBF27E4-4E91-F844-9CCB-A0606B2B8741}" presName="FiveNodes_2_text" presStyleLbl="node1" presStyleIdx="4" presStyleCnt="5">
        <dgm:presLayoutVars>
          <dgm:bulletEnabled val="1"/>
        </dgm:presLayoutVars>
      </dgm:prSet>
      <dgm:spPr/>
    </dgm:pt>
    <dgm:pt modelId="{009435B6-DAB5-F349-8ACE-F0992A0DCEC6}" type="pres">
      <dgm:prSet presAssocID="{4EBF27E4-4E91-F844-9CCB-A0606B2B8741}" presName="FiveNodes_3_text" presStyleLbl="node1" presStyleIdx="4" presStyleCnt="5">
        <dgm:presLayoutVars>
          <dgm:bulletEnabled val="1"/>
        </dgm:presLayoutVars>
      </dgm:prSet>
      <dgm:spPr/>
    </dgm:pt>
    <dgm:pt modelId="{7D1F722E-9016-474B-BCD9-A0BB0A550173}" type="pres">
      <dgm:prSet presAssocID="{4EBF27E4-4E91-F844-9CCB-A0606B2B8741}" presName="FiveNodes_4_text" presStyleLbl="node1" presStyleIdx="4" presStyleCnt="5">
        <dgm:presLayoutVars>
          <dgm:bulletEnabled val="1"/>
        </dgm:presLayoutVars>
      </dgm:prSet>
      <dgm:spPr/>
    </dgm:pt>
    <dgm:pt modelId="{916A1C61-F717-D54C-8B3A-1D3CCBF145C6}" type="pres">
      <dgm:prSet presAssocID="{4EBF27E4-4E91-F844-9CCB-A0606B2B8741}" presName="FiveNodes_5_text" presStyleLbl="node1" presStyleIdx="4" presStyleCnt="5">
        <dgm:presLayoutVars>
          <dgm:bulletEnabled val="1"/>
        </dgm:presLayoutVars>
      </dgm:prSet>
      <dgm:spPr/>
    </dgm:pt>
  </dgm:ptLst>
  <dgm:cxnLst>
    <dgm:cxn modelId="{106ED501-0C4D-0D40-BA3F-66C0AC56733F}" type="presOf" srcId="{64E85976-AF4E-9647-BDE3-C7CC104BA462}" destId="{009435B6-DAB5-F349-8ACE-F0992A0DCEC6}" srcOrd="1" destOrd="0" presId="urn:microsoft.com/office/officeart/2005/8/layout/vProcess5"/>
    <dgm:cxn modelId="{F87A6702-C9D9-AB4B-91C1-23D055DCF8C9}" type="presOf" srcId="{039D39CF-4980-C44E-AED5-0D3F70F30CC2}" destId="{AF6B1C6F-DC81-144B-B055-3EC17EFC612D}" srcOrd="1" destOrd="0" presId="urn:microsoft.com/office/officeart/2005/8/layout/vProcess5"/>
    <dgm:cxn modelId="{3D08D433-8F82-4940-AC54-D8BA465BB909}" srcId="{4EBF27E4-4E91-F844-9CCB-A0606B2B8741}" destId="{7B98F1A5-9053-DC4B-AF97-825CA8430CD2}" srcOrd="3" destOrd="0" parTransId="{F1B406D7-0003-7448-8B75-89A509A7BFE2}" sibTransId="{B50B6E94-583A-7040-B384-70451FD4E2A0}"/>
    <dgm:cxn modelId="{4E0BC037-3E02-6E42-8D13-0A294CF1A5C9}" type="presOf" srcId="{EC6931ED-E4D5-E44B-84BF-8EB5AD34B1BD}" destId="{F51513C5-873B-0E49-85E5-D1C3E228EB9A}" srcOrd="1" destOrd="0" presId="urn:microsoft.com/office/officeart/2005/8/layout/vProcess5"/>
    <dgm:cxn modelId="{377C2039-BC00-464F-AD50-9C826B2B694D}" type="presOf" srcId="{039D39CF-4980-C44E-AED5-0D3F70F30CC2}" destId="{52C01951-4733-0C49-8D6B-9D4AB7563A8E}" srcOrd="0" destOrd="0" presId="urn:microsoft.com/office/officeart/2005/8/layout/vProcess5"/>
    <dgm:cxn modelId="{F071163A-3B72-B04F-BF55-54295424FF19}" type="presOf" srcId="{EC6931ED-E4D5-E44B-84BF-8EB5AD34B1BD}" destId="{0215269B-3623-DB41-B206-0CA40CB87359}" srcOrd="0" destOrd="0" presId="urn:microsoft.com/office/officeart/2005/8/layout/vProcess5"/>
    <dgm:cxn modelId="{EAB2C33C-FD04-CA44-B437-53BE2DF020CB}" type="presOf" srcId="{7B98F1A5-9053-DC4B-AF97-825CA8430CD2}" destId="{7D1F722E-9016-474B-BCD9-A0BB0A550173}" srcOrd="1" destOrd="0" presId="urn:microsoft.com/office/officeart/2005/8/layout/vProcess5"/>
    <dgm:cxn modelId="{7FCD1244-7855-114F-ABE4-15AAE2F06C12}" type="presOf" srcId="{2B32480F-AE26-F84C-A5B8-53B40D06B488}" destId="{CB4389B8-5186-C44C-9DD4-1CC96C06741F}" srcOrd="0" destOrd="0" presId="urn:microsoft.com/office/officeart/2005/8/layout/vProcess5"/>
    <dgm:cxn modelId="{B3C44646-2FDD-5548-8DA7-678FD1D2E08F}" type="presOf" srcId="{6154F645-6B71-734F-B860-718AD339D64D}" destId="{916A1C61-F717-D54C-8B3A-1D3CCBF145C6}" srcOrd="1" destOrd="0" presId="urn:microsoft.com/office/officeart/2005/8/layout/vProcess5"/>
    <dgm:cxn modelId="{26FAE152-21C6-E040-99D0-BBD31B3D26A8}" srcId="{4EBF27E4-4E91-F844-9CCB-A0606B2B8741}" destId="{64E85976-AF4E-9647-BDE3-C7CC104BA462}" srcOrd="2" destOrd="0" parTransId="{49188727-EB0C-0448-8F43-6E815125B65E}" sibTransId="{2B32480F-AE26-F84C-A5B8-53B40D06B488}"/>
    <dgm:cxn modelId="{5C40F87A-F34B-4949-93E9-014CBB59C54A}" type="presOf" srcId="{B50B6E94-583A-7040-B384-70451FD4E2A0}" destId="{DC8EE449-F89A-B040-B263-CFF30C7EBB21}" srcOrd="0" destOrd="0" presId="urn:microsoft.com/office/officeart/2005/8/layout/vProcess5"/>
    <dgm:cxn modelId="{F880AF84-17EA-2C46-B44B-1DCBCF96397C}" type="presOf" srcId="{657FD3A0-F76F-CA4B-81A7-380D76CF45CB}" destId="{0873C31A-831E-8548-A994-909DF42DE14E}" srcOrd="0" destOrd="0" presId="urn:microsoft.com/office/officeart/2005/8/layout/vProcess5"/>
    <dgm:cxn modelId="{4C39E68A-7CF4-EE48-B661-AE95F1606DCC}" type="presOf" srcId="{4EBF27E4-4E91-F844-9CCB-A0606B2B8741}" destId="{88F54503-1256-EE4E-A7EF-6D772B51236C}" srcOrd="0" destOrd="0" presId="urn:microsoft.com/office/officeart/2005/8/layout/vProcess5"/>
    <dgm:cxn modelId="{D9011B9C-CC07-6847-9375-C98CB4C7A0D0}" srcId="{4EBF27E4-4E91-F844-9CCB-A0606B2B8741}" destId="{6154F645-6B71-734F-B860-718AD339D64D}" srcOrd="4" destOrd="0" parTransId="{0C55E0F5-D48E-E54E-A318-8E0171D3E761}" sibTransId="{4BF95DD5-C327-2147-AB4B-573E2DBF9839}"/>
    <dgm:cxn modelId="{66E057A4-830A-2F41-9D8B-5B1F83C04015}" srcId="{4EBF27E4-4E91-F844-9CCB-A0606B2B8741}" destId="{EC6931ED-E4D5-E44B-84BF-8EB5AD34B1BD}" srcOrd="0" destOrd="0" parTransId="{E97716F8-DDF1-2644-9033-1FA420E9F12A}" sibTransId="{657FD3A0-F76F-CA4B-81A7-380D76CF45CB}"/>
    <dgm:cxn modelId="{2DA540B2-946F-ED4A-B217-49C2E8760274}" type="presOf" srcId="{6154F645-6B71-734F-B860-718AD339D64D}" destId="{6B4CF763-3456-D644-9532-9EE2BB1FD18B}" srcOrd="0" destOrd="0" presId="urn:microsoft.com/office/officeart/2005/8/layout/vProcess5"/>
    <dgm:cxn modelId="{F1BF6AB9-120D-A240-BCDD-02AB57E11A63}" srcId="{4EBF27E4-4E91-F844-9CCB-A0606B2B8741}" destId="{039D39CF-4980-C44E-AED5-0D3F70F30CC2}" srcOrd="1" destOrd="0" parTransId="{D94AAE5A-7A1E-0B4C-AF9D-FC01777A211A}" sibTransId="{685FFD27-744A-E442-94B2-30375B80EA91}"/>
    <dgm:cxn modelId="{6296A2B9-728D-F044-9701-77476833A8D6}" type="presOf" srcId="{685FFD27-744A-E442-94B2-30375B80EA91}" destId="{7161E6DB-7809-934D-951A-E2E132FD2467}" srcOrd="0" destOrd="0" presId="urn:microsoft.com/office/officeart/2005/8/layout/vProcess5"/>
    <dgm:cxn modelId="{C98814BE-EAD3-7842-AA88-28603A94F669}" type="presOf" srcId="{7B98F1A5-9053-DC4B-AF97-825CA8430CD2}" destId="{63635E4E-3AAE-AB44-BC66-FB66489B3E2A}" srcOrd="0" destOrd="0" presId="urn:microsoft.com/office/officeart/2005/8/layout/vProcess5"/>
    <dgm:cxn modelId="{E6B6F3C2-44A0-8B44-9FC7-D1F4209AAC3B}" type="presOf" srcId="{64E85976-AF4E-9647-BDE3-C7CC104BA462}" destId="{00C68855-D07A-6543-8DD2-50AA7450E176}" srcOrd="0" destOrd="0" presId="urn:microsoft.com/office/officeart/2005/8/layout/vProcess5"/>
    <dgm:cxn modelId="{B4C4F8D6-1547-6E45-98DD-96A7923F85DE}" type="presParOf" srcId="{88F54503-1256-EE4E-A7EF-6D772B51236C}" destId="{AB7C3E8A-119E-3447-B6C7-F7E822611882}" srcOrd="0" destOrd="0" presId="urn:microsoft.com/office/officeart/2005/8/layout/vProcess5"/>
    <dgm:cxn modelId="{2E83D504-42D2-8E46-B12B-62080EA8F85B}" type="presParOf" srcId="{88F54503-1256-EE4E-A7EF-6D772B51236C}" destId="{0215269B-3623-DB41-B206-0CA40CB87359}" srcOrd="1" destOrd="0" presId="urn:microsoft.com/office/officeart/2005/8/layout/vProcess5"/>
    <dgm:cxn modelId="{516EEDD7-5737-1445-AC64-E9D5BE321CBA}" type="presParOf" srcId="{88F54503-1256-EE4E-A7EF-6D772B51236C}" destId="{52C01951-4733-0C49-8D6B-9D4AB7563A8E}" srcOrd="2" destOrd="0" presId="urn:microsoft.com/office/officeart/2005/8/layout/vProcess5"/>
    <dgm:cxn modelId="{2279699F-E264-B840-B809-A5D7CFE6094B}" type="presParOf" srcId="{88F54503-1256-EE4E-A7EF-6D772B51236C}" destId="{00C68855-D07A-6543-8DD2-50AA7450E176}" srcOrd="3" destOrd="0" presId="urn:microsoft.com/office/officeart/2005/8/layout/vProcess5"/>
    <dgm:cxn modelId="{46821744-2043-EF4E-9A61-DAE064671D3D}" type="presParOf" srcId="{88F54503-1256-EE4E-A7EF-6D772B51236C}" destId="{63635E4E-3AAE-AB44-BC66-FB66489B3E2A}" srcOrd="4" destOrd="0" presId="urn:microsoft.com/office/officeart/2005/8/layout/vProcess5"/>
    <dgm:cxn modelId="{3876B5CB-4E49-6F48-AC23-86CA2E24DBB6}" type="presParOf" srcId="{88F54503-1256-EE4E-A7EF-6D772B51236C}" destId="{6B4CF763-3456-D644-9532-9EE2BB1FD18B}" srcOrd="5" destOrd="0" presId="urn:microsoft.com/office/officeart/2005/8/layout/vProcess5"/>
    <dgm:cxn modelId="{929171E9-5182-D649-9060-6C96D1C40631}" type="presParOf" srcId="{88F54503-1256-EE4E-A7EF-6D772B51236C}" destId="{0873C31A-831E-8548-A994-909DF42DE14E}" srcOrd="6" destOrd="0" presId="urn:microsoft.com/office/officeart/2005/8/layout/vProcess5"/>
    <dgm:cxn modelId="{24A3FBF5-69DE-7D4B-A8CC-C49C13E75FBC}" type="presParOf" srcId="{88F54503-1256-EE4E-A7EF-6D772B51236C}" destId="{7161E6DB-7809-934D-951A-E2E132FD2467}" srcOrd="7" destOrd="0" presId="urn:microsoft.com/office/officeart/2005/8/layout/vProcess5"/>
    <dgm:cxn modelId="{091580F8-368F-D84C-82F7-7498673E19D1}" type="presParOf" srcId="{88F54503-1256-EE4E-A7EF-6D772B51236C}" destId="{CB4389B8-5186-C44C-9DD4-1CC96C06741F}" srcOrd="8" destOrd="0" presId="urn:microsoft.com/office/officeart/2005/8/layout/vProcess5"/>
    <dgm:cxn modelId="{2C075937-B1DE-4845-B552-8DFDE85BD768}" type="presParOf" srcId="{88F54503-1256-EE4E-A7EF-6D772B51236C}" destId="{DC8EE449-F89A-B040-B263-CFF30C7EBB21}" srcOrd="9" destOrd="0" presId="urn:microsoft.com/office/officeart/2005/8/layout/vProcess5"/>
    <dgm:cxn modelId="{A26EF82B-B090-C946-A7D7-13721A65E816}" type="presParOf" srcId="{88F54503-1256-EE4E-A7EF-6D772B51236C}" destId="{F51513C5-873B-0E49-85E5-D1C3E228EB9A}" srcOrd="10" destOrd="0" presId="urn:microsoft.com/office/officeart/2005/8/layout/vProcess5"/>
    <dgm:cxn modelId="{E257C502-3FEC-F645-B414-8D1769022E05}" type="presParOf" srcId="{88F54503-1256-EE4E-A7EF-6D772B51236C}" destId="{AF6B1C6F-DC81-144B-B055-3EC17EFC612D}" srcOrd="11" destOrd="0" presId="urn:microsoft.com/office/officeart/2005/8/layout/vProcess5"/>
    <dgm:cxn modelId="{A97DAD12-0DF9-1F4B-9D46-177392D75AA2}" type="presParOf" srcId="{88F54503-1256-EE4E-A7EF-6D772B51236C}" destId="{009435B6-DAB5-F349-8ACE-F0992A0DCEC6}" srcOrd="12" destOrd="0" presId="urn:microsoft.com/office/officeart/2005/8/layout/vProcess5"/>
    <dgm:cxn modelId="{E481075C-3F2B-A64E-9F9A-3EA69392E4F0}" type="presParOf" srcId="{88F54503-1256-EE4E-A7EF-6D772B51236C}" destId="{7D1F722E-9016-474B-BCD9-A0BB0A550173}" srcOrd="13" destOrd="0" presId="urn:microsoft.com/office/officeart/2005/8/layout/vProcess5"/>
    <dgm:cxn modelId="{5E55042F-31B9-594B-9E09-EC55259AC0AF}" type="presParOf" srcId="{88F54503-1256-EE4E-A7EF-6D772B51236C}" destId="{916A1C61-F717-D54C-8B3A-1D3CCBF145C6}"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3D49A0E-D38A-9548-BCED-38682EC87E8B}" type="doc">
      <dgm:prSet loTypeId="urn:microsoft.com/office/officeart/2005/8/layout/vProcess5" loCatId="list" qsTypeId="urn:microsoft.com/office/officeart/2005/8/quickstyle/simple1" qsCatId="simple" csTypeId="urn:microsoft.com/office/officeart/2005/8/colors/accent1_2" csCatId="accent1" phldr="1"/>
      <dgm:spPr/>
      <dgm:t>
        <a:bodyPr/>
        <a:lstStyle/>
        <a:p>
          <a:endParaRPr lang="en-US"/>
        </a:p>
      </dgm:t>
    </dgm:pt>
    <dgm:pt modelId="{955AF669-37CD-3043-9EA2-5424B5FBA99E}">
      <dgm:prSet/>
      <dgm:spPr/>
      <dgm:t>
        <a:bodyPr/>
        <a:lstStyle/>
        <a:p>
          <a:r>
            <a:rPr lang="en-US" dirty="0">
              <a:solidFill>
                <a:schemeClr val="tx1"/>
              </a:solidFill>
            </a:rPr>
            <a:t>Jan, 2023: </a:t>
          </a:r>
          <a:r>
            <a:rPr lang="en-US" b="1" dirty="0">
              <a:solidFill>
                <a:schemeClr val="tx1"/>
              </a:solidFill>
            </a:rPr>
            <a:t>Zanubrutinib</a:t>
          </a:r>
          <a:r>
            <a:rPr lang="en-US" dirty="0">
              <a:solidFill>
                <a:schemeClr val="tx1"/>
              </a:solidFill>
            </a:rPr>
            <a:t> </a:t>
          </a:r>
          <a:r>
            <a:rPr lang="en-US" dirty="0">
              <a:solidFill>
                <a:schemeClr val="tx1"/>
              </a:solidFill>
              <a:sym typeface="Wingdings" pitchFamily="2" charset="2"/>
            </a:rPr>
            <a:t></a:t>
          </a:r>
          <a:r>
            <a:rPr lang="en-US" dirty="0">
              <a:solidFill>
                <a:schemeClr val="tx1"/>
              </a:solidFill>
            </a:rPr>
            <a:t> PR</a:t>
          </a:r>
        </a:p>
      </dgm:t>
    </dgm:pt>
    <dgm:pt modelId="{DAA2AF95-A175-E04E-AF42-3767D0DB08C5}" type="parTrans" cxnId="{0C3F69ED-1A28-5C47-AD09-C230D648FFE3}">
      <dgm:prSet/>
      <dgm:spPr/>
      <dgm:t>
        <a:bodyPr/>
        <a:lstStyle/>
        <a:p>
          <a:endParaRPr lang="en-US">
            <a:solidFill>
              <a:schemeClr val="tx1"/>
            </a:solidFill>
          </a:endParaRPr>
        </a:p>
      </dgm:t>
    </dgm:pt>
    <dgm:pt modelId="{EC3BCB17-BB37-AA41-B63F-E1CA604C553F}" type="sibTrans" cxnId="{0C3F69ED-1A28-5C47-AD09-C230D648FFE3}">
      <dgm:prSet/>
      <dgm:spPr/>
      <dgm:t>
        <a:bodyPr/>
        <a:lstStyle/>
        <a:p>
          <a:endParaRPr lang="en-US">
            <a:solidFill>
              <a:schemeClr val="tx1"/>
            </a:solidFill>
          </a:endParaRPr>
        </a:p>
      </dgm:t>
    </dgm:pt>
    <dgm:pt modelId="{8A565306-1B13-EE45-9E03-6723A675A669}">
      <dgm:prSet/>
      <dgm:spPr/>
      <dgm:t>
        <a:bodyPr/>
        <a:lstStyle/>
        <a:p>
          <a:r>
            <a:rPr lang="en-US" dirty="0">
              <a:solidFill>
                <a:schemeClr val="tx1"/>
              </a:solidFill>
            </a:rPr>
            <a:t>Referred to BMT for consideration of CAR-T in the future</a:t>
          </a:r>
        </a:p>
      </dgm:t>
    </dgm:pt>
    <dgm:pt modelId="{F0853916-87C4-2541-A066-AFCC310C564E}" type="parTrans" cxnId="{6056D5C9-0C7F-4146-A24F-E820632F42C5}">
      <dgm:prSet/>
      <dgm:spPr/>
      <dgm:t>
        <a:bodyPr/>
        <a:lstStyle/>
        <a:p>
          <a:endParaRPr lang="en-US">
            <a:solidFill>
              <a:schemeClr val="tx1"/>
            </a:solidFill>
          </a:endParaRPr>
        </a:p>
      </dgm:t>
    </dgm:pt>
    <dgm:pt modelId="{905D8E8B-96AC-BC49-92EA-53FCAB1CB517}" type="sibTrans" cxnId="{6056D5C9-0C7F-4146-A24F-E820632F42C5}">
      <dgm:prSet/>
      <dgm:spPr/>
      <dgm:t>
        <a:bodyPr/>
        <a:lstStyle/>
        <a:p>
          <a:endParaRPr lang="en-US">
            <a:solidFill>
              <a:schemeClr val="tx1"/>
            </a:solidFill>
          </a:endParaRPr>
        </a:p>
      </dgm:t>
    </dgm:pt>
    <dgm:pt modelId="{3AF76ADB-9D37-0847-AA18-012188003971}" type="pres">
      <dgm:prSet presAssocID="{D3D49A0E-D38A-9548-BCED-38682EC87E8B}" presName="outerComposite" presStyleCnt="0">
        <dgm:presLayoutVars>
          <dgm:chMax val="5"/>
          <dgm:dir/>
          <dgm:resizeHandles val="exact"/>
        </dgm:presLayoutVars>
      </dgm:prSet>
      <dgm:spPr/>
    </dgm:pt>
    <dgm:pt modelId="{B941ADDE-D125-0741-A1D3-4CF8A6BFBB5B}" type="pres">
      <dgm:prSet presAssocID="{D3D49A0E-D38A-9548-BCED-38682EC87E8B}" presName="dummyMaxCanvas" presStyleCnt="0">
        <dgm:presLayoutVars/>
      </dgm:prSet>
      <dgm:spPr/>
    </dgm:pt>
    <dgm:pt modelId="{EA188324-E896-C64A-AEF6-82D037F28917}" type="pres">
      <dgm:prSet presAssocID="{D3D49A0E-D38A-9548-BCED-38682EC87E8B}" presName="TwoNodes_1" presStyleLbl="node1" presStyleIdx="0" presStyleCnt="2">
        <dgm:presLayoutVars>
          <dgm:bulletEnabled val="1"/>
        </dgm:presLayoutVars>
      </dgm:prSet>
      <dgm:spPr/>
    </dgm:pt>
    <dgm:pt modelId="{3FCF092F-313E-E04B-8F3C-400AC0DBDEB2}" type="pres">
      <dgm:prSet presAssocID="{D3D49A0E-D38A-9548-BCED-38682EC87E8B}" presName="TwoNodes_2" presStyleLbl="node1" presStyleIdx="1" presStyleCnt="2">
        <dgm:presLayoutVars>
          <dgm:bulletEnabled val="1"/>
        </dgm:presLayoutVars>
      </dgm:prSet>
      <dgm:spPr/>
    </dgm:pt>
    <dgm:pt modelId="{4AACFD44-141A-C24E-95A7-EAB2D5AE2679}" type="pres">
      <dgm:prSet presAssocID="{D3D49A0E-D38A-9548-BCED-38682EC87E8B}" presName="TwoConn_1-2" presStyleLbl="fgAccFollowNode1" presStyleIdx="0" presStyleCnt="1">
        <dgm:presLayoutVars>
          <dgm:bulletEnabled val="1"/>
        </dgm:presLayoutVars>
      </dgm:prSet>
      <dgm:spPr/>
    </dgm:pt>
    <dgm:pt modelId="{9484C624-66F4-0D4C-B926-D6BA0AE067B5}" type="pres">
      <dgm:prSet presAssocID="{D3D49A0E-D38A-9548-BCED-38682EC87E8B}" presName="TwoNodes_1_text" presStyleLbl="node1" presStyleIdx="1" presStyleCnt="2">
        <dgm:presLayoutVars>
          <dgm:bulletEnabled val="1"/>
        </dgm:presLayoutVars>
      </dgm:prSet>
      <dgm:spPr/>
    </dgm:pt>
    <dgm:pt modelId="{89ED47F2-59F1-694E-AE44-93132AC564AD}" type="pres">
      <dgm:prSet presAssocID="{D3D49A0E-D38A-9548-BCED-38682EC87E8B}" presName="TwoNodes_2_text" presStyleLbl="node1" presStyleIdx="1" presStyleCnt="2">
        <dgm:presLayoutVars>
          <dgm:bulletEnabled val="1"/>
        </dgm:presLayoutVars>
      </dgm:prSet>
      <dgm:spPr/>
    </dgm:pt>
  </dgm:ptLst>
  <dgm:cxnLst>
    <dgm:cxn modelId="{1FA1BF11-C3B9-3848-83DF-A500E76FEAAA}" type="presOf" srcId="{955AF669-37CD-3043-9EA2-5424B5FBA99E}" destId="{9484C624-66F4-0D4C-B926-D6BA0AE067B5}" srcOrd="1" destOrd="0" presId="urn:microsoft.com/office/officeart/2005/8/layout/vProcess5"/>
    <dgm:cxn modelId="{4B896535-914E-774F-817C-E07126952ACB}" type="presOf" srcId="{8A565306-1B13-EE45-9E03-6723A675A669}" destId="{3FCF092F-313E-E04B-8F3C-400AC0DBDEB2}" srcOrd="0" destOrd="0" presId="urn:microsoft.com/office/officeart/2005/8/layout/vProcess5"/>
    <dgm:cxn modelId="{33484558-D635-EF46-8B28-235D38269629}" type="presOf" srcId="{D3D49A0E-D38A-9548-BCED-38682EC87E8B}" destId="{3AF76ADB-9D37-0847-AA18-012188003971}" srcOrd="0" destOrd="0" presId="urn:microsoft.com/office/officeart/2005/8/layout/vProcess5"/>
    <dgm:cxn modelId="{7F59979F-A534-9649-9DAE-BC8343FBE72F}" type="presOf" srcId="{8A565306-1B13-EE45-9E03-6723A675A669}" destId="{89ED47F2-59F1-694E-AE44-93132AC564AD}" srcOrd="1" destOrd="0" presId="urn:microsoft.com/office/officeart/2005/8/layout/vProcess5"/>
    <dgm:cxn modelId="{6056D5C9-0C7F-4146-A24F-E820632F42C5}" srcId="{D3D49A0E-D38A-9548-BCED-38682EC87E8B}" destId="{8A565306-1B13-EE45-9E03-6723A675A669}" srcOrd="1" destOrd="0" parTransId="{F0853916-87C4-2541-A066-AFCC310C564E}" sibTransId="{905D8E8B-96AC-BC49-92EA-53FCAB1CB517}"/>
    <dgm:cxn modelId="{86670BE1-6B18-C243-AC39-D5B0CE42103F}" type="presOf" srcId="{955AF669-37CD-3043-9EA2-5424B5FBA99E}" destId="{EA188324-E896-C64A-AEF6-82D037F28917}" srcOrd="0" destOrd="0" presId="urn:microsoft.com/office/officeart/2005/8/layout/vProcess5"/>
    <dgm:cxn modelId="{7491DCE9-5E3E-8E4A-B28D-D70886F680F0}" type="presOf" srcId="{EC3BCB17-BB37-AA41-B63F-E1CA604C553F}" destId="{4AACFD44-141A-C24E-95A7-EAB2D5AE2679}" srcOrd="0" destOrd="0" presId="urn:microsoft.com/office/officeart/2005/8/layout/vProcess5"/>
    <dgm:cxn modelId="{0C3F69ED-1A28-5C47-AD09-C230D648FFE3}" srcId="{D3D49A0E-D38A-9548-BCED-38682EC87E8B}" destId="{955AF669-37CD-3043-9EA2-5424B5FBA99E}" srcOrd="0" destOrd="0" parTransId="{DAA2AF95-A175-E04E-AF42-3767D0DB08C5}" sibTransId="{EC3BCB17-BB37-AA41-B63F-E1CA604C553F}"/>
    <dgm:cxn modelId="{44E24346-B6C3-9943-9C75-268D8AD0BC8A}" type="presParOf" srcId="{3AF76ADB-9D37-0847-AA18-012188003971}" destId="{B941ADDE-D125-0741-A1D3-4CF8A6BFBB5B}" srcOrd="0" destOrd="0" presId="urn:microsoft.com/office/officeart/2005/8/layout/vProcess5"/>
    <dgm:cxn modelId="{0C82EDB7-A4FF-3A43-8C06-10EB94BE51BA}" type="presParOf" srcId="{3AF76ADB-9D37-0847-AA18-012188003971}" destId="{EA188324-E896-C64A-AEF6-82D037F28917}" srcOrd="1" destOrd="0" presId="urn:microsoft.com/office/officeart/2005/8/layout/vProcess5"/>
    <dgm:cxn modelId="{E20212F2-7CA9-6341-AAF0-51C005499CB6}" type="presParOf" srcId="{3AF76ADB-9D37-0847-AA18-012188003971}" destId="{3FCF092F-313E-E04B-8F3C-400AC0DBDEB2}" srcOrd="2" destOrd="0" presId="urn:microsoft.com/office/officeart/2005/8/layout/vProcess5"/>
    <dgm:cxn modelId="{D875F0D2-35A3-AE42-93AE-A736A70C8C18}" type="presParOf" srcId="{3AF76ADB-9D37-0847-AA18-012188003971}" destId="{4AACFD44-141A-C24E-95A7-EAB2D5AE2679}" srcOrd="3" destOrd="0" presId="urn:microsoft.com/office/officeart/2005/8/layout/vProcess5"/>
    <dgm:cxn modelId="{306636E4-E48E-094B-8A09-048470CE8959}" type="presParOf" srcId="{3AF76ADB-9D37-0847-AA18-012188003971}" destId="{9484C624-66F4-0D4C-B926-D6BA0AE067B5}" srcOrd="4" destOrd="0" presId="urn:microsoft.com/office/officeart/2005/8/layout/vProcess5"/>
    <dgm:cxn modelId="{8711FA29-2A1B-7941-B60F-966C7749DAEA}" type="presParOf" srcId="{3AF76ADB-9D37-0847-AA18-012188003971}" destId="{89ED47F2-59F1-694E-AE44-93132AC564AD}"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31D2B85-3A9B-9E45-8B2A-A6182952FB9C}" type="doc">
      <dgm:prSet loTypeId="urn:microsoft.com/office/officeart/2005/8/layout/vProcess5" loCatId="list" qsTypeId="urn:microsoft.com/office/officeart/2005/8/quickstyle/simple1" qsCatId="simple" csTypeId="urn:microsoft.com/office/officeart/2005/8/colors/accent1_2" csCatId="accent1" phldr="1"/>
      <dgm:spPr/>
      <dgm:t>
        <a:bodyPr/>
        <a:lstStyle/>
        <a:p>
          <a:endParaRPr lang="en-US"/>
        </a:p>
      </dgm:t>
    </dgm:pt>
    <dgm:pt modelId="{F7F7DD82-A19F-9E43-B911-E1FA390A551F}">
      <dgm:prSet/>
      <dgm:spPr/>
      <dgm:t>
        <a:bodyPr/>
        <a:lstStyle/>
        <a:p>
          <a:r>
            <a:rPr lang="en-US" dirty="0">
              <a:solidFill>
                <a:schemeClr val="tx1"/>
              </a:solidFill>
            </a:rPr>
            <a:t>2012: 58 year old man with OSA and arthritis diagnosed with CLL</a:t>
          </a:r>
        </a:p>
      </dgm:t>
    </dgm:pt>
    <dgm:pt modelId="{BE228C4B-8EB9-8E4A-A8BA-4B271C809427}" type="parTrans" cxnId="{6B3CC723-4C98-4D42-8ECA-55EA01910408}">
      <dgm:prSet/>
      <dgm:spPr/>
      <dgm:t>
        <a:bodyPr/>
        <a:lstStyle/>
        <a:p>
          <a:endParaRPr lang="en-US">
            <a:solidFill>
              <a:schemeClr val="tx1"/>
            </a:solidFill>
          </a:endParaRPr>
        </a:p>
      </dgm:t>
    </dgm:pt>
    <dgm:pt modelId="{0FA17E35-11E6-504C-9492-336BD0E6307A}" type="sibTrans" cxnId="{6B3CC723-4C98-4D42-8ECA-55EA01910408}">
      <dgm:prSet/>
      <dgm:spPr/>
      <dgm:t>
        <a:bodyPr/>
        <a:lstStyle/>
        <a:p>
          <a:endParaRPr lang="en-US">
            <a:solidFill>
              <a:schemeClr val="tx1"/>
            </a:solidFill>
          </a:endParaRPr>
        </a:p>
      </dgm:t>
    </dgm:pt>
    <dgm:pt modelId="{EAF1A948-E50B-7B46-8168-E8A61378CC13}">
      <dgm:prSet/>
      <dgm:spPr/>
      <dgm:t>
        <a:bodyPr/>
        <a:lstStyle/>
        <a:p>
          <a:r>
            <a:rPr lang="en-US">
              <a:solidFill>
                <a:schemeClr val="tx1"/>
              </a:solidFill>
            </a:rPr>
            <a:t>IgHV unmutated, del(11q)</a:t>
          </a:r>
        </a:p>
      </dgm:t>
    </dgm:pt>
    <dgm:pt modelId="{C782B703-99CC-9144-83C6-B9EE09E75AF5}" type="parTrans" cxnId="{3ADDF956-5B0A-3545-B389-75C795024582}">
      <dgm:prSet/>
      <dgm:spPr/>
      <dgm:t>
        <a:bodyPr/>
        <a:lstStyle/>
        <a:p>
          <a:endParaRPr lang="en-US">
            <a:solidFill>
              <a:schemeClr val="tx1"/>
            </a:solidFill>
          </a:endParaRPr>
        </a:p>
      </dgm:t>
    </dgm:pt>
    <dgm:pt modelId="{436B4C0A-4248-D94A-AF4F-71EE1670FE55}" type="sibTrans" cxnId="{3ADDF956-5B0A-3545-B389-75C795024582}">
      <dgm:prSet/>
      <dgm:spPr/>
      <dgm:t>
        <a:bodyPr/>
        <a:lstStyle/>
        <a:p>
          <a:endParaRPr lang="en-US">
            <a:solidFill>
              <a:schemeClr val="tx1"/>
            </a:solidFill>
          </a:endParaRPr>
        </a:p>
      </dgm:t>
    </dgm:pt>
    <dgm:pt modelId="{C7F169B0-580F-D549-AAF6-DD495DC0AF4A}">
      <dgm:prSet/>
      <dgm:spPr/>
      <dgm:t>
        <a:bodyPr/>
        <a:lstStyle/>
        <a:p>
          <a:r>
            <a:rPr lang="en-US" dirty="0">
              <a:solidFill>
                <a:schemeClr val="tx1"/>
              </a:solidFill>
            </a:rPr>
            <a:t>5/2012-6/2013: </a:t>
          </a:r>
          <a:r>
            <a:rPr lang="en-US" b="1" dirty="0">
              <a:solidFill>
                <a:schemeClr val="tx1"/>
              </a:solidFill>
            </a:rPr>
            <a:t>FCR</a:t>
          </a:r>
          <a:r>
            <a:rPr lang="en-US" dirty="0">
              <a:solidFill>
                <a:schemeClr val="tx1"/>
              </a:solidFill>
            </a:rPr>
            <a:t> x 6C  </a:t>
          </a:r>
          <a:r>
            <a:rPr lang="en-US" dirty="0">
              <a:solidFill>
                <a:schemeClr val="tx1"/>
              </a:solidFill>
              <a:sym typeface="Wingdings" pitchFamily="2" charset="2"/>
            </a:rPr>
            <a:t></a:t>
          </a:r>
          <a:r>
            <a:rPr lang="en-US" dirty="0">
              <a:solidFill>
                <a:schemeClr val="tx1"/>
              </a:solidFill>
            </a:rPr>
            <a:t>PR</a:t>
          </a:r>
        </a:p>
      </dgm:t>
    </dgm:pt>
    <dgm:pt modelId="{085A6819-0194-9E4A-8FA0-7AD27F11D2E8}" type="parTrans" cxnId="{7ED9262B-E2C2-E84C-8A07-E488A56DE053}">
      <dgm:prSet/>
      <dgm:spPr/>
      <dgm:t>
        <a:bodyPr/>
        <a:lstStyle/>
        <a:p>
          <a:endParaRPr lang="en-US">
            <a:solidFill>
              <a:schemeClr val="tx1"/>
            </a:solidFill>
          </a:endParaRPr>
        </a:p>
      </dgm:t>
    </dgm:pt>
    <dgm:pt modelId="{2FE42BF4-19FF-3F44-8A47-BC42F7C03A2D}" type="sibTrans" cxnId="{7ED9262B-E2C2-E84C-8A07-E488A56DE053}">
      <dgm:prSet/>
      <dgm:spPr/>
      <dgm:t>
        <a:bodyPr/>
        <a:lstStyle/>
        <a:p>
          <a:endParaRPr lang="en-US">
            <a:solidFill>
              <a:schemeClr val="tx1"/>
            </a:solidFill>
          </a:endParaRPr>
        </a:p>
      </dgm:t>
    </dgm:pt>
    <dgm:pt modelId="{D1D5F0DD-C5DB-5941-8479-581A8B3F8692}">
      <dgm:prSet/>
      <dgm:spPr/>
      <dgm:t>
        <a:bodyPr/>
        <a:lstStyle/>
        <a:p>
          <a:r>
            <a:rPr lang="en-US" dirty="0">
              <a:solidFill>
                <a:schemeClr val="tx1"/>
              </a:solidFill>
            </a:rPr>
            <a:t>8/2013: splenomegaly, bulky lymphadenopathy</a:t>
          </a:r>
        </a:p>
        <a:p>
          <a:r>
            <a:rPr lang="en-US" dirty="0">
              <a:solidFill>
                <a:schemeClr val="tx1"/>
              </a:solidFill>
            </a:rPr>
            <a:t>10/2013-3/2014: </a:t>
          </a:r>
          <a:r>
            <a:rPr lang="en-US" b="1" dirty="0">
              <a:solidFill>
                <a:schemeClr val="tx1"/>
              </a:solidFill>
            </a:rPr>
            <a:t>BR</a:t>
          </a:r>
          <a:r>
            <a:rPr lang="en-US" dirty="0">
              <a:solidFill>
                <a:schemeClr val="tx1"/>
              </a:solidFill>
            </a:rPr>
            <a:t> x 6C </a:t>
          </a:r>
          <a:r>
            <a:rPr lang="en-US" dirty="0">
              <a:solidFill>
                <a:schemeClr val="tx1"/>
              </a:solidFill>
              <a:sym typeface="Wingdings" pitchFamily="2" charset="2"/>
            </a:rPr>
            <a:t></a:t>
          </a:r>
          <a:r>
            <a:rPr lang="en-US" dirty="0">
              <a:solidFill>
                <a:schemeClr val="tx1"/>
              </a:solidFill>
            </a:rPr>
            <a:t> PR</a:t>
          </a:r>
        </a:p>
      </dgm:t>
    </dgm:pt>
    <dgm:pt modelId="{8CCC56E0-0006-FF46-9F1E-A8727DEC98BD}" type="parTrans" cxnId="{29CA665D-D0EC-6546-9E0C-5081EBD73F9F}">
      <dgm:prSet/>
      <dgm:spPr/>
      <dgm:t>
        <a:bodyPr/>
        <a:lstStyle/>
        <a:p>
          <a:endParaRPr lang="en-US">
            <a:solidFill>
              <a:schemeClr val="tx1"/>
            </a:solidFill>
          </a:endParaRPr>
        </a:p>
      </dgm:t>
    </dgm:pt>
    <dgm:pt modelId="{5F61AE53-2EBD-AD46-8F7A-2EEB5F7728F1}" type="sibTrans" cxnId="{29CA665D-D0EC-6546-9E0C-5081EBD73F9F}">
      <dgm:prSet/>
      <dgm:spPr/>
      <dgm:t>
        <a:bodyPr/>
        <a:lstStyle/>
        <a:p>
          <a:endParaRPr lang="en-US">
            <a:solidFill>
              <a:schemeClr val="tx1"/>
            </a:solidFill>
          </a:endParaRPr>
        </a:p>
      </dgm:t>
    </dgm:pt>
    <dgm:pt modelId="{D29E5C07-2640-5F44-8474-479627AAEF58}">
      <dgm:prSet/>
      <dgm:spPr/>
      <dgm:t>
        <a:bodyPr/>
        <a:lstStyle/>
        <a:p>
          <a:r>
            <a:rPr lang="en-US" dirty="0">
              <a:solidFill>
                <a:schemeClr val="tx1"/>
              </a:solidFill>
            </a:rPr>
            <a:t>4/2015: bulky lymphadenopathy, B-symptoms</a:t>
          </a:r>
        </a:p>
        <a:p>
          <a:r>
            <a:rPr lang="en-US" dirty="0">
              <a:solidFill>
                <a:schemeClr val="tx1"/>
              </a:solidFill>
            </a:rPr>
            <a:t>5/2015-5/2019: </a:t>
          </a:r>
          <a:r>
            <a:rPr lang="en-US" b="1" dirty="0">
              <a:solidFill>
                <a:schemeClr val="tx1"/>
              </a:solidFill>
            </a:rPr>
            <a:t>Acalabrutinib (BTKi</a:t>
          </a:r>
          <a:r>
            <a:rPr lang="en-US" dirty="0">
              <a:solidFill>
                <a:schemeClr val="tx1"/>
              </a:solidFill>
            </a:rPr>
            <a:t>) </a:t>
          </a:r>
          <a:r>
            <a:rPr lang="en-US" dirty="0">
              <a:solidFill>
                <a:schemeClr val="tx1"/>
              </a:solidFill>
              <a:sym typeface="Wingdings" pitchFamily="2" charset="2"/>
            </a:rPr>
            <a:t></a:t>
          </a:r>
          <a:r>
            <a:rPr lang="en-US" dirty="0">
              <a:solidFill>
                <a:schemeClr val="tx1"/>
              </a:solidFill>
            </a:rPr>
            <a:t> response </a:t>
          </a:r>
          <a:r>
            <a:rPr lang="en-US" dirty="0">
              <a:solidFill>
                <a:schemeClr val="tx1"/>
              </a:solidFill>
              <a:sym typeface="Wingdings" pitchFamily="2" charset="2"/>
            </a:rPr>
            <a:t></a:t>
          </a:r>
          <a:r>
            <a:rPr lang="en-US" dirty="0">
              <a:solidFill>
                <a:schemeClr val="tx1"/>
              </a:solidFill>
            </a:rPr>
            <a:t> POD</a:t>
          </a:r>
        </a:p>
      </dgm:t>
    </dgm:pt>
    <dgm:pt modelId="{3A16B88E-CF94-3D4A-839B-150FA497F515}" type="parTrans" cxnId="{2BC52C7B-7B4E-8541-8E0B-52C6A5A443D5}">
      <dgm:prSet/>
      <dgm:spPr/>
      <dgm:t>
        <a:bodyPr/>
        <a:lstStyle/>
        <a:p>
          <a:endParaRPr lang="en-US">
            <a:solidFill>
              <a:schemeClr val="tx1"/>
            </a:solidFill>
          </a:endParaRPr>
        </a:p>
      </dgm:t>
    </dgm:pt>
    <dgm:pt modelId="{B68E968D-26DD-9B44-9103-6D8632B672B2}" type="sibTrans" cxnId="{2BC52C7B-7B4E-8541-8E0B-52C6A5A443D5}">
      <dgm:prSet/>
      <dgm:spPr/>
      <dgm:t>
        <a:bodyPr/>
        <a:lstStyle/>
        <a:p>
          <a:endParaRPr lang="en-US">
            <a:solidFill>
              <a:schemeClr val="tx1"/>
            </a:solidFill>
          </a:endParaRPr>
        </a:p>
      </dgm:t>
    </dgm:pt>
    <dgm:pt modelId="{DADD549F-5123-EF43-9A90-961B2AC66306}">
      <dgm:prSet/>
      <dgm:spPr/>
      <dgm:t>
        <a:bodyPr/>
        <a:lstStyle/>
        <a:p>
          <a:r>
            <a:rPr lang="en-US" dirty="0">
              <a:solidFill>
                <a:schemeClr val="tx1"/>
              </a:solidFill>
            </a:rPr>
            <a:t>5/2019-10/2021: Obinutuzumab + </a:t>
          </a:r>
          <a:r>
            <a:rPr lang="en-US" b="1" dirty="0" err="1">
              <a:solidFill>
                <a:schemeClr val="tx1"/>
              </a:solidFill>
            </a:rPr>
            <a:t>Venetoclax</a:t>
          </a:r>
          <a:r>
            <a:rPr lang="en-US" b="1" dirty="0">
              <a:solidFill>
                <a:schemeClr val="tx1"/>
              </a:solidFill>
            </a:rPr>
            <a:t> (BCL2i) </a:t>
          </a:r>
          <a:r>
            <a:rPr lang="en-US" b="1" dirty="0">
              <a:solidFill>
                <a:schemeClr val="tx1"/>
              </a:solidFill>
              <a:sym typeface="Wingdings" pitchFamily="2" charset="2"/>
            </a:rPr>
            <a:t> response  POD</a:t>
          </a:r>
          <a:endParaRPr lang="en-US" b="1" dirty="0">
            <a:solidFill>
              <a:schemeClr val="tx1"/>
            </a:solidFill>
          </a:endParaRPr>
        </a:p>
      </dgm:t>
    </dgm:pt>
    <dgm:pt modelId="{38C4E9A3-2BD6-8C4E-9DDA-1C763C9CB272}" type="parTrans" cxnId="{7421F648-F6D8-684B-8418-9A4A16CF22B9}">
      <dgm:prSet/>
      <dgm:spPr/>
      <dgm:t>
        <a:bodyPr/>
        <a:lstStyle/>
        <a:p>
          <a:endParaRPr lang="en-US">
            <a:solidFill>
              <a:schemeClr val="tx1"/>
            </a:solidFill>
          </a:endParaRPr>
        </a:p>
      </dgm:t>
    </dgm:pt>
    <dgm:pt modelId="{FC59F97C-FBE0-C24B-A7F8-2C3AF74A0678}" type="sibTrans" cxnId="{7421F648-F6D8-684B-8418-9A4A16CF22B9}">
      <dgm:prSet/>
      <dgm:spPr/>
      <dgm:t>
        <a:bodyPr/>
        <a:lstStyle/>
        <a:p>
          <a:endParaRPr lang="en-US">
            <a:solidFill>
              <a:schemeClr val="tx1"/>
            </a:solidFill>
          </a:endParaRPr>
        </a:p>
      </dgm:t>
    </dgm:pt>
    <dgm:pt modelId="{1A1EE5E0-D0F1-994B-BEC6-111541A5EA4C}" type="pres">
      <dgm:prSet presAssocID="{531D2B85-3A9B-9E45-8B2A-A6182952FB9C}" presName="outerComposite" presStyleCnt="0">
        <dgm:presLayoutVars>
          <dgm:chMax val="5"/>
          <dgm:dir/>
          <dgm:resizeHandles val="exact"/>
        </dgm:presLayoutVars>
      </dgm:prSet>
      <dgm:spPr/>
    </dgm:pt>
    <dgm:pt modelId="{801EDB4E-59B9-A442-957C-92DA1806CF01}" type="pres">
      <dgm:prSet presAssocID="{531D2B85-3A9B-9E45-8B2A-A6182952FB9C}" presName="dummyMaxCanvas" presStyleCnt="0">
        <dgm:presLayoutVars/>
      </dgm:prSet>
      <dgm:spPr/>
    </dgm:pt>
    <dgm:pt modelId="{72A1DB42-795D-C746-8DF0-A3A2A832A9AA}" type="pres">
      <dgm:prSet presAssocID="{531D2B85-3A9B-9E45-8B2A-A6182952FB9C}" presName="FiveNodes_1" presStyleLbl="node1" presStyleIdx="0" presStyleCnt="5">
        <dgm:presLayoutVars>
          <dgm:bulletEnabled val="1"/>
        </dgm:presLayoutVars>
      </dgm:prSet>
      <dgm:spPr/>
    </dgm:pt>
    <dgm:pt modelId="{E627A75A-9FED-6341-B46C-55964D1D3075}" type="pres">
      <dgm:prSet presAssocID="{531D2B85-3A9B-9E45-8B2A-A6182952FB9C}" presName="FiveNodes_2" presStyleLbl="node1" presStyleIdx="1" presStyleCnt="5">
        <dgm:presLayoutVars>
          <dgm:bulletEnabled val="1"/>
        </dgm:presLayoutVars>
      </dgm:prSet>
      <dgm:spPr/>
    </dgm:pt>
    <dgm:pt modelId="{418C4FEA-ADEE-7049-9E55-A9008C2E44E8}" type="pres">
      <dgm:prSet presAssocID="{531D2B85-3A9B-9E45-8B2A-A6182952FB9C}" presName="FiveNodes_3" presStyleLbl="node1" presStyleIdx="2" presStyleCnt="5">
        <dgm:presLayoutVars>
          <dgm:bulletEnabled val="1"/>
        </dgm:presLayoutVars>
      </dgm:prSet>
      <dgm:spPr/>
    </dgm:pt>
    <dgm:pt modelId="{C9A4F1CD-F2B8-3646-9C80-8161417276FF}" type="pres">
      <dgm:prSet presAssocID="{531D2B85-3A9B-9E45-8B2A-A6182952FB9C}" presName="FiveNodes_4" presStyleLbl="node1" presStyleIdx="3" presStyleCnt="5">
        <dgm:presLayoutVars>
          <dgm:bulletEnabled val="1"/>
        </dgm:presLayoutVars>
      </dgm:prSet>
      <dgm:spPr/>
    </dgm:pt>
    <dgm:pt modelId="{04668D2C-BB3E-3143-9960-0E5455A842B2}" type="pres">
      <dgm:prSet presAssocID="{531D2B85-3A9B-9E45-8B2A-A6182952FB9C}" presName="FiveNodes_5" presStyleLbl="node1" presStyleIdx="4" presStyleCnt="5">
        <dgm:presLayoutVars>
          <dgm:bulletEnabled val="1"/>
        </dgm:presLayoutVars>
      </dgm:prSet>
      <dgm:spPr/>
    </dgm:pt>
    <dgm:pt modelId="{D17D6835-9171-5E48-9954-4BBAD347FF8E}" type="pres">
      <dgm:prSet presAssocID="{531D2B85-3A9B-9E45-8B2A-A6182952FB9C}" presName="FiveConn_1-2" presStyleLbl="fgAccFollowNode1" presStyleIdx="0" presStyleCnt="4">
        <dgm:presLayoutVars>
          <dgm:bulletEnabled val="1"/>
        </dgm:presLayoutVars>
      </dgm:prSet>
      <dgm:spPr/>
    </dgm:pt>
    <dgm:pt modelId="{C1E03678-771A-7044-82F2-48B9D15CE20E}" type="pres">
      <dgm:prSet presAssocID="{531D2B85-3A9B-9E45-8B2A-A6182952FB9C}" presName="FiveConn_2-3" presStyleLbl="fgAccFollowNode1" presStyleIdx="1" presStyleCnt="4">
        <dgm:presLayoutVars>
          <dgm:bulletEnabled val="1"/>
        </dgm:presLayoutVars>
      </dgm:prSet>
      <dgm:spPr/>
    </dgm:pt>
    <dgm:pt modelId="{791C8826-7E4C-5B47-93E8-EF1AB7D4BFE8}" type="pres">
      <dgm:prSet presAssocID="{531D2B85-3A9B-9E45-8B2A-A6182952FB9C}" presName="FiveConn_3-4" presStyleLbl="fgAccFollowNode1" presStyleIdx="2" presStyleCnt="4">
        <dgm:presLayoutVars>
          <dgm:bulletEnabled val="1"/>
        </dgm:presLayoutVars>
      </dgm:prSet>
      <dgm:spPr/>
    </dgm:pt>
    <dgm:pt modelId="{33E5D383-0E0A-D541-A9B5-C7FC9EEFB39C}" type="pres">
      <dgm:prSet presAssocID="{531D2B85-3A9B-9E45-8B2A-A6182952FB9C}" presName="FiveConn_4-5" presStyleLbl="fgAccFollowNode1" presStyleIdx="3" presStyleCnt="4">
        <dgm:presLayoutVars>
          <dgm:bulletEnabled val="1"/>
        </dgm:presLayoutVars>
      </dgm:prSet>
      <dgm:spPr/>
    </dgm:pt>
    <dgm:pt modelId="{4A7500F7-D4D0-314D-97E5-CB790CF67B09}" type="pres">
      <dgm:prSet presAssocID="{531D2B85-3A9B-9E45-8B2A-A6182952FB9C}" presName="FiveNodes_1_text" presStyleLbl="node1" presStyleIdx="4" presStyleCnt="5">
        <dgm:presLayoutVars>
          <dgm:bulletEnabled val="1"/>
        </dgm:presLayoutVars>
      </dgm:prSet>
      <dgm:spPr/>
    </dgm:pt>
    <dgm:pt modelId="{15311DCF-5ECE-3047-AEA1-269A8CD5E9D1}" type="pres">
      <dgm:prSet presAssocID="{531D2B85-3A9B-9E45-8B2A-A6182952FB9C}" presName="FiveNodes_2_text" presStyleLbl="node1" presStyleIdx="4" presStyleCnt="5">
        <dgm:presLayoutVars>
          <dgm:bulletEnabled val="1"/>
        </dgm:presLayoutVars>
      </dgm:prSet>
      <dgm:spPr/>
    </dgm:pt>
    <dgm:pt modelId="{5FCA9686-1A72-314D-B02A-A51DAF5F986E}" type="pres">
      <dgm:prSet presAssocID="{531D2B85-3A9B-9E45-8B2A-A6182952FB9C}" presName="FiveNodes_3_text" presStyleLbl="node1" presStyleIdx="4" presStyleCnt="5">
        <dgm:presLayoutVars>
          <dgm:bulletEnabled val="1"/>
        </dgm:presLayoutVars>
      </dgm:prSet>
      <dgm:spPr/>
    </dgm:pt>
    <dgm:pt modelId="{D51100B1-A282-BE4E-A55F-94DED9153034}" type="pres">
      <dgm:prSet presAssocID="{531D2B85-3A9B-9E45-8B2A-A6182952FB9C}" presName="FiveNodes_4_text" presStyleLbl="node1" presStyleIdx="4" presStyleCnt="5">
        <dgm:presLayoutVars>
          <dgm:bulletEnabled val="1"/>
        </dgm:presLayoutVars>
      </dgm:prSet>
      <dgm:spPr/>
    </dgm:pt>
    <dgm:pt modelId="{CE018881-0EB3-7445-8C6D-53A50CD2CED2}" type="pres">
      <dgm:prSet presAssocID="{531D2B85-3A9B-9E45-8B2A-A6182952FB9C}" presName="FiveNodes_5_text" presStyleLbl="node1" presStyleIdx="4" presStyleCnt="5">
        <dgm:presLayoutVars>
          <dgm:bulletEnabled val="1"/>
        </dgm:presLayoutVars>
      </dgm:prSet>
      <dgm:spPr/>
    </dgm:pt>
  </dgm:ptLst>
  <dgm:cxnLst>
    <dgm:cxn modelId="{5FD83301-EF96-2D48-9DC7-B8CFB87F21A2}" type="presOf" srcId="{C7F169B0-580F-D549-AAF6-DD495DC0AF4A}" destId="{E627A75A-9FED-6341-B46C-55964D1D3075}" srcOrd="0" destOrd="0" presId="urn:microsoft.com/office/officeart/2005/8/layout/vProcess5"/>
    <dgm:cxn modelId="{2D85CE07-FA39-0A47-80F4-6C82C2BC7074}" type="presOf" srcId="{EAF1A948-E50B-7B46-8168-E8A61378CC13}" destId="{4A7500F7-D4D0-314D-97E5-CB790CF67B09}" srcOrd="1" destOrd="1" presId="urn:microsoft.com/office/officeart/2005/8/layout/vProcess5"/>
    <dgm:cxn modelId="{30A4210D-B3D8-F64B-9FB6-B10ED0A1F174}" type="presOf" srcId="{0FA17E35-11E6-504C-9492-336BD0E6307A}" destId="{D17D6835-9171-5E48-9954-4BBAD347FF8E}" srcOrd="0" destOrd="0" presId="urn:microsoft.com/office/officeart/2005/8/layout/vProcess5"/>
    <dgm:cxn modelId="{EAE58F20-E3C2-8D4C-A2DE-7D0B957719A7}" type="presOf" srcId="{D29E5C07-2640-5F44-8474-479627AAEF58}" destId="{C9A4F1CD-F2B8-3646-9C80-8161417276FF}" srcOrd="0" destOrd="0" presId="urn:microsoft.com/office/officeart/2005/8/layout/vProcess5"/>
    <dgm:cxn modelId="{4EE51722-999D-8945-8D9A-D7CB94C0C584}" type="presOf" srcId="{F7F7DD82-A19F-9E43-B911-E1FA390A551F}" destId="{72A1DB42-795D-C746-8DF0-A3A2A832A9AA}" srcOrd="0" destOrd="0" presId="urn:microsoft.com/office/officeart/2005/8/layout/vProcess5"/>
    <dgm:cxn modelId="{6B3CC723-4C98-4D42-8ECA-55EA01910408}" srcId="{531D2B85-3A9B-9E45-8B2A-A6182952FB9C}" destId="{F7F7DD82-A19F-9E43-B911-E1FA390A551F}" srcOrd="0" destOrd="0" parTransId="{BE228C4B-8EB9-8E4A-A8BA-4B271C809427}" sibTransId="{0FA17E35-11E6-504C-9492-336BD0E6307A}"/>
    <dgm:cxn modelId="{7ED9262B-E2C2-E84C-8A07-E488A56DE053}" srcId="{531D2B85-3A9B-9E45-8B2A-A6182952FB9C}" destId="{C7F169B0-580F-D549-AAF6-DD495DC0AF4A}" srcOrd="1" destOrd="0" parTransId="{085A6819-0194-9E4A-8FA0-7AD27F11D2E8}" sibTransId="{2FE42BF4-19FF-3F44-8A47-BC42F7C03A2D}"/>
    <dgm:cxn modelId="{0AF56837-7B05-2E4F-AB81-FAF7DD70F2CE}" type="presOf" srcId="{C7F169B0-580F-D549-AAF6-DD495DC0AF4A}" destId="{15311DCF-5ECE-3047-AEA1-269A8CD5E9D1}" srcOrd="1" destOrd="0" presId="urn:microsoft.com/office/officeart/2005/8/layout/vProcess5"/>
    <dgm:cxn modelId="{29CA665D-D0EC-6546-9E0C-5081EBD73F9F}" srcId="{531D2B85-3A9B-9E45-8B2A-A6182952FB9C}" destId="{D1D5F0DD-C5DB-5941-8479-581A8B3F8692}" srcOrd="2" destOrd="0" parTransId="{8CCC56E0-0006-FF46-9F1E-A8727DEC98BD}" sibTransId="{5F61AE53-2EBD-AD46-8F7A-2EEB5F7728F1}"/>
    <dgm:cxn modelId="{A67B3043-CF23-FC4C-96B3-B7B25F2315B4}" type="presOf" srcId="{D29E5C07-2640-5F44-8474-479627AAEF58}" destId="{D51100B1-A282-BE4E-A55F-94DED9153034}" srcOrd="1" destOrd="0" presId="urn:microsoft.com/office/officeart/2005/8/layout/vProcess5"/>
    <dgm:cxn modelId="{FD054544-AFD6-6F42-A0B8-382D9F8665CA}" type="presOf" srcId="{EAF1A948-E50B-7B46-8168-E8A61378CC13}" destId="{72A1DB42-795D-C746-8DF0-A3A2A832A9AA}" srcOrd="0" destOrd="1" presId="urn:microsoft.com/office/officeart/2005/8/layout/vProcess5"/>
    <dgm:cxn modelId="{7421F648-F6D8-684B-8418-9A4A16CF22B9}" srcId="{531D2B85-3A9B-9E45-8B2A-A6182952FB9C}" destId="{DADD549F-5123-EF43-9A90-961B2AC66306}" srcOrd="4" destOrd="0" parTransId="{38C4E9A3-2BD6-8C4E-9DDA-1C763C9CB272}" sibTransId="{FC59F97C-FBE0-C24B-A7F8-2C3AF74A0678}"/>
    <dgm:cxn modelId="{099AEC69-0DB0-2043-8DDB-EEDAC1731C37}" type="presOf" srcId="{D1D5F0DD-C5DB-5941-8479-581A8B3F8692}" destId="{418C4FEA-ADEE-7049-9E55-A9008C2E44E8}" srcOrd="0" destOrd="0" presId="urn:microsoft.com/office/officeart/2005/8/layout/vProcess5"/>
    <dgm:cxn modelId="{AD501A4A-8E00-FB4E-AF2C-FB400630C7FB}" type="presOf" srcId="{B68E968D-26DD-9B44-9103-6D8632B672B2}" destId="{33E5D383-0E0A-D541-A9B5-C7FC9EEFB39C}" srcOrd="0" destOrd="0" presId="urn:microsoft.com/office/officeart/2005/8/layout/vProcess5"/>
    <dgm:cxn modelId="{1B2FB471-693E-164F-A770-913E9D798A6C}" type="presOf" srcId="{531D2B85-3A9B-9E45-8B2A-A6182952FB9C}" destId="{1A1EE5E0-D0F1-994B-BEC6-111541A5EA4C}" srcOrd="0" destOrd="0" presId="urn:microsoft.com/office/officeart/2005/8/layout/vProcess5"/>
    <dgm:cxn modelId="{3ADDF956-5B0A-3545-B389-75C795024582}" srcId="{F7F7DD82-A19F-9E43-B911-E1FA390A551F}" destId="{EAF1A948-E50B-7B46-8168-E8A61378CC13}" srcOrd="0" destOrd="0" parTransId="{C782B703-99CC-9144-83C6-B9EE09E75AF5}" sibTransId="{436B4C0A-4248-D94A-AF4F-71EE1670FE55}"/>
    <dgm:cxn modelId="{2BC52C7B-7B4E-8541-8E0B-52C6A5A443D5}" srcId="{531D2B85-3A9B-9E45-8B2A-A6182952FB9C}" destId="{D29E5C07-2640-5F44-8474-479627AAEF58}" srcOrd="3" destOrd="0" parTransId="{3A16B88E-CF94-3D4A-839B-150FA497F515}" sibTransId="{B68E968D-26DD-9B44-9103-6D8632B672B2}"/>
    <dgm:cxn modelId="{8FB5137E-5976-E84E-9A4B-F0569CEF41AA}" type="presOf" srcId="{F7F7DD82-A19F-9E43-B911-E1FA390A551F}" destId="{4A7500F7-D4D0-314D-97E5-CB790CF67B09}" srcOrd="1" destOrd="0" presId="urn:microsoft.com/office/officeart/2005/8/layout/vProcess5"/>
    <dgm:cxn modelId="{794A6893-A4A2-1D4D-8F47-B66E939B6DF8}" type="presOf" srcId="{D1D5F0DD-C5DB-5941-8479-581A8B3F8692}" destId="{5FCA9686-1A72-314D-B02A-A51DAF5F986E}" srcOrd="1" destOrd="0" presId="urn:microsoft.com/office/officeart/2005/8/layout/vProcess5"/>
    <dgm:cxn modelId="{9A1573BB-890B-0443-819E-210AF4713583}" type="presOf" srcId="{2FE42BF4-19FF-3F44-8A47-BC42F7C03A2D}" destId="{C1E03678-771A-7044-82F2-48B9D15CE20E}" srcOrd="0" destOrd="0" presId="urn:microsoft.com/office/officeart/2005/8/layout/vProcess5"/>
    <dgm:cxn modelId="{119ABDBD-18EA-884D-84E3-8C459C54E972}" type="presOf" srcId="{5F61AE53-2EBD-AD46-8F7A-2EEB5F7728F1}" destId="{791C8826-7E4C-5B47-93E8-EF1AB7D4BFE8}" srcOrd="0" destOrd="0" presId="urn:microsoft.com/office/officeart/2005/8/layout/vProcess5"/>
    <dgm:cxn modelId="{309531D3-04F6-C14E-927D-C41ADC23C05C}" type="presOf" srcId="{DADD549F-5123-EF43-9A90-961B2AC66306}" destId="{CE018881-0EB3-7445-8C6D-53A50CD2CED2}" srcOrd="1" destOrd="0" presId="urn:microsoft.com/office/officeart/2005/8/layout/vProcess5"/>
    <dgm:cxn modelId="{F64ACADA-FD20-C94B-B32D-2D485E1BB452}" type="presOf" srcId="{DADD549F-5123-EF43-9A90-961B2AC66306}" destId="{04668D2C-BB3E-3143-9960-0E5455A842B2}" srcOrd="0" destOrd="0" presId="urn:microsoft.com/office/officeart/2005/8/layout/vProcess5"/>
    <dgm:cxn modelId="{85C174CB-24A8-DA4D-9075-D715018FA1FB}" type="presParOf" srcId="{1A1EE5E0-D0F1-994B-BEC6-111541A5EA4C}" destId="{801EDB4E-59B9-A442-957C-92DA1806CF01}" srcOrd="0" destOrd="0" presId="urn:microsoft.com/office/officeart/2005/8/layout/vProcess5"/>
    <dgm:cxn modelId="{1CB9AFE2-7709-3D4C-9B1C-DFA1C7E55022}" type="presParOf" srcId="{1A1EE5E0-D0F1-994B-BEC6-111541A5EA4C}" destId="{72A1DB42-795D-C746-8DF0-A3A2A832A9AA}" srcOrd="1" destOrd="0" presId="urn:microsoft.com/office/officeart/2005/8/layout/vProcess5"/>
    <dgm:cxn modelId="{A3B9AB90-2D44-A343-93D9-0BA0DDB93A68}" type="presParOf" srcId="{1A1EE5E0-D0F1-994B-BEC6-111541A5EA4C}" destId="{E627A75A-9FED-6341-B46C-55964D1D3075}" srcOrd="2" destOrd="0" presId="urn:microsoft.com/office/officeart/2005/8/layout/vProcess5"/>
    <dgm:cxn modelId="{3904C412-D615-7C49-A053-D5E37EE7A50B}" type="presParOf" srcId="{1A1EE5E0-D0F1-994B-BEC6-111541A5EA4C}" destId="{418C4FEA-ADEE-7049-9E55-A9008C2E44E8}" srcOrd="3" destOrd="0" presId="urn:microsoft.com/office/officeart/2005/8/layout/vProcess5"/>
    <dgm:cxn modelId="{BBC9A0BA-9E14-A648-9A49-7937AD533B27}" type="presParOf" srcId="{1A1EE5E0-D0F1-994B-BEC6-111541A5EA4C}" destId="{C9A4F1CD-F2B8-3646-9C80-8161417276FF}" srcOrd="4" destOrd="0" presId="urn:microsoft.com/office/officeart/2005/8/layout/vProcess5"/>
    <dgm:cxn modelId="{6997EF45-973B-3649-9E7D-1991C6ED7EA6}" type="presParOf" srcId="{1A1EE5E0-D0F1-994B-BEC6-111541A5EA4C}" destId="{04668D2C-BB3E-3143-9960-0E5455A842B2}" srcOrd="5" destOrd="0" presId="urn:microsoft.com/office/officeart/2005/8/layout/vProcess5"/>
    <dgm:cxn modelId="{39D5E688-2F43-DE4C-8059-FAFE6D089D98}" type="presParOf" srcId="{1A1EE5E0-D0F1-994B-BEC6-111541A5EA4C}" destId="{D17D6835-9171-5E48-9954-4BBAD347FF8E}" srcOrd="6" destOrd="0" presId="urn:microsoft.com/office/officeart/2005/8/layout/vProcess5"/>
    <dgm:cxn modelId="{81018A91-D2B4-694A-9392-4A2A01D9D219}" type="presParOf" srcId="{1A1EE5E0-D0F1-994B-BEC6-111541A5EA4C}" destId="{C1E03678-771A-7044-82F2-48B9D15CE20E}" srcOrd="7" destOrd="0" presId="urn:microsoft.com/office/officeart/2005/8/layout/vProcess5"/>
    <dgm:cxn modelId="{1CCE5D41-698F-0B4B-85A7-D561D7197C59}" type="presParOf" srcId="{1A1EE5E0-D0F1-994B-BEC6-111541A5EA4C}" destId="{791C8826-7E4C-5B47-93E8-EF1AB7D4BFE8}" srcOrd="8" destOrd="0" presId="urn:microsoft.com/office/officeart/2005/8/layout/vProcess5"/>
    <dgm:cxn modelId="{D3A7A6DC-AE1E-7F46-BCDD-CF19D954F759}" type="presParOf" srcId="{1A1EE5E0-D0F1-994B-BEC6-111541A5EA4C}" destId="{33E5D383-0E0A-D541-A9B5-C7FC9EEFB39C}" srcOrd="9" destOrd="0" presId="urn:microsoft.com/office/officeart/2005/8/layout/vProcess5"/>
    <dgm:cxn modelId="{92F6D6E6-98A9-8A4B-BC10-DDF8D00AEF47}" type="presParOf" srcId="{1A1EE5E0-D0F1-994B-BEC6-111541A5EA4C}" destId="{4A7500F7-D4D0-314D-97E5-CB790CF67B09}" srcOrd="10" destOrd="0" presId="urn:microsoft.com/office/officeart/2005/8/layout/vProcess5"/>
    <dgm:cxn modelId="{BC440965-0CB2-214C-A478-82CDD771FD6C}" type="presParOf" srcId="{1A1EE5E0-D0F1-994B-BEC6-111541A5EA4C}" destId="{15311DCF-5ECE-3047-AEA1-269A8CD5E9D1}" srcOrd="11" destOrd="0" presId="urn:microsoft.com/office/officeart/2005/8/layout/vProcess5"/>
    <dgm:cxn modelId="{106A004F-A28E-C548-877F-1AA84F0D0F3C}" type="presParOf" srcId="{1A1EE5E0-D0F1-994B-BEC6-111541A5EA4C}" destId="{5FCA9686-1A72-314D-B02A-A51DAF5F986E}" srcOrd="12" destOrd="0" presId="urn:microsoft.com/office/officeart/2005/8/layout/vProcess5"/>
    <dgm:cxn modelId="{BF59974E-7A5F-374E-A504-74EDA52F625A}" type="presParOf" srcId="{1A1EE5E0-D0F1-994B-BEC6-111541A5EA4C}" destId="{D51100B1-A282-BE4E-A55F-94DED9153034}" srcOrd="13" destOrd="0" presId="urn:microsoft.com/office/officeart/2005/8/layout/vProcess5"/>
    <dgm:cxn modelId="{2D12F323-B473-2C4B-9348-DA4E0CF83DFA}" type="presParOf" srcId="{1A1EE5E0-D0F1-994B-BEC6-111541A5EA4C}" destId="{CE018881-0EB3-7445-8C6D-53A50CD2CED2}"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86D6FB6-CC49-C341-BDD6-21D30CD1EDBE}" type="doc">
      <dgm:prSet loTypeId="urn:microsoft.com/office/officeart/2005/8/layout/vProcess5" loCatId="list" qsTypeId="urn:microsoft.com/office/officeart/2005/8/quickstyle/simple1" qsCatId="simple" csTypeId="urn:microsoft.com/office/officeart/2005/8/colors/accent1_2" csCatId="accent1" phldr="1"/>
      <dgm:spPr/>
      <dgm:t>
        <a:bodyPr/>
        <a:lstStyle/>
        <a:p>
          <a:endParaRPr lang="en-US"/>
        </a:p>
      </dgm:t>
    </dgm:pt>
    <dgm:pt modelId="{4DB219EB-8A99-294D-A3BE-6EB0628606AD}">
      <dgm:prSet/>
      <dgm:spPr/>
      <dgm:t>
        <a:bodyPr/>
        <a:lstStyle/>
        <a:p>
          <a:r>
            <a:rPr lang="en-US" dirty="0">
              <a:solidFill>
                <a:schemeClr val="tx1"/>
              </a:solidFill>
            </a:rPr>
            <a:t>12/15/2021: </a:t>
          </a:r>
          <a:r>
            <a:rPr lang="en-US" b="1" dirty="0">
              <a:solidFill>
                <a:schemeClr val="tx1"/>
              </a:solidFill>
            </a:rPr>
            <a:t>CAR-T</a:t>
          </a:r>
          <a:r>
            <a:rPr lang="en-US" dirty="0">
              <a:solidFill>
                <a:schemeClr val="tx1"/>
              </a:solidFill>
            </a:rPr>
            <a:t> as part of a clinical trial </a:t>
          </a:r>
          <a:r>
            <a:rPr lang="en-US" dirty="0">
              <a:solidFill>
                <a:schemeClr val="tx1"/>
              </a:solidFill>
              <a:sym typeface="Wingdings" pitchFamily="2" charset="2"/>
            </a:rPr>
            <a:t></a:t>
          </a:r>
          <a:r>
            <a:rPr lang="en-US" dirty="0">
              <a:solidFill>
                <a:schemeClr val="tx1"/>
              </a:solidFill>
            </a:rPr>
            <a:t> PR (splenomegaly improved but persists)</a:t>
          </a:r>
        </a:p>
      </dgm:t>
    </dgm:pt>
    <dgm:pt modelId="{C11A33BA-3107-1A4A-8678-5F793D355B63}" type="parTrans" cxnId="{554EF197-9FF9-8E4F-9B89-1328C4FEBC64}">
      <dgm:prSet/>
      <dgm:spPr/>
      <dgm:t>
        <a:bodyPr/>
        <a:lstStyle/>
        <a:p>
          <a:endParaRPr lang="en-US">
            <a:solidFill>
              <a:schemeClr val="tx1"/>
            </a:solidFill>
          </a:endParaRPr>
        </a:p>
      </dgm:t>
    </dgm:pt>
    <dgm:pt modelId="{55BF3C4D-6B72-ED48-AA2F-4946F25B4E7E}" type="sibTrans" cxnId="{554EF197-9FF9-8E4F-9B89-1328C4FEBC64}">
      <dgm:prSet/>
      <dgm:spPr/>
      <dgm:t>
        <a:bodyPr/>
        <a:lstStyle/>
        <a:p>
          <a:endParaRPr lang="en-US">
            <a:solidFill>
              <a:schemeClr val="tx1"/>
            </a:solidFill>
          </a:endParaRPr>
        </a:p>
      </dgm:t>
    </dgm:pt>
    <dgm:pt modelId="{0131E65C-DC5A-7946-8ABB-DA3976B67CD2}">
      <dgm:prSet/>
      <dgm:spPr/>
      <dgm:t>
        <a:bodyPr/>
        <a:lstStyle/>
        <a:p>
          <a:r>
            <a:rPr lang="en-US">
              <a:solidFill>
                <a:schemeClr val="tx1"/>
              </a:solidFill>
            </a:rPr>
            <a:t>Remains in a PR to date</a:t>
          </a:r>
        </a:p>
      </dgm:t>
    </dgm:pt>
    <dgm:pt modelId="{3F882064-D59E-4B48-95E2-65C3B42E0312}" type="parTrans" cxnId="{1D70A228-C779-5844-A8DF-C1B426ECC80B}">
      <dgm:prSet/>
      <dgm:spPr/>
      <dgm:t>
        <a:bodyPr/>
        <a:lstStyle/>
        <a:p>
          <a:endParaRPr lang="en-US">
            <a:solidFill>
              <a:schemeClr val="tx1"/>
            </a:solidFill>
          </a:endParaRPr>
        </a:p>
      </dgm:t>
    </dgm:pt>
    <dgm:pt modelId="{C3F6E7A1-40F4-5048-947D-65B948ED38AB}" type="sibTrans" cxnId="{1D70A228-C779-5844-A8DF-C1B426ECC80B}">
      <dgm:prSet/>
      <dgm:spPr/>
      <dgm:t>
        <a:bodyPr/>
        <a:lstStyle/>
        <a:p>
          <a:endParaRPr lang="en-US">
            <a:solidFill>
              <a:schemeClr val="tx1"/>
            </a:solidFill>
          </a:endParaRPr>
        </a:p>
      </dgm:t>
    </dgm:pt>
    <dgm:pt modelId="{18ECCACF-49AD-DB46-8AFC-A8AD32F4A981}" type="pres">
      <dgm:prSet presAssocID="{886D6FB6-CC49-C341-BDD6-21D30CD1EDBE}" presName="outerComposite" presStyleCnt="0">
        <dgm:presLayoutVars>
          <dgm:chMax val="5"/>
          <dgm:dir/>
          <dgm:resizeHandles val="exact"/>
        </dgm:presLayoutVars>
      </dgm:prSet>
      <dgm:spPr/>
    </dgm:pt>
    <dgm:pt modelId="{E9E0A297-6856-0E4F-BFDF-B1F8391983E1}" type="pres">
      <dgm:prSet presAssocID="{886D6FB6-CC49-C341-BDD6-21D30CD1EDBE}" presName="dummyMaxCanvas" presStyleCnt="0">
        <dgm:presLayoutVars/>
      </dgm:prSet>
      <dgm:spPr/>
    </dgm:pt>
    <dgm:pt modelId="{D301522B-B552-C34A-8159-AD42EE9FEBC2}" type="pres">
      <dgm:prSet presAssocID="{886D6FB6-CC49-C341-BDD6-21D30CD1EDBE}" presName="TwoNodes_1" presStyleLbl="node1" presStyleIdx="0" presStyleCnt="2">
        <dgm:presLayoutVars>
          <dgm:bulletEnabled val="1"/>
        </dgm:presLayoutVars>
      </dgm:prSet>
      <dgm:spPr/>
    </dgm:pt>
    <dgm:pt modelId="{8465F982-C71D-CD4A-8856-0B43877C4FBB}" type="pres">
      <dgm:prSet presAssocID="{886D6FB6-CC49-C341-BDD6-21D30CD1EDBE}" presName="TwoNodes_2" presStyleLbl="node1" presStyleIdx="1" presStyleCnt="2">
        <dgm:presLayoutVars>
          <dgm:bulletEnabled val="1"/>
        </dgm:presLayoutVars>
      </dgm:prSet>
      <dgm:spPr/>
    </dgm:pt>
    <dgm:pt modelId="{C84A1802-39B7-CB43-98B6-EC511AB7D1DB}" type="pres">
      <dgm:prSet presAssocID="{886D6FB6-CC49-C341-BDD6-21D30CD1EDBE}" presName="TwoConn_1-2" presStyleLbl="fgAccFollowNode1" presStyleIdx="0" presStyleCnt="1">
        <dgm:presLayoutVars>
          <dgm:bulletEnabled val="1"/>
        </dgm:presLayoutVars>
      </dgm:prSet>
      <dgm:spPr/>
    </dgm:pt>
    <dgm:pt modelId="{2668A60E-E835-B840-939C-4429BC718218}" type="pres">
      <dgm:prSet presAssocID="{886D6FB6-CC49-C341-BDD6-21D30CD1EDBE}" presName="TwoNodes_1_text" presStyleLbl="node1" presStyleIdx="1" presStyleCnt="2">
        <dgm:presLayoutVars>
          <dgm:bulletEnabled val="1"/>
        </dgm:presLayoutVars>
      </dgm:prSet>
      <dgm:spPr/>
    </dgm:pt>
    <dgm:pt modelId="{A85B20FC-3864-7B46-9CF7-0D5C6C739F25}" type="pres">
      <dgm:prSet presAssocID="{886D6FB6-CC49-C341-BDD6-21D30CD1EDBE}" presName="TwoNodes_2_text" presStyleLbl="node1" presStyleIdx="1" presStyleCnt="2">
        <dgm:presLayoutVars>
          <dgm:bulletEnabled val="1"/>
        </dgm:presLayoutVars>
      </dgm:prSet>
      <dgm:spPr/>
    </dgm:pt>
  </dgm:ptLst>
  <dgm:cxnLst>
    <dgm:cxn modelId="{1D70A228-C779-5844-A8DF-C1B426ECC80B}" srcId="{886D6FB6-CC49-C341-BDD6-21D30CD1EDBE}" destId="{0131E65C-DC5A-7946-8ABB-DA3976B67CD2}" srcOrd="1" destOrd="0" parTransId="{3F882064-D59E-4B48-95E2-65C3B42E0312}" sibTransId="{C3F6E7A1-40F4-5048-947D-65B948ED38AB}"/>
    <dgm:cxn modelId="{B16D7B3E-8E87-B647-9EA8-906CC259544E}" type="presOf" srcId="{4DB219EB-8A99-294D-A3BE-6EB0628606AD}" destId="{D301522B-B552-C34A-8159-AD42EE9FEBC2}" srcOrd="0" destOrd="0" presId="urn:microsoft.com/office/officeart/2005/8/layout/vProcess5"/>
    <dgm:cxn modelId="{641BF365-8B95-E44A-8F03-9C40DD5FE18B}" type="presOf" srcId="{55BF3C4D-6B72-ED48-AA2F-4946F25B4E7E}" destId="{C84A1802-39B7-CB43-98B6-EC511AB7D1DB}" srcOrd="0" destOrd="0" presId="urn:microsoft.com/office/officeart/2005/8/layout/vProcess5"/>
    <dgm:cxn modelId="{59EFAA8D-4B39-3F4B-A408-4AA1A52FEFDB}" type="presOf" srcId="{4DB219EB-8A99-294D-A3BE-6EB0628606AD}" destId="{2668A60E-E835-B840-939C-4429BC718218}" srcOrd="1" destOrd="0" presId="urn:microsoft.com/office/officeart/2005/8/layout/vProcess5"/>
    <dgm:cxn modelId="{554EF197-9FF9-8E4F-9B89-1328C4FEBC64}" srcId="{886D6FB6-CC49-C341-BDD6-21D30CD1EDBE}" destId="{4DB219EB-8A99-294D-A3BE-6EB0628606AD}" srcOrd="0" destOrd="0" parTransId="{C11A33BA-3107-1A4A-8678-5F793D355B63}" sibTransId="{55BF3C4D-6B72-ED48-AA2F-4946F25B4E7E}"/>
    <dgm:cxn modelId="{9349F2CF-948C-064D-A877-907DAFE06FD7}" type="presOf" srcId="{0131E65C-DC5A-7946-8ABB-DA3976B67CD2}" destId="{A85B20FC-3864-7B46-9CF7-0D5C6C739F25}" srcOrd="1" destOrd="0" presId="urn:microsoft.com/office/officeart/2005/8/layout/vProcess5"/>
    <dgm:cxn modelId="{55A884E3-02EE-8640-8235-E82B9BAE7A6D}" type="presOf" srcId="{0131E65C-DC5A-7946-8ABB-DA3976B67CD2}" destId="{8465F982-C71D-CD4A-8856-0B43877C4FBB}" srcOrd="0" destOrd="0" presId="urn:microsoft.com/office/officeart/2005/8/layout/vProcess5"/>
    <dgm:cxn modelId="{17D797FB-4CD5-D14C-BD54-46BCEDD6B595}" type="presOf" srcId="{886D6FB6-CC49-C341-BDD6-21D30CD1EDBE}" destId="{18ECCACF-49AD-DB46-8AFC-A8AD32F4A981}" srcOrd="0" destOrd="0" presId="urn:microsoft.com/office/officeart/2005/8/layout/vProcess5"/>
    <dgm:cxn modelId="{97151301-184F-2949-9AE4-A54872F2F425}" type="presParOf" srcId="{18ECCACF-49AD-DB46-8AFC-A8AD32F4A981}" destId="{E9E0A297-6856-0E4F-BFDF-B1F8391983E1}" srcOrd="0" destOrd="0" presId="urn:microsoft.com/office/officeart/2005/8/layout/vProcess5"/>
    <dgm:cxn modelId="{B2EAE7B3-4CF3-1649-9EDD-08C19755552C}" type="presParOf" srcId="{18ECCACF-49AD-DB46-8AFC-A8AD32F4A981}" destId="{D301522B-B552-C34A-8159-AD42EE9FEBC2}" srcOrd="1" destOrd="0" presId="urn:microsoft.com/office/officeart/2005/8/layout/vProcess5"/>
    <dgm:cxn modelId="{57EC8E1F-0FB4-F04E-8831-29E76FCEF1E3}" type="presParOf" srcId="{18ECCACF-49AD-DB46-8AFC-A8AD32F4A981}" destId="{8465F982-C71D-CD4A-8856-0B43877C4FBB}" srcOrd="2" destOrd="0" presId="urn:microsoft.com/office/officeart/2005/8/layout/vProcess5"/>
    <dgm:cxn modelId="{B0D423E0-80C3-6941-9A2A-29EA4C72A2A9}" type="presParOf" srcId="{18ECCACF-49AD-DB46-8AFC-A8AD32F4A981}" destId="{C84A1802-39B7-CB43-98B6-EC511AB7D1DB}" srcOrd="3" destOrd="0" presId="urn:microsoft.com/office/officeart/2005/8/layout/vProcess5"/>
    <dgm:cxn modelId="{B650CF76-F32B-274A-B23E-4B8F3C40F3D7}" type="presParOf" srcId="{18ECCACF-49AD-DB46-8AFC-A8AD32F4A981}" destId="{2668A60E-E835-B840-939C-4429BC718218}" srcOrd="4" destOrd="0" presId="urn:microsoft.com/office/officeart/2005/8/layout/vProcess5"/>
    <dgm:cxn modelId="{994010EA-325B-4D46-97AB-915F93E127E3}" type="presParOf" srcId="{18ECCACF-49AD-DB46-8AFC-A8AD32F4A981}" destId="{A85B20FC-3864-7B46-9CF7-0D5C6C739F25}"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233CCD8-EFB6-A94B-B7DE-9F001551EDAF}" type="doc">
      <dgm:prSet loTypeId="urn:microsoft.com/office/officeart/2005/8/layout/vProcess5" loCatId="list" qsTypeId="urn:microsoft.com/office/officeart/2005/8/quickstyle/simple1" qsCatId="simple" csTypeId="urn:microsoft.com/office/officeart/2005/8/colors/accent1_2" csCatId="accent1" phldr="1"/>
      <dgm:spPr/>
      <dgm:t>
        <a:bodyPr/>
        <a:lstStyle/>
        <a:p>
          <a:endParaRPr lang="en-US"/>
        </a:p>
      </dgm:t>
    </dgm:pt>
    <dgm:pt modelId="{A2C5210A-0705-3740-9FB2-9C4C2B5F5ABE}">
      <dgm:prSet/>
      <dgm:spPr/>
      <dgm:t>
        <a:bodyPr/>
        <a:lstStyle/>
        <a:p>
          <a:r>
            <a:rPr lang="en-US">
              <a:solidFill>
                <a:schemeClr val="tx1"/>
              </a:solidFill>
            </a:rPr>
            <a:t>2012:  49 yo man with hypothyroidism diagnosed with CLL after routine labs showed leukocytosis</a:t>
          </a:r>
        </a:p>
      </dgm:t>
    </dgm:pt>
    <dgm:pt modelId="{177CA97C-BA2B-3F4F-8BDF-07F849EE8979}" type="parTrans" cxnId="{F7037420-0D34-364A-A806-B8BECEB5D2D0}">
      <dgm:prSet/>
      <dgm:spPr/>
      <dgm:t>
        <a:bodyPr/>
        <a:lstStyle/>
        <a:p>
          <a:endParaRPr lang="en-US">
            <a:solidFill>
              <a:schemeClr val="tx1"/>
            </a:solidFill>
          </a:endParaRPr>
        </a:p>
      </dgm:t>
    </dgm:pt>
    <dgm:pt modelId="{C5D66AD3-D75D-0C48-A54B-EDB80813A22F}" type="sibTrans" cxnId="{F7037420-0D34-364A-A806-B8BECEB5D2D0}">
      <dgm:prSet/>
      <dgm:spPr/>
      <dgm:t>
        <a:bodyPr/>
        <a:lstStyle/>
        <a:p>
          <a:endParaRPr lang="en-US">
            <a:solidFill>
              <a:schemeClr val="tx1"/>
            </a:solidFill>
          </a:endParaRPr>
        </a:p>
      </dgm:t>
    </dgm:pt>
    <dgm:pt modelId="{FBDC5B70-66F9-6940-BA67-559005294527}">
      <dgm:prSet/>
      <dgm:spPr/>
      <dgm:t>
        <a:bodyPr/>
        <a:lstStyle/>
        <a:p>
          <a:r>
            <a:rPr lang="en-US">
              <a:solidFill>
                <a:schemeClr val="tx1"/>
              </a:solidFill>
            </a:rPr>
            <a:t>IgHV unmutated, del(13q), RAI Stage I</a:t>
          </a:r>
        </a:p>
      </dgm:t>
    </dgm:pt>
    <dgm:pt modelId="{24D5A9CA-1E82-4044-8257-4B9EF37015F4}" type="parTrans" cxnId="{317B988E-66CA-1F4B-9833-D5776F13C3B9}">
      <dgm:prSet/>
      <dgm:spPr/>
      <dgm:t>
        <a:bodyPr/>
        <a:lstStyle/>
        <a:p>
          <a:endParaRPr lang="en-US">
            <a:solidFill>
              <a:schemeClr val="tx1"/>
            </a:solidFill>
          </a:endParaRPr>
        </a:p>
      </dgm:t>
    </dgm:pt>
    <dgm:pt modelId="{966F3FB1-E2A2-114E-8064-D915F73E018B}" type="sibTrans" cxnId="{317B988E-66CA-1F4B-9833-D5776F13C3B9}">
      <dgm:prSet/>
      <dgm:spPr/>
      <dgm:t>
        <a:bodyPr/>
        <a:lstStyle/>
        <a:p>
          <a:endParaRPr lang="en-US">
            <a:solidFill>
              <a:schemeClr val="tx1"/>
            </a:solidFill>
          </a:endParaRPr>
        </a:p>
      </dgm:t>
    </dgm:pt>
    <dgm:pt modelId="{31874EA9-454D-F74B-86F6-B2EC2B7B3284}">
      <dgm:prSet/>
      <dgm:spPr/>
      <dgm:t>
        <a:bodyPr/>
        <a:lstStyle/>
        <a:p>
          <a:r>
            <a:rPr lang="en-US">
              <a:solidFill>
                <a:schemeClr val="tx1"/>
              </a:solidFill>
            </a:rPr>
            <a:t>6/2014-11/2014: platelets &lt;100, symptomatic LAD. Treated with </a:t>
          </a:r>
          <a:r>
            <a:rPr lang="en-US" b="1">
              <a:solidFill>
                <a:schemeClr val="tx1"/>
              </a:solidFill>
            </a:rPr>
            <a:t>FCR</a:t>
          </a:r>
          <a:r>
            <a:rPr lang="en-US">
              <a:solidFill>
                <a:schemeClr val="tx1"/>
              </a:solidFill>
            </a:rPr>
            <a:t> x 6C </a:t>
          </a:r>
          <a:r>
            <a:rPr lang="en-US">
              <a:solidFill>
                <a:schemeClr val="tx1"/>
              </a:solidFill>
              <a:sym typeface="Wingdings" pitchFamily="2" charset="2"/>
            </a:rPr>
            <a:t></a:t>
          </a:r>
          <a:r>
            <a:rPr lang="en-US" b="1">
              <a:solidFill>
                <a:schemeClr val="tx1"/>
              </a:solidFill>
            </a:rPr>
            <a:t>PR</a:t>
          </a:r>
          <a:r>
            <a:rPr lang="en-US">
              <a:solidFill>
                <a:schemeClr val="tx1"/>
              </a:solidFill>
            </a:rPr>
            <a:t>.</a:t>
          </a:r>
        </a:p>
      </dgm:t>
    </dgm:pt>
    <dgm:pt modelId="{5EFAD04E-88CD-8E49-B0A3-FB106D58D308}" type="parTrans" cxnId="{9B1B7B55-1601-1545-B291-707C3A10746F}">
      <dgm:prSet/>
      <dgm:spPr/>
      <dgm:t>
        <a:bodyPr/>
        <a:lstStyle/>
        <a:p>
          <a:endParaRPr lang="en-US">
            <a:solidFill>
              <a:schemeClr val="tx1"/>
            </a:solidFill>
          </a:endParaRPr>
        </a:p>
      </dgm:t>
    </dgm:pt>
    <dgm:pt modelId="{1B568E55-5DC1-6144-80BB-F632EABE0B2D}" type="sibTrans" cxnId="{9B1B7B55-1601-1545-B291-707C3A10746F}">
      <dgm:prSet/>
      <dgm:spPr/>
      <dgm:t>
        <a:bodyPr/>
        <a:lstStyle/>
        <a:p>
          <a:endParaRPr lang="en-US">
            <a:solidFill>
              <a:schemeClr val="tx1"/>
            </a:solidFill>
          </a:endParaRPr>
        </a:p>
      </dgm:t>
    </dgm:pt>
    <mc:AlternateContent xmlns:mc="http://schemas.openxmlformats.org/markup-compatibility/2006" xmlns:a14="http://schemas.microsoft.com/office/drawing/2010/main">
      <mc:Choice Requires="a14">
        <dgm:pt modelId="{25FA1BD9-7BCA-EB45-966B-1BA361350A97}">
          <dgm:prSet/>
          <dgm:spPr/>
          <dgm:t>
            <a:bodyPr/>
            <a:lstStyle/>
            <a:p>
              <a:r>
                <a:rPr lang="en-US" dirty="0">
                  <a:solidFill>
                    <a:schemeClr val="tx1"/>
                  </a:solidFill>
                </a:rPr>
                <a:t>7/2015-2/2019:  B-symptoms, symptomatic LAD. Treated with </a:t>
              </a:r>
              <a:r>
                <a:rPr lang="en-US" b="1" dirty="0">
                  <a:solidFill>
                    <a:schemeClr val="tx1"/>
                  </a:solidFill>
                </a:rPr>
                <a:t>Acalabrutinib (BTKi)</a:t>
              </a:r>
              <a:r>
                <a:rPr lang="en-US" dirty="0">
                  <a:solidFill>
                    <a:schemeClr val="tx1"/>
                  </a:solidFill>
                </a:rPr>
                <a:t> as part of a clinical trial </a:t>
              </a:r>
              <a:r>
                <a:rPr lang="en-US" dirty="0">
                  <a:solidFill>
                    <a:schemeClr val="tx1"/>
                  </a:solidFill>
                  <a:sym typeface="Wingdings" pitchFamily="2" charset="2"/>
                </a:rPr>
                <a:t></a:t>
              </a:r>
              <a:r>
                <a:rPr lang="en-US" dirty="0">
                  <a:solidFill>
                    <a:schemeClr val="tx1"/>
                  </a:solidFill>
                </a:rPr>
                <a:t> </a:t>
              </a:r>
              <a:r>
                <a:rPr lang="en-US" b="1" dirty="0">
                  <a:solidFill>
                    <a:schemeClr val="tx1"/>
                  </a:solidFill>
                </a:rPr>
                <a:t>PR</a:t>
              </a:r>
              <a:r>
                <a:rPr lang="en-US" b="1" dirty="0">
                  <a:solidFill>
                    <a:schemeClr val="tx1"/>
                  </a:solidFill>
                  <a:sym typeface="Wingdings" pitchFamily="2" charset="2"/>
                </a:rPr>
                <a:t></a:t>
              </a:r>
              <a:r>
                <a:rPr lang="en-US" b="1" dirty="0">
                  <a:solidFill>
                    <a:schemeClr val="tx1"/>
                  </a:solidFill>
                </a:rPr>
                <a:t> POD with a C418S </a:t>
              </a:r>
              <a14:m>
                <m:oMath xmlns:m="http://schemas.openxmlformats.org/officeDocument/2006/math">
                  <m:r>
                    <a:rPr lang="en-US" b="1" i="1">
                      <a:solidFill>
                        <a:schemeClr val="tx1"/>
                      </a:solidFill>
                      <a:latin typeface="Cambria Math" panose="02040503050406030204" pitchFamily="18" charset="0"/>
                    </a:rPr>
                    <m:t>∆</m:t>
                  </m:r>
                </m:oMath>
              </a14:m>
              <a:endParaRPr lang="en-US" dirty="0">
                <a:solidFill>
                  <a:schemeClr val="tx1"/>
                </a:solidFill>
              </a:endParaRPr>
            </a:p>
          </dgm:t>
        </dgm:pt>
      </mc:Choice>
      <mc:Fallback xmlns="">
        <dgm:pt modelId="{25FA1BD9-7BCA-EB45-966B-1BA361350A97}">
          <dgm:prSet/>
          <dgm:spPr/>
          <dgm:t>
            <a:bodyPr/>
            <a:lstStyle/>
            <a:p>
              <a:r>
                <a:rPr lang="en-US" dirty="0">
                  <a:solidFill>
                    <a:schemeClr val="tx1"/>
                  </a:solidFill>
                </a:rPr>
                <a:t>7/2015-2/2019:  B-symptoms, symptomatic LAD. Treated with </a:t>
              </a:r>
              <a:r>
                <a:rPr lang="en-US" b="1" dirty="0">
                  <a:solidFill>
                    <a:schemeClr val="tx1"/>
                  </a:solidFill>
                </a:rPr>
                <a:t>Acalabrutinib (BTKi)</a:t>
              </a:r>
              <a:r>
                <a:rPr lang="en-US" dirty="0">
                  <a:solidFill>
                    <a:schemeClr val="tx1"/>
                  </a:solidFill>
                </a:rPr>
                <a:t> as part of a clinical trial </a:t>
              </a:r>
              <a:r>
                <a:rPr lang="en-US" dirty="0">
                  <a:solidFill>
                    <a:schemeClr val="tx1"/>
                  </a:solidFill>
                  <a:sym typeface="Wingdings" pitchFamily="2" charset="2"/>
                </a:rPr>
                <a:t></a:t>
              </a:r>
              <a:r>
                <a:rPr lang="en-US" dirty="0">
                  <a:solidFill>
                    <a:schemeClr val="tx1"/>
                  </a:solidFill>
                </a:rPr>
                <a:t> </a:t>
              </a:r>
              <a:r>
                <a:rPr lang="en-US" b="1" dirty="0">
                  <a:solidFill>
                    <a:schemeClr val="tx1"/>
                  </a:solidFill>
                </a:rPr>
                <a:t>PR</a:t>
              </a:r>
              <a:r>
                <a:rPr lang="en-US" b="1" dirty="0">
                  <a:solidFill>
                    <a:schemeClr val="tx1"/>
                  </a:solidFill>
                  <a:sym typeface="Wingdings" pitchFamily="2" charset="2"/>
                </a:rPr>
                <a:t></a:t>
              </a:r>
              <a:r>
                <a:rPr lang="en-US" b="1" dirty="0">
                  <a:solidFill>
                    <a:schemeClr val="tx1"/>
                  </a:solidFill>
                </a:rPr>
                <a:t> POD with a C418S </a:t>
              </a:r>
              <a:r>
                <a:rPr lang="en-US" b="1" i="0">
                  <a:solidFill>
                    <a:schemeClr val="tx1"/>
                  </a:solidFill>
                  <a:latin typeface="Cambria Math" panose="02040503050406030204" pitchFamily="18" charset="0"/>
                </a:rPr>
                <a:t>∆</a:t>
              </a:r>
              <a:endParaRPr lang="en-US" dirty="0">
                <a:solidFill>
                  <a:schemeClr val="tx1"/>
                </a:solidFill>
              </a:endParaRPr>
            </a:p>
          </dgm:t>
        </dgm:pt>
      </mc:Fallback>
    </mc:AlternateContent>
    <dgm:pt modelId="{EFC24BF9-1278-7B42-AEA8-67E4E863B4F0}" type="parTrans" cxnId="{8EF2D6EF-9037-7A44-8E7E-01CC958D080A}">
      <dgm:prSet/>
      <dgm:spPr/>
      <dgm:t>
        <a:bodyPr/>
        <a:lstStyle/>
        <a:p>
          <a:endParaRPr lang="en-US">
            <a:solidFill>
              <a:schemeClr val="tx1"/>
            </a:solidFill>
          </a:endParaRPr>
        </a:p>
      </dgm:t>
    </dgm:pt>
    <dgm:pt modelId="{490E3D01-E8A0-C545-8E81-18DA5A5F213A}" type="sibTrans" cxnId="{8EF2D6EF-9037-7A44-8E7E-01CC958D080A}">
      <dgm:prSet/>
      <dgm:spPr/>
      <dgm:t>
        <a:bodyPr/>
        <a:lstStyle/>
        <a:p>
          <a:endParaRPr lang="en-US">
            <a:solidFill>
              <a:schemeClr val="tx1"/>
            </a:solidFill>
          </a:endParaRPr>
        </a:p>
      </dgm:t>
    </dgm:pt>
    <dgm:pt modelId="{E99A18B4-8765-7A4D-960C-7B968C5A03EA}">
      <dgm:prSet/>
      <dgm:spPr/>
      <dgm:t>
        <a:bodyPr/>
        <a:lstStyle/>
        <a:p>
          <a:r>
            <a:rPr lang="en-US" dirty="0">
              <a:solidFill>
                <a:schemeClr val="tx1"/>
              </a:solidFill>
            </a:rPr>
            <a:t>2/2019-2/2021: </a:t>
          </a:r>
          <a:r>
            <a:rPr lang="en-US" b="1" dirty="0" err="1">
              <a:solidFill>
                <a:schemeClr val="tx1"/>
              </a:solidFill>
            </a:rPr>
            <a:t>Venetoclax</a:t>
          </a:r>
          <a:r>
            <a:rPr lang="en-US" b="1" dirty="0">
              <a:solidFill>
                <a:schemeClr val="tx1"/>
              </a:solidFill>
            </a:rPr>
            <a:t> (BCL2i)</a:t>
          </a:r>
          <a:r>
            <a:rPr lang="en-US" dirty="0">
              <a:solidFill>
                <a:schemeClr val="tx1"/>
              </a:solidFill>
            </a:rPr>
            <a:t> + Rituximab </a:t>
          </a:r>
          <a:r>
            <a:rPr lang="en-US" dirty="0">
              <a:solidFill>
                <a:schemeClr val="tx1"/>
              </a:solidFill>
              <a:sym typeface="Wingdings" pitchFamily="2" charset="2"/>
            </a:rPr>
            <a:t> </a:t>
          </a:r>
          <a:r>
            <a:rPr lang="en-US" dirty="0">
              <a:solidFill>
                <a:schemeClr val="tx1"/>
              </a:solidFill>
            </a:rPr>
            <a:t>PR</a:t>
          </a:r>
        </a:p>
      </dgm:t>
    </dgm:pt>
    <dgm:pt modelId="{9408772C-9698-1D4F-A667-AD404A407336}" type="parTrans" cxnId="{88B7DB43-38E7-C443-B41B-BB4C57BF40FD}">
      <dgm:prSet/>
      <dgm:spPr/>
      <dgm:t>
        <a:bodyPr/>
        <a:lstStyle/>
        <a:p>
          <a:endParaRPr lang="en-US">
            <a:solidFill>
              <a:schemeClr val="tx1"/>
            </a:solidFill>
          </a:endParaRPr>
        </a:p>
      </dgm:t>
    </dgm:pt>
    <dgm:pt modelId="{F5389792-A9C9-8E4B-A10D-16FF6F0A2CF2}" type="sibTrans" cxnId="{88B7DB43-38E7-C443-B41B-BB4C57BF40FD}">
      <dgm:prSet/>
      <dgm:spPr/>
      <dgm:t>
        <a:bodyPr/>
        <a:lstStyle/>
        <a:p>
          <a:endParaRPr lang="en-US">
            <a:solidFill>
              <a:schemeClr val="tx1"/>
            </a:solidFill>
          </a:endParaRPr>
        </a:p>
      </dgm:t>
    </dgm:pt>
    <dgm:pt modelId="{84EE1EF4-7608-2246-A981-B3ABE806C18C}">
      <dgm:prSet/>
      <dgm:spPr/>
      <dgm:t>
        <a:bodyPr/>
        <a:lstStyle/>
        <a:p>
          <a:r>
            <a:rPr lang="en-US" dirty="0">
              <a:solidFill>
                <a:schemeClr val="tx1"/>
              </a:solidFill>
            </a:rPr>
            <a:t>6/2024: symptomatic LAD, B-symptoms</a:t>
          </a:r>
        </a:p>
      </dgm:t>
    </dgm:pt>
    <dgm:pt modelId="{870F55D5-7959-1D48-9936-44CA18468249}" type="parTrans" cxnId="{5E54E28B-C17F-594F-A2FE-9F1CE8A58F1C}">
      <dgm:prSet/>
      <dgm:spPr/>
      <dgm:t>
        <a:bodyPr/>
        <a:lstStyle/>
        <a:p>
          <a:endParaRPr lang="en-US">
            <a:solidFill>
              <a:schemeClr val="tx1"/>
            </a:solidFill>
          </a:endParaRPr>
        </a:p>
      </dgm:t>
    </dgm:pt>
    <dgm:pt modelId="{ABDDF7B1-7E91-AE49-9898-D25D980EB109}" type="sibTrans" cxnId="{5E54E28B-C17F-594F-A2FE-9F1CE8A58F1C}">
      <dgm:prSet/>
      <dgm:spPr/>
      <dgm:t>
        <a:bodyPr/>
        <a:lstStyle/>
        <a:p>
          <a:endParaRPr lang="en-US">
            <a:solidFill>
              <a:schemeClr val="tx1"/>
            </a:solidFill>
          </a:endParaRPr>
        </a:p>
      </dgm:t>
    </dgm:pt>
    <dgm:pt modelId="{CEFD6704-AFE5-C443-A50F-B9E56E2800B5}" type="pres">
      <dgm:prSet presAssocID="{9233CCD8-EFB6-A94B-B7DE-9F001551EDAF}" presName="outerComposite" presStyleCnt="0">
        <dgm:presLayoutVars>
          <dgm:chMax val="5"/>
          <dgm:dir/>
          <dgm:resizeHandles val="exact"/>
        </dgm:presLayoutVars>
      </dgm:prSet>
      <dgm:spPr/>
    </dgm:pt>
    <dgm:pt modelId="{54CCD277-4C6F-5F49-B694-1D6C40C04809}" type="pres">
      <dgm:prSet presAssocID="{9233CCD8-EFB6-A94B-B7DE-9F001551EDAF}" presName="dummyMaxCanvas" presStyleCnt="0">
        <dgm:presLayoutVars/>
      </dgm:prSet>
      <dgm:spPr/>
    </dgm:pt>
    <dgm:pt modelId="{79C4EF18-ECEF-4847-8806-CCD22890C20D}" type="pres">
      <dgm:prSet presAssocID="{9233CCD8-EFB6-A94B-B7DE-9F001551EDAF}" presName="FiveNodes_1" presStyleLbl="node1" presStyleIdx="0" presStyleCnt="5">
        <dgm:presLayoutVars>
          <dgm:bulletEnabled val="1"/>
        </dgm:presLayoutVars>
      </dgm:prSet>
      <dgm:spPr/>
    </dgm:pt>
    <dgm:pt modelId="{A500E4A8-80A5-6840-8213-4A3AA3B510FF}" type="pres">
      <dgm:prSet presAssocID="{9233CCD8-EFB6-A94B-B7DE-9F001551EDAF}" presName="FiveNodes_2" presStyleLbl="node1" presStyleIdx="1" presStyleCnt="5">
        <dgm:presLayoutVars>
          <dgm:bulletEnabled val="1"/>
        </dgm:presLayoutVars>
      </dgm:prSet>
      <dgm:spPr/>
    </dgm:pt>
    <dgm:pt modelId="{4F5D3A02-A3B4-1A44-99AC-56DA2F9601B4}" type="pres">
      <dgm:prSet presAssocID="{9233CCD8-EFB6-A94B-B7DE-9F001551EDAF}" presName="FiveNodes_3" presStyleLbl="node1" presStyleIdx="2" presStyleCnt="5">
        <dgm:presLayoutVars>
          <dgm:bulletEnabled val="1"/>
        </dgm:presLayoutVars>
      </dgm:prSet>
      <dgm:spPr/>
    </dgm:pt>
    <dgm:pt modelId="{D506C6CB-995B-5445-BF89-BECCAB37E136}" type="pres">
      <dgm:prSet presAssocID="{9233CCD8-EFB6-A94B-B7DE-9F001551EDAF}" presName="FiveNodes_4" presStyleLbl="node1" presStyleIdx="3" presStyleCnt="5">
        <dgm:presLayoutVars>
          <dgm:bulletEnabled val="1"/>
        </dgm:presLayoutVars>
      </dgm:prSet>
      <dgm:spPr/>
    </dgm:pt>
    <dgm:pt modelId="{C2E6CA56-F9A7-4047-8742-F05E2027F33E}" type="pres">
      <dgm:prSet presAssocID="{9233CCD8-EFB6-A94B-B7DE-9F001551EDAF}" presName="FiveNodes_5" presStyleLbl="node1" presStyleIdx="4" presStyleCnt="5">
        <dgm:presLayoutVars>
          <dgm:bulletEnabled val="1"/>
        </dgm:presLayoutVars>
      </dgm:prSet>
      <dgm:spPr/>
    </dgm:pt>
    <dgm:pt modelId="{B06FFD16-0F2E-3A4F-B83A-1839D262D5E0}" type="pres">
      <dgm:prSet presAssocID="{9233CCD8-EFB6-A94B-B7DE-9F001551EDAF}" presName="FiveConn_1-2" presStyleLbl="fgAccFollowNode1" presStyleIdx="0" presStyleCnt="4">
        <dgm:presLayoutVars>
          <dgm:bulletEnabled val="1"/>
        </dgm:presLayoutVars>
      </dgm:prSet>
      <dgm:spPr/>
    </dgm:pt>
    <dgm:pt modelId="{6D821496-7BA5-3345-9C4D-D68B5A352686}" type="pres">
      <dgm:prSet presAssocID="{9233CCD8-EFB6-A94B-B7DE-9F001551EDAF}" presName="FiveConn_2-3" presStyleLbl="fgAccFollowNode1" presStyleIdx="1" presStyleCnt="4">
        <dgm:presLayoutVars>
          <dgm:bulletEnabled val="1"/>
        </dgm:presLayoutVars>
      </dgm:prSet>
      <dgm:spPr/>
    </dgm:pt>
    <dgm:pt modelId="{8F729991-EEAE-D045-99E1-4BE0D7D7D7B0}" type="pres">
      <dgm:prSet presAssocID="{9233CCD8-EFB6-A94B-B7DE-9F001551EDAF}" presName="FiveConn_3-4" presStyleLbl="fgAccFollowNode1" presStyleIdx="2" presStyleCnt="4">
        <dgm:presLayoutVars>
          <dgm:bulletEnabled val="1"/>
        </dgm:presLayoutVars>
      </dgm:prSet>
      <dgm:spPr/>
    </dgm:pt>
    <dgm:pt modelId="{7C5EA76B-F7C5-E042-8F6B-3816323109EF}" type="pres">
      <dgm:prSet presAssocID="{9233CCD8-EFB6-A94B-B7DE-9F001551EDAF}" presName="FiveConn_4-5" presStyleLbl="fgAccFollowNode1" presStyleIdx="3" presStyleCnt="4">
        <dgm:presLayoutVars>
          <dgm:bulletEnabled val="1"/>
        </dgm:presLayoutVars>
      </dgm:prSet>
      <dgm:spPr/>
    </dgm:pt>
    <dgm:pt modelId="{8E235D76-F0E6-6142-8162-A1775D8EF156}" type="pres">
      <dgm:prSet presAssocID="{9233CCD8-EFB6-A94B-B7DE-9F001551EDAF}" presName="FiveNodes_1_text" presStyleLbl="node1" presStyleIdx="4" presStyleCnt="5">
        <dgm:presLayoutVars>
          <dgm:bulletEnabled val="1"/>
        </dgm:presLayoutVars>
      </dgm:prSet>
      <dgm:spPr/>
    </dgm:pt>
    <dgm:pt modelId="{932FF350-24B9-594C-A702-EFA1D5F2D2C0}" type="pres">
      <dgm:prSet presAssocID="{9233CCD8-EFB6-A94B-B7DE-9F001551EDAF}" presName="FiveNodes_2_text" presStyleLbl="node1" presStyleIdx="4" presStyleCnt="5">
        <dgm:presLayoutVars>
          <dgm:bulletEnabled val="1"/>
        </dgm:presLayoutVars>
      </dgm:prSet>
      <dgm:spPr/>
    </dgm:pt>
    <dgm:pt modelId="{D34D1B65-2B6C-A245-B8C2-6460D46AA3FF}" type="pres">
      <dgm:prSet presAssocID="{9233CCD8-EFB6-A94B-B7DE-9F001551EDAF}" presName="FiveNodes_3_text" presStyleLbl="node1" presStyleIdx="4" presStyleCnt="5">
        <dgm:presLayoutVars>
          <dgm:bulletEnabled val="1"/>
        </dgm:presLayoutVars>
      </dgm:prSet>
      <dgm:spPr/>
    </dgm:pt>
    <dgm:pt modelId="{AC49E228-687B-CF47-B093-737C26FB3480}" type="pres">
      <dgm:prSet presAssocID="{9233CCD8-EFB6-A94B-B7DE-9F001551EDAF}" presName="FiveNodes_4_text" presStyleLbl="node1" presStyleIdx="4" presStyleCnt="5">
        <dgm:presLayoutVars>
          <dgm:bulletEnabled val="1"/>
        </dgm:presLayoutVars>
      </dgm:prSet>
      <dgm:spPr/>
    </dgm:pt>
    <dgm:pt modelId="{A51A4C75-865E-B441-932B-6ABF8E1BC5D8}" type="pres">
      <dgm:prSet presAssocID="{9233CCD8-EFB6-A94B-B7DE-9F001551EDAF}" presName="FiveNodes_5_text" presStyleLbl="node1" presStyleIdx="4" presStyleCnt="5">
        <dgm:presLayoutVars>
          <dgm:bulletEnabled val="1"/>
        </dgm:presLayoutVars>
      </dgm:prSet>
      <dgm:spPr/>
    </dgm:pt>
  </dgm:ptLst>
  <dgm:cxnLst>
    <dgm:cxn modelId="{E8B8260A-850A-1A40-B264-60A06F9C4166}" type="presOf" srcId="{84EE1EF4-7608-2246-A981-B3ABE806C18C}" destId="{A51A4C75-865E-B441-932B-6ABF8E1BC5D8}" srcOrd="1" destOrd="0" presId="urn:microsoft.com/office/officeart/2005/8/layout/vProcess5"/>
    <dgm:cxn modelId="{0C5D5B1D-BB5B-B34A-8C51-8F11B1409BEA}" type="presOf" srcId="{31874EA9-454D-F74B-86F6-B2EC2B7B3284}" destId="{932FF350-24B9-594C-A702-EFA1D5F2D2C0}" srcOrd="1" destOrd="0" presId="urn:microsoft.com/office/officeart/2005/8/layout/vProcess5"/>
    <dgm:cxn modelId="{F7037420-0D34-364A-A806-B8BECEB5D2D0}" srcId="{9233CCD8-EFB6-A94B-B7DE-9F001551EDAF}" destId="{A2C5210A-0705-3740-9FB2-9C4C2B5F5ABE}" srcOrd="0" destOrd="0" parTransId="{177CA97C-BA2B-3F4F-8BDF-07F849EE8979}" sibTransId="{C5D66AD3-D75D-0C48-A54B-EDB80813A22F}"/>
    <dgm:cxn modelId="{A544E320-1C18-7641-9762-152BFBE41EA4}" type="presOf" srcId="{9233CCD8-EFB6-A94B-B7DE-9F001551EDAF}" destId="{CEFD6704-AFE5-C443-A50F-B9E56E2800B5}" srcOrd="0" destOrd="0" presId="urn:microsoft.com/office/officeart/2005/8/layout/vProcess5"/>
    <dgm:cxn modelId="{2FB1262F-0EB3-3E49-9010-A867C7AA3CF6}" type="presOf" srcId="{E99A18B4-8765-7A4D-960C-7B968C5A03EA}" destId="{AC49E228-687B-CF47-B093-737C26FB3480}" srcOrd="1" destOrd="0" presId="urn:microsoft.com/office/officeart/2005/8/layout/vProcess5"/>
    <dgm:cxn modelId="{420CCD31-AFCF-3A42-9F7E-F57B389257B0}" type="presOf" srcId="{C5D66AD3-D75D-0C48-A54B-EDB80813A22F}" destId="{B06FFD16-0F2E-3A4F-B83A-1839D262D5E0}" srcOrd="0" destOrd="0" presId="urn:microsoft.com/office/officeart/2005/8/layout/vProcess5"/>
    <dgm:cxn modelId="{B503A25B-C112-354D-8BA3-96D4FF8E6F2E}" type="presOf" srcId="{25FA1BD9-7BCA-EB45-966B-1BA361350A97}" destId="{4F5D3A02-A3B4-1A44-99AC-56DA2F9601B4}" srcOrd="0" destOrd="0" presId="urn:microsoft.com/office/officeart/2005/8/layout/vProcess5"/>
    <dgm:cxn modelId="{CC541F62-949D-BD4B-9487-FBB726BAE56A}" type="presOf" srcId="{E99A18B4-8765-7A4D-960C-7B968C5A03EA}" destId="{D506C6CB-995B-5445-BF89-BECCAB37E136}" srcOrd="0" destOrd="0" presId="urn:microsoft.com/office/officeart/2005/8/layout/vProcess5"/>
    <dgm:cxn modelId="{88B7DB43-38E7-C443-B41B-BB4C57BF40FD}" srcId="{9233CCD8-EFB6-A94B-B7DE-9F001551EDAF}" destId="{E99A18B4-8765-7A4D-960C-7B968C5A03EA}" srcOrd="3" destOrd="0" parTransId="{9408772C-9698-1D4F-A667-AD404A407336}" sibTransId="{F5389792-A9C9-8E4B-A10D-16FF6F0A2CF2}"/>
    <dgm:cxn modelId="{C007E264-5BD5-664E-B9E2-97AB0B2020FA}" type="presOf" srcId="{1B568E55-5DC1-6144-80BB-F632EABE0B2D}" destId="{6D821496-7BA5-3345-9C4D-D68B5A352686}" srcOrd="0" destOrd="0" presId="urn:microsoft.com/office/officeart/2005/8/layout/vProcess5"/>
    <dgm:cxn modelId="{6388FB70-11FB-114F-85D6-2DBACDFF21A7}" type="presOf" srcId="{31874EA9-454D-F74B-86F6-B2EC2B7B3284}" destId="{A500E4A8-80A5-6840-8213-4A3AA3B510FF}" srcOrd="0" destOrd="0" presId="urn:microsoft.com/office/officeart/2005/8/layout/vProcess5"/>
    <dgm:cxn modelId="{A79B7F73-9985-7D4B-B7DE-2863E93BBC7C}" type="presOf" srcId="{A2C5210A-0705-3740-9FB2-9C4C2B5F5ABE}" destId="{79C4EF18-ECEF-4847-8806-CCD22890C20D}" srcOrd="0" destOrd="0" presId="urn:microsoft.com/office/officeart/2005/8/layout/vProcess5"/>
    <dgm:cxn modelId="{9B1B7B55-1601-1545-B291-707C3A10746F}" srcId="{9233CCD8-EFB6-A94B-B7DE-9F001551EDAF}" destId="{31874EA9-454D-F74B-86F6-B2EC2B7B3284}" srcOrd="1" destOrd="0" parTransId="{5EFAD04E-88CD-8E49-B0A3-FB106D58D308}" sibTransId="{1B568E55-5DC1-6144-80BB-F632EABE0B2D}"/>
    <dgm:cxn modelId="{72A1C076-2A4E-BF42-B0C9-DFD40ED70BAE}" type="presOf" srcId="{F5389792-A9C9-8E4B-A10D-16FF6F0A2CF2}" destId="{7C5EA76B-F7C5-E042-8F6B-3816323109EF}" srcOrd="0" destOrd="0" presId="urn:microsoft.com/office/officeart/2005/8/layout/vProcess5"/>
    <dgm:cxn modelId="{43795D81-B016-7841-87D1-C3A461B95C2F}" type="presOf" srcId="{FBDC5B70-66F9-6940-BA67-559005294527}" destId="{79C4EF18-ECEF-4847-8806-CCD22890C20D}" srcOrd="0" destOrd="1" presId="urn:microsoft.com/office/officeart/2005/8/layout/vProcess5"/>
    <dgm:cxn modelId="{5E54E28B-C17F-594F-A2FE-9F1CE8A58F1C}" srcId="{9233CCD8-EFB6-A94B-B7DE-9F001551EDAF}" destId="{84EE1EF4-7608-2246-A981-B3ABE806C18C}" srcOrd="4" destOrd="0" parTransId="{870F55D5-7959-1D48-9936-44CA18468249}" sibTransId="{ABDDF7B1-7E91-AE49-9898-D25D980EB109}"/>
    <dgm:cxn modelId="{317B988E-66CA-1F4B-9833-D5776F13C3B9}" srcId="{A2C5210A-0705-3740-9FB2-9C4C2B5F5ABE}" destId="{FBDC5B70-66F9-6940-BA67-559005294527}" srcOrd="0" destOrd="0" parTransId="{24D5A9CA-1E82-4044-8257-4B9EF37015F4}" sibTransId="{966F3FB1-E2A2-114E-8064-D915F73E018B}"/>
    <dgm:cxn modelId="{19732A94-1997-114E-A07A-33D13D783A71}" type="presOf" srcId="{FBDC5B70-66F9-6940-BA67-559005294527}" destId="{8E235D76-F0E6-6142-8162-A1775D8EF156}" srcOrd="1" destOrd="1" presId="urn:microsoft.com/office/officeart/2005/8/layout/vProcess5"/>
    <dgm:cxn modelId="{4413CEAB-AA3F-8347-8A87-6CE606902CBE}" type="presOf" srcId="{25FA1BD9-7BCA-EB45-966B-1BA361350A97}" destId="{D34D1B65-2B6C-A245-B8C2-6460D46AA3FF}" srcOrd="1" destOrd="0" presId="urn:microsoft.com/office/officeart/2005/8/layout/vProcess5"/>
    <dgm:cxn modelId="{E65558AC-47F3-AB41-9A95-D25B8E77451A}" type="presOf" srcId="{A2C5210A-0705-3740-9FB2-9C4C2B5F5ABE}" destId="{8E235D76-F0E6-6142-8162-A1775D8EF156}" srcOrd="1" destOrd="0" presId="urn:microsoft.com/office/officeart/2005/8/layout/vProcess5"/>
    <dgm:cxn modelId="{878009DF-F3CE-B249-B5AD-E85BE23318BA}" type="presOf" srcId="{490E3D01-E8A0-C545-8E81-18DA5A5F213A}" destId="{8F729991-EEAE-D045-99E1-4BE0D7D7D7B0}" srcOrd="0" destOrd="0" presId="urn:microsoft.com/office/officeart/2005/8/layout/vProcess5"/>
    <dgm:cxn modelId="{8EF2D6EF-9037-7A44-8E7E-01CC958D080A}" srcId="{9233CCD8-EFB6-A94B-B7DE-9F001551EDAF}" destId="{25FA1BD9-7BCA-EB45-966B-1BA361350A97}" srcOrd="2" destOrd="0" parTransId="{EFC24BF9-1278-7B42-AEA8-67E4E863B4F0}" sibTransId="{490E3D01-E8A0-C545-8E81-18DA5A5F213A}"/>
    <dgm:cxn modelId="{E45824FF-E666-A64D-B985-64C5F97F58C2}" type="presOf" srcId="{84EE1EF4-7608-2246-A981-B3ABE806C18C}" destId="{C2E6CA56-F9A7-4047-8742-F05E2027F33E}" srcOrd="0" destOrd="0" presId="urn:microsoft.com/office/officeart/2005/8/layout/vProcess5"/>
    <dgm:cxn modelId="{D0215344-675B-E641-90FC-00A4D7FB5C31}" type="presParOf" srcId="{CEFD6704-AFE5-C443-A50F-B9E56E2800B5}" destId="{54CCD277-4C6F-5F49-B694-1D6C40C04809}" srcOrd="0" destOrd="0" presId="urn:microsoft.com/office/officeart/2005/8/layout/vProcess5"/>
    <dgm:cxn modelId="{6C5570F8-1DD3-D943-AD08-3D4403BC37B6}" type="presParOf" srcId="{CEFD6704-AFE5-C443-A50F-B9E56E2800B5}" destId="{79C4EF18-ECEF-4847-8806-CCD22890C20D}" srcOrd="1" destOrd="0" presId="urn:microsoft.com/office/officeart/2005/8/layout/vProcess5"/>
    <dgm:cxn modelId="{F5FA9CE0-7844-E64C-94BB-BA582EAF5376}" type="presParOf" srcId="{CEFD6704-AFE5-C443-A50F-B9E56E2800B5}" destId="{A500E4A8-80A5-6840-8213-4A3AA3B510FF}" srcOrd="2" destOrd="0" presId="urn:microsoft.com/office/officeart/2005/8/layout/vProcess5"/>
    <dgm:cxn modelId="{C68F14C0-3A7B-4240-8BD7-49BFCECE0C73}" type="presParOf" srcId="{CEFD6704-AFE5-C443-A50F-B9E56E2800B5}" destId="{4F5D3A02-A3B4-1A44-99AC-56DA2F9601B4}" srcOrd="3" destOrd="0" presId="urn:microsoft.com/office/officeart/2005/8/layout/vProcess5"/>
    <dgm:cxn modelId="{92E68337-D401-CD44-826E-EE959E25833B}" type="presParOf" srcId="{CEFD6704-AFE5-C443-A50F-B9E56E2800B5}" destId="{D506C6CB-995B-5445-BF89-BECCAB37E136}" srcOrd="4" destOrd="0" presId="urn:microsoft.com/office/officeart/2005/8/layout/vProcess5"/>
    <dgm:cxn modelId="{5CF4339D-6123-FA40-861B-DB8B1C64C009}" type="presParOf" srcId="{CEFD6704-AFE5-C443-A50F-B9E56E2800B5}" destId="{C2E6CA56-F9A7-4047-8742-F05E2027F33E}" srcOrd="5" destOrd="0" presId="urn:microsoft.com/office/officeart/2005/8/layout/vProcess5"/>
    <dgm:cxn modelId="{7EF37156-34C7-0B4D-881C-6B8E360E2987}" type="presParOf" srcId="{CEFD6704-AFE5-C443-A50F-B9E56E2800B5}" destId="{B06FFD16-0F2E-3A4F-B83A-1839D262D5E0}" srcOrd="6" destOrd="0" presId="urn:microsoft.com/office/officeart/2005/8/layout/vProcess5"/>
    <dgm:cxn modelId="{981FFE5E-949E-6C46-B69D-87E3E0921DEF}" type="presParOf" srcId="{CEFD6704-AFE5-C443-A50F-B9E56E2800B5}" destId="{6D821496-7BA5-3345-9C4D-D68B5A352686}" srcOrd="7" destOrd="0" presId="urn:microsoft.com/office/officeart/2005/8/layout/vProcess5"/>
    <dgm:cxn modelId="{81F51DA7-BC92-7E48-BFFF-2D01FDE8E81B}" type="presParOf" srcId="{CEFD6704-AFE5-C443-A50F-B9E56E2800B5}" destId="{8F729991-EEAE-D045-99E1-4BE0D7D7D7B0}" srcOrd="8" destOrd="0" presId="urn:microsoft.com/office/officeart/2005/8/layout/vProcess5"/>
    <dgm:cxn modelId="{1F21096A-FE5D-2148-87C0-E61104FED48E}" type="presParOf" srcId="{CEFD6704-AFE5-C443-A50F-B9E56E2800B5}" destId="{7C5EA76B-F7C5-E042-8F6B-3816323109EF}" srcOrd="9" destOrd="0" presId="urn:microsoft.com/office/officeart/2005/8/layout/vProcess5"/>
    <dgm:cxn modelId="{54168A72-C0DE-F54E-9305-968EE2539F5B}" type="presParOf" srcId="{CEFD6704-AFE5-C443-A50F-B9E56E2800B5}" destId="{8E235D76-F0E6-6142-8162-A1775D8EF156}" srcOrd="10" destOrd="0" presId="urn:microsoft.com/office/officeart/2005/8/layout/vProcess5"/>
    <dgm:cxn modelId="{05D783F0-09DE-F94C-A1A7-1DF80FDF4C8F}" type="presParOf" srcId="{CEFD6704-AFE5-C443-A50F-B9E56E2800B5}" destId="{932FF350-24B9-594C-A702-EFA1D5F2D2C0}" srcOrd="11" destOrd="0" presId="urn:microsoft.com/office/officeart/2005/8/layout/vProcess5"/>
    <dgm:cxn modelId="{338C2A4B-6A29-6844-AFC5-2D8C5697FF89}" type="presParOf" srcId="{CEFD6704-AFE5-C443-A50F-B9E56E2800B5}" destId="{D34D1B65-2B6C-A245-B8C2-6460D46AA3FF}" srcOrd="12" destOrd="0" presId="urn:microsoft.com/office/officeart/2005/8/layout/vProcess5"/>
    <dgm:cxn modelId="{CC70E9D4-5F01-E549-8CAD-C818A8FA3F78}" type="presParOf" srcId="{CEFD6704-AFE5-C443-A50F-B9E56E2800B5}" destId="{AC49E228-687B-CF47-B093-737C26FB3480}" srcOrd="13" destOrd="0" presId="urn:microsoft.com/office/officeart/2005/8/layout/vProcess5"/>
    <dgm:cxn modelId="{6D85A2A1-0F9A-8C48-8C1C-6FE8BF317DFC}" type="presParOf" srcId="{CEFD6704-AFE5-C443-A50F-B9E56E2800B5}" destId="{A51A4C75-865E-B441-932B-6ABF8E1BC5D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BB2254-8BDA-442A-BB2F-CCC13B7A51C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DCF6A7A-827F-4C3F-B0C3-CA5A1314035D}">
      <dgm:prSet phldrT="[Text]"/>
      <dgm:spPr/>
      <dgm:t>
        <a:bodyPr/>
        <a:lstStyle/>
        <a:p>
          <a:r>
            <a:rPr lang="en-US" b="1" dirty="0"/>
            <a:t>CLL needing treatment</a:t>
          </a:r>
        </a:p>
      </dgm:t>
    </dgm:pt>
    <dgm:pt modelId="{FC3635B4-DD0E-4706-BD5D-6C7D2388FA87}" type="parTrans" cxnId="{5D3D0AB8-8A6A-4A81-8454-F203339C623C}">
      <dgm:prSet/>
      <dgm:spPr/>
      <dgm:t>
        <a:bodyPr/>
        <a:lstStyle/>
        <a:p>
          <a:endParaRPr lang="en-US"/>
        </a:p>
      </dgm:t>
    </dgm:pt>
    <dgm:pt modelId="{067BF74D-7EFE-4015-A3A2-A82EE1F60DDB}" type="sibTrans" cxnId="{5D3D0AB8-8A6A-4A81-8454-F203339C623C}">
      <dgm:prSet/>
      <dgm:spPr/>
      <dgm:t>
        <a:bodyPr/>
        <a:lstStyle/>
        <a:p>
          <a:endParaRPr lang="en-US"/>
        </a:p>
      </dgm:t>
    </dgm:pt>
    <dgm:pt modelId="{07CA4582-E710-4DDD-852C-9F19801E4DEF}">
      <dgm:prSet phldrT="[Text]"/>
      <dgm:spPr/>
      <dgm:t>
        <a:bodyPr/>
        <a:lstStyle/>
        <a:p>
          <a:r>
            <a:rPr lang="en-US" dirty="0"/>
            <a:t>Fixed duration of </a:t>
          </a:r>
          <a:r>
            <a:rPr lang="en-US" dirty="0" err="1"/>
            <a:t>Venetoclax</a:t>
          </a:r>
          <a:r>
            <a:rPr lang="en-US" dirty="0"/>
            <a:t> plus Obinutuzumab (1 year)</a:t>
          </a:r>
        </a:p>
      </dgm:t>
    </dgm:pt>
    <dgm:pt modelId="{26FD2D30-2BA2-4D76-B667-75FDDA95657D}" type="parTrans" cxnId="{037DBF96-A388-46FE-BB26-76FF74561C07}">
      <dgm:prSet/>
      <dgm:spPr/>
      <dgm:t>
        <a:bodyPr/>
        <a:lstStyle/>
        <a:p>
          <a:endParaRPr lang="en-US"/>
        </a:p>
      </dgm:t>
    </dgm:pt>
    <dgm:pt modelId="{6EC4DE50-FEFC-49BE-BFD3-6221C1AB5911}" type="sibTrans" cxnId="{037DBF96-A388-46FE-BB26-76FF74561C07}">
      <dgm:prSet/>
      <dgm:spPr/>
      <dgm:t>
        <a:bodyPr/>
        <a:lstStyle/>
        <a:p>
          <a:endParaRPr lang="en-US"/>
        </a:p>
      </dgm:t>
    </dgm:pt>
    <dgm:pt modelId="{DCC7DFA2-A1DB-4375-B494-E458C1EF68BC}">
      <dgm:prSet phldrT="[Text]"/>
      <dgm:spPr/>
      <dgm:t>
        <a:bodyPr/>
        <a:lstStyle/>
        <a:p>
          <a:r>
            <a:rPr lang="en-US" dirty="0" err="1"/>
            <a:t>cBTKi</a:t>
          </a:r>
          <a:r>
            <a:rPr lang="en-US" dirty="0"/>
            <a:t> (Ibrutinib, Acalabrutinib, Zanubrutinib) +- mAB</a:t>
          </a:r>
        </a:p>
      </dgm:t>
    </dgm:pt>
    <dgm:pt modelId="{792EE573-26B1-445C-9135-6CC93EC37B36}" type="parTrans" cxnId="{84437367-9502-45F1-A218-20FA172D0684}">
      <dgm:prSet/>
      <dgm:spPr/>
      <dgm:t>
        <a:bodyPr/>
        <a:lstStyle/>
        <a:p>
          <a:endParaRPr lang="en-US"/>
        </a:p>
      </dgm:t>
    </dgm:pt>
    <dgm:pt modelId="{F6E14FE7-429F-40B3-B51C-38D8769578DF}" type="sibTrans" cxnId="{84437367-9502-45F1-A218-20FA172D0684}">
      <dgm:prSet/>
      <dgm:spPr/>
      <dgm:t>
        <a:bodyPr/>
        <a:lstStyle/>
        <a:p>
          <a:endParaRPr lang="en-US"/>
        </a:p>
      </dgm:t>
    </dgm:pt>
    <dgm:pt modelId="{3EBA5621-6B2C-43DA-9DFD-3368787D78E9}">
      <dgm:prSet phldrT="[Text]"/>
      <dgm:spPr/>
      <dgm:t>
        <a:bodyPr/>
        <a:lstStyle/>
        <a:p>
          <a:r>
            <a:rPr lang="en-US" dirty="0"/>
            <a:t>Fixed duration of </a:t>
          </a:r>
          <a:r>
            <a:rPr lang="en-US" dirty="0" err="1"/>
            <a:t>Venetoclax</a:t>
          </a:r>
          <a:r>
            <a:rPr lang="en-US" dirty="0"/>
            <a:t> Plus Rituximab (2 years)</a:t>
          </a:r>
        </a:p>
      </dgm:t>
    </dgm:pt>
    <dgm:pt modelId="{5861C989-7084-4B77-9205-9E52CB415F49}" type="parTrans" cxnId="{06556EA0-8B77-4080-9F38-894A5C37B814}">
      <dgm:prSet/>
      <dgm:spPr/>
      <dgm:t>
        <a:bodyPr/>
        <a:lstStyle/>
        <a:p>
          <a:endParaRPr lang="en-US"/>
        </a:p>
      </dgm:t>
    </dgm:pt>
    <dgm:pt modelId="{3945E4B6-0C10-41AB-9397-485FF4C49B35}" type="sibTrans" cxnId="{06556EA0-8B77-4080-9F38-894A5C37B814}">
      <dgm:prSet/>
      <dgm:spPr/>
      <dgm:t>
        <a:bodyPr/>
        <a:lstStyle/>
        <a:p>
          <a:endParaRPr lang="en-US"/>
        </a:p>
      </dgm:t>
    </dgm:pt>
    <dgm:pt modelId="{B0315869-36D2-42A9-B92F-64475BEC7E37}">
      <dgm:prSet phldrT="[Text]"/>
      <dgm:spPr/>
      <dgm:t>
        <a:bodyPr/>
        <a:lstStyle/>
        <a:p>
          <a:r>
            <a:rPr lang="en-US" dirty="0" err="1"/>
            <a:t>cBTKi</a:t>
          </a:r>
          <a:r>
            <a:rPr lang="en-US" dirty="0"/>
            <a:t> (Ibrutinib, Acalabrutinib, Zanubrutinib) +- mAB</a:t>
          </a:r>
        </a:p>
      </dgm:t>
    </dgm:pt>
    <dgm:pt modelId="{FF3407AC-3BEB-4048-A9EE-BEB0B6B07F35}" type="sibTrans" cxnId="{01C5B19F-A380-4B48-961B-D0DBA5E22CFB}">
      <dgm:prSet/>
      <dgm:spPr/>
      <dgm:t>
        <a:bodyPr/>
        <a:lstStyle/>
        <a:p>
          <a:endParaRPr lang="en-US"/>
        </a:p>
      </dgm:t>
    </dgm:pt>
    <dgm:pt modelId="{91FADFF3-FB77-4F22-A0F4-F198B1CA7EC4}" type="parTrans" cxnId="{01C5B19F-A380-4B48-961B-D0DBA5E22CFB}">
      <dgm:prSet/>
      <dgm:spPr/>
      <dgm:t>
        <a:bodyPr/>
        <a:lstStyle/>
        <a:p>
          <a:endParaRPr lang="en-US"/>
        </a:p>
      </dgm:t>
    </dgm:pt>
    <dgm:pt modelId="{B0C1407D-A7B7-4718-957E-7D3852B330C0}">
      <dgm:prSet phldrT="[Text]"/>
      <dgm:spPr/>
      <dgm:t>
        <a:bodyPr/>
        <a:lstStyle/>
        <a:p>
          <a:r>
            <a:rPr lang="en-US" b="1" dirty="0" err="1"/>
            <a:t>Pirtobrutinib</a:t>
          </a:r>
          <a:endParaRPr lang="en-US" b="1" dirty="0"/>
        </a:p>
      </dgm:t>
    </dgm:pt>
    <dgm:pt modelId="{87D42EE6-4543-43C0-8DEA-9353A41BEEF9}" type="parTrans" cxnId="{C3EA6FF8-4D11-4DFB-BCA8-57BCCE6FAABD}">
      <dgm:prSet/>
      <dgm:spPr/>
      <dgm:t>
        <a:bodyPr/>
        <a:lstStyle/>
        <a:p>
          <a:endParaRPr lang="en-US"/>
        </a:p>
      </dgm:t>
    </dgm:pt>
    <dgm:pt modelId="{D525C15D-668D-4559-BBD9-80FE8D4B6053}" type="sibTrans" cxnId="{C3EA6FF8-4D11-4DFB-BCA8-57BCCE6FAABD}">
      <dgm:prSet/>
      <dgm:spPr/>
      <dgm:t>
        <a:bodyPr/>
        <a:lstStyle/>
        <a:p>
          <a:endParaRPr lang="en-US"/>
        </a:p>
      </dgm:t>
    </dgm:pt>
    <dgm:pt modelId="{8620357C-D9B1-4DC7-BF18-095678DE3D41}">
      <dgm:prSet phldrT="[Text]"/>
      <dgm:spPr/>
      <dgm:t>
        <a:bodyPr/>
        <a:lstStyle/>
        <a:p>
          <a:r>
            <a:rPr lang="en-US" b="1" dirty="0" err="1"/>
            <a:t>Pirtobrutinib</a:t>
          </a:r>
          <a:endParaRPr lang="en-US" b="1" dirty="0"/>
        </a:p>
      </dgm:t>
    </dgm:pt>
    <dgm:pt modelId="{D5BE697F-4393-4C7B-A97C-045B5E1FC538}" type="parTrans" cxnId="{E2BFD39C-6604-4054-B6B4-11BC399731CB}">
      <dgm:prSet/>
      <dgm:spPr/>
      <dgm:t>
        <a:bodyPr/>
        <a:lstStyle/>
        <a:p>
          <a:endParaRPr lang="en-US"/>
        </a:p>
      </dgm:t>
    </dgm:pt>
    <dgm:pt modelId="{F1021DD5-8C79-47AF-900E-DB42F6293077}" type="sibTrans" cxnId="{E2BFD39C-6604-4054-B6B4-11BC399731CB}">
      <dgm:prSet/>
      <dgm:spPr/>
      <dgm:t>
        <a:bodyPr/>
        <a:lstStyle/>
        <a:p>
          <a:endParaRPr lang="en-US"/>
        </a:p>
      </dgm:t>
    </dgm:pt>
    <dgm:pt modelId="{1871ACEC-AC7F-4E85-B974-256559E44D04}">
      <dgm:prSet phldrT="[Text]"/>
      <dgm:spPr/>
      <dgm:t>
        <a:bodyPr/>
        <a:lstStyle/>
        <a:p>
          <a:r>
            <a:rPr lang="en-US" b="1" dirty="0" err="1"/>
            <a:t>Liso-cel</a:t>
          </a:r>
          <a:endParaRPr lang="en-US" b="1" dirty="0"/>
        </a:p>
      </dgm:t>
    </dgm:pt>
    <dgm:pt modelId="{4BA669E8-091E-42B0-8A6C-97FAACC1C2AB}" type="parTrans" cxnId="{6A3EC234-246F-4833-8E21-64FE5011636E}">
      <dgm:prSet/>
      <dgm:spPr/>
      <dgm:t>
        <a:bodyPr/>
        <a:lstStyle/>
        <a:p>
          <a:endParaRPr lang="en-US"/>
        </a:p>
      </dgm:t>
    </dgm:pt>
    <dgm:pt modelId="{1B24F453-438E-4709-A8E2-FFA8C38ED1BF}" type="sibTrans" cxnId="{6A3EC234-246F-4833-8E21-64FE5011636E}">
      <dgm:prSet/>
      <dgm:spPr/>
      <dgm:t>
        <a:bodyPr/>
        <a:lstStyle/>
        <a:p>
          <a:endParaRPr lang="en-US"/>
        </a:p>
      </dgm:t>
    </dgm:pt>
    <dgm:pt modelId="{A429C2D3-7A4D-40C9-98E8-464F60789C1B}">
      <dgm:prSet phldrT="[Text]"/>
      <dgm:spPr/>
      <dgm:t>
        <a:bodyPr/>
        <a:lstStyle/>
        <a:p>
          <a:r>
            <a:rPr lang="en-US" dirty="0"/>
            <a:t> </a:t>
          </a:r>
          <a:r>
            <a:rPr lang="en-US" b="1" dirty="0" err="1"/>
            <a:t>Liso-cel</a:t>
          </a:r>
          <a:endParaRPr lang="en-US" b="1" dirty="0"/>
        </a:p>
      </dgm:t>
    </dgm:pt>
    <dgm:pt modelId="{CC7FDD64-2B6F-4AC5-9359-11ECA4C12967}" type="parTrans" cxnId="{2FCACDFA-25A2-4732-BDB3-0387C27BA272}">
      <dgm:prSet/>
      <dgm:spPr/>
      <dgm:t>
        <a:bodyPr/>
        <a:lstStyle/>
        <a:p>
          <a:endParaRPr lang="en-US"/>
        </a:p>
      </dgm:t>
    </dgm:pt>
    <dgm:pt modelId="{F5C7DF18-AA0C-4A1B-9C12-CFEE94BDFE7B}" type="sibTrans" cxnId="{2FCACDFA-25A2-4732-BDB3-0387C27BA272}">
      <dgm:prSet/>
      <dgm:spPr/>
      <dgm:t>
        <a:bodyPr/>
        <a:lstStyle/>
        <a:p>
          <a:endParaRPr lang="en-US"/>
        </a:p>
      </dgm:t>
    </dgm:pt>
    <dgm:pt modelId="{26492B6F-EDE8-4000-9E0C-864F88AD79BB}">
      <dgm:prSet phldrT="[Text]"/>
      <dgm:spPr/>
      <dgm:t>
        <a:bodyPr/>
        <a:lstStyle/>
        <a:p>
          <a:r>
            <a:rPr lang="en-US" dirty="0"/>
            <a:t>PI3K Inhibitors</a:t>
          </a:r>
        </a:p>
      </dgm:t>
    </dgm:pt>
    <dgm:pt modelId="{2A53F833-994E-4193-A4F9-431AFA59F34C}" type="parTrans" cxnId="{7905E4E2-6662-4D30-B1AA-148FB0E719AF}">
      <dgm:prSet/>
      <dgm:spPr/>
      <dgm:t>
        <a:bodyPr/>
        <a:lstStyle/>
        <a:p>
          <a:endParaRPr lang="en-US"/>
        </a:p>
      </dgm:t>
    </dgm:pt>
    <dgm:pt modelId="{7D7FA1DB-087E-4378-B6BE-201B31778582}" type="sibTrans" cxnId="{7905E4E2-6662-4D30-B1AA-148FB0E719AF}">
      <dgm:prSet/>
      <dgm:spPr/>
      <dgm:t>
        <a:bodyPr/>
        <a:lstStyle/>
        <a:p>
          <a:endParaRPr lang="en-US"/>
        </a:p>
      </dgm:t>
    </dgm:pt>
    <dgm:pt modelId="{7F6D0E57-2341-4101-808A-06AE97C05CCC}">
      <dgm:prSet phldrT="[Text]"/>
      <dgm:spPr/>
      <dgm:t>
        <a:bodyPr/>
        <a:lstStyle/>
        <a:p>
          <a:r>
            <a:rPr lang="en-US"/>
            <a:t>PI3K Inhibitors</a:t>
          </a:r>
          <a:endParaRPr lang="en-US" dirty="0"/>
        </a:p>
      </dgm:t>
    </dgm:pt>
    <dgm:pt modelId="{F1B0D973-FEEE-48CA-9093-67731A5556A2}" type="parTrans" cxnId="{7DE4E9CE-624F-485A-BDDB-58DCB0E61660}">
      <dgm:prSet/>
      <dgm:spPr/>
      <dgm:t>
        <a:bodyPr/>
        <a:lstStyle/>
        <a:p>
          <a:endParaRPr lang="en-US"/>
        </a:p>
      </dgm:t>
    </dgm:pt>
    <dgm:pt modelId="{535B3B3A-EABE-4990-985C-C9765BB4F214}" type="sibTrans" cxnId="{7DE4E9CE-624F-485A-BDDB-58DCB0E61660}">
      <dgm:prSet/>
      <dgm:spPr/>
      <dgm:t>
        <a:bodyPr/>
        <a:lstStyle/>
        <a:p>
          <a:endParaRPr lang="en-US"/>
        </a:p>
      </dgm:t>
    </dgm:pt>
    <dgm:pt modelId="{01C057B5-C482-47EC-9B80-C86672194A28}" type="pres">
      <dgm:prSet presAssocID="{54BB2254-8BDA-442A-BB2F-CCC13B7A51C9}" presName="hierChild1" presStyleCnt="0">
        <dgm:presLayoutVars>
          <dgm:chPref val="1"/>
          <dgm:dir/>
          <dgm:animOne val="branch"/>
          <dgm:animLvl val="lvl"/>
          <dgm:resizeHandles/>
        </dgm:presLayoutVars>
      </dgm:prSet>
      <dgm:spPr/>
    </dgm:pt>
    <dgm:pt modelId="{AE51911E-C06F-47D5-9721-5A7A8495D5FE}" type="pres">
      <dgm:prSet presAssocID="{DDCF6A7A-827F-4C3F-B0C3-CA5A1314035D}" presName="hierRoot1" presStyleCnt="0"/>
      <dgm:spPr/>
    </dgm:pt>
    <dgm:pt modelId="{4902C6B2-2FC8-4540-825B-B67BCB18B924}" type="pres">
      <dgm:prSet presAssocID="{DDCF6A7A-827F-4C3F-B0C3-CA5A1314035D}" presName="composite" presStyleCnt="0"/>
      <dgm:spPr/>
    </dgm:pt>
    <dgm:pt modelId="{BD9152F3-A87F-40ED-8A4A-F6779F26EAE4}" type="pres">
      <dgm:prSet presAssocID="{DDCF6A7A-827F-4C3F-B0C3-CA5A1314035D}" presName="background" presStyleLbl="node0" presStyleIdx="0" presStyleCnt="1"/>
      <dgm:spPr/>
    </dgm:pt>
    <dgm:pt modelId="{4AD5FBAE-0E54-439E-8DF7-020D72E88E09}" type="pres">
      <dgm:prSet presAssocID="{DDCF6A7A-827F-4C3F-B0C3-CA5A1314035D}" presName="text" presStyleLbl="fgAcc0" presStyleIdx="0" presStyleCnt="1">
        <dgm:presLayoutVars>
          <dgm:chPref val="3"/>
        </dgm:presLayoutVars>
      </dgm:prSet>
      <dgm:spPr/>
    </dgm:pt>
    <dgm:pt modelId="{AF482984-9AEA-4ED9-9883-FFBC14FFD09A}" type="pres">
      <dgm:prSet presAssocID="{DDCF6A7A-827F-4C3F-B0C3-CA5A1314035D}" presName="hierChild2" presStyleCnt="0"/>
      <dgm:spPr/>
    </dgm:pt>
    <dgm:pt modelId="{E161993A-17A3-44C4-BB30-C3437A72690E}" type="pres">
      <dgm:prSet presAssocID="{26FD2D30-2BA2-4D76-B667-75FDDA95657D}" presName="Name10" presStyleLbl="parChTrans1D2" presStyleIdx="0" presStyleCnt="2"/>
      <dgm:spPr/>
    </dgm:pt>
    <dgm:pt modelId="{484D7802-09AE-4E23-9293-32F781ABDA4D}" type="pres">
      <dgm:prSet presAssocID="{07CA4582-E710-4DDD-852C-9F19801E4DEF}" presName="hierRoot2" presStyleCnt="0"/>
      <dgm:spPr/>
    </dgm:pt>
    <dgm:pt modelId="{D7E20954-49AD-4D8D-880F-2BF83C8EAE43}" type="pres">
      <dgm:prSet presAssocID="{07CA4582-E710-4DDD-852C-9F19801E4DEF}" presName="composite2" presStyleCnt="0"/>
      <dgm:spPr/>
    </dgm:pt>
    <dgm:pt modelId="{B40741BD-0302-4EFA-B47B-BF1967705A56}" type="pres">
      <dgm:prSet presAssocID="{07CA4582-E710-4DDD-852C-9F19801E4DEF}" presName="background2" presStyleLbl="node2" presStyleIdx="0" presStyleCnt="2"/>
      <dgm:spPr/>
    </dgm:pt>
    <dgm:pt modelId="{73D715A2-17F8-4C90-8FED-56FA22ACF039}" type="pres">
      <dgm:prSet presAssocID="{07CA4582-E710-4DDD-852C-9F19801E4DEF}" presName="text2" presStyleLbl="fgAcc2" presStyleIdx="0" presStyleCnt="2" custScaleX="153499">
        <dgm:presLayoutVars>
          <dgm:chPref val="3"/>
        </dgm:presLayoutVars>
      </dgm:prSet>
      <dgm:spPr/>
    </dgm:pt>
    <dgm:pt modelId="{5843E7E0-7EAB-4B06-956D-79DC15C4DA56}" type="pres">
      <dgm:prSet presAssocID="{07CA4582-E710-4DDD-852C-9F19801E4DEF}" presName="hierChild3" presStyleCnt="0"/>
      <dgm:spPr/>
    </dgm:pt>
    <dgm:pt modelId="{5C939CD6-5E42-404F-A3BD-281C31FA297F}" type="pres">
      <dgm:prSet presAssocID="{792EE573-26B1-445C-9135-6CC93EC37B36}" presName="Name17" presStyleLbl="parChTrans1D3" presStyleIdx="0" presStyleCnt="2"/>
      <dgm:spPr/>
    </dgm:pt>
    <dgm:pt modelId="{3CEEDDCF-D3AF-462D-86DA-C957EB0A9F78}" type="pres">
      <dgm:prSet presAssocID="{DCC7DFA2-A1DB-4375-B494-E458C1EF68BC}" presName="hierRoot3" presStyleCnt="0"/>
      <dgm:spPr/>
    </dgm:pt>
    <dgm:pt modelId="{C5367A6F-9899-4532-BC83-ADAF5F703B6F}" type="pres">
      <dgm:prSet presAssocID="{DCC7DFA2-A1DB-4375-B494-E458C1EF68BC}" presName="composite3" presStyleCnt="0"/>
      <dgm:spPr/>
    </dgm:pt>
    <dgm:pt modelId="{D2476488-112A-4F1F-B434-EA194B42BEAE}" type="pres">
      <dgm:prSet presAssocID="{DCC7DFA2-A1DB-4375-B494-E458C1EF68BC}" presName="background3" presStyleLbl="node3" presStyleIdx="0" presStyleCnt="2"/>
      <dgm:spPr/>
    </dgm:pt>
    <dgm:pt modelId="{08F05618-9F57-44BC-879D-3F0F4525DA59}" type="pres">
      <dgm:prSet presAssocID="{DCC7DFA2-A1DB-4375-B494-E458C1EF68BC}" presName="text3" presStyleLbl="fgAcc3" presStyleIdx="0" presStyleCnt="2" custScaleX="154901" custScaleY="89461">
        <dgm:presLayoutVars>
          <dgm:chPref val="3"/>
        </dgm:presLayoutVars>
      </dgm:prSet>
      <dgm:spPr/>
    </dgm:pt>
    <dgm:pt modelId="{972A1F4C-217C-48CF-A409-A3A63C5F155E}" type="pres">
      <dgm:prSet presAssocID="{DCC7DFA2-A1DB-4375-B494-E458C1EF68BC}" presName="hierChild4" presStyleCnt="0"/>
      <dgm:spPr/>
    </dgm:pt>
    <dgm:pt modelId="{61190FF8-4C69-4D37-BEB2-6F9453A86219}" type="pres">
      <dgm:prSet presAssocID="{D5BE697F-4393-4C7B-A97C-045B5E1FC538}" presName="Name23" presStyleLbl="parChTrans1D4" presStyleIdx="0" presStyleCnt="6"/>
      <dgm:spPr/>
    </dgm:pt>
    <dgm:pt modelId="{D5BBBFA6-ADA0-4911-ABC3-AD36EC26CA2F}" type="pres">
      <dgm:prSet presAssocID="{8620357C-D9B1-4DC7-BF18-095678DE3D41}" presName="hierRoot4" presStyleCnt="0"/>
      <dgm:spPr/>
    </dgm:pt>
    <dgm:pt modelId="{ED504D7D-BF9F-417B-B05F-448FB9BCC1C0}" type="pres">
      <dgm:prSet presAssocID="{8620357C-D9B1-4DC7-BF18-095678DE3D41}" presName="composite4" presStyleCnt="0"/>
      <dgm:spPr/>
    </dgm:pt>
    <dgm:pt modelId="{DDFA6958-4C97-4624-B478-66FAF6C79646}" type="pres">
      <dgm:prSet presAssocID="{8620357C-D9B1-4DC7-BF18-095678DE3D41}" presName="background4" presStyleLbl="node4" presStyleIdx="0" presStyleCnt="6"/>
      <dgm:spPr/>
    </dgm:pt>
    <dgm:pt modelId="{E14D5C0A-DC0A-4D30-A67A-C1089F829F2B}" type="pres">
      <dgm:prSet presAssocID="{8620357C-D9B1-4DC7-BF18-095678DE3D41}" presName="text4" presStyleLbl="fgAcc4" presStyleIdx="0" presStyleCnt="6">
        <dgm:presLayoutVars>
          <dgm:chPref val="3"/>
        </dgm:presLayoutVars>
      </dgm:prSet>
      <dgm:spPr/>
    </dgm:pt>
    <dgm:pt modelId="{2074E643-84F0-4182-9DC7-FDAB62D39FAE}" type="pres">
      <dgm:prSet presAssocID="{8620357C-D9B1-4DC7-BF18-095678DE3D41}" presName="hierChild5" presStyleCnt="0"/>
      <dgm:spPr/>
    </dgm:pt>
    <dgm:pt modelId="{A7ED111F-0E29-4A83-8BCB-D5C655BEBEDF}" type="pres">
      <dgm:prSet presAssocID="{4BA669E8-091E-42B0-8A6C-97FAACC1C2AB}" presName="Name23" presStyleLbl="parChTrans1D4" presStyleIdx="1" presStyleCnt="6"/>
      <dgm:spPr/>
    </dgm:pt>
    <dgm:pt modelId="{897C8E82-87DD-4274-AAEF-550C414B9E92}" type="pres">
      <dgm:prSet presAssocID="{1871ACEC-AC7F-4E85-B974-256559E44D04}" presName="hierRoot4" presStyleCnt="0"/>
      <dgm:spPr/>
    </dgm:pt>
    <dgm:pt modelId="{E99A4EEF-1345-4398-9284-3062D1AB0B20}" type="pres">
      <dgm:prSet presAssocID="{1871ACEC-AC7F-4E85-B974-256559E44D04}" presName="composite4" presStyleCnt="0"/>
      <dgm:spPr/>
    </dgm:pt>
    <dgm:pt modelId="{BDA54F2A-B20C-4CB6-A5EA-CDA271BC7FF0}" type="pres">
      <dgm:prSet presAssocID="{1871ACEC-AC7F-4E85-B974-256559E44D04}" presName="background4" presStyleLbl="node4" presStyleIdx="1" presStyleCnt="6"/>
      <dgm:spPr/>
    </dgm:pt>
    <dgm:pt modelId="{88C40861-6B12-4224-A5B6-D4C0F3B58D55}" type="pres">
      <dgm:prSet presAssocID="{1871ACEC-AC7F-4E85-B974-256559E44D04}" presName="text4" presStyleLbl="fgAcc4" presStyleIdx="1" presStyleCnt="6">
        <dgm:presLayoutVars>
          <dgm:chPref val="3"/>
        </dgm:presLayoutVars>
      </dgm:prSet>
      <dgm:spPr/>
    </dgm:pt>
    <dgm:pt modelId="{045AB694-CD16-4270-97CD-D1EE0F2659AD}" type="pres">
      <dgm:prSet presAssocID="{1871ACEC-AC7F-4E85-B974-256559E44D04}" presName="hierChild5" presStyleCnt="0"/>
      <dgm:spPr/>
    </dgm:pt>
    <dgm:pt modelId="{7E0FA0B7-D3E0-44D8-BE5C-63A726BE041A}" type="pres">
      <dgm:prSet presAssocID="{2A53F833-994E-4193-A4F9-431AFA59F34C}" presName="Name23" presStyleLbl="parChTrans1D4" presStyleIdx="2" presStyleCnt="6"/>
      <dgm:spPr/>
    </dgm:pt>
    <dgm:pt modelId="{66F046ED-D7B7-4919-991A-030A329E1BC1}" type="pres">
      <dgm:prSet presAssocID="{26492B6F-EDE8-4000-9E0C-864F88AD79BB}" presName="hierRoot4" presStyleCnt="0"/>
      <dgm:spPr/>
    </dgm:pt>
    <dgm:pt modelId="{2ACC19A6-0A9B-435A-9D02-243F8DB038F6}" type="pres">
      <dgm:prSet presAssocID="{26492B6F-EDE8-4000-9E0C-864F88AD79BB}" presName="composite4" presStyleCnt="0"/>
      <dgm:spPr/>
    </dgm:pt>
    <dgm:pt modelId="{89BD5F43-3F04-4217-BD20-874ACF797BD5}" type="pres">
      <dgm:prSet presAssocID="{26492B6F-EDE8-4000-9E0C-864F88AD79BB}" presName="background4" presStyleLbl="node4" presStyleIdx="2" presStyleCnt="6"/>
      <dgm:spPr/>
    </dgm:pt>
    <dgm:pt modelId="{D748B249-F96B-484B-90C8-077058AC167D}" type="pres">
      <dgm:prSet presAssocID="{26492B6F-EDE8-4000-9E0C-864F88AD79BB}" presName="text4" presStyleLbl="fgAcc4" presStyleIdx="2" presStyleCnt="6">
        <dgm:presLayoutVars>
          <dgm:chPref val="3"/>
        </dgm:presLayoutVars>
      </dgm:prSet>
      <dgm:spPr/>
    </dgm:pt>
    <dgm:pt modelId="{BFEF0D60-8927-4023-9D7A-85C18057F99D}" type="pres">
      <dgm:prSet presAssocID="{26492B6F-EDE8-4000-9E0C-864F88AD79BB}" presName="hierChild5" presStyleCnt="0"/>
      <dgm:spPr/>
    </dgm:pt>
    <dgm:pt modelId="{9DE27D54-FF5F-4CAA-A6E6-37C0FFDF8D94}" type="pres">
      <dgm:prSet presAssocID="{91FADFF3-FB77-4F22-A0F4-F198B1CA7EC4}" presName="Name10" presStyleLbl="parChTrans1D2" presStyleIdx="1" presStyleCnt="2"/>
      <dgm:spPr/>
    </dgm:pt>
    <dgm:pt modelId="{57ED186F-03AC-4445-B31B-9D82BA8915AB}" type="pres">
      <dgm:prSet presAssocID="{B0315869-36D2-42A9-B92F-64475BEC7E37}" presName="hierRoot2" presStyleCnt="0"/>
      <dgm:spPr/>
    </dgm:pt>
    <dgm:pt modelId="{A401A8C5-4407-4591-B8B4-B4878AC55B1B}" type="pres">
      <dgm:prSet presAssocID="{B0315869-36D2-42A9-B92F-64475BEC7E37}" presName="composite2" presStyleCnt="0"/>
      <dgm:spPr/>
    </dgm:pt>
    <dgm:pt modelId="{C0843EF0-006E-475F-8987-47E0613D7FBF}" type="pres">
      <dgm:prSet presAssocID="{B0315869-36D2-42A9-B92F-64475BEC7E37}" presName="background2" presStyleLbl="node2" presStyleIdx="1" presStyleCnt="2"/>
      <dgm:spPr/>
    </dgm:pt>
    <dgm:pt modelId="{E38E21E4-3604-4FA7-AB29-E62742873A5A}" type="pres">
      <dgm:prSet presAssocID="{B0315869-36D2-42A9-B92F-64475BEC7E37}" presName="text2" presStyleLbl="fgAcc2" presStyleIdx="1" presStyleCnt="2" custScaleX="154166" custScaleY="105761">
        <dgm:presLayoutVars>
          <dgm:chPref val="3"/>
        </dgm:presLayoutVars>
      </dgm:prSet>
      <dgm:spPr/>
    </dgm:pt>
    <dgm:pt modelId="{260EDD22-0ED3-4DAF-9FFA-66BBBD1EDC6A}" type="pres">
      <dgm:prSet presAssocID="{B0315869-36D2-42A9-B92F-64475BEC7E37}" presName="hierChild3" presStyleCnt="0"/>
      <dgm:spPr/>
    </dgm:pt>
    <dgm:pt modelId="{922215D1-8CAE-4E6A-9317-22EC0E7E049F}" type="pres">
      <dgm:prSet presAssocID="{5861C989-7084-4B77-9205-9E52CB415F49}" presName="Name17" presStyleLbl="parChTrans1D3" presStyleIdx="1" presStyleCnt="2"/>
      <dgm:spPr/>
    </dgm:pt>
    <dgm:pt modelId="{F0700D67-2A8F-496B-8B54-B26D70DAF969}" type="pres">
      <dgm:prSet presAssocID="{3EBA5621-6B2C-43DA-9DFD-3368787D78E9}" presName="hierRoot3" presStyleCnt="0"/>
      <dgm:spPr/>
    </dgm:pt>
    <dgm:pt modelId="{716DE4C9-6558-42B6-A71F-73F0E83D3849}" type="pres">
      <dgm:prSet presAssocID="{3EBA5621-6B2C-43DA-9DFD-3368787D78E9}" presName="composite3" presStyleCnt="0"/>
      <dgm:spPr/>
    </dgm:pt>
    <dgm:pt modelId="{C09C609F-6B28-4926-A7CC-1166E3E83593}" type="pres">
      <dgm:prSet presAssocID="{3EBA5621-6B2C-43DA-9DFD-3368787D78E9}" presName="background3" presStyleLbl="node3" presStyleIdx="1" presStyleCnt="2"/>
      <dgm:spPr/>
    </dgm:pt>
    <dgm:pt modelId="{7F5AD82C-B581-4CE4-93C7-40D79010DAA6}" type="pres">
      <dgm:prSet presAssocID="{3EBA5621-6B2C-43DA-9DFD-3368787D78E9}" presName="text3" presStyleLbl="fgAcc3" presStyleIdx="1" presStyleCnt="2" custScaleX="168237" custScaleY="91565">
        <dgm:presLayoutVars>
          <dgm:chPref val="3"/>
        </dgm:presLayoutVars>
      </dgm:prSet>
      <dgm:spPr/>
    </dgm:pt>
    <dgm:pt modelId="{98DB95F4-8E58-4D0B-A6F5-8CC12A6F0C3A}" type="pres">
      <dgm:prSet presAssocID="{3EBA5621-6B2C-43DA-9DFD-3368787D78E9}" presName="hierChild4" presStyleCnt="0"/>
      <dgm:spPr/>
    </dgm:pt>
    <dgm:pt modelId="{C82A4E97-8860-4E59-89D7-B7A08D82603F}" type="pres">
      <dgm:prSet presAssocID="{87D42EE6-4543-43C0-8DEA-9353A41BEEF9}" presName="Name23" presStyleLbl="parChTrans1D4" presStyleIdx="3" presStyleCnt="6"/>
      <dgm:spPr/>
    </dgm:pt>
    <dgm:pt modelId="{D047B538-540A-4510-B4DF-2F478AD52DAF}" type="pres">
      <dgm:prSet presAssocID="{B0C1407D-A7B7-4718-957E-7D3852B330C0}" presName="hierRoot4" presStyleCnt="0"/>
      <dgm:spPr/>
    </dgm:pt>
    <dgm:pt modelId="{2EA7DD49-CE37-4074-BAB4-ECEBB4769B4E}" type="pres">
      <dgm:prSet presAssocID="{B0C1407D-A7B7-4718-957E-7D3852B330C0}" presName="composite4" presStyleCnt="0"/>
      <dgm:spPr/>
    </dgm:pt>
    <dgm:pt modelId="{358F700F-8CF5-4CC6-A6A0-01006133ED06}" type="pres">
      <dgm:prSet presAssocID="{B0C1407D-A7B7-4718-957E-7D3852B330C0}" presName="background4" presStyleLbl="node4" presStyleIdx="3" presStyleCnt="6"/>
      <dgm:spPr/>
    </dgm:pt>
    <dgm:pt modelId="{67FA81A3-7E82-4EF1-8FD3-AD6B67A3DBDD}" type="pres">
      <dgm:prSet presAssocID="{B0C1407D-A7B7-4718-957E-7D3852B330C0}" presName="text4" presStyleLbl="fgAcc4" presStyleIdx="3" presStyleCnt="6">
        <dgm:presLayoutVars>
          <dgm:chPref val="3"/>
        </dgm:presLayoutVars>
      </dgm:prSet>
      <dgm:spPr/>
    </dgm:pt>
    <dgm:pt modelId="{72D2F778-8A84-4743-B1A8-27CAD772737B}" type="pres">
      <dgm:prSet presAssocID="{B0C1407D-A7B7-4718-957E-7D3852B330C0}" presName="hierChild5" presStyleCnt="0"/>
      <dgm:spPr/>
    </dgm:pt>
    <dgm:pt modelId="{4DD065DC-9846-4D37-94AE-9493A8051BDA}" type="pres">
      <dgm:prSet presAssocID="{CC7FDD64-2B6F-4AC5-9359-11ECA4C12967}" presName="Name23" presStyleLbl="parChTrans1D4" presStyleIdx="4" presStyleCnt="6"/>
      <dgm:spPr/>
    </dgm:pt>
    <dgm:pt modelId="{D28DD0F9-06CE-4010-B3F3-D566BA648202}" type="pres">
      <dgm:prSet presAssocID="{A429C2D3-7A4D-40C9-98E8-464F60789C1B}" presName="hierRoot4" presStyleCnt="0"/>
      <dgm:spPr/>
    </dgm:pt>
    <dgm:pt modelId="{0C6D1D96-B077-4EBD-9D86-682283D4772C}" type="pres">
      <dgm:prSet presAssocID="{A429C2D3-7A4D-40C9-98E8-464F60789C1B}" presName="composite4" presStyleCnt="0"/>
      <dgm:spPr/>
    </dgm:pt>
    <dgm:pt modelId="{88EE39AA-155D-4FF8-A8E6-917A5EE11E4A}" type="pres">
      <dgm:prSet presAssocID="{A429C2D3-7A4D-40C9-98E8-464F60789C1B}" presName="background4" presStyleLbl="node4" presStyleIdx="4" presStyleCnt="6"/>
      <dgm:spPr/>
    </dgm:pt>
    <dgm:pt modelId="{CCC7B24B-4D85-4C28-9247-DFD33F47E1E3}" type="pres">
      <dgm:prSet presAssocID="{A429C2D3-7A4D-40C9-98E8-464F60789C1B}" presName="text4" presStyleLbl="fgAcc4" presStyleIdx="4" presStyleCnt="6">
        <dgm:presLayoutVars>
          <dgm:chPref val="3"/>
        </dgm:presLayoutVars>
      </dgm:prSet>
      <dgm:spPr/>
    </dgm:pt>
    <dgm:pt modelId="{61EE5AC1-00C9-420A-87F1-DB746048F664}" type="pres">
      <dgm:prSet presAssocID="{A429C2D3-7A4D-40C9-98E8-464F60789C1B}" presName="hierChild5" presStyleCnt="0"/>
      <dgm:spPr/>
    </dgm:pt>
    <dgm:pt modelId="{C02920C6-EDD6-4A6B-910F-4A461D7AAD91}" type="pres">
      <dgm:prSet presAssocID="{F1B0D973-FEEE-48CA-9093-67731A5556A2}" presName="Name23" presStyleLbl="parChTrans1D4" presStyleIdx="5" presStyleCnt="6"/>
      <dgm:spPr/>
    </dgm:pt>
    <dgm:pt modelId="{0F4CB293-7119-4B27-88C2-061C419F31EC}" type="pres">
      <dgm:prSet presAssocID="{7F6D0E57-2341-4101-808A-06AE97C05CCC}" presName="hierRoot4" presStyleCnt="0"/>
      <dgm:spPr/>
    </dgm:pt>
    <dgm:pt modelId="{0A8779D4-EA10-4A37-9542-B3B6C4ACEC9B}" type="pres">
      <dgm:prSet presAssocID="{7F6D0E57-2341-4101-808A-06AE97C05CCC}" presName="composite4" presStyleCnt="0"/>
      <dgm:spPr/>
    </dgm:pt>
    <dgm:pt modelId="{58EC346A-5B1E-4C86-9A8B-898A3C291191}" type="pres">
      <dgm:prSet presAssocID="{7F6D0E57-2341-4101-808A-06AE97C05CCC}" presName="background4" presStyleLbl="node4" presStyleIdx="5" presStyleCnt="6"/>
      <dgm:spPr/>
    </dgm:pt>
    <dgm:pt modelId="{8FF26AF6-8E67-4024-A0CF-9AD0C9F00420}" type="pres">
      <dgm:prSet presAssocID="{7F6D0E57-2341-4101-808A-06AE97C05CCC}" presName="text4" presStyleLbl="fgAcc4" presStyleIdx="5" presStyleCnt="6">
        <dgm:presLayoutVars>
          <dgm:chPref val="3"/>
        </dgm:presLayoutVars>
      </dgm:prSet>
      <dgm:spPr/>
    </dgm:pt>
    <dgm:pt modelId="{F9DDB531-633E-4A95-AEF6-0D94F8870126}" type="pres">
      <dgm:prSet presAssocID="{7F6D0E57-2341-4101-808A-06AE97C05CCC}" presName="hierChild5" presStyleCnt="0"/>
      <dgm:spPr/>
    </dgm:pt>
  </dgm:ptLst>
  <dgm:cxnLst>
    <dgm:cxn modelId="{1726600D-3D72-431C-BA4E-B82CDA1C2713}" type="presOf" srcId="{7F6D0E57-2341-4101-808A-06AE97C05CCC}" destId="{8FF26AF6-8E67-4024-A0CF-9AD0C9F00420}" srcOrd="0" destOrd="0" presId="urn:microsoft.com/office/officeart/2005/8/layout/hierarchy1"/>
    <dgm:cxn modelId="{57A3E315-1D75-4A8C-84AE-71C317417032}" type="presOf" srcId="{DCC7DFA2-A1DB-4375-B494-E458C1EF68BC}" destId="{08F05618-9F57-44BC-879D-3F0F4525DA59}" srcOrd="0" destOrd="0" presId="urn:microsoft.com/office/officeart/2005/8/layout/hierarchy1"/>
    <dgm:cxn modelId="{50641218-BA35-4E09-8F76-FD6E8F1AE03F}" type="presOf" srcId="{CC7FDD64-2B6F-4AC5-9359-11ECA4C12967}" destId="{4DD065DC-9846-4D37-94AE-9493A8051BDA}" srcOrd="0" destOrd="0" presId="urn:microsoft.com/office/officeart/2005/8/layout/hierarchy1"/>
    <dgm:cxn modelId="{52FDAE2B-2FC9-4912-B5CB-6EE3A378237A}" type="presOf" srcId="{3EBA5621-6B2C-43DA-9DFD-3368787D78E9}" destId="{7F5AD82C-B581-4CE4-93C7-40D79010DAA6}" srcOrd="0" destOrd="0" presId="urn:microsoft.com/office/officeart/2005/8/layout/hierarchy1"/>
    <dgm:cxn modelId="{7FCEDF2C-01B0-4CCB-8D3F-8934B8E7C8A0}" type="presOf" srcId="{1871ACEC-AC7F-4E85-B974-256559E44D04}" destId="{88C40861-6B12-4224-A5B6-D4C0F3B58D55}" srcOrd="0" destOrd="0" presId="urn:microsoft.com/office/officeart/2005/8/layout/hierarchy1"/>
    <dgm:cxn modelId="{5FA03231-4046-4AE6-A4DC-0A91B949C84C}" type="presOf" srcId="{F1B0D973-FEEE-48CA-9093-67731A5556A2}" destId="{C02920C6-EDD6-4A6B-910F-4A461D7AAD91}" srcOrd="0" destOrd="0" presId="urn:microsoft.com/office/officeart/2005/8/layout/hierarchy1"/>
    <dgm:cxn modelId="{6A3EC234-246F-4833-8E21-64FE5011636E}" srcId="{DCC7DFA2-A1DB-4375-B494-E458C1EF68BC}" destId="{1871ACEC-AC7F-4E85-B974-256559E44D04}" srcOrd="1" destOrd="0" parTransId="{4BA669E8-091E-42B0-8A6C-97FAACC1C2AB}" sibTransId="{1B24F453-438E-4709-A8E2-FFA8C38ED1BF}"/>
    <dgm:cxn modelId="{9318D236-DE9D-43DD-97BE-7E0E73D52445}" type="presOf" srcId="{26FD2D30-2BA2-4D76-B667-75FDDA95657D}" destId="{E161993A-17A3-44C4-BB30-C3437A72690E}" srcOrd="0" destOrd="0" presId="urn:microsoft.com/office/officeart/2005/8/layout/hierarchy1"/>
    <dgm:cxn modelId="{C3076137-01C0-4B0F-BAD9-7B77228041A1}" type="presOf" srcId="{792EE573-26B1-445C-9135-6CC93EC37B36}" destId="{5C939CD6-5E42-404F-A3BD-281C31FA297F}" srcOrd="0" destOrd="0" presId="urn:microsoft.com/office/officeart/2005/8/layout/hierarchy1"/>
    <dgm:cxn modelId="{0393C760-66D2-4A12-BBB7-C046DD11C139}" type="presOf" srcId="{07CA4582-E710-4DDD-852C-9F19801E4DEF}" destId="{73D715A2-17F8-4C90-8FED-56FA22ACF039}" srcOrd="0" destOrd="0" presId="urn:microsoft.com/office/officeart/2005/8/layout/hierarchy1"/>
    <dgm:cxn modelId="{84437367-9502-45F1-A218-20FA172D0684}" srcId="{07CA4582-E710-4DDD-852C-9F19801E4DEF}" destId="{DCC7DFA2-A1DB-4375-B494-E458C1EF68BC}" srcOrd="0" destOrd="0" parTransId="{792EE573-26B1-445C-9135-6CC93EC37B36}" sibTransId="{F6E14FE7-429F-40B3-B51C-38D8769578DF}"/>
    <dgm:cxn modelId="{EC458667-6A29-4B75-8559-BF3F8F10C377}" type="presOf" srcId="{26492B6F-EDE8-4000-9E0C-864F88AD79BB}" destId="{D748B249-F96B-484B-90C8-077058AC167D}" srcOrd="0" destOrd="0" presId="urn:microsoft.com/office/officeart/2005/8/layout/hierarchy1"/>
    <dgm:cxn modelId="{4FA58775-EB10-4677-8327-1BB4400DC299}" type="presOf" srcId="{87D42EE6-4543-43C0-8DEA-9353A41BEEF9}" destId="{C82A4E97-8860-4E59-89D7-B7A08D82603F}" srcOrd="0" destOrd="0" presId="urn:microsoft.com/office/officeart/2005/8/layout/hierarchy1"/>
    <dgm:cxn modelId="{601B9479-7DE0-4C28-9B36-66A46EDD6F2D}" type="presOf" srcId="{91FADFF3-FB77-4F22-A0F4-F198B1CA7EC4}" destId="{9DE27D54-FF5F-4CAA-A6E6-37C0FFDF8D94}" srcOrd="0" destOrd="0" presId="urn:microsoft.com/office/officeart/2005/8/layout/hierarchy1"/>
    <dgm:cxn modelId="{5ED88A7B-C0B3-4617-BC35-849AE8FAA288}" type="presOf" srcId="{2A53F833-994E-4193-A4F9-431AFA59F34C}" destId="{7E0FA0B7-D3E0-44D8-BE5C-63A726BE041A}" srcOrd="0" destOrd="0" presId="urn:microsoft.com/office/officeart/2005/8/layout/hierarchy1"/>
    <dgm:cxn modelId="{52ECC283-5ACB-4997-AB5D-0CEB79FF6091}" type="presOf" srcId="{54BB2254-8BDA-442A-BB2F-CCC13B7A51C9}" destId="{01C057B5-C482-47EC-9B80-C86672194A28}" srcOrd="0" destOrd="0" presId="urn:microsoft.com/office/officeart/2005/8/layout/hierarchy1"/>
    <dgm:cxn modelId="{5F009B89-83D0-4C38-9A3F-9DEB2D562555}" type="presOf" srcId="{B0C1407D-A7B7-4718-957E-7D3852B330C0}" destId="{67FA81A3-7E82-4EF1-8FD3-AD6B67A3DBDD}" srcOrd="0" destOrd="0" presId="urn:microsoft.com/office/officeart/2005/8/layout/hierarchy1"/>
    <dgm:cxn modelId="{E7888191-0320-4E1E-A993-4CB22C89F461}" type="presOf" srcId="{4BA669E8-091E-42B0-8A6C-97FAACC1C2AB}" destId="{A7ED111F-0E29-4A83-8BCB-D5C655BEBEDF}" srcOrd="0" destOrd="0" presId="urn:microsoft.com/office/officeart/2005/8/layout/hierarchy1"/>
    <dgm:cxn modelId="{037DBF96-A388-46FE-BB26-76FF74561C07}" srcId="{DDCF6A7A-827F-4C3F-B0C3-CA5A1314035D}" destId="{07CA4582-E710-4DDD-852C-9F19801E4DEF}" srcOrd="0" destOrd="0" parTransId="{26FD2D30-2BA2-4D76-B667-75FDDA95657D}" sibTransId="{6EC4DE50-FEFC-49BE-BFD3-6221C1AB5911}"/>
    <dgm:cxn modelId="{16CDD396-5883-4EF2-B8D8-04251B1F04DF}" type="presOf" srcId="{A429C2D3-7A4D-40C9-98E8-464F60789C1B}" destId="{CCC7B24B-4D85-4C28-9247-DFD33F47E1E3}" srcOrd="0" destOrd="0" presId="urn:microsoft.com/office/officeart/2005/8/layout/hierarchy1"/>
    <dgm:cxn modelId="{E2BFD39C-6604-4054-B6B4-11BC399731CB}" srcId="{DCC7DFA2-A1DB-4375-B494-E458C1EF68BC}" destId="{8620357C-D9B1-4DC7-BF18-095678DE3D41}" srcOrd="0" destOrd="0" parTransId="{D5BE697F-4393-4C7B-A97C-045B5E1FC538}" sibTransId="{F1021DD5-8C79-47AF-900E-DB42F6293077}"/>
    <dgm:cxn modelId="{31C2F09D-671B-4211-99F4-E05B83C5BF5C}" type="presOf" srcId="{5861C989-7084-4B77-9205-9E52CB415F49}" destId="{922215D1-8CAE-4E6A-9317-22EC0E7E049F}" srcOrd="0" destOrd="0" presId="urn:microsoft.com/office/officeart/2005/8/layout/hierarchy1"/>
    <dgm:cxn modelId="{01C5B19F-A380-4B48-961B-D0DBA5E22CFB}" srcId="{DDCF6A7A-827F-4C3F-B0C3-CA5A1314035D}" destId="{B0315869-36D2-42A9-B92F-64475BEC7E37}" srcOrd="1" destOrd="0" parTransId="{91FADFF3-FB77-4F22-A0F4-F198B1CA7EC4}" sibTransId="{FF3407AC-3BEB-4048-A9EE-BEB0B6B07F35}"/>
    <dgm:cxn modelId="{06556EA0-8B77-4080-9F38-894A5C37B814}" srcId="{B0315869-36D2-42A9-B92F-64475BEC7E37}" destId="{3EBA5621-6B2C-43DA-9DFD-3368787D78E9}" srcOrd="0" destOrd="0" parTransId="{5861C989-7084-4B77-9205-9E52CB415F49}" sibTransId="{3945E4B6-0C10-41AB-9397-485FF4C49B35}"/>
    <dgm:cxn modelId="{BF158AB4-A176-4963-9C73-F842602747B5}" type="presOf" srcId="{B0315869-36D2-42A9-B92F-64475BEC7E37}" destId="{E38E21E4-3604-4FA7-AB29-E62742873A5A}" srcOrd="0" destOrd="0" presId="urn:microsoft.com/office/officeart/2005/8/layout/hierarchy1"/>
    <dgm:cxn modelId="{5D3D0AB8-8A6A-4A81-8454-F203339C623C}" srcId="{54BB2254-8BDA-442A-BB2F-CCC13B7A51C9}" destId="{DDCF6A7A-827F-4C3F-B0C3-CA5A1314035D}" srcOrd="0" destOrd="0" parTransId="{FC3635B4-DD0E-4706-BD5D-6C7D2388FA87}" sibTransId="{067BF74D-7EFE-4015-A3A2-A82EE1F60DDB}"/>
    <dgm:cxn modelId="{AE0890C8-921C-4A71-81EB-63382D6C61DC}" type="presOf" srcId="{D5BE697F-4393-4C7B-A97C-045B5E1FC538}" destId="{61190FF8-4C69-4D37-BEB2-6F9453A86219}" srcOrd="0" destOrd="0" presId="urn:microsoft.com/office/officeart/2005/8/layout/hierarchy1"/>
    <dgm:cxn modelId="{7DE4E9CE-624F-485A-BDDB-58DCB0E61660}" srcId="{3EBA5621-6B2C-43DA-9DFD-3368787D78E9}" destId="{7F6D0E57-2341-4101-808A-06AE97C05CCC}" srcOrd="2" destOrd="0" parTransId="{F1B0D973-FEEE-48CA-9093-67731A5556A2}" sibTransId="{535B3B3A-EABE-4990-985C-C9765BB4F214}"/>
    <dgm:cxn modelId="{0B03E5DF-F32E-44E6-94B8-9DDB679077C9}" type="presOf" srcId="{DDCF6A7A-827F-4C3F-B0C3-CA5A1314035D}" destId="{4AD5FBAE-0E54-439E-8DF7-020D72E88E09}" srcOrd="0" destOrd="0" presId="urn:microsoft.com/office/officeart/2005/8/layout/hierarchy1"/>
    <dgm:cxn modelId="{D0A7D4E0-2E1D-4A35-A578-4B6328D0470A}" type="presOf" srcId="{8620357C-D9B1-4DC7-BF18-095678DE3D41}" destId="{E14D5C0A-DC0A-4D30-A67A-C1089F829F2B}" srcOrd="0" destOrd="0" presId="urn:microsoft.com/office/officeart/2005/8/layout/hierarchy1"/>
    <dgm:cxn modelId="{7905E4E2-6662-4D30-B1AA-148FB0E719AF}" srcId="{DCC7DFA2-A1DB-4375-B494-E458C1EF68BC}" destId="{26492B6F-EDE8-4000-9E0C-864F88AD79BB}" srcOrd="2" destOrd="0" parTransId="{2A53F833-994E-4193-A4F9-431AFA59F34C}" sibTransId="{7D7FA1DB-087E-4378-B6BE-201B31778582}"/>
    <dgm:cxn modelId="{C3EA6FF8-4D11-4DFB-BCA8-57BCCE6FAABD}" srcId="{3EBA5621-6B2C-43DA-9DFD-3368787D78E9}" destId="{B0C1407D-A7B7-4718-957E-7D3852B330C0}" srcOrd="0" destOrd="0" parTransId="{87D42EE6-4543-43C0-8DEA-9353A41BEEF9}" sibTransId="{D525C15D-668D-4559-BBD9-80FE8D4B6053}"/>
    <dgm:cxn modelId="{2FCACDFA-25A2-4732-BDB3-0387C27BA272}" srcId="{3EBA5621-6B2C-43DA-9DFD-3368787D78E9}" destId="{A429C2D3-7A4D-40C9-98E8-464F60789C1B}" srcOrd="1" destOrd="0" parTransId="{CC7FDD64-2B6F-4AC5-9359-11ECA4C12967}" sibTransId="{F5C7DF18-AA0C-4A1B-9C12-CFEE94BDFE7B}"/>
    <dgm:cxn modelId="{F89C4EA4-4854-4BCC-8268-24938A4BD6FB}" type="presParOf" srcId="{01C057B5-C482-47EC-9B80-C86672194A28}" destId="{AE51911E-C06F-47D5-9721-5A7A8495D5FE}" srcOrd="0" destOrd="0" presId="urn:microsoft.com/office/officeart/2005/8/layout/hierarchy1"/>
    <dgm:cxn modelId="{AE0308C6-6FA3-4556-AB1F-63996AA738A6}" type="presParOf" srcId="{AE51911E-C06F-47D5-9721-5A7A8495D5FE}" destId="{4902C6B2-2FC8-4540-825B-B67BCB18B924}" srcOrd="0" destOrd="0" presId="urn:microsoft.com/office/officeart/2005/8/layout/hierarchy1"/>
    <dgm:cxn modelId="{024B6F6C-AC43-4149-988B-891CA1BCC250}" type="presParOf" srcId="{4902C6B2-2FC8-4540-825B-B67BCB18B924}" destId="{BD9152F3-A87F-40ED-8A4A-F6779F26EAE4}" srcOrd="0" destOrd="0" presId="urn:microsoft.com/office/officeart/2005/8/layout/hierarchy1"/>
    <dgm:cxn modelId="{C08AF2E6-6BB4-4871-BDB1-F723F3B073C4}" type="presParOf" srcId="{4902C6B2-2FC8-4540-825B-B67BCB18B924}" destId="{4AD5FBAE-0E54-439E-8DF7-020D72E88E09}" srcOrd="1" destOrd="0" presId="urn:microsoft.com/office/officeart/2005/8/layout/hierarchy1"/>
    <dgm:cxn modelId="{A7D4D2A6-14C7-4076-B780-0AD13CD7BA01}" type="presParOf" srcId="{AE51911E-C06F-47D5-9721-5A7A8495D5FE}" destId="{AF482984-9AEA-4ED9-9883-FFBC14FFD09A}" srcOrd="1" destOrd="0" presId="urn:microsoft.com/office/officeart/2005/8/layout/hierarchy1"/>
    <dgm:cxn modelId="{F40AC05C-563F-4CDD-B726-D62B437F90E9}" type="presParOf" srcId="{AF482984-9AEA-4ED9-9883-FFBC14FFD09A}" destId="{E161993A-17A3-44C4-BB30-C3437A72690E}" srcOrd="0" destOrd="0" presId="urn:microsoft.com/office/officeart/2005/8/layout/hierarchy1"/>
    <dgm:cxn modelId="{29BFE1CF-6818-40DA-B9EB-33F2DB22E1CE}" type="presParOf" srcId="{AF482984-9AEA-4ED9-9883-FFBC14FFD09A}" destId="{484D7802-09AE-4E23-9293-32F781ABDA4D}" srcOrd="1" destOrd="0" presId="urn:microsoft.com/office/officeart/2005/8/layout/hierarchy1"/>
    <dgm:cxn modelId="{8BFF2488-D8ED-4530-8C13-6C2624247D49}" type="presParOf" srcId="{484D7802-09AE-4E23-9293-32F781ABDA4D}" destId="{D7E20954-49AD-4D8D-880F-2BF83C8EAE43}" srcOrd="0" destOrd="0" presId="urn:microsoft.com/office/officeart/2005/8/layout/hierarchy1"/>
    <dgm:cxn modelId="{398A11D8-88D4-4969-A826-DFDD720AAAD6}" type="presParOf" srcId="{D7E20954-49AD-4D8D-880F-2BF83C8EAE43}" destId="{B40741BD-0302-4EFA-B47B-BF1967705A56}" srcOrd="0" destOrd="0" presId="urn:microsoft.com/office/officeart/2005/8/layout/hierarchy1"/>
    <dgm:cxn modelId="{680D64A6-DC68-4562-BE2B-9CAFF5B95E11}" type="presParOf" srcId="{D7E20954-49AD-4D8D-880F-2BF83C8EAE43}" destId="{73D715A2-17F8-4C90-8FED-56FA22ACF039}" srcOrd="1" destOrd="0" presId="urn:microsoft.com/office/officeart/2005/8/layout/hierarchy1"/>
    <dgm:cxn modelId="{2992DA15-1236-4D52-82AC-82530943D2A4}" type="presParOf" srcId="{484D7802-09AE-4E23-9293-32F781ABDA4D}" destId="{5843E7E0-7EAB-4B06-956D-79DC15C4DA56}" srcOrd="1" destOrd="0" presId="urn:microsoft.com/office/officeart/2005/8/layout/hierarchy1"/>
    <dgm:cxn modelId="{E4152FEA-EB46-4C66-BB13-E6B4BEB34EBD}" type="presParOf" srcId="{5843E7E0-7EAB-4B06-956D-79DC15C4DA56}" destId="{5C939CD6-5E42-404F-A3BD-281C31FA297F}" srcOrd="0" destOrd="0" presId="urn:microsoft.com/office/officeart/2005/8/layout/hierarchy1"/>
    <dgm:cxn modelId="{63209724-ABF6-46CB-A7A1-31EA91CFB236}" type="presParOf" srcId="{5843E7E0-7EAB-4B06-956D-79DC15C4DA56}" destId="{3CEEDDCF-D3AF-462D-86DA-C957EB0A9F78}" srcOrd="1" destOrd="0" presId="urn:microsoft.com/office/officeart/2005/8/layout/hierarchy1"/>
    <dgm:cxn modelId="{35201A9B-E1ED-4C38-8340-36C5C2A136A7}" type="presParOf" srcId="{3CEEDDCF-D3AF-462D-86DA-C957EB0A9F78}" destId="{C5367A6F-9899-4532-BC83-ADAF5F703B6F}" srcOrd="0" destOrd="0" presId="urn:microsoft.com/office/officeart/2005/8/layout/hierarchy1"/>
    <dgm:cxn modelId="{6F231C67-0A26-4D03-AB9D-3D49C1FBE10B}" type="presParOf" srcId="{C5367A6F-9899-4532-BC83-ADAF5F703B6F}" destId="{D2476488-112A-4F1F-B434-EA194B42BEAE}" srcOrd="0" destOrd="0" presId="urn:microsoft.com/office/officeart/2005/8/layout/hierarchy1"/>
    <dgm:cxn modelId="{90B2883C-2BD2-4F82-AEE5-70C32777F59E}" type="presParOf" srcId="{C5367A6F-9899-4532-BC83-ADAF5F703B6F}" destId="{08F05618-9F57-44BC-879D-3F0F4525DA59}" srcOrd="1" destOrd="0" presId="urn:microsoft.com/office/officeart/2005/8/layout/hierarchy1"/>
    <dgm:cxn modelId="{2D4896BE-75F4-4BBE-88EA-EA5572925EE9}" type="presParOf" srcId="{3CEEDDCF-D3AF-462D-86DA-C957EB0A9F78}" destId="{972A1F4C-217C-48CF-A409-A3A63C5F155E}" srcOrd="1" destOrd="0" presId="urn:microsoft.com/office/officeart/2005/8/layout/hierarchy1"/>
    <dgm:cxn modelId="{9020CBC1-AFC7-4CAC-9050-2920AD11F4E9}" type="presParOf" srcId="{972A1F4C-217C-48CF-A409-A3A63C5F155E}" destId="{61190FF8-4C69-4D37-BEB2-6F9453A86219}" srcOrd="0" destOrd="0" presId="urn:microsoft.com/office/officeart/2005/8/layout/hierarchy1"/>
    <dgm:cxn modelId="{F0004112-7A54-497F-A98E-0B47CC4FA357}" type="presParOf" srcId="{972A1F4C-217C-48CF-A409-A3A63C5F155E}" destId="{D5BBBFA6-ADA0-4911-ABC3-AD36EC26CA2F}" srcOrd="1" destOrd="0" presId="urn:microsoft.com/office/officeart/2005/8/layout/hierarchy1"/>
    <dgm:cxn modelId="{4FE49FD9-6238-45E8-BB47-BD253CF26ABA}" type="presParOf" srcId="{D5BBBFA6-ADA0-4911-ABC3-AD36EC26CA2F}" destId="{ED504D7D-BF9F-417B-B05F-448FB9BCC1C0}" srcOrd="0" destOrd="0" presId="urn:microsoft.com/office/officeart/2005/8/layout/hierarchy1"/>
    <dgm:cxn modelId="{2B72CC75-3F5F-4E82-959D-A7A1B5EA6347}" type="presParOf" srcId="{ED504D7D-BF9F-417B-B05F-448FB9BCC1C0}" destId="{DDFA6958-4C97-4624-B478-66FAF6C79646}" srcOrd="0" destOrd="0" presId="urn:microsoft.com/office/officeart/2005/8/layout/hierarchy1"/>
    <dgm:cxn modelId="{BFF89A0D-6651-4C7B-AF6B-0EC456E20257}" type="presParOf" srcId="{ED504D7D-BF9F-417B-B05F-448FB9BCC1C0}" destId="{E14D5C0A-DC0A-4D30-A67A-C1089F829F2B}" srcOrd="1" destOrd="0" presId="urn:microsoft.com/office/officeart/2005/8/layout/hierarchy1"/>
    <dgm:cxn modelId="{3836622F-DE6D-40E7-B2B1-E48BDDED56B4}" type="presParOf" srcId="{D5BBBFA6-ADA0-4911-ABC3-AD36EC26CA2F}" destId="{2074E643-84F0-4182-9DC7-FDAB62D39FAE}" srcOrd="1" destOrd="0" presId="urn:microsoft.com/office/officeart/2005/8/layout/hierarchy1"/>
    <dgm:cxn modelId="{B1435CD8-8E1E-48AA-AB47-4F6A8EDBFFF6}" type="presParOf" srcId="{972A1F4C-217C-48CF-A409-A3A63C5F155E}" destId="{A7ED111F-0E29-4A83-8BCB-D5C655BEBEDF}" srcOrd="2" destOrd="0" presId="urn:microsoft.com/office/officeart/2005/8/layout/hierarchy1"/>
    <dgm:cxn modelId="{55002B6C-222A-427B-933C-4443591F243D}" type="presParOf" srcId="{972A1F4C-217C-48CF-A409-A3A63C5F155E}" destId="{897C8E82-87DD-4274-AAEF-550C414B9E92}" srcOrd="3" destOrd="0" presId="urn:microsoft.com/office/officeart/2005/8/layout/hierarchy1"/>
    <dgm:cxn modelId="{D15F9665-C001-489D-9BFC-BA504FD6C2CE}" type="presParOf" srcId="{897C8E82-87DD-4274-AAEF-550C414B9E92}" destId="{E99A4EEF-1345-4398-9284-3062D1AB0B20}" srcOrd="0" destOrd="0" presId="urn:microsoft.com/office/officeart/2005/8/layout/hierarchy1"/>
    <dgm:cxn modelId="{8DF6DF5E-9CE0-4339-B304-9858B0CD2D6E}" type="presParOf" srcId="{E99A4EEF-1345-4398-9284-3062D1AB0B20}" destId="{BDA54F2A-B20C-4CB6-A5EA-CDA271BC7FF0}" srcOrd="0" destOrd="0" presId="urn:microsoft.com/office/officeart/2005/8/layout/hierarchy1"/>
    <dgm:cxn modelId="{69809FAB-0BF0-4535-99C8-FE28CD780AE0}" type="presParOf" srcId="{E99A4EEF-1345-4398-9284-3062D1AB0B20}" destId="{88C40861-6B12-4224-A5B6-D4C0F3B58D55}" srcOrd="1" destOrd="0" presId="urn:microsoft.com/office/officeart/2005/8/layout/hierarchy1"/>
    <dgm:cxn modelId="{5DFF89AB-7C67-41A9-94B7-F930DEAEF592}" type="presParOf" srcId="{897C8E82-87DD-4274-AAEF-550C414B9E92}" destId="{045AB694-CD16-4270-97CD-D1EE0F2659AD}" srcOrd="1" destOrd="0" presId="urn:microsoft.com/office/officeart/2005/8/layout/hierarchy1"/>
    <dgm:cxn modelId="{6125B64F-0683-4B43-A8EB-E46D2965053F}" type="presParOf" srcId="{972A1F4C-217C-48CF-A409-A3A63C5F155E}" destId="{7E0FA0B7-D3E0-44D8-BE5C-63A726BE041A}" srcOrd="4" destOrd="0" presId="urn:microsoft.com/office/officeart/2005/8/layout/hierarchy1"/>
    <dgm:cxn modelId="{655919FA-47BB-4ACA-B97F-D0648396EA5B}" type="presParOf" srcId="{972A1F4C-217C-48CF-A409-A3A63C5F155E}" destId="{66F046ED-D7B7-4919-991A-030A329E1BC1}" srcOrd="5" destOrd="0" presId="urn:microsoft.com/office/officeart/2005/8/layout/hierarchy1"/>
    <dgm:cxn modelId="{90FB68E1-54BC-457E-A7F5-8333F79D99AF}" type="presParOf" srcId="{66F046ED-D7B7-4919-991A-030A329E1BC1}" destId="{2ACC19A6-0A9B-435A-9D02-243F8DB038F6}" srcOrd="0" destOrd="0" presId="urn:microsoft.com/office/officeart/2005/8/layout/hierarchy1"/>
    <dgm:cxn modelId="{C4C472C8-3535-47E7-B1FE-EDD8E34BD2F6}" type="presParOf" srcId="{2ACC19A6-0A9B-435A-9D02-243F8DB038F6}" destId="{89BD5F43-3F04-4217-BD20-874ACF797BD5}" srcOrd="0" destOrd="0" presId="urn:microsoft.com/office/officeart/2005/8/layout/hierarchy1"/>
    <dgm:cxn modelId="{271DBB03-9A6E-4E04-B112-97F09257D8D7}" type="presParOf" srcId="{2ACC19A6-0A9B-435A-9D02-243F8DB038F6}" destId="{D748B249-F96B-484B-90C8-077058AC167D}" srcOrd="1" destOrd="0" presId="urn:microsoft.com/office/officeart/2005/8/layout/hierarchy1"/>
    <dgm:cxn modelId="{53E92A43-020F-429B-AE08-D63B5ED644EA}" type="presParOf" srcId="{66F046ED-D7B7-4919-991A-030A329E1BC1}" destId="{BFEF0D60-8927-4023-9D7A-85C18057F99D}" srcOrd="1" destOrd="0" presId="urn:microsoft.com/office/officeart/2005/8/layout/hierarchy1"/>
    <dgm:cxn modelId="{0D286546-9360-4E58-8531-55F091E244F7}" type="presParOf" srcId="{AF482984-9AEA-4ED9-9883-FFBC14FFD09A}" destId="{9DE27D54-FF5F-4CAA-A6E6-37C0FFDF8D94}" srcOrd="2" destOrd="0" presId="urn:microsoft.com/office/officeart/2005/8/layout/hierarchy1"/>
    <dgm:cxn modelId="{B3625198-39EB-4EFE-8A4A-2245F972D6E0}" type="presParOf" srcId="{AF482984-9AEA-4ED9-9883-FFBC14FFD09A}" destId="{57ED186F-03AC-4445-B31B-9D82BA8915AB}" srcOrd="3" destOrd="0" presId="urn:microsoft.com/office/officeart/2005/8/layout/hierarchy1"/>
    <dgm:cxn modelId="{62244BA0-BBCB-4348-A851-5C121CDB07F6}" type="presParOf" srcId="{57ED186F-03AC-4445-B31B-9D82BA8915AB}" destId="{A401A8C5-4407-4591-B8B4-B4878AC55B1B}" srcOrd="0" destOrd="0" presId="urn:microsoft.com/office/officeart/2005/8/layout/hierarchy1"/>
    <dgm:cxn modelId="{FEAC5735-6126-444F-B9B3-CD8B8E81739A}" type="presParOf" srcId="{A401A8C5-4407-4591-B8B4-B4878AC55B1B}" destId="{C0843EF0-006E-475F-8987-47E0613D7FBF}" srcOrd="0" destOrd="0" presId="urn:microsoft.com/office/officeart/2005/8/layout/hierarchy1"/>
    <dgm:cxn modelId="{39965BAD-BCB3-4066-9D48-F67DADDF8FDB}" type="presParOf" srcId="{A401A8C5-4407-4591-B8B4-B4878AC55B1B}" destId="{E38E21E4-3604-4FA7-AB29-E62742873A5A}" srcOrd="1" destOrd="0" presId="urn:microsoft.com/office/officeart/2005/8/layout/hierarchy1"/>
    <dgm:cxn modelId="{E875DE42-798F-4FB9-89E0-18EBB9309E78}" type="presParOf" srcId="{57ED186F-03AC-4445-B31B-9D82BA8915AB}" destId="{260EDD22-0ED3-4DAF-9FFA-66BBBD1EDC6A}" srcOrd="1" destOrd="0" presId="urn:microsoft.com/office/officeart/2005/8/layout/hierarchy1"/>
    <dgm:cxn modelId="{430E16F1-D6F4-4B9D-B1A5-364FFD0116A0}" type="presParOf" srcId="{260EDD22-0ED3-4DAF-9FFA-66BBBD1EDC6A}" destId="{922215D1-8CAE-4E6A-9317-22EC0E7E049F}" srcOrd="0" destOrd="0" presId="urn:microsoft.com/office/officeart/2005/8/layout/hierarchy1"/>
    <dgm:cxn modelId="{8C69CE2D-32EA-4F86-9761-5D532A1B4FC1}" type="presParOf" srcId="{260EDD22-0ED3-4DAF-9FFA-66BBBD1EDC6A}" destId="{F0700D67-2A8F-496B-8B54-B26D70DAF969}" srcOrd="1" destOrd="0" presId="urn:microsoft.com/office/officeart/2005/8/layout/hierarchy1"/>
    <dgm:cxn modelId="{E8714C78-67F1-4942-B6F9-A61E21124D02}" type="presParOf" srcId="{F0700D67-2A8F-496B-8B54-B26D70DAF969}" destId="{716DE4C9-6558-42B6-A71F-73F0E83D3849}" srcOrd="0" destOrd="0" presId="urn:microsoft.com/office/officeart/2005/8/layout/hierarchy1"/>
    <dgm:cxn modelId="{37C90D39-A9A9-420A-9339-7434BF6E8ED2}" type="presParOf" srcId="{716DE4C9-6558-42B6-A71F-73F0E83D3849}" destId="{C09C609F-6B28-4926-A7CC-1166E3E83593}" srcOrd="0" destOrd="0" presId="urn:microsoft.com/office/officeart/2005/8/layout/hierarchy1"/>
    <dgm:cxn modelId="{8DD32599-894A-45BE-8B94-79CFACD37B25}" type="presParOf" srcId="{716DE4C9-6558-42B6-A71F-73F0E83D3849}" destId="{7F5AD82C-B581-4CE4-93C7-40D79010DAA6}" srcOrd="1" destOrd="0" presId="urn:microsoft.com/office/officeart/2005/8/layout/hierarchy1"/>
    <dgm:cxn modelId="{D9777120-D7A1-43AA-9EDC-979CB06617B9}" type="presParOf" srcId="{F0700D67-2A8F-496B-8B54-B26D70DAF969}" destId="{98DB95F4-8E58-4D0B-A6F5-8CC12A6F0C3A}" srcOrd="1" destOrd="0" presId="urn:microsoft.com/office/officeart/2005/8/layout/hierarchy1"/>
    <dgm:cxn modelId="{BE193C96-F075-4A35-9534-4428962BF742}" type="presParOf" srcId="{98DB95F4-8E58-4D0B-A6F5-8CC12A6F0C3A}" destId="{C82A4E97-8860-4E59-89D7-B7A08D82603F}" srcOrd="0" destOrd="0" presId="urn:microsoft.com/office/officeart/2005/8/layout/hierarchy1"/>
    <dgm:cxn modelId="{253CA7D2-BF3A-4CF0-A3C0-3812600A6343}" type="presParOf" srcId="{98DB95F4-8E58-4D0B-A6F5-8CC12A6F0C3A}" destId="{D047B538-540A-4510-B4DF-2F478AD52DAF}" srcOrd="1" destOrd="0" presId="urn:microsoft.com/office/officeart/2005/8/layout/hierarchy1"/>
    <dgm:cxn modelId="{CD440D8B-3A69-4C66-B4EC-3DA9DEA1D433}" type="presParOf" srcId="{D047B538-540A-4510-B4DF-2F478AD52DAF}" destId="{2EA7DD49-CE37-4074-BAB4-ECEBB4769B4E}" srcOrd="0" destOrd="0" presId="urn:microsoft.com/office/officeart/2005/8/layout/hierarchy1"/>
    <dgm:cxn modelId="{B5F6B288-4F50-4DF9-95E0-F89F9C7719BD}" type="presParOf" srcId="{2EA7DD49-CE37-4074-BAB4-ECEBB4769B4E}" destId="{358F700F-8CF5-4CC6-A6A0-01006133ED06}" srcOrd="0" destOrd="0" presId="urn:microsoft.com/office/officeart/2005/8/layout/hierarchy1"/>
    <dgm:cxn modelId="{03B23960-12BA-46A0-A4D3-080B2A382E42}" type="presParOf" srcId="{2EA7DD49-CE37-4074-BAB4-ECEBB4769B4E}" destId="{67FA81A3-7E82-4EF1-8FD3-AD6B67A3DBDD}" srcOrd="1" destOrd="0" presId="urn:microsoft.com/office/officeart/2005/8/layout/hierarchy1"/>
    <dgm:cxn modelId="{CA3E7E78-46FA-4A63-ABAE-074D73A26E81}" type="presParOf" srcId="{D047B538-540A-4510-B4DF-2F478AD52DAF}" destId="{72D2F778-8A84-4743-B1A8-27CAD772737B}" srcOrd="1" destOrd="0" presId="urn:microsoft.com/office/officeart/2005/8/layout/hierarchy1"/>
    <dgm:cxn modelId="{2271ABAF-555D-46E0-A1DE-9A9946D760E5}" type="presParOf" srcId="{98DB95F4-8E58-4D0B-A6F5-8CC12A6F0C3A}" destId="{4DD065DC-9846-4D37-94AE-9493A8051BDA}" srcOrd="2" destOrd="0" presId="urn:microsoft.com/office/officeart/2005/8/layout/hierarchy1"/>
    <dgm:cxn modelId="{FE0479FC-E270-4DAE-8529-E3163EBE1022}" type="presParOf" srcId="{98DB95F4-8E58-4D0B-A6F5-8CC12A6F0C3A}" destId="{D28DD0F9-06CE-4010-B3F3-D566BA648202}" srcOrd="3" destOrd="0" presId="urn:microsoft.com/office/officeart/2005/8/layout/hierarchy1"/>
    <dgm:cxn modelId="{C67A756D-5CD7-4E4F-B948-2B940E4ED721}" type="presParOf" srcId="{D28DD0F9-06CE-4010-B3F3-D566BA648202}" destId="{0C6D1D96-B077-4EBD-9D86-682283D4772C}" srcOrd="0" destOrd="0" presId="urn:microsoft.com/office/officeart/2005/8/layout/hierarchy1"/>
    <dgm:cxn modelId="{B3B2EC3D-32F0-46BC-851F-7E5CEAFD90B3}" type="presParOf" srcId="{0C6D1D96-B077-4EBD-9D86-682283D4772C}" destId="{88EE39AA-155D-4FF8-A8E6-917A5EE11E4A}" srcOrd="0" destOrd="0" presId="urn:microsoft.com/office/officeart/2005/8/layout/hierarchy1"/>
    <dgm:cxn modelId="{F651D176-FA85-4A41-A663-1EDC473B5091}" type="presParOf" srcId="{0C6D1D96-B077-4EBD-9D86-682283D4772C}" destId="{CCC7B24B-4D85-4C28-9247-DFD33F47E1E3}" srcOrd="1" destOrd="0" presId="urn:microsoft.com/office/officeart/2005/8/layout/hierarchy1"/>
    <dgm:cxn modelId="{866D4619-A7DE-4CB8-AAE6-3994E7421BC2}" type="presParOf" srcId="{D28DD0F9-06CE-4010-B3F3-D566BA648202}" destId="{61EE5AC1-00C9-420A-87F1-DB746048F664}" srcOrd="1" destOrd="0" presId="urn:microsoft.com/office/officeart/2005/8/layout/hierarchy1"/>
    <dgm:cxn modelId="{CA241694-B56A-438A-8ABD-0A4854CDEFE1}" type="presParOf" srcId="{98DB95F4-8E58-4D0B-A6F5-8CC12A6F0C3A}" destId="{C02920C6-EDD6-4A6B-910F-4A461D7AAD91}" srcOrd="4" destOrd="0" presId="urn:microsoft.com/office/officeart/2005/8/layout/hierarchy1"/>
    <dgm:cxn modelId="{06DC9180-3AAC-4E68-B114-A41EDCB90C6E}" type="presParOf" srcId="{98DB95F4-8E58-4D0B-A6F5-8CC12A6F0C3A}" destId="{0F4CB293-7119-4B27-88C2-061C419F31EC}" srcOrd="5" destOrd="0" presId="urn:microsoft.com/office/officeart/2005/8/layout/hierarchy1"/>
    <dgm:cxn modelId="{00052485-A3CC-4CC9-8396-4F70AA0F26F7}" type="presParOf" srcId="{0F4CB293-7119-4B27-88C2-061C419F31EC}" destId="{0A8779D4-EA10-4A37-9542-B3B6C4ACEC9B}" srcOrd="0" destOrd="0" presId="urn:microsoft.com/office/officeart/2005/8/layout/hierarchy1"/>
    <dgm:cxn modelId="{7FA8A689-6CE3-4388-87E2-9D3C6D8412FA}" type="presParOf" srcId="{0A8779D4-EA10-4A37-9542-B3B6C4ACEC9B}" destId="{58EC346A-5B1E-4C86-9A8B-898A3C291191}" srcOrd="0" destOrd="0" presId="urn:microsoft.com/office/officeart/2005/8/layout/hierarchy1"/>
    <dgm:cxn modelId="{EA038AB2-411D-4B78-A2FF-E022EA805127}" type="presParOf" srcId="{0A8779D4-EA10-4A37-9542-B3B6C4ACEC9B}" destId="{8FF26AF6-8E67-4024-A0CF-9AD0C9F00420}" srcOrd="1" destOrd="0" presId="urn:microsoft.com/office/officeart/2005/8/layout/hierarchy1"/>
    <dgm:cxn modelId="{D6E05514-3BFF-4293-9447-C865E95F5AB5}" type="presParOf" srcId="{0F4CB293-7119-4B27-88C2-061C419F31EC}" destId="{F9DDB531-633E-4A95-AEF6-0D94F887012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C5BE4B-62D9-F74B-BFFA-EF9437CC8EE3}" type="doc">
      <dgm:prSet loTypeId="urn:microsoft.com/office/officeart/2005/8/layout/radial3" loCatId="" qsTypeId="urn:microsoft.com/office/officeart/2005/8/quickstyle/simple4" qsCatId="simple" csTypeId="urn:microsoft.com/office/officeart/2005/8/colors/accent1_2" csCatId="accent1" phldr="1"/>
      <dgm:spPr/>
      <dgm:t>
        <a:bodyPr/>
        <a:lstStyle/>
        <a:p>
          <a:endParaRPr lang="en-US"/>
        </a:p>
      </dgm:t>
    </dgm:pt>
    <dgm:pt modelId="{3B21C72D-66F5-834F-A74A-0E5BC8CA6CE2}">
      <dgm:prSet phldrT="[Text]" custT="1"/>
      <dgm:spPr/>
      <dgm:t>
        <a:bodyPr/>
        <a:lstStyle/>
        <a:p>
          <a:pPr>
            <a:lnSpc>
              <a:spcPct val="120000"/>
            </a:lnSpc>
          </a:pPr>
          <a:r>
            <a:rPr lang="en-US" sz="1200" b="1" dirty="0"/>
            <a:t>Clonal plasma cell disorders </a:t>
          </a:r>
        </a:p>
        <a:p>
          <a:pPr>
            <a:lnSpc>
              <a:spcPct val="120000"/>
            </a:lnSpc>
          </a:pPr>
          <a:endParaRPr lang="en-US" sz="1200" b="1" dirty="0"/>
        </a:p>
      </dgm:t>
    </dgm:pt>
    <dgm:pt modelId="{D22E2B49-E136-A94F-A5FE-70EBA4F492AC}" type="parTrans" cxnId="{65C809EA-7871-854B-87F7-768C77D30DC5}">
      <dgm:prSet/>
      <dgm:spPr/>
      <dgm:t>
        <a:bodyPr/>
        <a:lstStyle/>
        <a:p>
          <a:endParaRPr lang="en-US" sz="800"/>
        </a:p>
      </dgm:t>
    </dgm:pt>
    <dgm:pt modelId="{9D86051E-B3DD-5444-A6A7-F8221931F2B0}" type="sibTrans" cxnId="{65C809EA-7871-854B-87F7-768C77D30DC5}">
      <dgm:prSet/>
      <dgm:spPr/>
      <dgm:t>
        <a:bodyPr/>
        <a:lstStyle/>
        <a:p>
          <a:endParaRPr lang="en-US" sz="800"/>
        </a:p>
      </dgm:t>
    </dgm:pt>
    <dgm:pt modelId="{8077714C-0C1E-C942-98EC-5177BE1C6E29}">
      <dgm:prSet phldrT="[Text]" custT="1"/>
      <dgm:spPr/>
      <dgm:t>
        <a:bodyPr/>
        <a:lstStyle/>
        <a:p>
          <a:r>
            <a:rPr lang="en-US" sz="800" dirty="0"/>
            <a:t>Monoclonal </a:t>
          </a:r>
          <a:r>
            <a:rPr lang="en-US" sz="800" dirty="0" err="1"/>
            <a:t>gammopathy</a:t>
          </a:r>
          <a:r>
            <a:rPr lang="en-US" sz="800" dirty="0"/>
            <a:t> of undetermined significance</a:t>
          </a:r>
        </a:p>
      </dgm:t>
    </dgm:pt>
    <dgm:pt modelId="{CED2ECEB-A080-1549-A9F1-A59B0E2ACF46}" type="parTrans" cxnId="{3C6E19AC-49FB-1E46-B8E2-0AF1AECE323C}">
      <dgm:prSet/>
      <dgm:spPr/>
      <dgm:t>
        <a:bodyPr/>
        <a:lstStyle/>
        <a:p>
          <a:endParaRPr lang="en-US" sz="800"/>
        </a:p>
      </dgm:t>
    </dgm:pt>
    <dgm:pt modelId="{95B61B6C-6D5C-384F-BD58-6B09EFB52494}" type="sibTrans" cxnId="{3C6E19AC-49FB-1E46-B8E2-0AF1AECE323C}">
      <dgm:prSet/>
      <dgm:spPr/>
      <dgm:t>
        <a:bodyPr/>
        <a:lstStyle/>
        <a:p>
          <a:endParaRPr lang="en-US" sz="800"/>
        </a:p>
      </dgm:t>
    </dgm:pt>
    <dgm:pt modelId="{F88404AF-586C-014F-91DD-4F43A8514BA0}">
      <dgm:prSet phldrT="[Text]" custT="1"/>
      <dgm:spPr/>
      <dgm:t>
        <a:bodyPr/>
        <a:lstStyle/>
        <a:p>
          <a:r>
            <a:rPr lang="en-US" sz="800" dirty="0"/>
            <a:t>POEMS syndrome</a:t>
          </a:r>
        </a:p>
      </dgm:t>
    </dgm:pt>
    <dgm:pt modelId="{35675748-F5E3-C743-A4D2-962FF1EB29EC}" type="parTrans" cxnId="{90C7B9D5-0F66-F24C-8238-66623C229A9C}">
      <dgm:prSet/>
      <dgm:spPr/>
      <dgm:t>
        <a:bodyPr/>
        <a:lstStyle/>
        <a:p>
          <a:endParaRPr lang="en-US" sz="800"/>
        </a:p>
      </dgm:t>
    </dgm:pt>
    <dgm:pt modelId="{C3A01A84-4229-D842-89A8-4CC25CA503AA}" type="sibTrans" cxnId="{90C7B9D5-0F66-F24C-8238-66623C229A9C}">
      <dgm:prSet/>
      <dgm:spPr/>
      <dgm:t>
        <a:bodyPr/>
        <a:lstStyle/>
        <a:p>
          <a:endParaRPr lang="en-US" sz="800"/>
        </a:p>
      </dgm:t>
    </dgm:pt>
    <dgm:pt modelId="{70844396-32CC-3949-B290-4116B3C249A2}">
      <dgm:prSet phldrT="[Text]" custT="1"/>
      <dgm:spPr/>
      <dgm:t>
        <a:bodyPr/>
        <a:lstStyle/>
        <a:p>
          <a:r>
            <a:rPr lang="en-US" sz="800" dirty="0"/>
            <a:t>Plasma cell leukemia</a:t>
          </a:r>
        </a:p>
      </dgm:t>
    </dgm:pt>
    <dgm:pt modelId="{B9B11951-90F3-E04B-AB84-A7587F25D0E1}" type="parTrans" cxnId="{EF180420-1A24-E949-A9F9-78A652927397}">
      <dgm:prSet/>
      <dgm:spPr/>
      <dgm:t>
        <a:bodyPr/>
        <a:lstStyle/>
        <a:p>
          <a:endParaRPr lang="en-US" sz="800"/>
        </a:p>
      </dgm:t>
    </dgm:pt>
    <dgm:pt modelId="{AF503114-B59D-D14D-93CF-0548FB692E59}" type="sibTrans" cxnId="{EF180420-1A24-E949-A9F9-78A652927397}">
      <dgm:prSet/>
      <dgm:spPr/>
      <dgm:t>
        <a:bodyPr/>
        <a:lstStyle/>
        <a:p>
          <a:endParaRPr lang="en-US" sz="800"/>
        </a:p>
      </dgm:t>
    </dgm:pt>
    <dgm:pt modelId="{24F3427B-8A71-AF45-8719-9EFC54F282E5}">
      <dgm:prSet custT="1"/>
      <dgm:spPr/>
      <dgm:t>
        <a:bodyPr/>
        <a:lstStyle/>
        <a:p>
          <a:r>
            <a:rPr lang="en-US" sz="800" dirty="0"/>
            <a:t>Systemic light-chain amyloidosis</a:t>
          </a:r>
        </a:p>
      </dgm:t>
    </dgm:pt>
    <dgm:pt modelId="{693F0CC4-22C9-7C4B-A259-25515D06823A}" type="parTrans" cxnId="{89F00EE5-DD48-DA4C-87AC-9A26ADE2C569}">
      <dgm:prSet/>
      <dgm:spPr/>
      <dgm:t>
        <a:bodyPr/>
        <a:lstStyle/>
        <a:p>
          <a:endParaRPr lang="en-US" sz="800"/>
        </a:p>
      </dgm:t>
    </dgm:pt>
    <dgm:pt modelId="{BD2C8174-16AD-7441-A0A1-49949E1A2ABC}" type="sibTrans" cxnId="{89F00EE5-DD48-DA4C-87AC-9A26ADE2C569}">
      <dgm:prSet/>
      <dgm:spPr/>
      <dgm:t>
        <a:bodyPr/>
        <a:lstStyle/>
        <a:p>
          <a:endParaRPr lang="en-US" sz="800"/>
        </a:p>
      </dgm:t>
    </dgm:pt>
    <dgm:pt modelId="{8985BA07-01EA-0849-9594-D370E9F3FE32}">
      <dgm:prSet custT="1"/>
      <dgm:spPr/>
      <dgm:t>
        <a:bodyPr/>
        <a:lstStyle/>
        <a:p>
          <a:r>
            <a:rPr lang="en-US" sz="800" dirty="0" err="1"/>
            <a:t>WaldenstromMacroglobulinemia</a:t>
          </a:r>
          <a:endParaRPr lang="en-US" sz="800" dirty="0"/>
        </a:p>
      </dgm:t>
    </dgm:pt>
    <dgm:pt modelId="{5D26A8D8-2C6C-4E45-8B46-64C70E39E0E7}" type="parTrans" cxnId="{EB987498-D3FE-5044-8487-7D8BBF83D2D9}">
      <dgm:prSet/>
      <dgm:spPr/>
      <dgm:t>
        <a:bodyPr/>
        <a:lstStyle/>
        <a:p>
          <a:endParaRPr lang="en-US" sz="800"/>
        </a:p>
      </dgm:t>
    </dgm:pt>
    <dgm:pt modelId="{99F152FE-6E65-AA4C-945F-DE9A5E818E8E}" type="sibTrans" cxnId="{EB987498-D3FE-5044-8487-7D8BBF83D2D9}">
      <dgm:prSet/>
      <dgm:spPr/>
      <dgm:t>
        <a:bodyPr/>
        <a:lstStyle/>
        <a:p>
          <a:endParaRPr lang="en-US" sz="800"/>
        </a:p>
      </dgm:t>
    </dgm:pt>
    <dgm:pt modelId="{AAF824CC-B922-E44F-BC57-1A383CA94EDC}">
      <dgm:prSet phldrT="[Text]" custT="1"/>
      <dgm:spPr/>
      <dgm:t>
        <a:bodyPr/>
        <a:lstStyle/>
        <a:p>
          <a:r>
            <a:rPr lang="en-US" sz="1000" b="1" dirty="0"/>
            <a:t>Multiple myeloma</a:t>
          </a:r>
        </a:p>
      </dgm:t>
    </dgm:pt>
    <dgm:pt modelId="{DE59C049-A689-F14F-82DE-26EF19D4B404}" type="parTrans" cxnId="{9152E668-21BE-E94C-AB2A-B18E918345ED}">
      <dgm:prSet/>
      <dgm:spPr/>
      <dgm:t>
        <a:bodyPr/>
        <a:lstStyle/>
        <a:p>
          <a:endParaRPr lang="en-US" sz="800"/>
        </a:p>
      </dgm:t>
    </dgm:pt>
    <dgm:pt modelId="{B4C7363E-96F3-9C47-BAF3-0B73D742E239}" type="sibTrans" cxnId="{9152E668-21BE-E94C-AB2A-B18E918345ED}">
      <dgm:prSet/>
      <dgm:spPr/>
      <dgm:t>
        <a:bodyPr/>
        <a:lstStyle/>
        <a:p>
          <a:endParaRPr lang="en-US" sz="800"/>
        </a:p>
      </dgm:t>
    </dgm:pt>
    <dgm:pt modelId="{6C6CE551-B7EC-3B46-8E98-FFDD0A24DAF8}" type="pres">
      <dgm:prSet presAssocID="{0BC5BE4B-62D9-F74B-BFFA-EF9437CC8EE3}" presName="composite" presStyleCnt="0">
        <dgm:presLayoutVars>
          <dgm:chMax val="1"/>
          <dgm:dir/>
          <dgm:resizeHandles val="exact"/>
        </dgm:presLayoutVars>
      </dgm:prSet>
      <dgm:spPr/>
    </dgm:pt>
    <dgm:pt modelId="{6A21F158-4088-304F-A22D-7818EAE3E08E}" type="pres">
      <dgm:prSet presAssocID="{0BC5BE4B-62D9-F74B-BFFA-EF9437CC8EE3}" presName="radial" presStyleCnt="0">
        <dgm:presLayoutVars>
          <dgm:animLvl val="ctr"/>
        </dgm:presLayoutVars>
      </dgm:prSet>
      <dgm:spPr/>
    </dgm:pt>
    <dgm:pt modelId="{5196750D-1F1C-0143-A29A-C49D3E9B8725}" type="pres">
      <dgm:prSet presAssocID="{3B21C72D-66F5-834F-A74A-0E5BC8CA6CE2}" presName="centerShape" presStyleLbl="vennNode1" presStyleIdx="0" presStyleCnt="7"/>
      <dgm:spPr/>
    </dgm:pt>
    <dgm:pt modelId="{0D28AD76-0FC5-DF4D-A3D3-A18120F56F8B}" type="pres">
      <dgm:prSet presAssocID="{8077714C-0C1E-C942-98EC-5177BE1C6E29}" presName="node" presStyleLbl="vennNode1" presStyleIdx="1" presStyleCnt="7">
        <dgm:presLayoutVars>
          <dgm:bulletEnabled val="1"/>
        </dgm:presLayoutVars>
      </dgm:prSet>
      <dgm:spPr/>
    </dgm:pt>
    <dgm:pt modelId="{14438D52-DC78-674E-8DD5-7DE4195B115F}" type="pres">
      <dgm:prSet presAssocID="{AAF824CC-B922-E44F-BC57-1A383CA94EDC}" presName="node" presStyleLbl="vennNode1" presStyleIdx="2" presStyleCnt="7">
        <dgm:presLayoutVars>
          <dgm:bulletEnabled val="1"/>
        </dgm:presLayoutVars>
      </dgm:prSet>
      <dgm:spPr/>
    </dgm:pt>
    <dgm:pt modelId="{ED40D7D6-BB4C-FD4B-AAAD-348F9F1BAA5C}" type="pres">
      <dgm:prSet presAssocID="{24F3427B-8A71-AF45-8719-9EFC54F282E5}" presName="node" presStyleLbl="vennNode1" presStyleIdx="3" presStyleCnt="7">
        <dgm:presLayoutVars>
          <dgm:bulletEnabled val="1"/>
        </dgm:presLayoutVars>
      </dgm:prSet>
      <dgm:spPr/>
    </dgm:pt>
    <dgm:pt modelId="{3012EB38-C110-1F41-AA96-1D189453C591}" type="pres">
      <dgm:prSet presAssocID="{8985BA07-01EA-0849-9594-D370E9F3FE32}" presName="node" presStyleLbl="vennNode1" presStyleIdx="4" presStyleCnt="7">
        <dgm:presLayoutVars>
          <dgm:bulletEnabled val="1"/>
        </dgm:presLayoutVars>
      </dgm:prSet>
      <dgm:spPr/>
    </dgm:pt>
    <dgm:pt modelId="{9EFAA557-60F8-B249-B8A9-416D5EDE6880}" type="pres">
      <dgm:prSet presAssocID="{F88404AF-586C-014F-91DD-4F43A8514BA0}" presName="node" presStyleLbl="vennNode1" presStyleIdx="5" presStyleCnt="7">
        <dgm:presLayoutVars>
          <dgm:bulletEnabled val="1"/>
        </dgm:presLayoutVars>
      </dgm:prSet>
      <dgm:spPr/>
    </dgm:pt>
    <dgm:pt modelId="{CC970A7F-CBDE-6F4E-A27F-498912C70D16}" type="pres">
      <dgm:prSet presAssocID="{70844396-32CC-3949-B290-4116B3C249A2}" presName="node" presStyleLbl="vennNode1" presStyleIdx="6" presStyleCnt="7">
        <dgm:presLayoutVars>
          <dgm:bulletEnabled val="1"/>
        </dgm:presLayoutVars>
      </dgm:prSet>
      <dgm:spPr/>
    </dgm:pt>
  </dgm:ptLst>
  <dgm:cxnLst>
    <dgm:cxn modelId="{0637B006-8E8F-244D-88B3-1AB0CA0E5472}" type="presOf" srcId="{8985BA07-01EA-0849-9594-D370E9F3FE32}" destId="{3012EB38-C110-1F41-AA96-1D189453C591}" srcOrd="0" destOrd="0" presId="urn:microsoft.com/office/officeart/2005/8/layout/radial3"/>
    <dgm:cxn modelId="{783DD80C-0CAA-B24D-82BE-2ECD552EEA62}" type="presOf" srcId="{0BC5BE4B-62D9-F74B-BFFA-EF9437CC8EE3}" destId="{6C6CE551-B7EC-3B46-8E98-FFDD0A24DAF8}" srcOrd="0" destOrd="0" presId="urn:microsoft.com/office/officeart/2005/8/layout/radial3"/>
    <dgm:cxn modelId="{E1C10F17-D75A-F144-97DD-E5C9BC617079}" type="presOf" srcId="{3B21C72D-66F5-834F-A74A-0E5BC8CA6CE2}" destId="{5196750D-1F1C-0143-A29A-C49D3E9B8725}" srcOrd="0" destOrd="0" presId="urn:microsoft.com/office/officeart/2005/8/layout/radial3"/>
    <dgm:cxn modelId="{89B6A01D-362E-F747-92F8-40FEA1F7DCE0}" type="presOf" srcId="{24F3427B-8A71-AF45-8719-9EFC54F282E5}" destId="{ED40D7D6-BB4C-FD4B-AAAD-348F9F1BAA5C}" srcOrd="0" destOrd="0" presId="urn:microsoft.com/office/officeart/2005/8/layout/radial3"/>
    <dgm:cxn modelId="{EF180420-1A24-E949-A9F9-78A652927397}" srcId="{3B21C72D-66F5-834F-A74A-0E5BC8CA6CE2}" destId="{70844396-32CC-3949-B290-4116B3C249A2}" srcOrd="5" destOrd="0" parTransId="{B9B11951-90F3-E04B-AB84-A7587F25D0E1}" sibTransId="{AF503114-B59D-D14D-93CF-0548FB692E59}"/>
    <dgm:cxn modelId="{19B9C628-3FC1-674E-969C-2FB96568D291}" type="presOf" srcId="{8077714C-0C1E-C942-98EC-5177BE1C6E29}" destId="{0D28AD76-0FC5-DF4D-A3D3-A18120F56F8B}" srcOrd="0" destOrd="0" presId="urn:microsoft.com/office/officeart/2005/8/layout/radial3"/>
    <dgm:cxn modelId="{9152E668-21BE-E94C-AB2A-B18E918345ED}" srcId="{3B21C72D-66F5-834F-A74A-0E5BC8CA6CE2}" destId="{AAF824CC-B922-E44F-BC57-1A383CA94EDC}" srcOrd="1" destOrd="0" parTransId="{DE59C049-A689-F14F-82DE-26EF19D4B404}" sibTransId="{B4C7363E-96F3-9C47-BAF3-0B73D742E239}"/>
    <dgm:cxn modelId="{03DD0B4B-9AC0-8142-97F5-9680527FD2C0}" type="presOf" srcId="{F88404AF-586C-014F-91DD-4F43A8514BA0}" destId="{9EFAA557-60F8-B249-B8A9-416D5EDE6880}" srcOrd="0" destOrd="0" presId="urn:microsoft.com/office/officeart/2005/8/layout/radial3"/>
    <dgm:cxn modelId="{ED3F8591-22EA-334B-A54C-65D76D24CE44}" type="presOf" srcId="{AAF824CC-B922-E44F-BC57-1A383CA94EDC}" destId="{14438D52-DC78-674E-8DD5-7DE4195B115F}" srcOrd="0" destOrd="0" presId="urn:microsoft.com/office/officeart/2005/8/layout/radial3"/>
    <dgm:cxn modelId="{89C31296-8373-8F4E-8637-1E4B5E012E33}" type="presOf" srcId="{70844396-32CC-3949-B290-4116B3C249A2}" destId="{CC970A7F-CBDE-6F4E-A27F-498912C70D16}" srcOrd="0" destOrd="0" presId="urn:microsoft.com/office/officeart/2005/8/layout/radial3"/>
    <dgm:cxn modelId="{EB987498-D3FE-5044-8487-7D8BBF83D2D9}" srcId="{3B21C72D-66F5-834F-A74A-0E5BC8CA6CE2}" destId="{8985BA07-01EA-0849-9594-D370E9F3FE32}" srcOrd="3" destOrd="0" parTransId="{5D26A8D8-2C6C-4E45-8B46-64C70E39E0E7}" sibTransId="{99F152FE-6E65-AA4C-945F-DE9A5E818E8E}"/>
    <dgm:cxn modelId="{3C6E19AC-49FB-1E46-B8E2-0AF1AECE323C}" srcId="{3B21C72D-66F5-834F-A74A-0E5BC8CA6CE2}" destId="{8077714C-0C1E-C942-98EC-5177BE1C6E29}" srcOrd="0" destOrd="0" parTransId="{CED2ECEB-A080-1549-A9F1-A59B0E2ACF46}" sibTransId="{95B61B6C-6D5C-384F-BD58-6B09EFB52494}"/>
    <dgm:cxn modelId="{90C7B9D5-0F66-F24C-8238-66623C229A9C}" srcId="{3B21C72D-66F5-834F-A74A-0E5BC8CA6CE2}" destId="{F88404AF-586C-014F-91DD-4F43A8514BA0}" srcOrd="4" destOrd="0" parTransId="{35675748-F5E3-C743-A4D2-962FF1EB29EC}" sibTransId="{C3A01A84-4229-D842-89A8-4CC25CA503AA}"/>
    <dgm:cxn modelId="{89F00EE5-DD48-DA4C-87AC-9A26ADE2C569}" srcId="{3B21C72D-66F5-834F-A74A-0E5BC8CA6CE2}" destId="{24F3427B-8A71-AF45-8719-9EFC54F282E5}" srcOrd="2" destOrd="0" parTransId="{693F0CC4-22C9-7C4B-A259-25515D06823A}" sibTransId="{BD2C8174-16AD-7441-A0A1-49949E1A2ABC}"/>
    <dgm:cxn modelId="{65C809EA-7871-854B-87F7-768C77D30DC5}" srcId="{0BC5BE4B-62D9-F74B-BFFA-EF9437CC8EE3}" destId="{3B21C72D-66F5-834F-A74A-0E5BC8CA6CE2}" srcOrd="0" destOrd="0" parTransId="{D22E2B49-E136-A94F-A5FE-70EBA4F492AC}" sibTransId="{9D86051E-B3DD-5444-A6A7-F8221931F2B0}"/>
    <dgm:cxn modelId="{62BBB57B-4A6F-9A43-A941-443644610A4E}" type="presParOf" srcId="{6C6CE551-B7EC-3B46-8E98-FFDD0A24DAF8}" destId="{6A21F158-4088-304F-A22D-7818EAE3E08E}" srcOrd="0" destOrd="0" presId="urn:microsoft.com/office/officeart/2005/8/layout/radial3"/>
    <dgm:cxn modelId="{39E48BAF-AC96-E042-8A04-D07538F22DFE}" type="presParOf" srcId="{6A21F158-4088-304F-A22D-7818EAE3E08E}" destId="{5196750D-1F1C-0143-A29A-C49D3E9B8725}" srcOrd="0" destOrd="0" presId="urn:microsoft.com/office/officeart/2005/8/layout/radial3"/>
    <dgm:cxn modelId="{B5BB117A-0AE5-BC4F-BE38-0760FFC704FD}" type="presParOf" srcId="{6A21F158-4088-304F-A22D-7818EAE3E08E}" destId="{0D28AD76-0FC5-DF4D-A3D3-A18120F56F8B}" srcOrd="1" destOrd="0" presId="urn:microsoft.com/office/officeart/2005/8/layout/radial3"/>
    <dgm:cxn modelId="{496A65B0-2BAE-4748-9FE4-7C6913635285}" type="presParOf" srcId="{6A21F158-4088-304F-A22D-7818EAE3E08E}" destId="{14438D52-DC78-674E-8DD5-7DE4195B115F}" srcOrd="2" destOrd="0" presId="urn:microsoft.com/office/officeart/2005/8/layout/radial3"/>
    <dgm:cxn modelId="{10BD8322-FCC4-8047-ACCF-BC91CEF18785}" type="presParOf" srcId="{6A21F158-4088-304F-A22D-7818EAE3E08E}" destId="{ED40D7D6-BB4C-FD4B-AAAD-348F9F1BAA5C}" srcOrd="3" destOrd="0" presId="urn:microsoft.com/office/officeart/2005/8/layout/radial3"/>
    <dgm:cxn modelId="{56E4B19B-F412-4942-858E-ABB7ED53F776}" type="presParOf" srcId="{6A21F158-4088-304F-A22D-7818EAE3E08E}" destId="{3012EB38-C110-1F41-AA96-1D189453C591}" srcOrd="4" destOrd="0" presId="urn:microsoft.com/office/officeart/2005/8/layout/radial3"/>
    <dgm:cxn modelId="{3AD4B127-87A2-D94E-AF34-71A1E5B01F94}" type="presParOf" srcId="{6A21F158-4088-304F-A22D-7818EAE3E08E}" destId="{9EFAA557-60F8-B249-B8A9-416D5EDE6880}" srcOrd="5" destOrd="0" presId="urn:microsoft.com/office/officeart/2005/8/layout/radial3"/>
    <dgm:cxn modelId="{D0B9D041-6F6C-4443-BFB2-B49086AA8565}" type="presParOf" srcId="{6A21F158-4088-304F-A22D-7818EAE3E08E}" destId="{CC970A7F-CBDE-6F4E-A27F-498912C70D16}"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933094-C1F6-224B-A192-58F56D2CF121}" type="doc">
      <dgm:prSet loTypeId="urn:microsoft.com/office/officeart/2005/8/layout/hProcess3" loCatId="" qsTypeId="urn:microsoft.com/office/officeart/2005/8/quickstyle/simple1" qsCatId="simple" csTypeId="urn:microsoft.com/office/officeart/2005/8/colors/colorful1" csCatId="colorful" phldr="1"/>
      <dgm:spPr/>
    </dgm:pt>
    <dgm:pt modelId="{90E0ED47-F28A-9F4A-A81D-BA055B97A9A9}">
      <dgm:prSet phldrT="[Text]" custT="1"/>
      <dgm:spPr/>
      <dgm:t>
        <a:bodyPr/>
        <a:lstStyle/>
        <a:p>
          <a:endParaRPr lang="en-US" sz="8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dgm:t>
    </dgm:pt>
    <dgm:pt modelId="{81D8F691-3335-F741-9C6A-5ABCFD34C585}" type="parTrans" cxnId="{7CD2D728-0091-0945-8D92-45849702CD30}">
      <dgm:prSet/>
      <dgm:spPr/>
      <dgm:t>
        <a:bodyPr/>
        <a:lstStyle/>
        <a:p>
          <a:endParaRPr lang="en-US"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dgm:t>
    </dgm:pt>
    <dgm:pt modelId="{25064B3A-214A-7446-8118-60655000241D}" type="sibTrans" cxnId="{7CD2D728-0091-0945-8D92-45849702CD30}">
      <dgm:prSet/>
      <dgm:spPr/>
      <dgm:t>
        <a:bodyPr/>
        <a:lstStyle/>
        <a:p>
          <a:endParaRPr lang="en-US"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dgm:t>
    </dgm:pt>
    <dgm:pt modelId="{FCA57FBA-0937-C148-A9AD-239850E752FB}" type="pres">
      <dgm:prSet presAssocID="{42933094-C1F6-224B-A192-58F56D2CF121}" presName="Name0" presStyleCnt="0">
        <dgm:presLayoutVars>
          <dgm:dir/>
          <dgm:animLvl val="lvl"/>
          <dgm:resizeHandles val="exact"/>
        </dgm:presLayoutVars>
      </dgm:prSet>
      <dgm:spPr/>
    </dgm:pt>
    <dgm:pt modelId="{5DA3B491-AE15-6C48-8AA5-A51E27800362}" type="pres">
      <dgm:prSet presAssocID="{42933094-C1F6-224B-A192-58F56D2CF121}" presName="dummy" presStyleCnt="0"/>
      <dgm:spPr/>
    </dgm:pt>
    <dgm:pt modelId="{54E8E234-BBDB-BF45-9BA6-D458C4931CCA}" type="pres">
      <dgm:prSet presAssocID="{42933094-C1F6-224B-A192-58F56D2CF121}" presName="linH" presStyleCnt="0"/>
      <dgm:spPr/>
    </dgm:pt>
    <dgm:pt modelId="{A154B53F-B94E-2E48-99EE-2E014409E52D}" type="pres">
      <dgm:prSet presAssocID="{42933094-C1F6-224B-A192-58F56D2CF121}" presName="padding1" presStyleCnt="0"/>
      <dgm:spPr/>
    </dgm:pt>
    <dgm:pt modelId="{51913DB1-4BEB-1347-8E80-A954AAC66CA7}" type="pres">
      <dgm:prSet presAssocID="{90E0ED47-F28A-9F4A-A81D-BA055B97A9A9}" presName="linV" presStyleCnt="0"/>
      <dgm:spPr/>
    </dgm:pt>
    <dgm:pt modelId="{1FD03034-2C61-FF47-A3CA-038B0C865682}" type="pres">
      <dgm:prSet presAssocID="{90E0ED47-F28A-9F4A-A81D-BA055B97A9A9}" presName="spVertical1" presStyleCnt="0"/>
      <dgm:spPr/>
    </dgm:pt>
    <dgm:pt modelId="{134688B2-5C58-0D4F-B0CC-DEA470698AEF}" type="pres">
      <dgm:prSet presAssocID="{90E0ED47-F28A-9F4A-A81D-BA055B97A9A9}" presName="parTx" presStyleLbl="revTx" presStyleIdx="0" presStyleCnt="1">
        <dgm:presLayoutVars>
          <dgm:chMax val="0"/>
          <dgm:chPref val="0"/>
          <dgm:bulletEnabled val="1"/>
        </dgm:presLayoutVars>
      </dgm:prSet>
      <dgm:spPr/>
    </dgm:pt>
    <dgm:pt modelId="{301B21BE-070A-C249-AD67-7586BB3F87A6}" type="pres">
      <dgm:prSet presAssocID="{90E0ED47-F28A-9F4A-A81D-BA055B97A9A9}" presName="spVertical2" presStyleCnt="0"/>
      <dgm:spPr/>
    </dgm:pt>
    <dgm:pt modelId="{F6BD006D-B7E4-AB42-B07C-F5D2C7DBE1D1}" type="pres">
      <dgm:prSet presAssocID="{90E0ED47-F28A-9F4A-A81D-BA055B97A9A9}" presName="spVertical3" presStyleCnt="0"/>
      <dgm:spPr/>
    </dgm:pt>
    <dgm:pt modelId="{F12EB50C-454C-3E40-B3BD-39852FD4C59F}" type="pres">
      <dgm:prSet presAssocID="{42933094-C1F6-224B-A192-58F56D2CF121}" presName="padding2" presStyleCnt="0"/>
      <dgm:spPr/>
    </dgm:pt>
    <dgm:pt modelId="{309257A5-B138-E744-89BE-AACFE0FCED2D}" type="pres">
      <dgm:prSet presAssocID="{42933094-C1F6-224B-A192-58F56D2CF121}" presName="negArrow" presStyleCnt="0"/>
      <dgm:spPr/>
    </dgm:pt>
    <dgm:pt modelId="{7D9ED39C-CAAB-654B-AF32-821E56E163E3}" type="pres">
      <dgm:prSet presAssocID="{42933094-C1F6-224B-A192-58F56D2CF121}" presName="backgroundArrow" presStyleLbl="node1" presStyleIdx="0" presStyleCnt="1" custLinFactNeighborX="-15598" custLinFactNeighborY="-85156"/>
      <dgm:spPr>
        <a:solidFill>
          <a:srgbClr val="094E98"/>
        </a:solidFill>
      </dgm:spPr>
    </dgm:pt>
  </dgm:ptLst>
  <dgm:cxnLst>
    <dgm:cxn modelId="{7CD2D728-0091-0945-8D92-45849702CD30}" srcId="{42933094-C1F6-224B-A192-58F56D2CF121}" destId="{90E0ED47-F28A-9F4A-A81D-BA055B97A9A9}" srcOrd="0" destOrd="0" parTransId="{81D8F691-3335-F741-9C6A-5ABCFD34C585}" sibTransId="{25064B3A-214A-7446-8118-60655000241D}"/>
    <dgm:cxn modelId="{72B6F474-8289-DD4A-BBAB-368AD454BB19}" type="presOf" srcId="{42933094-C1F6-224B-A192-58F56D2CF121}" destId="{FCA57FBA-0937-C148-A9AD-239850E752FB}" srcOrd="0" destOrd="0" presId="urn:microsoft.com/office/officeart/2005/8/layout/hProcess3"/>
    <dgm:cxn modelId="{55E5A4B1-1D95-AA4D-8EF3-829F4E1A8910}" type="presOf" srcId="{90E0ED47-F28A-9F4A-A81D-BA055B97A9A9}" destId="{134688B2-5C58-0D4F-B0CC-DEA470698AEF}" srcOrd="0" destOrd="0" presId="urn:microsoft.com/office/officeart/2005/8/layout/hProcess3"/>
    <dgm:cxn modelId="{BBDD0C41-602D-E843-9404-8A791D1875BD}" type="presParOf" srcId="{FCA57FBA-0937-C148-A9AD-239850E752FB}" destId="{5DA3B491-AE15-6C48-8AA5-A51E27800362}" srcOrd="0" destOrd="0" presId="urn:microsoft.com/office/officeart/2005/8/layout/hProcess3"/>
    <dgm:cxn modelId="{427655F0-4C4C-7A4B-AFEE-1842DEB254B8}" type="presParOf" srcId="{FCA57FBA-0937-C148-A9AD-239850E752FB}" destId="{54E8E234-BBDB-BF45-9BA6-D458C4931CCA}" srcOrd="1" destOrd="0" presId="urn:microsoft.com/office/officeart/2005/8/layout/hProcess3"/>
    <dgm:cxn modelId="{D1570732-E792-2047-840C-A9B930756B2B}" type="presParOf" srcId="{54E8E234-BBDB-BF45-9BA6-D458C4931CCA}" destId="{A154B53F-B94E-2E48-99EE-2E014409E52D}" srcOrd="0" destOrd="0" presId="urn:microsoft.com/office/officeart/2005/8/layout/hProcess3"/>
    <dgm:cxn modelId="{E69282F8-2E94-A44F-B58A-42E9B234E89F}" type="presParOf" srcId="{54E8E234-BBDB-BF45-9BA6-D458C4931CCA}" destId="{51913DB1-4BEB-1347-8E80-A954AAC66CA7}" srcOrd="1" destOrd="0" presId="urn:microsoft.com/office/officeart/2005/8/layout/hProcess3"/>
    <dgm:cxn modelId="{18FFF856-A42D-8048-A9BF-A6D265EF40B4}" type="presParOf" srcId="{51913DB1-4BEB-1347-8E80-A954AAC66CA7}" destId="{1FD03034-2C61-FF47-A3CA-038B0C865682}" srcOrd="0" destOrd="0" presId="urn:microsoft.com/office/officeart/2005/8/layout/hProcess3"/>
    <dgm:cxn modelId="{C9EA1118-F18F-E24A-98F9-CB17606BBD03}" type="presParOf" srcId="{51913DB1-4BEB-1347-8E80-A954AAC66CA7}" destId="{134688B2-5C58-0D4F-B0CC-DEA470698AEF}" srcOrd="1" destOrd="0" presId="urn:microsoft.com/office/officeart/2005/8/layout/hProcess3"/>
    <dgm:cxn modelId="{83773861-B2BF-6A4B-90AA-A9C882FB26D8}" type="presParOf" srcId="{51913DB1-4BEB-1347-8E80-A954AAC66CA7}" destId="{301B21BE-070A-C249-AD67-7586BB3F87A6}" srcOrd="2" destOrd="0" presId="urn:microsoft.com/office/officeart/2005/8/layout/hProcess3"/>
    <dgm:cxn modelId="{B45ADF30-B92E-4344-B433-41F163E5DE63}" type="presParOf" srcId="{51913DB1-4BEB-1347-8E80-A954AAC66CA7}" destId="{F6BD006D-B7E4-AB42-B07C-F5D2C7DBE1D1}" srcOrd="3" destOrd="0" presId="urn:microsoft.com/office/officeart/2005/8/layout/hProcess3"/>
    <dgm:cxn modelId="{E3183037-306C-EC41-9944-5D865B05CC23}" type="presParOf" srcId="{54E8E234-BBDB-BF45-9BA6-D458C4931CCA}" destId="{F12EB50C-454C-3E40-B3BD-39852FD4C59F}" srcOrd="2" destOrd="0" presId="urn:microsoft.com/office/officeart/2005/8/layout/hProcess3"/>
    <dgm:cxn modelId="{152BFF56-9B89-0544-BE89-142608325919}" type="presParOf" srcId="{54E8E234-BBDB-BF45-9BA6-D458C4931CCA}" destId="{309257A5-B138-E744-89BE-AACFE0FCED2D}" srcOrd="3" destOrd="0" presId="urn:microsoft.com/office/officeart/2005/8/layout/hProcess3"/>
    <dgm:cxn modelId="{7EB48A5F-749D-D345-8AF3-CE671CC52CE7}" type="presParOf" srcId="{54E8E234-BBDB-BF45-9BA6-D458C4931CCA}" destId="{7D9ED39C-CAAB-654B-AF32-821E56E163E3}" srcOrd="4" destOrd="0" presId="urn:microsoft.com/office/officeart/2005/8/layout/hProcess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933094-C1F6-224B-A192-58F56D2CF121}" type="doc">
      <dgm:prSet loTypeId="urn:microsoft.com/office/officeart/2005/8/layout/hProcess3" loCatId="" qsTypeId="urn:microsoft.com/office/officeart/2005/8/quickstyle/simple1" qsCatId="simple" csTypeId="urn:microsoft.com/office/officeart/2005/8/colors/colorful1" csCatId="colorful" phldr="1"/>
      <dgm:spPr/>
    </dgm:pt>
    <dgm:pt modelId="{90E0ED47-F28A-9F4A-A81D-BA055B97A9A9}">
      <dgm:prSet phldrT="[Text]" custT="1"/>
      <dgm:spPr/>
      <dgm:t>
        <a:bodyPr/>
        <a:lstStyle/>
        <a:p>
          <a:endParaRPr lang="en-US" sz="800" dirty="0"/>
        </a:p>
      </dgm:t>
    </dgm:pt>
    <dgm:pt modelId="{81D8F691-3335-F741-9C6A-5ABCFD34C585}" type="parTrans" cxnId="{7CD2D728-0091-0945-8D92-45849702CD30}">
      <dgm:prSet/>
      <dgm:spPr/>
      <dgm:t>
        <a:bodyPr/>
        <a:lstStyle/>
        <a:p>
          <a:endParaRPr lang="en-US"/>
        </a:p>
      </dgm:t>
    </dgm:pt>
    <dgm:pt modelId="{25064B3A-214A-7446-8118-60655000241D}" type="sibTrans" cxnId="{7CD2D728-0091-0945-8D92-45849702CD30}">
      <dgm:prSet/>
      <dgm:spPr/>
      <dgm:t>
        <a:bodyPr/>
        <a:lstStyle/>
        <a:p>
          <a:endParaRPr lang="en-US"/>
        </a:p>
      </dgm:t>
    </dgm:pt>
    <dgm:pt modelId="{FCA57FBA-0937-C148-A9AD-239850E752FB}" type="pres">
      <dgm:prSet presAssocID="{42933094-C1F6-224B-A192-58F56D2CF121}" presName="Name0" presStyleCnt="0">
        <dgm:presLayoutVars>
          <dgm:dir/>
          <dgm:animLvl val="lvl"/>
          <dgm:resizeHandles val="exact"/>
        </dgm:presLayoutVars>
      </dgm:prSet>
      <dgm:spPr/>
    </dgm:pt>
    <dgm:pt modelId="{5DA3B491-AE15-6C48-8AA5-A51E27800362}" type="pres">
      <dgm:prSet presAssocID="{42933094-C1F6-224B-A192-58F56D2CF121}" presName="dummy" presStyleCnt="0"/>
      <dgm:spPr/>
    </dgm:pt>
    <dgm:pt modelId="{54E8E234-BBDB-BF45-9BA6-D458C4931CCA}" type="pres">
      <dgm:prSet presAssocID="{42933094-C1F6-224B-A192-58F56D2CF121}" presName="linH" presStyleCnt="0"/>
      <dgm:spPr/>
    </dgm:pt>
    <dgm:pt modelId="{A154B53F-B94E-2E48-99EE-2E014409E52D}" type="pres">
      <dgm:prSet presAssocID="{42933094-C1F6-224B-A192-58F56D2CF121}" presName="padding1" presStyleCnt="0"/>
      <dgm:spPr/>
    </dgm:pt>
    <dgm:pt modelId="{51913DB1-4BEB-1347-8E80-A954AAC66CA7}" type="pres">
      <dgm:prSet presAssocID="{90E0ED47-F28A-9F4A-A81D-BA055B97A9A9}" presName="linV" presStyleCnt="0"/>
      <dgm:spPr/>
    </dgm:pt>
    <dgm:pt modelId="{1FD03034-2C61-FF47-A3CA-038B0C865682}" type="pres">
      <dgm:prSet presAssocID="{90E0ED47-F28A-9F4A-A81D-BA055B97A9A9}" presName="spVertical1" presStyleCnt="0"/>
      <dgm:spPr/>
    </dgm:pt>
    <dgm:pt modelId="{134688B2-5C58-0D4F-B0CC-DEA470698AEF}" type="pres">
      <dgm:prSet presAssocID="{90E0ED47-F28A-9F4A-A81D-BA055B97A9A9}" presName="parTx" presStyleLbl="revTx" presStyleIdx="0" presStyleCnt="1" custLinFactNeighborX="2003">
        <dgm:presLayoutVars>
          <dgm:chMax val="0"/>
          <dgm:chPref val="0"/>
          <dgm:bulletEnabled val="1"/>
        </dgm:presLayoutVars>
      </dgm:prSet>
      <dgm:spPr/>
    </dgm:pt>
    <dgm:pt modelId="{301B21BE-070A-C249-AD67-7586BB3F87A6}" type="pres">
      <dgm:prSet presAssocID="{90E0ED47-F28A-9F4A-A81D-BA055B97A9A9}" presName="spVertical2" presStyleCnt="0"/>
      <dgm:spPr/>
    </dgm:pt>
    <dgm:pt modelId="{F6BD006D-B7E4-AB42-B07C-F5D2C7DBE1D1}" type="pres">
      <dgm:prSet presAssocID="{90E0ED47-F28A-9F4A-A81D-BA055B97A9A9}" presName="spVertical3" presStyleCnt="0"/>
      <dgm:spPr/>
    </dgm:pt>
    <dgm:pt modelId="{F12EB50C-454C-3E40-B3BD-39852FD4C59F}" type="pres">
      <dgm:prSet presAssocID="{42933094-C1F6-224B-A192-58F56D2CF121}" presName="padding2" presStyleCnt="0"/>
      <dgm:spPr/>
    </dgm:pt>
    <dgm:pt modelId="{309257A5-B138-E744-89BE-AACFE0FCED2D}" type="pres">
      <dgm:prSet presAssocID="{42933094-C1F6-224B-A192-58F56D2CF121}" presName="negArrow" presStyleCnt="0"/>
      <dgm:spPr/>
    </dgm:pt>
    <dgm:pt modelId="{7D9ED39C-CAAB-654B-AF32-821E56E163E3}" type="pres">
      <dgm:prSet presAssocID="{42933094-C1F6-224B-A192-58F56D2CF121}" presName="backgroundArrow" presStyleLbl="node1" presStyleIdx="0" presStyleCnt="1" custLinFactNeighborX="-15598" custLinFactNeighborY="-85156"/>
      <dgm:spPr>
        <a:solidFill>
          <a:srgbClr val="094E98"/>
        </a:solidFill>
      </dgm:spPr>
    </dgm:pt>
  </dgm:ptLst>
  <dgm:cxnLst>
    <dgm:cxn modelId="{B1D8A30F-FC83-BE4D-BA63-CB15C7B8CA5F}" type="presOf" srcId="{90E0ED47-F28A-9F4A-A81D-BA055B97A9A9}" destId="{134688B2-5C58-0D4F-B0CC-DEA470698AEF}" srcOrd="0" destOrd="0" presId="urn:microsoft.com/office/officeart/2005/8/layout/hProcess3"/>
    <dgm:cxn modelId="{7CD2D728-0091-0945-8D92-45849702CD30}" srcId="{42933094-C1F6-224B-A192-58F56D2CF121}" destId="{90E0ED47-F28A-9F4A-A81D-BA055B97A9A9}" srcOrd="0" destOrd="0" parTransId="{81D8F691-3335-F741-9C6A-5ABCFD34C585}" sibTransId="{25064B3A-214A-7446-8118-60655000241D}"/>
    <dgm:cxn modelId="{ED495A6A-A5FE-8E49-991C-F667909E49E9}" type="presOf" srcId="{42933094-C1F6-224B-A192-58F56D2CF121}" destId="{FCA57FBA-0937-C148-A9AD-239850E752FB}" srcOrd="0" destOrd="0" presId="urn:microsoft.com/office/officeart/2005/8/layout/hProcess3"/>
    <dgm:cxn modelId="{F3A1C808-4DD8-3C46-AB76-4C6D9E71E8A2}" type="presParOf" srcId="{FCA57FBA-0937-C148-A9AD-239850E752FB}" destId="{5DA3B491-AE15-6C48-8AA5-A51E27800362}" srcOrd="0" destOrd="0" presId="urn:microsoft.com/office/officeart/2005/8/layout/hProcess3"/>
    <dgm:cxn modelId="{1DD851F0-8D6C-F048-8AEA-646180979D41}" type="presParOf" srcId="{FCA57FBA-0937-C148-A9AD-239850E752FB}" destId="{54E8E234-BBDB-BF45-9BA6-D458C4931CCA}" srcOrd="1" destOrd="0" presId="urn:microsoft.com/office/officeart/2005/8/layout/hProcess3"/>
    <dgm:cxn modelId="{9C8E151E-E637-434C-9D62-A3DC86AF6E9B}" type="presParOf" srcId="{54E8E234-BBDB-BF45-9BA6-D458C4931CCA}" destId="{A154B53F-B94E-2E48-99EE-2E014409E52D}" srcOrd="0" destOrd="0" presId="urn:microsoft.com/office/officeart/2005/8/layout/hProcess3"/>
    <dgm:cxn modelId="{F1D8336B-6A0B-B144-807B-FCE746CDFF89}" type="presParOf" srcId="{54E8E234-BBDB-BF45-9BA6-D458C4931CCA}" destId="{51913DB1-4BEB-1347-8E80-A954AAC66CA7}" srcOrd="1" destOrd="0" presId="urn:microsoft.com/office/officeart/2005/8/layout/hProcess3"/>
    <dgm:cxn modelId="{7A43A7D3-201F-824B-BF4D-FB727586876F}" type="presParOf" srcId="{51913DB1-4BEB-1347-8E80-A954AAC66CA7}" destId="{1FD03034-2C61-FF47-A3CA-038B0C865682}" srcOrd="0" destOrd="0" presId="urn:microsoft.com/office/officeart/2005/8/layout/hProcess3"/>
    <dgm:cxn modelId="{E91CF0DE-6C4C-864A-A66A-943D927EB861}" type="presParOf" srcId="{51913DB1-4BEB-1347-8E80-A954AAC66CA7}" destId="{134688B2-5C58-0D4F-B0CC-DEA470698AEF}" srcOrd="1" destOrd="0" presId="urn:microsoft.com/office/officeart/2005/8/layout/hProcess3"/>
    <dgm:cxn modelId="{54EF2963-9097-604E-BC9F-22AB9600F663}" type="presParOf" srcId="{51913DB1-4BEB-1347-8E80-A954AAC66CA7}" destId="{301B21BE-070A-C249-AD67-7586BB3F87A6}" srcOrd="2" destOrd="0" presId="urn:microsoft.com/office/officeart/2005/8/layout/hProcess3"/>
    <dgm:cxn modelId="{077C3EF1-8C86-C64C-AF4C-C18EAB050A38}" type="presParOf" srcId="{51913DB1-4BEB-1347-8E80-A954AAC66CA7}" destId="{F6BD006D-B7E4-AB42-B07C-F5D2C7DBE1D1}" srcOrd="3" destOrd="0" presId="urn:microsoft.com/office/officeart/2005/8/layout/hProcess3"/>
    <dgm:cxn modelId="{F1E67DD5-163B-7C42-B837-6C74FD1A2B6D}" type="presParOf" srcId="{54E8E234-BBDB-BF45-9BA6-D458C4931CCA}" destId="{F12EB50C-454C-3E40-B3BD-39852FD4C59F}" srcOrd="2" destOrd="0" presId="urn:microsoft.com/office/officeart/2005/8/layout/hProcess3"/>
    <dgm:cxn modelId="{F7993FC8-0859-F547-AB56-F11D048DB754}" type="presParOf" srcId="{54E8E234-BBDB-BF45-9BA6-D458C4931CCA}" destId="{309257A5-B138-E744-89BE-AACFE0FCED2D}" srcOrd="3" destOrd="0" presId="urn:microsoft.com/office/officeart/2005/8/layout/hProcess3"/>
    <dgm:cxn modelId="{2B611601-11D3-9B4C-ADDB-1403A1562DA3}" type="presParOf" srcId="{54E8E234-BBDB-BF45-9BA6-D458C4931CCA}" destId="{7D9ED39C-CAAB-654B-AF32-821E56E163E3}" srcOrd="4" destOrd="0" presId="urn:microsoft.com/office/officeart/2005/8/layout/h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933094-C1F6-224B-A192-58F56D2CF121}" type="doc">
      <dgm:prSet loTypeId="urn:microsoft.com/office/officeart/2005/8/layout/hProcess3" loCatId="" qsTypeId="urn:microsoft.com/office/officeart/2005/8/quickstyle/simple1" qsCatId="simple" csTypeId="urn:microsoft.com/office/officeart/2005/8/colors/colorful1" csCatId="colorful" phldr="1"/>
      <dgm:spPr/>
    </dgm:pt>
    <dgm:pt modelId="{90E0ED47-F28A-9F4A-A81D-BA055B97A9A9}">
      <dgm:prSet phldrT="[Text]" custT="1"/>
      <dgm:spPr/>
      <dgm:t>
        <a:bodyPr/>
        <a:lstStyle/>
        <a:p>
          <a:endParaRPr lang="en-US" sz="800" dirty="0"/>
        </a:p>
      </dgm:t>
    </dgm:pt>
    <dgm:pt modelId="{81D8F691-3335-F741-9C6A-5ABCFD34C585}" type="parTrans" cxnId="{7CD2D728-0091-0945-8D92-45849702CD30}">
      <dgm:prSet/>
      <dgm:spPr/>
      <dgm:t>
        <a:bodyPr/>
        <a:lstStyle/>
        <a:p>
          <a:endParaRPr lang="en-US"/>
        </a:p>
      </dgm:t>
    </dgm:pt>
    <dgm:pt modelId="{25064B3A-214A-7446-8118-60655000241D}" type="sibTrans" cxnId="{7CD2D728-0091-0945-8D92-45849702CD30}">
      <dgm:prSet/>
      <dgm:spPr/>
      <dgm:t>
        <a:bodyPr/>
        <a:lstStyle/>
        <a:p>
          <a:endParaRPr lang="en-US"/>
        </a:p>
      </dgm:t>
    </dgm:pt>
    <dgm:pt modelId="{FCA57FBA-0937-C148-A9AD-239850E752FB}" type="pres">
      <dgm:prSet presAssocID="{42933094-C1F6-224B-A192-58F56D2CF121}" presName="Name0" presStyleCnt="0">
        <dgm:presLayoutVars>
          <dgm:dir/>
          <dgm:animLvl val="lvl"/>
          <dgm:resizeHandles val="exact"/>
        </dgm:presLayoutVars>
      </dgm:prSet>
      <dgm:spPr/>
    </dgm:pt>
    <dgm:pt modelId="{5DA3B491-AE15-6C48-8AA5-A51E27800362}" type="pres">
      <dgm:prSet presAssocID="{42933094-C1F6-224B-A192-58F56D2CF121}" presName="dummy" presStyleCnt="0"/>
      <dgm:spPr/>
    </dgm:pt>
    <dgm:pt modelId="{54E8E234-BBDB-BF45-9BA6-D458C4931CCA}" type="pres">
      <dgm:prSet presAssocID="{42933094-C1F6-224B-A192-58F56D2CF121}" presName="linH" presStyleCnt="0"/>
      <dgm:spPr/>
    </dgm:pt>
    <dgm:pt modelId="{A154B53F-B94E-2E48-99EE-2E014409E52D}" type="pres">
      <dgm:prSet presAssocID="{42933094-C1F6-224B-A192-58F56D2CF121}" presName="padding1" presStyleCnt="0"/>
      <dgm:spPr/>
    </dgm:pt>
    <dgm:pt modelId="{51913DB1-4BEB-1347-8E80-A954AAC66CA7}" type="pres">
      <dgm:prSet presAssocID="{90E0ED47-F28A-9F4A-A81D-BA055B97A9A9}" presName="linV" presStyleCnt="0"/>
      <dgm:spPr/>
    </dgm:pt>
    <dgm:pt modelId="{1FD03034-2C61-FF47-A3CA-038B0C865682}" type="pres">
      <dgm:prSet presAssocID="{90E0ED47-F28A-9F4A-A81D-BA055B97A9A9}" presName="spVertical1" presStyleCnt="0"/>
      <dgm:spPr/>
    </dgm:pt>
    <dgm:pt modelId="{134688B2-5C58-0D4F-B0CC-DEA470698AEF}" type="pres">
      <dgm:prSet presAssocID="{90E0ED47-F28A-9F4A-A81D-BA055B97A9A9}" presName="parTx" presStyleLbl="revTx" presStyleIdx="0" presStyleCnt="1" custLinFactNeighborX="2003">
        <dgm:presLayoutVars>
          <dgm:chMax val="0"/>
          <dgm:chPref val="0"/>
          <dgm:bulletEnabled val="1"/>
        </dgm:presLayoutVars>
      </dgm:prSet>
      <dgm:spPr/>
    </dgm:pt>
    <dgm:pt modelId="{301B21BE-070A-C249-AD67-7586BB3F87A6}" type="pres">
      <dgm:prSet presAssocID="{90E0ED47-F28A-9F4A-A81D-BA055B97A9A9}" presName="spVertical2" presStyleCnt="0"/>
      <dgm:spPr/>
    </dgm:pt>
    <dgm:pt modelId="{F6BD006D-B7E4-AB42-B07C-F5D2C7DBE1D1}" type="pres">
      <dgm:prSet presAssocID="{90E0ED47-F28A-9F4A-A81D-BA055B97A9A9}" presName="spVertical3" presStyleCnt="0"/>
      <dgm:spPr/>
    </dgm:pt>
    <dgm:pt modelId="{F12EB50C-454C-3E40-B3BD-39852FD4C59F}" type="pres">
      <dgm:prSet presAssocID="{42933094-C1F6-224B-A192-58F56D2CF121}" presName="padding2" presStyleCnt="0"/>
      <dgm:spPr/>
    </dgm:pt>
    <dgm:pt modelId="{309257A5-B138-E744-89BE-AACFE0FCED2D}" type="pres">
      <dgm:prSet presAssocID="{42933094-C1F6-224B-A192-58F56D2CF121}" presName="negArrow" presStyleCnt="0"/>
      <dgm:spPr/>
    </dgm:pt>
    <dgm:pt modelId="{7D9ED39C-CAAB-654B-AF32-821E56E163E3}" type="pres">
      <dgm:prSet presAssocID="{42933094-C1F6-224B-A192-58F56D2CF121}" presName="backgroundArrow" presStyleLbl="node1" presStyleIdx="0" presStyleCnt="1" custLinFactNeighborX="-15598" custLinFactNeighborY="-85156"/>
      <dgm:spPr>
        <a:solidFill>
          <a:srgbClr val="094E98"/>
        </a:solidFill>
      </dgm:spPr>
    </dgm:pt>
  </dgm:ptLst>
  <dgm:cxnLst>
    <dgm:cxn modelId="{7CD2D728-0091-0945-8D92-45849702CD30}" srcId="{42933094-C1F6-224B-A192-58F56D2CF121}" destId="{90E0ED47-F28A-9F4A-A81D-BA055B97A9A9}" srcOrd="0" destOrd="0" parTransId="{81D8F691-3335-F741-9C6A-5ABCFD34C585}" sibTransId="{25064B3A-214A-7446-8118-60655000241D}"/>
    <dgm:cxn modelId="{C23F2CBF-1B5B-D642-992E-F5EBD29D134D}" type="presOf" srcId="{42933094-C1F6-224B-A192-58F56D2CF121}" destId="{FCA57FBA-0937-C148-A9AD-239850E752FB}" srcOrd="0" destOrd="0" presId="urn:microsoft.com/office/officeart/2005/8/layout/hProcess3"/>
    <dgm:cxn modelId="{4F9FB3CB-1861-244F-82FF-46C5EEAE422E}" type="presOf" srcId="{90E0ED47-F28A-9F4A-A81D-BA055B97A9A9}" destId="{134688B2-5C58-0D4F-B0CC-DEA470698AEF}" srcOrd="0" destOrd="0" presId="urn:microsoft.com/office/officeart/2005/8/layout/hProcess3"/>
    <dgm:cxn modelId="{78251CFA-8956-104F-AD5E-17E9F7275E8E}" type="presParOf" srcId="{FCA57FBA-0937-C148-A9AD-239850E752FB}" destId="{5DA3B491-AE15-6C48-8AA5-A51E27800362}" srcOrd="0" destOrd="0" presId="urn:microsoft.com/office/officeart/2005/8/layout/hProcess3"/>
    <dgm:cxn modelId="{BF7FBA5F-5597-EB4D-A8ED-92A809D78465}" type="presParOf" srcId="{FCA57FBA-0937-C148-A9AD-239850E752FB}" destId="{54E8E234-BBDB-BF45-9BA6-D458C4931CCA}" srcOrd="1" destOrd="0" presId="urn:microsoft.com/office/officeart/2005/8/layout/hProcess3"/>
    <dgm:cxn modelId="{9FA4C6EA-3E11-AA4C-B2C3-C795DB362E0D}" type="presParOf" srcId="{54E8E234-BBDB-BF45-9BA6-D458C4931CCA}" destId="{A154B53F-B94E-2E48-99EE-2E014409E52D}" srcOrd="0" destOrd="0" presId="urn:microsoft.com/office/officeart/2005/8/layout/hProcess3"/>
    <dgm:cxn modelId="{CCC7AA21-9CE6-E14E-9AB2-831E91C8F4BE}" type="presParOf" srcId="{54E8E234-BBDB-BF45-9BA6-D458C4931CCA}" destId="{51913DB1-4BEB-1347-8E80-A954AAC66CA7}" srcOrd="1" destOrd="0" presId="urn:microsoft.com/office/officeart/2005/8/layout/hProcess3"/>
    <dgm:cxn modelId="{D4CBE47E-25C9-2D4F-B7E1-59EA571D92EB}" type="presParOf" srcId="{51913DB1-4BEB-1347-8E80-A954AAC66CA7}" destId="{1FD03034-2C61-FF47-A3CA-038B0C865682}" srcOrd="0" destOrd="0" presId="urn:microsoft.com/office/officeart/2005/8/layout/hProcess3"/>
    <dgm:cxn modelId="{C28212E6-CB58-6E42-9903-775A3E7ED2FE}" type="presParOf" srcId="{51913DB1-4BEB-1347-8E80-A954AAC66CA7}" destId="{134688B2-5C58-0D4F-B0CC-DEA470698AEF}" srcOrd="1" destOrd="0" presId="urn:microsoft.com/office/officeart/2005/8/layout/hProcess3"/>
    <dgm:cxn modelId="{92EBA64D-F7B1-914D-B493-4D28B031020D}" type="presParOf" srcId="{51913DB1-4BEB-1347-8E80-A954AAC66CA7}" destId="{301B21BE-070A-C249-AD67-7586BB3F87A6}" srcOrd="2" destOrd="0" presId="urn:microsoft.com/office/officeart/2005/8/layout/hProcess3"/>
    <dgm:cxn modelId="{7C7AC5AB-3495-744C-BF1A-76E0A8C768E7}" type="presParOf" srcId="{51913DB1-4BEB-1347-8E80-A954AAC66CA7}" destId="{F6BD006D-B7E4-AB42-B07C-F5D2C7DBE1D1}" srcOrd="3" destOrd="0" presId="urn:microsoft.com/office/officeart/2005/8/layout/hProcess3"/>
    <dgm:cxn modelId="{AB5DBDA2-FE70-654C-8985-0AB2F3EEDFE1}" type="presParOf" srcId="{54E8E234-BBDB-BF45-9BA6-D458C4931CCA}" destId="{F12EB50C-454C-3E40-B3BD-39852FD4C59F}" srcOrd="2" destOrd="0" presId="urn:microsoft.com/office/officeart/2005/8/layout/hProcess3"/>
    <dgm:cxn modelId="{274F5D93-0122-544F-8A8B-F3B67E3DA441}" type="presParOf" srcId="{54E8E234-BBDB-BF45-9BA6-D458C4931CCA}" destId="{309257A5-B138-E744-89BE-AACFE0FCED2D}" srcOrd="3" destOrd="0" presId="urn:microsoft.com/office/officeart/2005/8/layout/hProcess3"/>
    <dgm:cxn modelId="{587A1FD8-BB3E-5043-A430-6D728058EB49}" type="presParOf" srcId="{54E8E234-BBDB-BF45-9BA6-D458C4931CCA}" destId="{7D9ED39C-CAAB-654B-AF32-821E56E163E3}" srcOrd="4" destOrd="0" presId="urn:microsoft.com/office/officeart/2005/8/layout/hProcess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9233CCD8-EFB6-A94B-B7DE-9F001551EDAF}" type="doc">
      <dgm:prSet loTypeId="urn:microsoft.com/office/officeart/2005/8/layout/vProcess5" loCatId="list" qsTypeId="urn:microsoft.com/office/officeart/2005/8/quickstyle/simple1" qsCatId="simple" csTypeId="urn:microsoft.com/office/officeart/2005/8/colors/accent1_2" csCatId="accent1" phldr="1"/>
      <dgm:spPr/>
      <dgm:t>
        <a:bodyPr/>
        <a:lstStyle/>
        <a:p>
          <a:endParaRPr lang="en-US"/>
        </a:p>
      </dgm:t>
    </dgm:pt>
    <dgm:pt modelId="{A2C5210A-0705-3740-9FB2-9C4C2B5F5ABE}">
      <dgm:prSet/>
      <dgm:spPr/>
      <dgm:t>
        <a:bodyPr/>
        <a:lstStyle/>
        <a:p>
          <a:r>
            <a:rPr lang="en-US">
              <a:solidFill>
                <a:schemeClr val="tx1"/>
              </a:solidFill>
            </a:rPr>
            <a:t>2012:  49 yo man with hypothyroidism diagnosed with CLL after routine labs showed leukocytosis</a:t>
          </a:r>
        </a:p>
      </dgm:t>
    </dgm:pt>
    <dgm:pt modelId="{177CA97C-BA2B-3F4F-8BDF-07F849EE8979}" type="parTrans" cxnId="{F7037420-0D34-364A-A806-B8BECEB5D2D0}">
      <dgm:prSet/>
      <dgm:spPr/>
      <dgm:t>
        <a:bodyPr/>
        <a:lstStyle/>
        <a:p>
          <a:endParaRPr lang="en-US">
            <a:solidFill>
              <a:schemeClr val="tx1"/>
            </a:solidFill>
          </a:endParaRPr>
        </a:p>
      </dgm:t>
    </dgm:pt>
    <dgm:pt modelId="{C5D66AD3-D75D-0C48-A54B-EDB80813A22F}" type="sibTrans" cxnId="{F7037420-0D34-364A-A806-B8BECEB5D2D0}">
      <dgm:prSet/>
      <dgm:spPr/>
      <dgm:t>
        <a:bodyPr/>
        <a:lstStyle/>
        <a:p>
          <a:endParaRPr lang="en-US">
            <a:solidFill>
              <a:schemeClr val="tx1"/>
            </a:solidFill>
          </a:endParaRPr>
        </a:p>
      </dgm:t>
    </dgm:pt>
    <dgm:pt modelId="{FBDC5B70-66F9-6940-BA67-559005294527}">
      <dgm:prSet/>
      <dgm:spPr/>
      <dgm:t>
        <a:bodyPr/>
        <a:lstStyle/>
        <a:p>
          <a:r>
            <a:rPr lang="en-US">
              <a:solidFill>
                <a:schemeClr val="tx1"/>
              </a:solidFill>
            </a:rPr>
            <a:t>IgHV unmutated, del(13q), RAI Stage I</a:t>
          </a:r>
        </a:p>
      </dgm:t>
    </dgm:pt>
    <dgm:pt modelId="{24D5A9CA-1E82-4044-8257-4B9EF37015F4}" type="parTrans" cxnId="{317B988E-66CA-1F4B-9833-D5776F13C3B9}">
      <dgm:prSet/>
      <dgm:spPr/>
      <dgm:t>
        <a:bodyPr/>
        <a:lstStyle/>
        <a:p>
          <a:endParaRPr lang="en-US">
            <a:solidFill>
              <a:schemeClr val="tx1"/>
            </a:solidFill>
          </a:endParaRPr>
        </a:p>
      </dgm:t>
    </dgm:pt>
    <dgm:pt modelId="{966F3FB1-E2A2-114E-8064-D915F73E018B}" type="sibTrans" cxnId="{317B988E-66CA-1F4B-9833-D5776F13C3B9}">
      <dgm:prSet/>
      <dgm:spPr/>
      <dgm:t>
        <a:bodyPr/>
        <a:lstStyle/>
        <a:p>
          <a:endParaRPr lang="en-US">
            <a:solidFill>
              <a:schemeClr val="tx1"/>
            </a:solidFill>
          </a:endParaRPr>
        </a:p>
      </dgm:t>
    </dgm:pt>
    <dgm:pt modelId="{31874EA9-454D-F74B-86F6-B2EC2B7B3284}">
      <dgm:prSet/>
      <dgm:spPr/>
      <dgm:t>
        <a:bodyPr/>
        <a:lstStyle/>
        <a:p>
          <a:r>
            <a:rPr lang="en-US">
              <a:solidFill>
                <a:schemeClr val="tx1"/>
              </a:solidFill>
            </a:rPr>
            <a:t>6/2014-11/2014: platelets &lt;100, symptomatic LAD. Treated with </a:t>
          </a:r>
          <a:r>
            <a:rPr lang="en-US" b="1">
              <a:solidFill>
                <a:schemeClr val="tx1"/>
              </a:solidFill>
            </a:rPr>
            <a:t>FCR</a:t>
          </a:r>
          <a:r>
            <a:rPr lang="en-US">
              <a:solidFill>
                <a:schemeClr val="tx1"/>
              </a:solidFill>
            </a:rPr>
            <a:t> x 6C </a:t>
          </a:r>
          <a:r>
            <a:rPr lang="en-US">
              <a:solidFill>
                <a:schemeClr val="tx1"/>
              </a:solidFill>
              <a:sym typeface="Wingdings" pitchFamily="2" charset="2"/>
            </a:rPr>
            <a:t></a:t>
          </a:r>
          <a:r>
            <a:rPr lang="en-US" b="1">
              <a:solidFill>
                <a:schemeClr val="tx1"/>
              </a:solidFill>
            </a:rPr>
            <a:t>PR</a:t>
          </a:r>
          <a:r>
            <a:rPr lang="en-US">
              <a:solidFill>
                <a:schemeClr val="tx1"/>
              </a:solidFill>
            </a:rPr>
            <a:t>.</a:t>
          </a:r>
        </a:p>
      </dgm:t>
    </dgm:pt>
    <dgm:pt modelId="{5EFAD04E-88CD-8E49-B0A3-FB106D58D308}" type="parTrans" cxnId="{9B1B7B55-1601-1545-B291-707C3A10746F}">
      <dgm:prSet/>
      <dgm:spPr/>
      <dgm:t>
        <a:bodyPr/>
        <a:lstStyle/>
        <a:p>
          <a:endParaRPr lang="en-US">
            <a:solidFill>
              <a:schemeClr val="tx1"/>
            </a:solidFill>
          </a:endParaRPr>
        </a:p>
      </dgm:t>
    </dgm:pt>
    <dgm:pt modelId="{1B568E55-5DC1-6144-80BB-F632EABE0B2D}" type="sibTrans" cxnId="{9B1B7B55-1601-1545-B291-707C3A10746F}">
      <dgm:prSet/>
      <dgm:spPr/>
      <dgm:t>
        <a:bodyPr/>
        <a:lstStyle/>
        <a:p>
          <a:endParaRPr lang="en-US">
            <a:solidFill>
              <a:schemeClr val="tx1"/>
            </a:solidFill>
          </a:endParaRPr>
        </a:p>
      </dgm:t>
    </dgm:pt>
    <dgm:pt modelId="{25FA1BD9-7BCA-EB45-966B-1BA361350A97}">
      <dgm:prSet/>
      <dgm:spPr>
        <a:blipFill>
          <a:blip xmlns:r="http://schemas.openxmlformats.org/officeDocument/2006/relationships" r:embed="rId1"/>
          <a:stretch>
            <a:fillRect l="-190"/>
          </a:stretch>
        </a:blipFill>
      </dgm:spPr>
      <dgm:t>
        <a:bodyPr/>
        <a:lstStyle/>
        <a:p>
          <a:r>
            <a:rPr lang="en-US">
              <a:noFill/>
            </a:rPr>
            <a:t> </a:t>
          </a:r>
        </a:p>
      </dgm:t>
    </dgm:pt>
    <dgm:pt modelId="{EFC24BF9-1278-7B42-AEA8-67E4E863B4F0}" type="parTrans" cxnId="{8EF2D6EF-9037-7A44-8E7E-01CC958D080A}">
      <dgm:prSet/>
      <dgm:spPr/>
      <dgm:t>
        <a:bodyPr/>
        <a:lstStyle/>
        <a:p>
          <a:endParaRPr lang="en-US">
            <a:solidFill>
              <a:schemeClr val="tx1"/>
            </a:solidFill>
          </a:endParaRPr>
        </a:p>
      </dgm:t>
    </dgm:pt>
    <dgm:pt modelId="{490E3D01-E8A0-C545-8E81-18DA5A5F213A}" type="sibTrans" cxnId="{8EF2D6EF-9037-7A44-8E7E-01CC958D080A}">
      <dgm:prSet/>
      <dgm:spPr/>
      <dgm:t>
        <a:bodyPr/>
        <a:lstStyle/>
        <a:p>
          <a:endParaRPr lang="en-US">
            <a:solidFill>
              <a:schemeClr val="tx1"/>
            </a:solidFill>
          </a:endParaRPr>
        </a:p>
      </dgm:t>
    </dgm:pt>
    <dgm:pt modelId="{E99A18B4-8765-7A4D-960C-7B968C5A03EA}">
      <dgm:prSet/>
      <dgm:spPr/>
      <dgm:t>
        <a:bodyPr/>
        <a:lstStyle/>
        <a:p>
          <a:r>
            <a:rPr lang="en-US" dirty="0">
              <a:solidFill>
                <a:schemeClr val="tx1"/>
              </a:solidFill>
            </a:rPr>
            <a:t>2/2019-2/2021: </a:t>
          </a:r>
          <a:r>
            <a:rPr lang="en-US" b="1" dirty="0" err="1">
              <a:solidFill>
                <a:schemeClr val="tx1"/>
              </a:solidFill>
            </a:rPr>
            <a:t>Venetoclax</a:t>
          </a:r>
          <a:r>
            <a:rPr lang="en-US" b="1" dirty="0">
              <a:solidFill>
                <a:schemeClr val="tx1"/>
              </a:solidFill>
            </a:rPr>
            <a:t> (BCL2i)</a:t>
          </a:r>
          <a:r>
            <a:rPr lang="en-US" dirty="0">
              <a:solidFill>
                <a:schemeClr val="tx1"/>
              </a:solidFill>
            </a:rPr>
            <a:t> + Rituximab </a:t>
          </a:r>
          <a:r>
            <a:rPr lang="en-US" dirty="0">
              <a:solidFill>
                <a:schemeClr val="tx1"/>
              </a:solidFill>
              <a:sym typeface="Wingdings" pitchFamily="2" charset="2"/>
            </a:rPr>
            <a:t> </a:t>
          </a:r>
          <a:r>
            <a:rPr lang="en-US" dirty="0">
              <a:solidFill>
                <a:schemeClr val="tx1"/>
              </a:solidFill>
            </a:rPr>
            <a:t>PR</a:t>
          </a:r>
        </a:p>
      </dgm:t>
    </dgm:pt>
    <dgm:pt modelId="{9408772C-9698-1D4F-A667-AD404A407336}" type="parTrans" cxnId="{88B7DB43-38E7-C443-B41B-BB4C57BF40FD}">
      <dgm:prSet/>
      <dgm:spPr/>
      <dgm:t>
        <a:bodyPr/>
        <a:lstStyle/>
        <a:p>
          <a:endParaRPr lang="en-US">
            <a:solidFill>
              <a:schemeClr val="tx1"/>
            </a:solidFill>
          </a:endParaRPr>
        </a:p>
      </dgm:t>
    </dgm:pt>
    <dgm:pt modelId="{F5389792-A9C9-8E4B-A10D-16FF6F0A2CF2}" type="sibTrans" cxnId="{88B7DB43-38E7-C443-B41B-BB4C57BF40FD}">
      <dgm:prSet/>
      <dgm:spPr/>
      <dgm:t>
        <a:bodyPr/>
        <a:lstStyle/>
        <a:p>
          <a:endParaRPr lang="en-US">
            <a:solidFill>
              <a:schemeClr val="tx1"/>
            </a:solidFill>
          </a:endParaRPr>
        </a:p>
      </dgm:t>
    </dgm:pt>
    <dgm:pt modelId="{84EE1EF4-7608-2246-A981-B3ABE806C18C}">
      <dgm:prSet/>
      <dgm:spPr/>
      <dgm:t>
        <a:bodyPr/>
        <a:lstStyle/>
        <a:p>
          <a:r>
            <a:rPr lang="en-US" dirty="0">
              <a:solidFill>
                <a:schemeClr val="tx1"/>
              </a:solidFill>
            </a:rPr>
            <a:t>6/2024: symptomatic LAD, B-symptoms</a:t>
          </a:r>
        </a:p>
      </dgm:t>
    </dgm:pt>
    <dgm:pt modelId="{870F55D5-7959-1D48-9936-44CA18468249}" type="parTrans" cxnId="{5E54E28B-C17F-594F-A2FE-9F1CE8A58F1C}">
      <dgm:prSet/>
      <dgm:spPr/>
      <dgm:t>
        <a:bodyPr/>
        <a:lstStyle/>
        <a:p>
          <a:endParaRPr lang="en-US">
            <a:solidFill>
              <a:schemeClr val="tx1"/>
            </a:solidFill>
          </a:endParaRPr>
        </a:p>
      </dgm:t>
    </dgm:pt>
    <dgm:pt modelId="{ABDDF7B1-7E91-AE49-9898-D25D980EB109}" type="sibTrans" cxnId="{5E54E28B-C17F-594F-A2FE-9F1CE8A58F1C}">
      <dgm:prSet/>
      <dgm:spPr/>
      <dgm:t>
        <a:bodyPr/>
        <a:lstStyle/>
        <a:p>
          <a:endParaRPr lang="en-US">
            <a:solidFill>
              <a:schemeClr val="tx1"/>
            </a:solidFill>
          </a:endParaRPr>
        </a:p>
      </dgm:t>
    </dgm:pt>
    <dgm:pt modelId="{CEFD6704-AFE5-C443-A50F-B9E56E2800B5}" type="pres">
      <dgm:prSet presAssocID="{9233CCD8-EFB6-A94B-B7DE-9F001551EDAF}" presName="outerComposite" presStyleCnt="0">
        <dgm:presLayoutVars>
          <dgm:chMax val="5"/>
          <dgm:dir/>
          <dgm:resizeHandles val="exact"/>
        </dgm:presLayoutVars>
      </dgm:prSet>
      <dgm:spPr/>
    </dgm:pt>
    <dgm:pt modelId="{54CCD277-4C6F-5F49-B694-1D6C40C04809}" type="pres">
      <dgm:prSet presAssocID="{9233CCD8-EFB6-A94B-B7DE-9F001551EDAF}" presName="dummyMaxCanvas" presStyleCnt="0">
        <dgm:presLayoutVars/>
      </dgm:prSet>
      <dgm:spPr/>
    </dgm:pt>
    <dgm:pt modelId="{79C4EF18-ECEF-4847-8806-CCD22890C20D}" type="pres">
      <dgm:prSet presAssocID="{9233CCD8-EFB6-A94B-B7DE-9F001551EDAF}" presName="FiveNodes_1" presStyleLbl="node1" presStyleIdx="0" presStyleCnt="5">
        <dgm:presLayoutVars>
          <dgm:bulletEnabled val="1"/>
        </dgm:presLayoutVars>
      </dgm:prSet>
      <dgm:spPr/>
    </dgm:pt>
    <dgm:pt modelId="{A500E4A8-80A5-6840-8213-4A3AA3B510FF}" type="pres">
      <dgm:prSet presAssocID="{9233CCD8-EFB6-A94B-B7DE-9F001551EDAF}" presName="FiveNodes_2" presStyleLbl="node1" presStyleIdx="1" presStyleCnt="5">
        <dgm:presLayoutVars>
          <dgm:bulletEnabled val="1"/>
        </dgm:presLayoutVars>
      </dgm:prSet>
      <dgm:spPr/>
    </dgm:pt>
    <dgm:pt modelId="{4F5D3A02-A3B4-1A44-99AC-56DA2F9601B4}" type="pres">
      <dgm:prSet presAssocID="{9233CCD8-EFB6-A94B-B7DE-9F001551EDAF}" presName="FiveNodes_3" presStyleLbl="node1" presStyleIdx="2" presStyleCnt="5">
        <dgm:presLayoutVars>
          <dgm:bulletEnabled val="1"/>
        </dgm:presLayoutVars>
      </dgm:prSet>
      <dgm:spPr/>
    </dgm:pt>
    <dgm:pt modelId="{D506C6CB-995B-5445-BF89-BECCAB37E136}" type="pres">
      <dgm:prSet presAssocID="{9233CCD8-EFB6-A94B-B7DE-9F001551EDAF}" presName="FiveNodes_4" presStyleLbl="node1" presStyleIdx="3" presStyleCnt="5">
        <dgm:presLayoutVars>
          <dgm:bulletEnabled val="1"/>
        </dgm:presLayoutVars>
      </dgm:prSet>
      <dgm:spPr/>
    </dgm:pt>
    <dgm:pt modelId="{C2E6CA56-F9A7-4047-8742-F05E2027F33E}" type="pres">
      <dgm:prSet presAssocID="{9233CCD8-EFB6-A94B-B7DE-9F001551EDAF}" presName="FiveNodes_5" presStyleLbl="node1" presStyleIdx="4" presStyleCnt="5">
        <dgm:presLayoutVars>
          <dgm:bulletEnabled val="1"/>
        </dgm:presLayoutVars>
      </dgm:prSet>
      <dgm:spPr/>
    </dgm:pt>
    <dgm:pt modelId="{B06FFD16-0F2E-3A4F-B83A-1839D262D5E0}" type="pres">
      <dgm:prSet presAssocID="{9233CCD8-EFB6-A94B-B7DE-9F001551EDAF}" presName="FiveConn_1-2" presStyleLbl="fgAccFollowNode1" presStyleIdx="0" presStyleCnt="4">
        <dgm:presLayoutVars>
          <dgm:bulletEnabled val="1"/>
        </dgm:presLayoutVars>
      </dgm:prSet>
      <dgm:spPr/>
    </dgm:pt>
    <dgm:pt modelId="{6D821496-7BA5-3345-9C4D-D68B5A352686}" type="pres">
      <dgm:prSet presAssocID="{9233CCD8-EFB6-A94B-B7DE-9F001551EDAF}" presName="FiveConn_2-3" presStyleLbl="fgAccFollowNode1" presStyleIdx="1" presStyleCnt="4">
        <dgm:presLayoutVars>
          <dgm:bulletEnabled val="1"/>
        </dgm:presLayoutVars>
      </dgm:prSet>
      <dgm:spPr/>
    </dgm:pt>
    <dgm:pt modelId="{8F729991-EEAE-D045-99E1-4BE0D7D7D7B0}" type="pres">
      <dgm:prSet presAssocID="{9233CCD8-EFB6-A94B-B7DE-9F001551EDAF}" presName="FiveConn_3-4" presStyleLbl="fgAccFollowNode1" presStyleIdx="2" presStyleCnt="4">
        <dgm:presLayoutVars>
          <dgm:bulletEnabled val="1"/>
        </dgm:presLayoutVars>
      </dgm:prSet>
      <dgm:spPr/>
    </dgm:pt>
    <dgm:pt modelId="{7C5EA76B-F7C5-E042-8F6B-3816323109EF}" type="pres">
      <dgm:prSet presAssocID="{9233CCD8-EFB6-A94B-B7DE-9F001551EDAF}" presName="FiveConn_4-5" presStyleLbl="fgAccFollowNode1" presStyleIdx="3" presStyleCnt="4">
        <dgm:presLayoutVars>
          <dgm:bulletEnabled val="1"/>
        </dgm:presLayoutVars>
      </dgm:prSet>
      <dgm:spPr/>
    </dgm:pt>
    <dgm:pt modelId="{8E235D76-F0E6-6142-8162-A1775D8EF156}" type="pres">
      <dgm:prSet presAssocID="{9233CCD8-EFB6-A94B-B7DE-9F001551EDAF}" presName="FiveNodes_1_text" presStyleLbl="node1" presStyleIdx="4" presStyleCnt="5">
        <dgm:presLayoutVars>
          <dgm:bulletEnabled val="1"/>
        </dgm:presLayoutVars>
      </dgm:prSet>
      <dgm:spPr/>
    </dgm:pt>
    <dgm:pt modelId="{932FF350-24B9-594C-A702-EFA1D5F2D2C0}" type="pres">
      <dgm:prSet presAssocID="{9233CCD8-EFB6-A94B-B7DE-9F001551EDAF}" presName="FiveNodes_2_text" presStyleLbl="node1" presStyleIdx="4" presStyleCnt="5">
        <dgm:presLayoutVars>
          <dgm:bulletEnabled val="1"/>
        </dgm:presLayoutVars>
      </dgm:prSet>
      <dgm:spPr/>
    </dgm:pt>
    <dgm:pt modelId="{D34D1B65-2B6C-A245-B8C2-6460D46AA3FF}" type="pres">
      <dgm:prSet presAssocID="{9233CCD8-EFB6-A94B-B7DE-9F001551EDAF}" presName="FiveNodes_3_text" presStyleLbl="node1" presStyleIdx="4" presStyleCnt="5">
        <dgm:presLayoutVars>
          <dgm:bulletEnabled val="1"/>
        </dgm:presLayoutVars>
      </dgm:prSet>
      <dgm:spPr/>
    </dgm:pt>
    <dgm:pt modelId="{AC49E228-687B-CF47-B093-737C26FB3480}" type="pres">
      <dgm:prSet presAssocID="{9233CCD8-EFB6-A94B-B7DE-9F001551EDAF}" presName="FiveNodes_4_text" presStyleLbl="node1" presStyleIdx="4" presStyleCnt="5">
        <dgm:presLayoutVars>
          <dgm:bulletEnabled val="1"/>
        </dgm:presLayoutVars>
      </dgm:prSet>
      <dgm:spPr/>
    </dgm:pt>
    <dgm:pt modelId="{A51A4C75-865E-B441-932B-6ABF8E1BC5D8}" type="pres">
      <dgm:prSet presAssocID="{9233CCD8-EFB6-A94B-B7DE-9F001551EDAF}" presName="FiveNodes_5_text" presStyleLbl="node1" presStyleIdx="4" presStyleCnt="5">
        <dgm:presLayoutVars>
          <dgm:bulletEnabled val="1"/>
        </dgm:presLayoutVars>
      </dgm:prSet>
      <dgm:spPr/>
    </dgm:pt>
  </dgm:ptLst>
  <dgm:cxnLst>
    <dgm:cxn modelId="{E8B8260A-850A-1A40-B264-60A06F9C4166}" type="presOf" srcId="{84EE1EF4-7608-2246-A981-B3ABE806C18C}" destId="{A51A4C75-865E-B441-932B-6ABF8E1BC5D8}" srcOrd="1" destOrd="0" presId="urn:microsoft.com/office/officeart/2005/8/layout/vProcess5"/>
    <dgm:cxn modelId="{0C5D5B1D-BB5B-B34A-8C51-8F11B1409BEA}" type="presOf" srcId="{31874EA9-454D-F74B-86F6-B2EC2B7B3284}" destId="{932FF350-24B9-594C-A702-EFA1D5F2D2C0}" srcOrd="1" destOrd="0" presId="urn:microsoft.com/office/officeart/2005/8/layout/vProcess5"/>
    <dgm:cxn modelId="{F7037420-0D34-364A-A806-B8BECEB5D2D0}" srcId="{9233CCD8-EFB6-A94B-B7DE-9F001551EDAF}" destId="{A2C5210A-0705-3740-9FB2-9C4C2B5F5ABE}" srcOrd="0" destOrd="0" parTransId="{177CA97C-BA2B-3F4F-8BDF-07F849EE8979}" sibTransId="{C5D66AD3-D75D-0C48-A54B-EDB80813A22F}"/>
    <dgm:cxn modelId="{A544E320-1C18-7641-9762-152BFBE41EA4}" type="presOf" srcId="{9233CCD8-EFB6-A94B-B7DE-9F001551EDAF}" destId="{CEFD6704-AFE5-C443-A50F-B9E56E2800B5}" srcOrd="0" destOrd="0" presId="urn:microsoft.com/office/officeart/2005/8/layout/vProcess5"/>
    <dgm:cxn modelId="{2FB1262F-0EB3-3E49-9010-A867C7AA3CF6}" type="presOf" srcId="{E99A18B4-8765-7A4D-960C-7B968C5A03EA}" destId="{AC49E228-687B-CF47-B093-737C26FB3480}" srcOrd="1" destOrd="0" presId="urn:microsoft.com/office/officeart/2005/8/layout/vProcess5"/>
    <dgm:cxn modelId="{420CCD31-AFCF-3A42-9F7E-F57B389257B0}" type="presOf" srcId="{C5D66AD3-D75D-0C48-A54B-EDB80813A22F}" destId="{B06FFD16-0F2E-3A4F-B83A-1839D262D5E0}" srcOrd="0" destOrd="0" presId="urn:microsoft.com/office/officeart/2005/8/layout/vProcess5"/>
    <dgm:cxn modelId="{88B7DB43-38E7-C443-B41B-BB4C57BF40FD}" srcId="{9233CCD8-EFB6-A94B-B7DE-9F001551EDAF}" destId="{E99A18B4-8765-7A4D-960C-7B968C5A03EA}" srcOrd="3" destOrd="0" parTransId="{9408772C-9698-1D4F-A667-AD404A407336}" sibTransId="{F5389792-A9C9-8E4B-A10D-16FF6F0A2CF2}"/>
    <dgm:cxn modelId="{9B1B7B55-1601-1545-B291-707C3A10746F}" srcId="{9233CCD8-EFB6-A94B-B7DE-9F001551EDAF}" destId="{31874EA9-454D-F74B-86F6-B2EC2B7B3284}" srcOrd="1" destOrd="0" parTransId="{5EFAD04E-88CD-8E49-B0A3-FB106D58D308}" sibTransId="{1B568E55-5DC1-6144-80BB-F632EABE0B2D}"/>
    <dgm:cxn modelId="{B503A25B-C112-354D-8BA3-96D4FF8E6F2E}" type="presOf" srcId="{25FA1BD9-7BCA-EB45-966B-1BA361350A97}" destId="{4F5D3A02-A3B4-1A44-99AC-56DA2F9601B4}" srcOrd="0" destOrd="0" presId="urn:microsoft.com/office/officeart/2005/8/layout/vProcess5"/>
    <dgm:cxn modelId="{CC541F62-949D-BD4B-9487-FBB726BAE56A}" type="presOf" srcId="{E99A18B4-8765-7A4D-960C-7B968C5A03EA}" destId="{D506C6CB-995B-5445-BF89-BECCAB37E136}" srcOrd="0" destOrd="0" presId="urn:microsoft.com/office/officeart/2005/8/layout/vProcess5"/>
    <dgm:cxn modelId="{C007E264-5BD5-664E-B9E2-97AB0B2020FA}" type="presOf" srcId="{1B568E55-5DC1-6144-80BB-F632EABE0B2D}" destId="{6D821496-7BA5-3345-9C4D-D68B5A352686}" srcOrd="0" destOrd="0" presId="urn:microsoft.com/office/officeart/2005/8/layout/vProcess5"/>
    <dgm:cxn modelId="{6388FB70-11FB-114F-85D6-2DBACDFF21A7}" type="presOf" srcId="{31874EA9-454D-F74B-86F6-B2EC2B7B3284}" destId="{A500E4A8-80A5-6840-8213-4A3AA3B510FF}" srcOrd="0" destOrd="0" presId="urn:microsoft.com/office/officeart/2005/8/layout/vProcess5"/>
    <dgm:cxn modelId="{A79B7F73-9985-7D4B-B7DE-2863E93BBC7C}" type="presOf" srcId="{A2C5210A-0705-3740-9FB2-9C4C2B5F5ABE}" destId="{79C4EF18-ECEF-4847-8806-CCD22890C20D}" srcOrd="0" destOrd="0" presId="urn:microsoft.com/office/officeart/2005/8/layout/vProcess5"/>
    <dgm:cxn modelId="{72A1C076-2A4E-BF42-B0C9-DFD40ED70BAE}" type="presOf" srcId="{F5389792-A9C9-8E4B-A10D-16FF6F0A2CF2}" destId="{7C5EA76B-F7C5-E042-8F6B-3816323109EF}" srcOrd="0" destOrd="0" presId="urn:microsoft.com/office/officeart/2005/8/layout/vProcess5"/>
    <dgm:cxn modelId="{43795D81-B016-7841-87D1-C3A461B95C2F}" type="presOf" srcId="{FBDC5B70-66F9-6940-BA67-559005294527}" destId="{79C4EF18-ECEF-4847-8806-CCD22890C20D}" srcOrd="0" destOrd="1" presId="urn:microsoft.com/office/officeart/2005/8/layout/vProcess5"/>
    <dgm:cxn modelId="{5E54E28B-C17F-594F-A2FE-9F1CE8A58F1C}" srcId="{9233CCD8-EFB6-A94B-B7DE-9F001551EDAF}" destId="{84EE1EF4-7608-2246-A981-B3ABE806C18C}" srcOrd="4" destOrd="0" parTransId="{870F55D5-7959-1D48-9936-44CA18468249}" sibTransId="{ABDDF7B1-7E91-AE49-9898-D25D980EB109}"/>
    <dgm:cxn modelId="{317B988E-66CA-1F4B-9833-D5776F13C3B9}" srcId="{A2C5210A-0705-3740-9FB2-9C4C2B5F5ABE}" destId="{FBDC5B70-66F9-6940-BA67-559005294527}" srcOrd="0" destOrd="0" parTransId="{24D5A9CA-1E82-4044-8257-4B9EF37015F4}" sibTransId="{966F3FB1-E2A2-114E-8064-D915F73E018B}"/>
    <dgm:cxn modelId="{19732A94-1997-114E-A07A-33D13D783A71}" type="presOf" srcId="{FBDC5B70-66F9-6940-BA67-559005294527}" destId="{8E235D76-F0E6-6142-8162-A1775D8EF156}" srcOrd="1" destOrd="1" presId="urn:microsoft.com/office/officeart/2005/8/layout/vProcess5"/>
    <dgm:cxn modelId="{4413CEAB-AA3F-8347-8A87-6CE606902CBE}" type="presOf" srcId="{25FA1BD9-7BCA-EB45-966B-1BA361350A97}" destId="{D34D1B65-2B6C-A245-B8C2-6460D46AA3FF}" srcOrd="1" destOrd="0" presId="urn:microsoft.com/office/officeart/2005/8/layout/vProcess5"/>
    <dgm:cxn modelId="{E65558AC-47F3-AB41-9A95-D25B8E77451A}" type="presOf" srcId="{A2C5210A-0705-3740-9FB2-9C4C2B5F5ABE}" destId="{8E235D76-F0E6-6142-8162-A1775D8EF156}" srcOrd="1" destOrd="0" presId="urn:microsoft.com/office/officeart/2005/8/layout/vProcess5"/>
    <dgm:cxn modelId="{878009DF-F3CE-B249-B5AD-E85BE23318BA}" type="presOf" srcId="{490E3D01-E8A0-C545-8E81-18DA5A5F213A}" destId="{8F729991-EEAE-D045-99E1-4BE0D7D7D7B0}" srcOrd="0" destOrd="0" presId="urn:microsoft.com/office/officeart/2005/8/layout/vProcess5"/>
    <dgm:cxn modelId="{8EF2D6EF-9037-7A44-8E7E-01CC958D080A}" srcId="{9233CCD8-EFB6-A94B-B7DE-9F001551EDAF}" destId="{25FA1BD9-7BCA-EB45-966B-1BA361350A97}" srcOrd="2" destOrd="0" parTransId="{EFC24BF9-1278-7B42-AEA8-67E4E863B4F0}" sibTransId="{490E3D01-E8A0-C545-8E81-18DA5A5F213A}"/>
    <dgm:cxn modelId="{E45824FF-E666-A64D-B985-64C5F97F58C2}" type="presOf" srcId="{84EE1EF4-7608-2246-A981-B3ABE806C18C}" destId="{C2E6CA56-F9A7-4047-8742-F05E2027F33E}" srcOrd="0" destOrd="0" presId="urn:microsoft.com/office/officeart/2005/8/layout/vProcess5"/>
    <dgm:cxn modelId="{D0215344-675B-E641-90FC-00A4D7FB5C31}" type="presParOf" srcId="{CEFD6704-AFE5-C443-A50F-B9E56E2800B5}" destId="{54CCD277-4C6F-5F49-B694-1D6C40C04809}" srcOrd="0" destOrd="0" presId="urn:microsoft.com/office/officeart/2005/8/layout/vProcess5"/>
    <dgm:cxn modelId="{6C5570F8-1DD3-D943-AD08-3D4403BC37B6}" type="presParOf" srcId="{CEFD6704-AFE5-C443-A50F-B9E56E2800B5}" destId="{79C4EF18-ECEF-4847-8806-CCD22890C20D}" srcOrd="1" destOrd="0" presId="urn:microsoft.com/office/officeart/2005/8/layout/vProcess5"/>
    <dgm:cxn modelId="{F5FA9CE0-7844-E64C-94BB-BA582EAF5376}" type="presParOf" srcId="{CEFD6704-AFE5-C443-A50F-B9E56E2800B5}" destId="{A500E4A8-80A5-6840-8213-4A3AA3B510FF}" srcOrd="2" destOrd="0" presId="urn:microsoft.com/office/officeart/2005/8/layout/vProcess5"/>
    <dgm:cxn modelId="{C68F14C0-3A7B-4240-8BD7-49BFCECE0C73}" type="presParOf" srcId="{CEFD6704-AFE5-C443-A50F-B9E56E2800B5}" destId="{4F5D3A02-A3B4-1A44-99AC-56DA2F9601B4}" srcOrd="3" destOrd="0" presId="urn:microsoft.com/office/officeart/2005/8/layout/vProcess5"/>
    <dgm:cxn modelId="{92E68337-D401-CD44-826E-EE959E25833B}" type="presParOf" srcId="{CEFD6704-AFE5-C443-A50F-B9E56E2800B5}" destId="{D506C6CB-995B-5445-BF89-BECCAB37E136}" srcOrd="4" destOrd="0" presId="urn:microsoft.com/office/officeart/2005/8/layout/vProcess5"/>
    <dgm:cxn modelId="{5CF4339D-6123-FA40-861B-DB8B1C64C009}" type="presParOf" srcId="{CEFD6704-AFE5-C443-A50F-B9E56E2800B5}" destId="{C2E6CA56-F9A7-4047-8742-F05E2027F33E}" srcOrd="5" destOrd="0" presId="urn:microsoft.com/office/officeart/2005/8/layout/vProcess5"/>
    <dgm:cxn modelId="{7EF37156-34C7-0B4D-881C-6B8E360E2987}" type="presParOf" srcId="{CEFD6704-AFE5-C443-A50F-B9E56E2800B5}" destId="{B06FFD16-0F2E-3A4F-B83A-1839D262D5E0}" srcOrd="6" destOrd="0" presId="urn:microsoft.com/office/officeart/2005/8/layout/vProcess5"/>
    <dgm:cxn modelId="{981FFE5E-949E-6C46-B69D-87E3E0921DEF}" type="presParOf" srcId="{CEFD6704-AFE5-C443-A50F-B9E56E2800B5}" destId="{6D821496-7BA5-3345-9C4D-D68B5A352686}" srcOrd="7" destOrd="0" presId="urn:microsoft.com/office/officeart/2005/8/layout/vProcess5"/>
    <dgm:cxn modelId="{81F51DA7-BC92-7E48-BFFF-2D01FDE8E81B}" type="presParOf" srcId="{CEFD6704-AFE5-C443-A50F-B9E56E2800B5}" destId="{8F729991-EEAE-D045-99E1-4BE0D7D7D7B0}" srcOrd="8" destOrd="0" presId="urn:microsoft.com/office/officeart/2005/8/layout/vProcess5"/>
    <dgm:cxn modelId="{1F21096A-FE5D-2148-87C0-E61104FED48E}" type="presParOf" srcId="{CEFD6704-AFE5-C443-A50F-B9E56E2800B5}" destId="{7C5EA76B-F7C5-E042-8F6B-3816323109EF}" srcOrd="9" destOrd="0" presId="urn:microsoft.com/office/officeart/2005/8/layout/vProcess5"/>
    <dgm:cxn modelId="{54168A72-C0DE-F54E-9305-968EE2539F5B}" type="presParOf" srcId="{CEFD6704-AFE5-C443-A50F-B9E56E2800B5}" destId="{8E235D76-F0E6-6142-8162-A1775D8EF156}" srcOrd="10" destOrd="0" presId="urn:microsoft.com/office/officeart/2005/8/layout/vProcess5"/>
    <dgm:cxn modelId="{05D783F0-09DE-F94C-A1A7-1DF80FDF4C8F}" type="presParOf" srcId="{CEFD6704-AFE5-C443-A50F-B9E56E2800B5}" destId="{932FF350-24B9-594C-A702-EFA1D5F2D2C0}" srcOrd="11" destOrd="0" presId="urn:microsoft.com/office/officeart/2005/8/layout/vProcess5"/>
    <dgm:cxn modelId="{338C2A4B-6A29-6844-AFC5-2D8C5697FF89}" type="presParOf" srcId="{CEFD6704-AFE5-C443-A50F-B9E56E2800B5}" destId="{D34D1B65-2B6C-A245-B8C2-6460D46AA3FF}" srcOrd="12" destOrd="0" presId="urn:microsoft.com/office/officeart/2005/8/layout/vProcess5"/>
    <dgm:cxn modelId="{CC70E9D4-5F01-E549-8CAD-C818A8FA3F78}" type="presParOf" srcId="{CEFD6704-AFE5-C443-A50F-B9E56E2800B5}" destId="{AC49E228-687B-CF47-B093-737C26FB3480}" srcOrd="13" destOrd="0" presId="urn:microsoft.com/office/officeart/2005/8/layout/vProcess5"/>
    <dgm:cxn modelId="{6D85A2A1-0F9A-8C48-8C1C-6FE8BF317DFC}" type="presParOf" srcId="{CEFD6704-AFE5-C443-A50F-B9E56E2800B5}" destId="{A51A4C75-865E-B441-932B-6ABF8E1BC5D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39D6DB-A516-5E42-8847-EDEA7B661B2B}" type="doc">
      <dgm:prSet loTypeId="urn:microsoft.com/office/officeart/2005/8/layout/vList2" loCatId="" qsTypeId="urn:microsoft.com/office/officeart/2005/8/quickstyle/simple4" qsCatId="simple" csTypeId="urn:microsoft.com/office/officeart/2005/8/colors/colorful1" csCatId="colorful" phldr="1"/>
      <dgm:spPr/>
      <dgm:t>
        <a:bodyPr/>
        <a:lstStyle/>
        <a:p>
          <a:endParaRPr lang="en-US"/>
        </a:p>
      </dgm:t>
    </dgm:pt>
    <dgm:pt modelId="{2450E441-9E39-E547-AA4D-3CCEDD8BDF2E}">
      <dgm:prSet phldrT="[Text]" custT="1"/>
      <dgm:spPr/>
      <dgm:t>
        <a:bodyPr/>
        <a:lstStyle/>
        <a:p>
          <a:pPr algn="ctr"/>
          <a:r>
            <a:rPr lang="en-US" sz="1000" b="1" dirty="0">
              <a:solidFill>
                <a:schemeClr val="tx1"/>
              </a:solidFill>
              <a:latin typeface="Arial"/>
              <a:cs typeface="Arial"/>
            </a:rPr>
            <a:t>Proteasome Inhibitor (PI)</a:t>
          </a:r>
        </a:p>
      </dgm:t>
    </dgm:pt>
    <dgm:pt modelId="{18867241-CFC2-454A-979A-89C2D316AEEE}" type="parTrans" cxnId="{169321A2-D91D-D84D-BEC0-A9C78698ECC6}">
      <dgm:prSet/>
      <dgm:spPr/>
      <dgm:t>
        <a:bodyPr/>
        <a:lstStyle/>
        <a:p>
          <a:pPr algn="ctr"/>
          <a:endParaRPr lang="en-US" sz="1000" b="1">
            <a:solidFill>
              <a:schemeClr val="tx1"/>
            </a:solidFill>
            <a:latin typeface="Arial"/>
            <a:cs typeface="Arial"/>
          </a:endParaRPr>
        </a:p>
      </dgm:t>
    </dgm:pt>
    <dgm:pt modelId="{15C3AC02-E975-414E-B9DC-E4BF54399ED0}" type="sibTrans" cxnId="{169321A2-D91D-D84D-BEC0-A9C78698ECC6}">
      <dgm:prSet/>
      <dgm:spPr/>
      <dgm:t>
        <a:bodyPr/>
        <a:lstStyle/>
        <a:p>
          <a:pPr algn="ctr"/>
          <a:endParaRPr lang="en-US" sz="1000" b="1">
            <a:solidFill>
              <a:schemeClr val="tx1"/>
            </a:solidFill>
            <a:latin typeface="Arial"/>
            <a:cs typeface="Arial"/>
          </a:endParaRPr>
        </a:p>
      </dgm:t>
    </dgm:pt>
    <dgm:pt modelId="{C4354D46-8FE1-F341-B44A-22767AA03C2C}">
      <dgm:prSet phldrT="[Text]" custT="1"/>
      <dgm:spPr/>
      <dgm:t>
        <a:bodyPr/>
        <a:lstStyle/>
        <a:p>
          <a:pPr algn="ctr"/>
          <a:r>
            <a:rPr lang="en-US" sz="1000" b="1" dirty="0">
              <a:solidFill>
                <a:schemeClr val="tx1"/>
              </a:solidFill>
              <a:latin typeface="Arial"/>
              <a:cs typeface="Arial"/>
            </a:rPr>
            <a:t>Dexamethasone</a:t>
          </a:r>
        </a:p>
      </dgm:t>
    </dgm:pt>
    <dgm:pt modelId="{219D97B3-C520-3F4A-91B7-A4E1F55187B5}" type="parTrans" cxnId="{26800682-C486-3746-AD9D-90E331DB0CD5}">
      <dgm:prSet/>
      <dgm:spPr/>
      <dgm:t>
        <a:bodyPr/>
        <a:lstStyle/>
        <a:p>
          <a:pPr algn="ctr"/>
          <a:endParaRPr lang="en-US" sz="1000" b="1">
            <a:solidFill>
              <a:schemeClr val="tx1"/>
            </a:solidFill>
            <a:latin typeface="Arial"/>
            <a:cs typeface="Arial"/>
          </a:endParaRPr>
        </a:p>
      </dgm:t>
    </dgm:pt>
    <dgm:pt modelId="{97C6DCBA-6B56-D346-BD85-EF96685606C6}" type="sibTrans" cxnId="{26800682-C486-3746-AD9D-90E331DB0CD5}">
      <dgm:prSet/>
      <dgm:spPr/>
      <dgm:t>
        <a:bodyPr/>
        <a:lstStyle/>
        <a:p>
          <a:pPr algn="ctr"/>
          <a:endParaRPr lang="en-US" sz="1000" b="1">
            <a:solidFill>
              <a:schemeClr val="tx1"/>
            </a:solidFill>
            <a:latin typeface="Arial"/>
            <a:cs typeface="Arial"/>
          </a:endParaRPr>
        </a:p>
      </dgm:t>
    </dgm:pt>
    <dgm:pt modelId="{EB8E83DF-6EFB-3A48-A490-55CFA67460CA}">
      <dgm:prSet custT="1"/>
      <dgm:spPr/>
      <dgm:t>
        <a:bodyPr/>
        <a:lstStyle/>
        <a:p>
          <a:pPr algn="ctr"/>
          <a:r>
            <a:rPr lang="en-US" sz="1000" b="1" dirty="0" err="1">
              <a:solidFill>
                <a:schemeClr val="tx1"/>
              </a:solidFill>
              <a:latin typeface="Arial"/>
              <a:cs typeface="Arial"/>
            </a:rPr>
            <a:t>Immunomodulatory</a:t>
          </a:r>
          <a:r>
            <a:rPr lang="en-US" sz="1000" b="1" dirty="0">
              <a:solidFill>
                <a:schemeClr val="tx1"/>
              </a:solidFill>
              <a:latin typeface="Arial"/>
              <a:cs typeface="Arial"/>
            </a:rPr>
            <a:t> </a:t>
          </a:r>
          <a:r>
            <a:rPr lang="en-US" sz="1000" b="1" dirty="0" err="1">
              <a:solidFill>
                <a:schemeClr val="tx1"/>
              </a:solidFill>
              <a:latin typeface="Arial"/>
              <a:cs typeface="Arial"/>
            </a:rPr>
            <a:t>imid</a:t>
          </a:r>
          <a:r>
            <a:rPr lang="en-US" sz="1000" b="1" dirty="0">
              <a:solidFill>
                <a:schemeClr val="tx1"/>
              </a:solidFill>
              <a:latin typeface="Arial"/>
              <a:cs typeface="Arial"/>
            </a:rPr>
            <a:t> drug (</a:t>
          </a:r>
          <a:r>
            <a:rPr lang="en-US" sz="1000" b="1" dirty="0" err="1">
              <a:solidFill>
                <a:schemeClr val="tx1"/>
              </a:solidFill>
              <a:latin typeface="Arial"/>
              <a:cs typeface="Arial"/>
            </a:rPr>
            <a:t>IMiD</a:t>
          </a:r>
          <a:r>
            <a:rPr lang="en-US" sz="1000" b="1" dirty="0">
              <a:solidFill>
                <a:schemeClr val="tx1"/>
              </a:solidFill>
              <a:latin typeface="Arial"/>
              <a:cs typeface="Arial"/>
            </a:rPr>
            <a:t>) /</a:t>
          </a:r>
          <a:r>
            <a:rPr lang="en-US" sz="1000" b="1" dirty="0" err="1">
              <a:solidFill>
                <a:schemeClr val="tx1"/>
              </a:solidFill>
              <a:latin typeface="Arial"/>
              <a:cs typeface="Arial"/>
            </a:rPr>
            <a:t>Alkylator</a:t>
          </a:r>
          <a:endParaRPr lang="en-US" sz="1000" b="1" dirty="0">
            <a:solidFill>
              <a:schemeClr val="tx1"/>
            </a:solidFill>
            <a:latin typeface="Arial"/>
            <a:cs typeface="Arial"/>
          </a:endParaRPr>
        </a:p>
      </dgm:t>
    </dgm:pt>
    <dgm:pt modelId="{BAEE2E3F-19A1-2A4A-A972-274E40FC0F08}" type="parTrans" cxnId="{DAF485A1-4360-4B45-9B3A-66AA35A0B7C1}">
      <dgm:prSet/>
      <dgm:spPr/>
      <dgm:t>
        <a:bodyPr/>
        <a:lstStyle/>
        <a:p>
          <a:pPr algn="ctr"/>
          <a:endParaRPr lang="en-US" sz="1000" b="1">
            <a:solidFill>
              <a:schemeClr val="tx1"/>
            </a:solidFill>
            <a:latin typeface="Arial"/>
            <a:cs typeface="Arial"/>
          </a:endParaRPr>
        </a:p>
      </dgm:t>
    </dgm:pt>
    <dgm:pt modelId="{CA979127-DE81-254C-9D86-BD530BDB12BA}" type="sibTrans" cxnId="{DAF485A1-4360-4B45-9B3A-66AA35A0B7C1}">
      <dgm:prSet/>
      <dgm:spPr/>
      <dgm:t>
        <a:bodyPr/>
        <a:lstStyle/>
        <a:p>
          <a:pPr algn="ctr"/>
          <a:endParaRPr lang="en-US" sz="1000" b="1">
            <a:solidFill>
              <a:schemeClr val="tx1"/>
            </a:solidFill>
            <a:latin typeface="Arial"/>
            <a:cs typeface="Arial"/>
          </a:endParaRPr>
        </a:p>
      </dgm:t>
    </dgm:pt>
    <dgm:pt modelId="{6998308B-7623-6E40-917B-D51EB84A66D4}" type="pres">
      <dgm:prSet presAssocID="{CC39D6DB-A516-5E42-8847-EDEA7B661B2B}" presName="linear" presStyleCnt="0">
        <dgm:presLayoutVars>
          <dgm:animLvl val="lvl"/>
          <dgm:resizeHandles val="exact"/>
        </dgm:presLayoutVars>
      </dgm:prSet>
      <dgm:spPr/>
    </dgm:pt>
    <dgm:pt modelId="{D48691C6-870E-3A4C-89B7-5B907CD2FC1A}" type="pres">
      <dgm:prSet presAssocID="{2450E441-9E39-E547-AA4D-3CCEDD8BDF2E}" presName="parentText" presStyleLbl="node1" presStyleIdx="0" presStyleCnt="3">
        <dgm:presLayoutVars>
          <dgm:chMax val="0"/>
          <dgm:bulletEnabled val="1"/>
        </dgm:presLayoutVars>
      </dgm:prSet>
      <dgm:spPr/>
    </dgm:pt>
    <dgm:pt modelId="{0F6464C8-2991-D44C-BB3E-C056ED0436AD}" type="pres">
      <dgm:prSet presAssocID="{15C3AC02-E975-414E-B9DC-E4BF54399ED0}" presName="spacer" presStyleCnt="0"/>
      <dgm:spPr/>
    </dgm:pt>
    <dgm:pt modelId="{15AB6D8A-C59F-9D40-98C8-B17CFC11E29C}" type="pres">
      <dgm:prSet presAssocID="{EB8E83DF-6EFB-3A48-A490-55CFA67460CA}" presName="parentText" presStyleLbl="node1" presStyleIdx="1" presStyleCnt="3">
        <dgm:presLayoutVars>
          <dgm:chMax val="0"/>
          <dgm:bulletEnabled val="1"/>
        </dgm:presLayoutVars>
      </dgm:prSet>
      <dgm:spPr/>
    </dgm:pt>
    <dgm:pt modelId="{D318D025-99DA-B748-A98C-A680048B716B}" type="pres">
      <dgm:prSet presAssocID="{CA979127-DE81-254C-9D86-BD530BDB12BA}" presName="spacer" presStyleCnt="0"/>
      <dgm:spPr/>
    </dgm:pt>
    <dgm:pt modelId="{F40846D6-A576-334E-BCE3-2A6ACBBE6380}" type="pres">
      <dgm:prSet presAssocID="{C4354D46-8FE1-F341-B44A-22767AA03C2C}" presName="parentText" presStyleLbl="node1" presStyleIdx="2" presStyleCnt="3">
        <dgm:presLayoutVars>
          <dgm:chMax val="0"/>
          <dgm:bulletEnabled val="1"/>
        </dgm:presLayoutVars>
      </dgm:prSet>
      <dgm:spPr/>
    </dgm:pt>
  </dgm:ptLst>
  <dgm:cxnLst>
    <dgm:cxn modelId="{3D1ACB23-77E6-3C48-A616-817C5B553CE5}" type="presOf" srcId="{EB8E83DF-6EFB-3A48-A490-55CFA67460CA}" destId="{15AB6D8A-C59F-9D40-98C8-B17CFC11E29C}" srcOrd="0" destOrd="0" presId="urn:microsoft.com/office/officeart/2005/8/layout/vList2"/>
    <dgm:cxn modelId="{5B324030-B5F0-7B4B-AF7E-F0BF6A6D53E8}" type="presOf" srcId="{CC39D6DB-A516-5E42-8847-EDEA7B661B2B}" destId="{6998308B-7623-6E40-917B-D51EB84A66D4}" srcOrd="0" destOrd="0" presId="urn:microsoft.com/office/officeart/2005/8/layout/vList2"/>
    <dgm:cxn modelId="{3F815963-EA8D-2B46-9EA6-9F926F7EE2E8}" type="presOf" srcId="{2450E441-9E39-E547-AA4D-3CCEDD8BDF2E}" destId="{D48691C6-870E-3A4C-89B7-5B907CD2FC1A}" srcOrd="0" destOrd="0" presId="urn:microsoft.com/office/officeart/2005/8/layout/vList2"/>
    <dgm:cxn modelId="{26800682-C486-3746-AD9D-90E331DB0CD5}" srcId="{CC39D6DB-A516-5E42-8847-EDEA7B661B2B}" destId="{C4354D46-8FE1-F341-B44A-22767AA03C2C}" srcOrd="2" destOrd="0" parTransId="{219D97B3-C520-3F4A-91B7-A4E1F55187B5}" sibTransId="{97C6DCBA-6B56-D346-BD85-EF96685606C6}"/>
    <dgm:cxn modelId="{90568886-1C22-544C-B2C4-7CD209940786}" type="presOf" srcId="{C4354D46-8FE1-F341-B44A-22767AA03C2C}" destId="{F40846D6-A576-334E-BCE3-2A6ACBBE6380}" srcOrd="0" destOrd="0" presId="urn:microsoft.com/office/officeart/2005/8/layout/vList2"/>
    <dgm:cxn modelId="{DAF485A1-4360-4B45-9B3A-66AA35A0B7C1}" srcId="{CC39D6DB-A516-5E42-8847-EDEA7B661B2B}" destId="{EB8E83DF-6EFB-3A48-A490-55CFA67460CA}" srcOrd="1" destOrd="0" parTransId="{BAEE2E3F-19A1-2A4A-A972-274E40FC0F08}" sibTransId="{CA979127-DE81-254C-9D86-BD530BDB12BA}"/>
    <dgm:cxn modelId="{169321A2-D91D-D84D-BEC0-A9C78698ECC6}" srcId="{CC39D6DB-A516-5E42-8847-EDEA7B661B2B}" destId="{2450E441-9E39-E547-AA4D-3CCEDD8BDF2E}" srcOrd="0" destOrd="0" parTransId="{18867241-CFC2-454A-979A-89C2D316AEEE}" sibTransId="{15C3AC02-E975-414E-B9DC-E4BF54399ED0}"/>
    <dgm:cxn modelId="{5209D977-F33B-794E-9A29-A001E834B47B}" type="presParOf" srcId="{6998308B-7623-6E40-917B-D51EB84A66D4}" destId="{D48691C6-870E-3A4C-89B7-5B907CD2FC1A}" srcOrd="0" destOrd="0" presId="urn:microsoft.com/office/officeart/2005/8/layout/vList2"/>
    <dgm:cxn modelId="{08F05D39-2CFB-A94B-A46B-21441E5C8998}" type="presParOf" srcId="{6998308B-7623-6E40-917B-D51EB84A66D4}" destId="{0F6464C8-2991-D44C-BB3E-C056ED0436AD}" srcOrd="1" destOrd="0" presId="urn:microsoft.com/office/officeart/2005/8/layout/vList2"/>
    <dgm:cxn modelId="{D70DC293-43DE-434F-83F4-F5EFFE73BD49}" type="presParOf" srcId="{6998308B-7623-6E40-917B-D51EB84A66D4}" destId="{15AB6D8A-C59F-9D40-98C8-B17CFC11E29C}" srcOrd="2" destOrd="0" presId="urn:microsoft.com/office/officeart/2005/8/layout/vList2"/>
    <dgm:cxn modelId="{90258491-2910-E34B-9AB2-7F200F4F3248}" type="presParOf" srcId="{6998308B-7623-6E40-917B-D51EB84A66D4}" destId="{D318D025-99DA-B748-A98C-A680048B716B}" srcOrd="3" destOrd="0" presId="urn:microsoft.com/office/officeart/2005/8/layout/vList2"/>
    <dgm:cxn modelId="{17888E21-AA92-8143-8155-455A77EF0A45}" type="presParOf" srcId="{6998308B-7623-6E40-917B-D51EB84A66D4}" destId="{F40846D6-A576-334E-BCE3-2A6ACBBE6380}" srcOrd="4" destOrd="0" presId="urn:microsoft.com/office/officeart/2005/8/layout/vList2"/>
  </dgm:cxnLst>
  <dgm:bg>
    <a:noFill/>
    <a:effectLst>
      <a:outerShdw blurRad="50800" dist="38100" dir="5400000" algn="t" rotWithShape="0">
        <a:prstClr val="black">
          <a:alpha val="40000"/>
        </a:prstClr>
      </a:outerShdw>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C39D6DB-A516-5E42-8847-EDEA7B661B2B}" type="doc">
      <dgm:prSet loTypeId="urn:microsoft.com/office/officeart/2005/8/layout/vList2" loCatId="" qsTypeId="urn:microsoft.com/office/officeart/2005/8/quickstyle/simple4" qsCatId="simple" csTypeId="urn:microsoft.com/office/officeart/2005/8/colors/colorful1" csCatId="colorful" phldr="1"/>
      <dgm:spPr/>
      <dgm:t>
        <a:bodyPr/>
        <a:lstStyle/>
        <a:p>
          <a:endParaRPr lang="en-US"/>
        </a:p>
      </dgm:t>
    </dgm:pt>
    <dgm:pt modelId="{2450E441-9E39-E547-AA4D-3CCEDD8BDF2E}">
      <dgm:prSet phldrT="[Text]" custT="1"/>
      <dgm:spPr/>
      <dgm:t>
        <a:bodyPr/>
        <a:lstStyle/>
        <a:p>
          <a:pPr algn="ctr"/>
          <a:r>
            <a:rPr lang="en-US" sz="1000" b="1" dirty="0">
              <a:solidFill>
                <a:srgbClr val="000000"/>
              </a:solidFill>
              <a:latin typeface="Arial"/>
              <a:cs typeface="Arial"/>
            </a:rPr>
            <a:t>Proteasome Inhibitor (PI)</a:t>
          </a:r>
        </a:p>
      </dgm:t>
    </dgm:pt>
    <dgm:pt modelId="{18867241-CFC2-454A-979A-89C2D316AEEE}" type="parTrans" cxnId="{169321A2-D91D-D84D-BEC0-A9C78698ECC6}">
      <dgm:prSet/>
      <dgm:spPr/>
      <dgm:t>
        <a:bodyPr/>
        <a:lstStyle/>
        <a:p>
          <a:pPr algn="ctr"/>
          <a:endParaRPr lang="en-US" sz="1000" b="1">
            <a:solidFill>
              <a:srgbClr val="000000"/>
            </a:solidFill>
            <a:latin typeface="Arial"/>
            <a:cs typeface="Arial"/>
          </a:endParaRPr>
        </a:p>
      </dgm:t>
    </dgm:pt>
    <dgm:pt modelId="{15C3AC02-E975-414E-B9DC-E4BF54399ED0}" type="sibTrans" cxnId="{169321A2-D91D-D84D-BEC0-A9C78698ECC6}">
      <dgm:prSet/>
      <dgm:spPr/>
      <dgm:t>
        <a:bodyPr/>
        <a:lstStyle/>
        <a:p>
          <a:pPr algn="ctr"/>
          <a:endParaRPr lang="en-US" sz="1000" b="1">
            <a:solidFill>
              <a:srgbClr val="000000"/>
            </a:solidFill>
            <a:latin typeface="Arial"/>
            <a:cs typeface="Arial"/>
          </a:endParaRPr>
        </a:p>
      </dgm:t>
    </dgm:pt>
    <dgm:pt modelId="{C4354D46-8FE1-F341-B44A-22767AA03C2C}">
      <dgm:prSet phldrT="[Text]" custT="1"/>
      <dgm:spPr/>
      <dgm:t>
        <a:bodyPr/>
        <a:lstStyle/>
        <a:p>
          <a:pPr algn="ctr"/>
          <a:r>
            <a:rPr lang="en-US" sz="1000" b="1" dirty="0">
              <a:solidFill>
                <a:srgbClr val="000000"/>
              </a:solidFill>
              <a:latin typeface="Arial"/>
              <a:cs typeface="Arial"/>
            </a:rPr>
            <a:t>Anti-CD38 monoclonal antibody</a:t>
          </a:r>
        </a:p>
      </dgm:t>
    </dgm:pt>
    <dgm:pt modelId="{219D97B3-C520-3F4A-91B7-A4E1F55187B5}" type="parTrans" cxnId="{26800682-C486-3746-AD9D-90E331DB0CD5}">
      <dgm:prSet/>
      <dgm:spPr/>
      <dgm:t>
        <a:bodyPr/>
        <a:lstStyle/>
        <a:p>
          <a:pPr algn="ctr"/>
          <a:endParaRPr lang="en-US" sz="1000" b="1">
            <a:solidFill>
              <a:srgbClr val="000000"/>
            </a:solidFill>
            <a:latin typeface="Arial"/>
            <a:cs typeface="Arial"/>
          </a:endParaRPr>
        </a:p>
      </dgm:t>
    </dgm:pt>
    <dgm:pt modelId="{97C6DCBA-6B56-D346-BD85-EF96685606C6}" type="sibTrans" cxnId="{26800682-C486-3746-AD9D-90E331DB0CD5}">
      <dgm:prSet/>
      <dgm:spPr/>
      <dgm:t>
        <a:bodyPr/>
        <a:lstStyle/>
        <a:p>
          <a:pPr algn="ctr"/>
          <a:endParaRPr lang="en-US" sz="1000" b="1">
            <a:solidFill>
              <a:srgbClr val="000000"/>
            </a:solidFill>
            <a:latin typeface="Arial"/>
            <a:cs typeface="Arial"/>
          </a:endParaRPr>
        </a:p>
      </dgm:t>
    </dgm:pt>
    <dgm:pt modelId="{B4458E81-8254-C44A-BFDD-D3AEEAC24FF9}">
      <dgm:prSet custT="1"/>
      <dgm:spPr/>
      <dgm:t>
        <a:bodyPr/>
        <a:lstStyle/>
        <a:p>
          <a:pPr algn="ctr"/>
          <a:r>
            <a:rPr lang="en-US" sz="1000" b="1" dirty="0" err="1">
              <a:solidFill>
                <a:srgbClr val="000000"/>
              </a:solidFill>
              <a:latin typeface="Arial"/>
              <a:cs typeface="Arial"/>
            </a:rPr>
            <a:t>Immunomodulatory</a:t>
          </a:r>
          <a:r>
            <a:rPr lang="en-US" sz="1000" b="1" dirty="0">
              <a:solidFill>
                <a:srgbClr val="000000"/>
              </a:solidFill>
              <a:latin typeface="Arial"/>
              <a:cs typeface="Arial"/>
            </a:rPr>
            <a:t> </a:t>
          </a:r>
          <a:r>
            <a:rPr lang="en-US" sz="1000" b="1" dirty="0" err="1">
              <a:solidFill>
                <a:srgbClr val="000000"/>
              </a:solidFill>
              <a:latin typeface="Arial"/>
              <a:cs typeface="Arial"/>
            </a:rPr>
            <a:t>imid</a:t>
          </a:r>
          <a:r>
            <a:rPr lang="en-US" sz="1000" b="1" dirty="0">
              <a:solidFill>
                <a:srgbClr val="000000"/>
              </a:solidFill>
              <a:latin typeface="Arial"/>
              <a:cs typeface="Arial"/>
            </a:rPr>
            <a:t> drug (</a:t>
          </a:r>
          <a:r>
            <a:rPr lang="en-US" sz="1000" b="1" dirty="0" err="1">
              <a:solidFill>
                <a:srgbClr val="000000"/>
              </a:solidFill>
              <a:latin typeface="Arial"/>
              <a:cs typeface="Arial"/>
            </a:rPr>
            <a:t>IMiD</a:t>
          </a:r>
          <a:r>
            <a:rPr lang="en-US" sz="1000" b="1" dirty="0">
              <a:solidFill>
                <a:srgbClr val="000000"/>
              </a:solidFill>
              <a:latin typeface="Arial"/>
              <a:cs typeface="Arial"/>
            </a:rPr>
            <a:t>)</a:t>
          </a:r>
        </a:p>
      </dgm:t>
    </dgm:pt>
    <dgm:pt modelId="{8B63BE1E-A17B-FF46-9D84-BE876FD9F316}" type="parTrans" cxnId="{EF1EAF8D-ADF0-7647-B2E2-ED2340B03D86}">
      <dgm:prSet/>
      <dgm:spPr/>
      <dgm:t>
        <a:bodyPr/>
        <a:lstStyle/>
        <a:p>
          <a:pPr algn="ctr"/>
          <a:endParaRPr lang="en-US" sz="1000" b="1">
            <a:solidFill>
              <a:srgbClr val="000000"/>
            </a:solidFill>
            <a:latin typeface="Arial"/>
            <a:cs typeface="Arial"/>
          </a:endParaRPr>
        </a:p>
      </dgm:t>
    </dgm:pt>
    <dgm:pt modelId="{65ADCD22-4384-7343-9CC2-5BF37D5FAC57}" type="sibTrans" cxnId="{EF1EAF8D-ADF0-7647-B2E2-ED2340B03D86}">
      <dgm:prSet/>
      <dgm:spPr/>
      <dgm:t>
        <a:bodyPr/>
        <a:lstStyle/>
        <a:p>
          <a:pPr algn="ctr"/>
          <a:endParaRPr lang="en-US" sz="1000" b="1">
            <a:solidFill>
              <a:srgbClr val="000000"/>
            </a:solidFill>
            <a:latin typeface="Arial"/>
            <a:cs typeface="Arial"/>
          </a:endParaRPr>
        </a:p>
      </dgm:t>
    </dgm:pt>
    <dgm:pt modelId="{85CCF29F-7BB3-294E-9D17-5EE80620279E}">
      <dgm:prSet phldrT="[Text]" custT="1"/>
      <dgm:spPr/>
      <dgm:t>
        <a:bodyPr/>
        <a:lstStyle/>
        <a:p>
          <a:pPr algn="ctr"/>
          <a:r>
            <a:rPr lang="en-US" sz="1000" b="1" dirty="0">
              <a:solidFill>
                <a:srgbClr val="000000"/>
              </a:solidFill>
              <a:latin typeface="Arial"/>
              <a:cs typeface="Arial"/>
            </a:rPr>
            <a:t>Dexamethasone</a:t>
          </a:r>
        </a:p>
      </dgm:t>
    </dgm:pt>
    <dgm:pt modelId="{03384BAE-E1CC-0E48-B50F-CA5524D76EBD}" type="parTrans" cxnId="{58F2D8D2-FDD5-E94C-868E-223FA22080D2}">
      <dgm:prSet/>
      <dgm:spPr/>
      <dgm:t>
        <a:bodyPr/>
        <a:lstStyle/>
        <a:p>
          <a:pPr algn="ctr"/>
          <a:endParaRPr lang="en-US" sz="1000" b="1">
            <a:solidFill>
              <a:srgbClr val="000000"/>
            </a:solidFill>
            <a:latin typeface="Arial"/>
            <a:cs typeface="Arial"/>
          </a:endParaRPr>
        </a:p>
      </dgm:t>
    </dgm:pt>
    <dgm:pt modelId="{AA223D53-AF1B-4047-911A-7F8C18D44D1E}" type="sibTrans" cxnId="{58F2D8D2-FDD5-E94C-868E-223FA22080D2}">
      <dgm:prSet/>
      <dgm:spPr/>
      <dgm:t>
        <a:bodyPr/>
        <a:lstStyle/>
        <a:p>
          <a:pPr algn="ctr"/>
          <a:endParaRPr lang="en-US" sz="1000" b="1">
            <a:solidFill>
              <a:srgbClr val="000000"/>
            </a:solidFill>
            <a:latin typeface="Arial"/>
            <a:cs typeface="Arial"/>
          </a:endParaRPr>
        </a:p>
      </dgm:t>
    </dgm:pt>
    <dgm:pt modelId="{6998308B-7623-6E40-917B-D51EB84A66D4}" type="pres">
      <dgm:prSet presAssocID="{CC39D6DB-A516-5E42-8847-EDEA7B661B2B}" presName="linear" presStyleCnt="0">
        <dgm:presLayoutVars>
          <dgm:animLvl val="lvl"/>
          <dgm:resizeHandles val="exact"/>
        </dgm:presLayoutVars>
      </dgm:prSet>
      <dgm:spPr/>
    </dgm:pt>
    <dgm:pt modelId="{D48691C6-870E-3A4C-89B7-5B907CD2FC1A}" type="pres">
      <dgm:prSet presAssocID="{2450E441-9E39-E547-AA4D-3CCEDD8BDF2E}" presName="parentText" presStyleLbl="node1" presStyleIdx="0" presStyleCnt="4">
        <dgm:presLayoutVars>
          <dgm:chMax val="0"/>
          <dgm:bulletEnabled val="1"/>
        </dgm:presLayoutVars>
      </dgm:prSet>
      <dgm:spPr/>
    </dgm:pt>
    <dgm:pt modelId="{0F6464C8-2991-D44C-BB3E-C056ED0436AD}" type="pres">
      <dgm:prSet presAssocID="{15C3AC02-E975-414E-B9DC-E4BF54399ED0}" presName="spacer" presStyleCnt="0"/>
      <dgm:spPr/>
    </dgm:pt>
    <dgm:pt modelId="{D4EA9E65-EE2B-364F-B488-41763E240826}" type="pres">
      <dgm:prSet presAssocID="{B4458E81-8254-C44A-BFDD-D3AEEAC24FF9}" presName="parentText" presStyleLbl="node1" presStyleIdx="1" presStyleCnt="4">
        <dgm:presLayoutVars>
          <dgm:chMax val="0"/>
          <dgm:bulletEnabled val="1"/>
        </dgm:presLayoutVars>
      </dgm:prSet>
      <dgm:spPr/>
    </dgm:pt>
    <dgm:pt modelId="{529BC177-F2A4-0D4E-8499-19705F8064BC}" type="pres">
      <dgm:prSet presAssocID="{65ADCD22-4384-7343-9CC2-5BF37D5FAC57}" presName="spacer" presStyleCnt="0"/>
      <dgm:spPr/>
    </dgm:pt>
    <dgm:pt modelId="{F40846D6-A576-334E-BCE3-2A6ACBBE6380}" type="pres">
      <dgm:prSet presAssocID="{C4354D46-8FE1-F341-B44A-22767AA03C2C}" presName="parentText" presStyleLbl="node1" presStyleIdx="2" presStyleCnt="4">
        <dgm:presLayoutVars>
          <dgm:chMax val="0"/>
          <dgm:bulletEnabled val="1"/>
        </dgm:presLayoutVars>
      </dgm:prSet>
      <dgm:spPr/>
    </dgm:pt>
    <dgm:pt modelId="{D7DD5040-F48C-CD4A-905D-881DB40F4E9F}" type="pres">
      <dgm:prSet presAssocID="{97C6DCBA-6B56-D346-BD85-EF96685606C6}" presName="spacer" presStyleCnt="0"/>
      <dgm:spPr/>
    </dgm:pt>
    <dgm:pt modelId="{39CA5A26-DC03-0C47-91CF-E0A459ACDE93}" type="pres">
      <dgm:prSet presAssocID="{85CCF29F-7BB3-294E-9D17-5EE80620279E}" presName="parentText" presStyleLbl="node1" presStyleIdx="3" presStyleCnt="4">
        <dgm:presLayoutVars>
          <dgm:chMax val="0"/>
          <dgm:bulletEnabled val="1"/>
        </dgm:presLayoutVars>
      </dgm:prSet>
      <dgm:spPr/>
    </dgm:pt>
  </dgm:ptLst>
  <dgm:cxnLst>
    <dgm:cxn modelId="{41C6396B-BB0D-384E-8A15-3F7CCE8E4B2D}" type="presOf" srcId="{C4354D46-8FE1-F341-B44A-22767AA03C2C}" destId="{F40846D6-A576-334E-BCE3-2A6ACBBE6380}" srcOrd="0" destOrd="0" presId="urn:microsoft.com/office/officeart/2005/8/layout/vList2"/>
    <dgm:cxn modelId="{26800682-C486-3746-AD9D-90E331DB0CD5}" srcId="{CC39D6DB-A516-5E42-8847-EDEA7B661B2B}" destId="{C4354D46-8FE1-F341-B44A-22767AA03C2C}" srcOrd="2" destOrd="0" parTransId="{219D97B3-C520-3F4A-91B7-A4E1F55187B5}" sibTransId="{97C6DCBA-6B56-D346-BD85-EF96685606C6}"/>
    <dgm:cxn modelId="{EF1EAF8D-ADF0-7647-B2E2-ED2340B03D86}" srcId="{CC39D6DB-A516-5E42-8847-EDEA7B661B2B}" destId="{B4458E81-8254-C44A-BFDD-D3AEEAC24FF9}" srcOrd="1" destOrd="0" parTransId="{8B63BE1E-A17B-FF46-9D84-BE876FD9F316}" sibTransId="{65ADCD22-4384-7343-9CC2-5BF37D5FAC57}"/>
    <dgm:cxn modelId="{B00B3AA1-B2B0-DB49-BC6E-DC5D29B5C06F}" type="presOf" srcId="{CC39D6DB-A516-5E42-8847-EDEA7B661B2B}" destId="{6998308B-7623-6E40-917B-D51EB84A66D4}" srcOrd="0" destOrd="0" presId="urn:microsoft.com/office/officeart/2005/8/layout/vList2"/>
    <dgm:cxn modelId="{169321A2-D91D-D84D-BEC0-A9C78698ECC6}" srcId="{CC39D6DB-A516-5E42-8847-EDEA7B661B2B}" destId="{2450E441-9E39-E547-AA4D-3CCEDD8BDF2E}" srcOrd="0" destOrd="0" parTransId="{18867241-CFC2-454A-979A-89C2D316AEEE}" sibTransId="{15C3AC02-E975-414E-B9DC-E4BF54399ED0}"/>
    <dgm:cxn modelId="{2891C7B7-790C-174F-86DB-FC122089005F}" type="presOf" srcId="{85CCF29F-7BB3-294E-9D17-5EE80620279E}" destId="{39CA5A26-DC03-0C47-91CF-E0A459ACDE93}" srcOrd="0" destOrd="0" presId="urn:microsoft.com/office/officeart/2005/8/layout/vList2"/>
    <dgm:cxn modelId="{58F2D8D2-FDD5-E94C-868E-223FA22080D2}" srcId="{CC39D6DB-A516-5E42-8847-EDEA7B661B2B}" destId="{85CCF29F-7BB3-294E-9D17-5EE80620279E}" srcOrd="3" destOrd="0" parTransId="{03384BAE-E1CC-0E48-B50F-CA5524D76EBD}" sibTransId="{AA223D53-AF1B-4047-911A-7F8C18D44D1E}"/>
    <dgm:cxn modelId="{10F345FC-40E2-6746-A57B-67C6FF0993DC}" type="presOf" srcId="{2450E441-9E39-E547-AA4D-3CCEDD8BDF2E}" destId="{D48691C6-870E-3A4C-89B7-5B907CD2FC1A}" srcOrd="0" destOrd="0" presId="urn:microsoft.com/office/officeart/2005/8/layout/vList2"/>
    <dgm:cxn modelId="{1FCD95FE-826A-DA43-855C-D431AE174463}" type="presOf" srcId="{B4458E81-8254-C44A-BFDD-D3AEEAC24FF9}" destId="{D4EA9E65-EE2B-364F-B488-41763E240826}" srcOrd="0" destOrd="0" presId="urn:microsoft.com/office/officeart/2005/8/layout/vList2"/>
    <dgm:cxn modelId="{460CD8D3-F7E4-3B4A-8602-F4A78744E1FC}" type="presParOf" srcId="{6998308B-7623-6E40-917B-D51EB84A66D4}" destId="{D48691C6-870E-3A4C-89B7-5B907CD2FC1A}" srcOrd="0" destOrd="0" presId="urn:microsoft.com/office/officeart/2005/8/layout/vList2"/>
    <dgm:cxn modelId="{F4713F5F-40F3-9F4F-8E6B-0EFFDAB0F4AB}" type="presParOf" srcId="{6998308B-7623-6E40-917B-D51EB84A66D4}" destId="{0F6464C8-2991-D44C-BB3E-C056ED0436AD}" srcOrd="1" destOrd="0" presId="urn:microsoft.com/office/officeart/2005/8/layout/vList2"/>
    <dgm:cxn modelId="{ED549341-B212-B141-92CE-095AFA105388}" type="presParOf" srcId="{6998308B-7623-6E40-917B-D51EB84A66D4}" destId="{D4EA9E65-EE2B-364F-B488-41763E240826}" srcOrd="2" destOrd="0" presId="urn:microsoft.com/office/officeart/2005/8/layout/vList2"/>
    <dgm:cxn modelId="{A81B15D7-451C-A446-A8FD-A203FCB5DD4F}" type="presParOf" srcId="{6998308B-7623-6E40-917B-D51EB84A66D4}" destId="{529BC177-F2A4-0D4E-8499-19705F8064BC}" srcOrd="3" destOrd="0" presId="urn:microsoft.com/office/officeart/2005/8/layout/vList2"/>
    <dgm:cxn modelId="{6CFBE9AF-0102-B249-8CF4-6F253CF141A9}" type="presParOf" srcId="{6998308B-7623-6E40-917B-D51EB84A66D4}" destId="{F40846D6-A576-334E-BCE3-2A6ACBBE6380}" srcOrd="4" destOrd="0" presId="urn:microsoft.com/office/officeart/2005/8/layout/vList2"/>
    <dgm:cxn modelId="{211CB3B8-D72D-594B-BE8A-D66DD83CAE90}" type="presParOf" srcId="{6998308B-7623-6E40-917B-D51EB84A66D4}" destId="{D7DD5040-F48C-CD4A-905D-881DB40F4E9F}" srcOrd="5" destOrd="0" presId="urn:microsoft.com/office/officeart/2005/8/layout/vList2"/>
    <dgm:cxn modelId="{A173708C-C51A-4B46-A857-D1F4DAD100B8}" type="presParOf" srcId="{6998308B-7623-6E40-917B-D51EB84A66D4}" destId="{39CA5A26-DC03-0C47-91CF-E0A459ACDE93}"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C39D6DB-A516-5E42-8847-EDEA7B661B2B}" type="doc">
      <dgm:prSet loTypeId="urn:microsoft.com/office/officeart/2005/8/layout/vList2" loCatId="" qsTypeId="urn:microsoft.com/office/officeart/2005/8/quickstyle/simple4" qsCatId="simple" csTypeId="urn:microsoft.com/office/officeart/2005/8/colors/colorful1" csCatId="colorful" phldr="1"/>
      <dgm:spPr/>
      <dgm:t>
        <a:bodyPr/>
        <a:lstStyle/>
        <a:p>
          <a:endParaRPr lang="en-US"/>
        </a:p>
      </dgm:t>
    </dgm:pt>
    <dgm:pt modelId="{2450E441-9E39-E547-AA4D-3CCEDD8BDF2E}">
      <dgm:prSet phldrT="[Text]" custT="1"/>
      <dgm:spPr/>
      <dgm:t>
        <a:bodyPr/>
        <a:lstStyle/>
        <a:p>
          <a:pPr algn="ctr"/>
          <a:r>
            <a:rPr lang="en-US" sz="1000" b="1" dirty="0">
              <a:solidFill>
                <a:schemeClr val="tx1"/>
              </a:solidFill>
              <a:latin typeface="Arial"/>
              <a:cs typeface="Arial"/>
            </a:rPr>
            <a:t>Proteasome Inhibitor (PI) or </a:t>
          </a:r>
          <a:r>
            <a:rPr lang="en-US" sz="1000" b="1" dirty="0" err="1">
              <a:solidFill>
                <a:schemeClr val="tx1"/>
              </a:solidFill>
              <a:latin typeface="Arial"/>
              <a:cs typeface="Arial"/>
            </a:rPr>
            <a:t>Immunomodulatory</a:t>
          </a:r>
          <a:r>
            <a:rPr lang="en-US" sz="1000" b="1" dirty="0">
              <a:solidFill>
                <a:schemeClr val="tx1"/>
              </a:solidFill>
              <a:latin typeface="Arial"/>
              <a:cs typeface="Arial"/>
            </a:rPr>
            <a:t> </a:t>
          </a:r>
          <a:r>
            <a:rPr lang="en-US" sz="1000" b="1" dirty="0" err="1">
              <a:solidFill>
                <a:schemeClr val="tx1"/>
              </a:solidFill>
              <a:latin typeface="Arial"/>
              <a:cs typeface="Arial"/>
            </a:rPr>
            <a:t>imid</a:t>
          </a:r>
          <a:r>
            <a:rPr lang="en-US" sz="1000" b="1" dirty="0">
              <a:solidFill>
                <a:schemeClr val="tx1"/>
              </a:solidFill>
              <a:latin typeface="Arial"/>
              <a:cs typeface="Arial"/>
            </a:rPr>
            <a:t> drug (</a:t>
          </a:r>
          <a:r>
            <a:rPr lang="en-US" sz="1000" b="1" dirty="0" err="1">
              <a:solidFill>
                <a:schemeClr val="tx1"/>
              </a:solidFill>
              <a:latin typeface="Arial"/>
              <a:cs typeface="Arial"/>
            </a:rPr>
            <a:t>IMiD</a:t>
          </a:r>
          <a:r>
            <a:rPr lang="en-US" sz="1000" b="1" dirty="0">
              <a:solidFill>
                <a:schemeClr val="tx1"/>
              </a:solidFill>
              <a:latin typeface="Arial"/>
              <a:cs typeface="Arial"/>
            </a:rPr>
            <a:t>)</a:t>
          </a:r>
        </a:p>
      </dgm:t>
    </dgm:pt>
    <dgm:pt modelId="{18867241-CFC2-454A-979A-89C2D316AEEE}" type="parTrans" cxnId="{169321A2-D91D-D84D-BEC0-A9C78698ECC6}">
      <dgm:prSet/>
      <dgm:spPr/>
      <dgm:t>
        <a:bodyPr/>
        <a:lstStyle/>
        <a:p>
          <a:pPr algn="ctr"/>
          <a:endParaRPr lang="en-US" sz="1000" b="1">
            <a:solidFill>
              <a:schemeClr val="tx1"/>
            </a:solidFill>
            <a:latin typeface="Arial"/>
            <a:cs typeface="Arial"/>
          </a:endParaRPr>
        </a:p>
      </dgm:t>
    </dgm:pt>
    <dgm:pt modelId="{15C3AC02-E975-414E-B9DC-E4BF54399ED0}" type="sibTrans" cxnId="{169321A2-D91D-D84D-BEC0-A9C78698ECC6}">
      <dgm:prSet/>
      <dgm:spPr/>
      <dgm:t>
        <a:bodyPr/>
        <a:lstStyle/>
        <a:p>
          <a:pPr algn="ctr"/>
          <a:endParaRPr lang="en-US" sz="1000" b="1">
            <a:solidFill>
              <a:schemeClr val="tx1"/>
            </a:solidFill>
            <a:latin typeface="Arial"/>
            <a:cs typeface="Arial"/>
          </a:endParaRPr>
        </a:p>
      </dgm:t>
    </dgm:pt>
    <dgm:pt modelId="{C4354D46-8FE1-F341-B44A-22767AA03C2C}">
      <dgm:prSet phldrT="[Text]" custT="1"/>
      <dgm:spPr/>
      <dgm:t>
        <a:bodyPr/>
        <a:lstStyle/>
        <a:p>
          <a:pPr algn="ctr"/>
          <a:r>
            <a:rPr lang="en-US" sz="1000" b="1" dirty="0">
              <a:solidFill>
                <a:schemeClr val="tx1"/>
              </a:solidFill>
              <a:latin typeface="Arial"/>
              <a:cs typeface="Arial"/>
            </a:rPr>
            <a:t>Dexamethasone</a:t>
          </a:r>
        </a:p>
      </dgm:t>
    </dgm:pt>
    <dgm:pt modelId="{219D97B3-C520-3F4A-91B7-A4E1F55187B5}" type="parTrans" cxnId="{26800682-C486-3746-AD9D-90E331DB0CD5}">
      <dgm:prSet/>
      <dgm:spPr/>
      <dgm:t>
        <a:bodyPr/>
        <a:lstStyle/>
        <a:p>
          <a:pPr algn="ctr"/>
          <a:endParaRPr lang="en-US" sz="1000" b="1">
            <a:solidFill>
              <a:schemeClr val="tx1"/>
            </a:solidFill>
            <a:latin typeface="Arial"/>
            <a:cs typeface="Arial"/>
          </a:endParaRPr>
        </a:p>
      </dgm:t>
    </dgm:pt>
    <dgm:pt modelId="{97C6DCBA-6B56-D346-BD85-EF96685606C6}" type="sibTrans" cxnId="{26800682-C486-3746-AD9D-90E331DB0CD5}">
      <dgm:prSet/>
      <dgm:spPr/>
      <dgm:t>
        <a:bodyPr/>
        <a:lstStyle/>
        <a:p>
          <a:pPr algn="ctr"/>
          <a:endParaRPr lang="en-US" sz="1000" b="1">
            <a:solidFill>
              <a:schemeClr val="tx1"/>
            </a:solidFill>
            <a:latin typeface="Arial"/>
            <a:cs typeface="Arial"/>
          </a:endParaRPr>
        </a:p>
      </dgm:t>
    </dgm:pt>
    <dgm:pt modelId="{6998308B-7623-6E40-917B-D51EB84A66D4}" type="pres">
      <dgm:prSet presAssocID="{CC39D6DB-A516-5E42-8847-EDEA7B661B2B}" presName="linear" presStyleCnt="0">
        <dgm:presLayoutVars>
          <dgm:animLvl val="lvl"/>
          <dgm:resizeHandles val="exact"/>
        </dgm:presLayoutVars>
      </dgm:prSet>
      <dgm:spPr/>
    </dgm:pt>
    <dgm:pt modelId="{D48691C6-870E-3A4C-89B7-5B907CD2FC1A}" type="pres">
      <dgm:prSet presAssocID="{2450E441-9E39-E547-AA4D-3CCEDD8BDF2E}" presName="parentText" presStyleLbl="node1" presStyleIdx="0" presStyleCnt="2">
        <dgm:presLayoutVars>
          <dgm:chMax val="0"/>
          <dgm:bulletEnabled val="1"/>
        </dgm:presLayoutVars>
      </dgm:prSet>
      <dgm:spPr/>
    </dgm:pt>
    <dgm:pt modelId="{0F6464C8-2991-D44C-BB3E-C056ED0436AD}" type="pres">
      <dgm:prSet presAssocID="{15C3AC02-E975-414E-B9DC-E4BF54399ED0}" presName="spacer" presStyleCnt="0"/>
      <dgm:spPr/>
    </dgm:pt>
    <dgm:pt modelId="{F40846D6-A576-334E-BCE3-2A6ACBBE6380}" type="pres">
      <dgm:prSet presAssocID="{C4354D46-8FE1-F341-B44A-22767AA03C2C}" presName="parentText" presStyleLbl="node1" presStyleIdx="1" presStyleCnt="2" custLinFactNeighborY="-28385">
        <dgm:presLayoutVars>
          <dgm:chMax val="0"/>
          <dgm:bulletEnabled val="1"/>
        </dgm:presLayoutVars>
      </dgm:prSet>
      <dgm:spPr/>
    </dgm:pt>
  </dgm:ptLst>
  <dgm:cxnLst>
    <dgm:cxn modelId="{9A6A5E2F-D85F-D742-88A6-1915EF4FB9CD}" type="presOf" srcId="{C4354D46-8FE1-F341-B44A-22767AA03C2C}" destId="{F40846D6-A576-334E-BCE3-2A6ACBBE6380}" srcOrd="0" destOrd="0" presId="urn:microsoft.com/office/officeart/2005/8/layout/vList2"/>
    <dgm:cxn modelId="{26800682-C486-3746-AD9D-90E331DB0CD5}" srcId="{CC39D6DB-A516-5E42-8847-EDEA7B661B2B}" destId="{C4354D46-8FE1-F341-B44A-22767AA03C2C}" srcOrd="1" destOrd="0" parTransId="{219D97B3-C520-3F4A-91B7-A4E1F55187B5}" sibTransId="{97C6DCBA-6B56-D346-BD85-EF96685606C6}"/>
    <dgm:cxn modelId="{169321A2-D91D-D84D-BEC0-A9C78698ECC6}" srcId="{CC39D6DB-A516-5E42-8847-EDEA7B661B2B}" destId="{2450E441-9E39-E547-AA4D-3CCEDD8BDF2E}" srcOrd="0" destOrd="0" parTransId="{18867241-CFC2-454A-979A-89C2D316AEEE}" sibTransId="{15C3AC02-E975-414E-B9DC-E4BF54399ED0}"/>
    <dgm:cxn modelId="{3962CBCA-CFB6-7047-B77A-84656C5BBA3A}" type="presOf" srcId="{CC39D6DB-A516-5E42-8847-EDEA7B661B2B}" destId="{6998308B-7623-6E40-917B-D51EB84A66D4}" srcOrd="0" destOrd="0" presId="urn:microsoft.com/office/officeart/2005/8/layout/vList2"/>
    <dgm:cxn modelId="{61D9E8CB-D835-0141-BA31-C021D3EB906A}" type="presOf" srcId="{2450E441-9E39-E547-AA4D-3CCEDD8BDF2E}" destId="{D48691C6-870E-3A4C-89B7-5B907CD2FC1A}" srcOrd="0" destOrd="0" presId="urn:microsoft.com/office/officeart/2005/8/layout/vList2"/>
    <dgm:cxn modelId="{13141D3F-6520-2440-9E59-F8F262E87E92}" type="presParOf" srcId="{6998308B-7623-6E40-917B-D51EB84A66D4}" destId="{D48691C6-870E-3A4C-89B7-5B907CD2FC1A}" srcOrd="0" destOrd="0" presId="urn:microsoft.com/office/officeart/2005/8/layout/vList2"/>
    <dgm:cxn modelId="{2CF97543-3DCA-944A-9F0A-3823B8C3A018}" type="presParOf" srcId="{6998308B-7623-6E40-917B-D51EB84A66D4}" destId="{0F6464C8-2991-D44C-BB3E-C056ED0436AD}" srcOrd="1" destOrd="0" presId="urn:microsoft.com/office/officeart/2005/8/layout/vList2"/>
    <dgm:cxn modelId="{FA30E426-5707-5143-A4D0-F49DE96F7BE3}" type="presParOf" srcId="{6998308B-7623-6E40-917B-D51EB84A66D4}" destId="{F40846D6-A576-334E-BCE3-2A6ACBBE6380}" srcOrd="2" destOrd="0" presId="urn:microsoft.com/office/officeart/2005/8/layout/vList2"/>
  </dgm:cxnLst>
  <dgm:bg>
    <a:noFill/>
    <a:effectLst>
      <a:outerShdw blurRad="50800" dist="38100" dir="5400000" algn="t" rotWithShape="0">
        <a:prstClr val="black">
          <a:alpha val="40000"/>
        </a:prstClr>
      </a:outerShdw>
    </a:effectLst>
  </dgm:bg>
  <dgm:whole>
    <a:ln>
      <a:noFill/>
    </a:ln>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04CF53-D964-364D-849D-66DF352CCE6D}">
      <dsp:nvSpPr>
        <dsp:cNvPr id="0" name=""/>
        <dsp:cNvSpPr/>
      </dsp:nvSpPr>
      <dsp:spPr>
        <a:xfrm>
          <a:off x="4613086" y="1905290"/>
          <a:ext cx="91440" cy="354804"/>
        </a:xfrm>
        <a:custGeom>
          <a:avLst/>
          <a:gdLst/>
          <a:ahLst/>
          <a:cxnLst/>
          <a:rect l="0" t="0" r="0" b="0"/>
          <a:pathLst>
            <a:path>
              <a:moveTo>
                <a:pt x="45720" y="0"/>
              </a:moveTo>
              <a:lnTo>
                <a:pt x="45720" y="354804"/>
              </a:lnTo>
            </a:path>
          </a:pathLst>
        </a:custGeom>
        <a:noFill/>
        <a:ln w="12700" cap="flat" cmpd="sng" algn="ctr">
          <a:solidFill>
            <a:schemeClr val="accent2">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566F432-D239-DE47-8BCD-845F2B6DAA40}">
      <dsp:nvSpPr>
        <dsp:cNvPr id="0" name=""/>
        <dsp:cNvSpPr/>
      </dsp:nvSpPr>
      <dsp:spPr>
        <a:xfrm>
          <a:off x="3583369" y="754386"/>
          <a:ext cx="1075436" cy="376231"/>
        </a:xfrm>
        <a:custGeom>
          <a:avLst/>
          <a:gdLst/>
          <a:ahLst/>
          <a:cxnLst/>
          <a:rect l="0" t="0" r="0" b="0"/>
          <a:pathLst>
            <a:path>
              <a:moveTo>
                <a:pt x="0" y="0"/>
              </a:moveTo>
              <a:lnTo>
                <a:pt x="0" y="263216"/>
              </a:lnTo>
              <a:lnTo>
                <a:pt x="1075436" y="263216"/>
              </a:lnTo>
              <a:lnTo>
                <a:pt x="1075436" y="376231"/>
              </a:lnTo>
            </a:path>
          </a:pathLst>
        </a:custGeom>
        <a:noFill/>
        <a:ln w="127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927B7A3-ACD8-2C49-A0E2-10BC31031255}">
      <dsp:nvSpPr>
        <dsp:cNvPr id="0" name=""/>
        <dsp:cNvSpPr/>
      </dsp:nvSpPr>
      <dsp:spPr>
        <a:xfrm>
          <a:off x="2422219" y="1905290"/>
          <a:ext cx="745529" cy="354804"/>
        </a:xfrm>
        <a:custGeom>
          <a:avLst/>
          <a:gdLst/>
          <a:ahLst/>
          <a:cxnLst/>
          <a:rect l="0" t="0" r="0" b="0"/>
          <a:pathLst>
            <a:path>
              <a:moveTo>
                <a:pt x="0" y="0"/>
              </a:moveTo>
              <a:lnTo>
                <a:pt x="0" y="241788"/>
              </a:lnTo>
              <a:lnTo>
                <a:pt x="745529" y="241788"/>
              </a:lnTo>
              <a:lnTo>
                <a:pt x="745529" y="354804"/>
              </a:lnTo>
            </a:path>
          </a:pathLst>
        </a:custGeom>
        <a:noFill/>
        <a:ln w="12700" cap="flat" cmpd="sng" algn="ctr">
          <a:solidFill>
            <a:schemeClr val="accent2">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BA405EB-CA04-AF42-9B88-6EAE6DC7DC98}">
      <dsp:nvSpPr>
        <dsp:cNvPr id="0" name=""/>
        <dsp:cNvSpPr/>
      </dsp:nvSpPr>
      <dsp:spPr>
        <a:xfrm>
          <a:off x="1676689" y="1905290"/>
          <a:ext cx="745529" cy="354804"/>
        </a:xfrm>
        <a:custGeom>
          <a:avLst/>
          <a:gdLst/>
          <a:ahLst/>
          <a:cxnLst/>
          <a:rect l="0" t="0" r="0" b="0"/>
          <a:pathLst>
            <a:path>
              <a:moveTo>
                <a:pt x="745529" y="0"/>
              </a:moveTo>
              <a:lnTo>
                <a:pt x="745529" y="241788"/>
              </a:lnTo>
              <a:lnTo>
                <a:pt x="0" y="241788"/>
              </a:lnTo>
              <a:lnTo>
                <a:pt x="0" y="354804"/>
              </a:lnTo>
            </a:path>
          </a:pathLst>
        </a:custGeom>
        <a:noFill/>
        <a:ln w="12700" cap="flat" cmpd="sng" algn="ctr">
          <a:solidFill>
            <a:schemeClr val="accent2">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31E39F3-ADAF-AF44-A3C3-270EBA0691C7}">
      <dsp:nvSpPr>
        <dsp:cNvPr id="0" name=""/>
        <dsp:cNvSpPr/>
      </dsp:nvSpPr>
      <dsp:spPr>
        <a:xfrm>
          <a:off x="2422219" y="754386"/>
          <a:ext cx="1161150" cy="376231"/>
        </a:xfrm>
        <a:custGeom>
          <a:avLst/>
          <a:gdLst/>
          <a:ahLst/>
          <a:cxnLst/>
          <a:rect l="0" t="0" r="0" b="0"/>
          <a:pathLst>
            <a:path>
              <a:moveTo>
                <a:pt x="1161150" y="0"/>
              </a:moveTo>
              <a:lnTo>
                <a:pt x="1161150" y="263216"/>
              </a:lnTo>
              <a:lnTo>
                <a:pt x="0" y="263216"/>
              </a:lnTo>
              <a:lnTo>
                <a:pt x="0" y="376231"/>
              </a:lnTo>
            </a:path>
          </a:pathLst>
        </a:custGeom>
        <a:noFill/>
        <a:ln w="127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0D083DD-448E-734C-B59A-84771FCA53EA}">
      <dsp:nvSpPr>
        <dsp:cNvPr id="0" name=""/>
        <dsp:cNvSpPr/>
      </dsp:nvSpPr>
      <dsp:spPr>
        <a:xfrm>
          <a:off x="2813638" y="-20286"/>
          <a:ext cx="1539463" cy="774672"/>
        </a:xfrm>
        <a:prstGeom prst="roundRect">
          <a:avLst>
            <a:gd name="adj" fmla="val 10000"/>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CA908EB-7A94-CD47-B3CC-486E10D36489}">
      <dsp:nvSpPr>
        <dsp:cNvPr id="0" name=""/>
        <dsp:cNvSpPr/>
      </dsp:nvSpPr>
      <dsp:spPr>
        <a:xfrm>
          <a:off x="2949188" y="108486"/>
          <a:ext cx="1539463" cy="774672"/>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t>SYMPTOMATIC? </a:t>
          </a:r>
        </a:p>
      </dsp:txBody>
      <dsp:txXfrm>
        <a:off x="2971877" y="131175"/>
        <a:ext cx="1494085" cy="729294"/>
      </dsp:txXfrm>
    </dsp:sp>
    <dsp:sp modelId="{1ECCB10A-D02A-1A48-AC91-B87C5FD6EC98}">
      <dsp:nvSpPr>
        <dsp:cNvPr id="0" name=""/>
        <dsp:cNvSpPr/>
      </dsp:nvSpPr>
      <dsp:spPr>
        <a:xfrm>
          <a:off x="1812240" y="1130617"/>
          <a:ext cx="1219956" cy="774672"/>
        </a:xfrm>
        <a:prstGeom prst="roundRect">
          <a:avLst>
            <a:gd name="adj" fmla="val 10000"/>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B6922CBB-916E-B642-9AC5-8A5A39C3E2BA}">
      <dsp:nvSpPr>
        <dsp:cNvPr id="0" name=""/>
        <dsp:cNvSpPr/>
      </dsp:nvSpPr>
      <dsp:spPr>
        <a:xfrm>
          <a:off x="1947791" y="1259390"/>
          <a:ext cx="1219956" cy="774672"/>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t>YES</a:t>
          </a:r>
        </a:p>
      </dsp:txBody>
      <dsp:txXfrm>
        <a:off x="1970480" y="1282079"/>
        <a:ext cx="1174578" cy="729294"/>
      </dsp:txXfrm>
    </dsp:sp>
    <dsp:sp modelId="{4E8D0DD6-4D27-524B-A94C-37ED90A6809A}">
      <dsp:nvSpPr>
        <dsp:cNvPr id="0" name=""/>
        <dsp:cNvSpPr/>
      </dsp:nvSpPr>
      <dsp:spPr>
        <a:xfrm>
          <a:off x="1066711" y="2260094"/>
          <a:ext cx="1219956" cy="774672"/>
        </a:xfrm>
        <a:prstGeom prst="roundRect">
          <a:avLst>
            <a:gd name="adj" fmla="val 10000"/>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36E73075-5B87-B640-BDD7-0B9C958007B0}">
      <dsp:nvSpPr>
        <dsp:cNvPr id="0" name=""/>
        <dsp:cNvSpPr/>
      </dsp:nvSpPr>
      <dsp:spPr>
        <a:xfrm>
          <a:off x="1202262" y="2388867"/>
          <a:ext cx="1219956" cy="774672"/>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solidFill>
                <a:srgbClr val="FF0000"/>
              </a:solidFill>
            </a:rPr>
            <a:t>ISOLATED ANEMIA</a:t>
          </a:r>
        </a:p>
      </dsp:txBody>
      <dsp:txXfrm>
        <a:off x="1224951" y="2411556"/>
        <a:ext cx="1174578" cy="729294"/>
      </dsp:txXfrm>
    </dsp:sp>
    <dsp:sp modelId="{6409F0E6-D7C3-9347-8BAD-C4F9E7E509E3}">
      <dsp:nvSpPr>
        <dsp:cNvPr id="0" name=""/>
        <dsp:cNvSpPr/>
      </dsp:nvSpPr>
      <dsp:spPr>
        <a:xfrm>
          <a:off x="2557769" y="2260094"/>
          <a:ext cx="1219956" cy="774672"/>
        </a:xfrm>
        <a:prstGeom prst="roundRect">
          <a:avLst>
            <a:gd name="adj" fmla="val 10000"/>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BF27A5D7-B458-974E-9E1E-69452748304C}">
      <dsp:nvSpPr>
        <dsp:cNvPr id="0" name=""/>
        <dsp:cNvSpPr/>
      </dsp:nvSpPr>
      <dsp:spPr>
        <a:xfrm>
          <a:off x="2693320" y="2388867"/>
          <a:ext cx="1219956" cy="774672"/>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t>OTHER CYTOPENIAS</a:t>
          </a:r>
        </a:p>
      </dsp:txBody>
      <dsp:txXfrm>
        <a:off x="2716009" y="2411556"/>
        <a:ext cx="1174578" cy="729294"/>
      </dsp:txXfrm>
    </dsp:sp>
    <dsp:sp modelId="{52EEA994-28FC-2643-BE1B-EF9E2EF1EE64}">
      <dsp:nvSpPr>
        <dsp:cNvPr id="0" name=""/>
        <dsp:cNvSpPr/>
      </dsp:nvSpPr>
      <dsp:spPr>
        <a:xfrm>
          <a:off x="4048827" y="1130617"/>
          <a:ext cx="1219956" cy="774672"/>
        </a:xfrm>
        <a:prstGeom prst="roundRect">
          <a:avLst>
            <a:gd name="adj" fmla="val 10000"/>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0509AB5-DBBF-014A-AF4A-FADAFB4A2E45}">
      <dsp:nvSpPr>
        <dsp:cNvPr id="0" name=""/>
        <dsp:cNvSpPr/>
      </dsp:nvSpPr>
      <dsp:spPr>
        <a:xfrm>
          <a:off x="4184378" y="1259390"/>
          <a:ext cx="1219956" cy="774672"/>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t>NO</a:t>
          </a:r>
        </a:p>
      </dsp:txBody>
      <dsp:txXfrm>
        <a:off x="4207067" y="1282079"/>
        <a:ext cx="1174578" cy="729294"/>
      </dsp:txXfrm>
    </dsp:sp>
    <dsp:sp modelId="{46AE427D-169E-E246-92C3-0F1862EBCC7B}">
      <dsp:nvSpPr>
        <dsp:cNvPr id="0" name=""/>
        <dsp:cNvSpPr/>
      </dsp:nvSpPr>
      <dsp:spPr>
        <a:xfrm>
          <a:off x="4048827" y="2260094"/>
          <a:ext cx="1219956" cy="774672"/>
        </a:xfrm>
        <a:prstGeom prst="roundRect">
          <a:avLst>
            <a:gd name="adj" fmla="val 10000"/>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36DEFD6B-6C8D-3649-8C50-C79FD421B476}">
      <dsp:nvSpPr>
        <dsp:cNvPr id="0" name=""/>
        <dsp:cNvSpPr/>
      </dsp:nvSpPr>
      <dsp:spPr>
        <a:xfrm>
          <a:off x="4184378" y="2388867"/>
          <a:ext cx="1219956" cy="774672"/>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t>MONITORING</a:t>
          </a:r>
        </a:p>
      </dsp:txBody>
      <dsp:txXfrm>
        <a:off x="4207067" y="2411556"/>
        <a:ext cx="1174578" cy="72929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D3B774-75EB-7A4A-96FC-34C46D636307}">
      <dsp:nvSpPr>
        <dsp:cNvPr id="0" name=""/>
        <dsp:cNvSpPr/>
      </dsp:nvSpPr>
      <dsp:spPr>
        <a:xfrm>
          <a:off x="484111" y="113984"/>
          <a:ext cx="1602463" cy="1602463"/>
        </a:xfrm>
        <a:prstGeom prst="pie">
          <a:avLst>
            <a:gd name="adj1" fmla="val 16200000"/>
            <a:gd name="adj2" fmla="val 205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Age</a:t>
          </a:r>
        </a:p>
      </dsp:txBody>
      <dsp:txXfrm>
        <a:off x="1305564" y="353400"/>
        <a:ext cx="543693" cy="372000"/>
      </dsp:txXfrm>
    </dsp:sp>
    <dsp:sp modelId="{00470F38-D30C-F643-84E7-10039262ECFB}">
      <dsp:nvSpPr>
        <dsp:cNvPr id="0" name=""/>
        <dsp:cNvSpPr/>
      </dsp:nvSpPr>
      <dsp:spPr>
        <a:xfrm>
          <a:off x="428024" y="191246"/>
          <a:ext cx="1602463" cy="1602463"/>
        </a:xfrm>
        <a:prstGeom prst="pie">
          <a:avLst>
            <a:gd name="adj1" fmla="val 20520000"/>
            <a:gd name="adj2" fmla="val 32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Frailty/PS</a:t>
          </a:r>
        </a:p>
      </dsp:txBody>
      <dsp:txXfrm>
        <a:off x="1475349" y="916170"/>
        <a:ext cx="476923" cy="402523"/>
      </dsp:txXfrm>
    </dsp:sp>
    <dsp:sp modelId="{B4B7F3E3-35CC-1A42-962B-C710B0BA4080}">
      <dsp:nvSpPr>
        <dsp:cNvPr id="0" name=""/>
        <dsp:cNvSpPr/>
      </dsp:nvSpPr>
      <dsp:spPr>
        <a:xfrm>
          <a:off x="428024" y="191246"/>
          <a:ext cx="1602463" cy="1602463"/>
        </a:xfrm>
        <a:prstGeom prst="pie">
          <a:avLst>
            <a:gd name="adj1" fmla="val 3240000"/>
            <a:gd name="adj2" fmla="val 756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Comorbidities</a:t>
          </a:r>
        </a:p>
      </dsp:txBody>
      <dsp:txXfrm>
        <a:off x="943102" y="1393094"/>
        <a:ext cx="572308" cy="343385"/>
      </dsp:txXfrm>
    </dsp:sp>
    <dsp:sp modelId="{FD963BB7-A761-8B45-800D-17522D1A7C5E}">
      <dsp:nvSpPr>
        <dsp:cNvPr id="0" name=""/>
        <dsp:cNvSpPr/>
      </dsp:nvSpPr>
      <dsp:spPr>
        <a:xfrm>
          <a:off x="428024" y="191246"/>
          <a:ext cx="1602463" cy="1602463"/>
        </a:xfrm>
        <a:prstGeom prst="pie">
          <a:avLst>
            <a:gd name="adj1" fmla="val 7560000"/>
            <a:gd name="adj2" fmla="val 1188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Disease</a:t>
          </a:r>
        </a:p>
      </dsp:txBody>
      <dsp:txXfrm>
        <a:off x="504332" y="916170"/>
        <a:ext cx="476923" cy="402523"/>
      </dsp:txXfrm>
    </dsp:sp>
    <dsp:sp modelId="{97F94466-4F37-CC4A-9A26-666743D76125}">
      <dsp:nvSpPr>
        <dsp:cNvPr id="0" name=""/>
        <dsp:cNvSpPr/>
      </dsp:nvSpPr>
      <dsp:spPr>
        <a:xfrm>
          <a:off x="428024" y="191246"/>
          <a:ext cx="1602463" cy="1602463"/>
        </a:xfrm>
        <a:prstGeom prst="pie">
          <a:avLst>
            <a:gd name="adj1" fmla="val 1188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Personal Choice</a:t>
          </a:r>
        </a:p>
      </dsp:txBody>
      <dsp:txXfrm>
        <a:off x="661717" y="435431"/>
        <a:ext cx="543693" cy="372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206C1-97F2-F549-BA04-7BEBC3AC891B}">
      <dsp:nvSpPr>
        <dsp:cNvPr id="0" name=""/>
        <dsp:cNvSpPr/>
      </dsp:nvSpPr>
      <dsp:spPr>
        <a:xfrm>
          <a:off x="2474" y="1159743"/>
          <a:ext cx="1440284" cy="576113"/>
        </a:xfrm>
        <a:prstGeom prst="chevron">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t>1</a:t>
          </a:r>
          <a:r>
            <a:rPr lang="en-US" sz="1800" b="1" kern="1200" baseline="30000" dirty="0"/>
            <a:t>st</a:t>
          </a:r>
          <a:r>
            <a:rPr lang="en-US" sz="1800" b="1" kern="1200" dirty="0"/>
            <a:t> </a:t>
          </a:r>
        </a:p>
      </dsp:txBody>
      <dsp:txXfrm>
        <a:off x="290531" y="1159743"/>
        <a:ext cx="864171" cy="576113"/>
      </dsp:txXfrm>
    </dsp:sp>
    <dsp:sp modelId="{05CB3090-035E-EC42-B6B8-E735FA52507F}">
      <dsp:nvSpPr>
        <dsp:cNvPr id="0" name=""/>
        <dsp:cNvSpPr/>
      </dsp:nvSpPr>
      <dsp:spPr>
        <a:xfrm>
          <a:off x="1298730" y="1159743"/>
          <a:ext cx="1440284" cy="576113"/>
        </a:xfrm>
        <a:prstGeom prst="chevron">
          <a:avLst/>
        </a:prstGeom>
        <a:solidFill>
          <a:srgbClr val="314C6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t>2</a:t>
          </a:r>
          <a:r>
            <a:rPr lang="en-US" sz="1800" b="1" kern="1200" baseline="30000" dirty="0"/>
            <a:t>nd</a:t>
          </a:r>
          <a:r>
            <a:rPr lang="en-US" sz="1800" b="1" kern="1200" dirty="0"/>
            <a:t> </a:t>
          </a:r>
        </a:p>
      </dsp:txBody>
      <dsp:txXfrm>
        <a:off x="1586787" y="1159743"/>
        <a:ext cx="864171" cy="576113"/>
      </dsp:txXfrm>
    </dsp:sp>
    <dsp:sp modelId="{E51838BD-9024-0C43-B7F2-38992B217176}">
      <dsp:nvSpPr>
        <dsp:cNvPr id="0" name=""/>
        <dsp:cNvSpPr/>
      </dsp:nvSpPr>
      <dsp:spPr>
        <a:xfrm>
          <a:off x="2594985" y="1159743"/>
          <a:ext cx="1440284" cy="576113"/>
        </a:xfrm>
        <a:prstGeom prst="chevron">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t>3rd</a:t>
          </a:r>
        </a:p>
      </dsp:txBody>
      <dsp:txXfrm>
        <a:off x="2883042" y="1159743"/>
        <a:ext cx="864171" cy="576113"/>
      </dsp:txXfrm>
    </dsp:sp>
    <dsp:sp modelId="{7B72272A-3F94-2141-BFC7-D564DF993BE4}">
      <dsp:nvSpPr>
        <dsp:cNvPr id="0" name=""/>
        <dsp:cNvSpPr/>
      </dsp:nvSpPr>
      <dsp:spPr>
        <a:xfrm>
          <a:off x="3891241" y="1159743"/>
          <a:ext cx="1440284" cy="57611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4</a:t>
          </a:r>
          <a:r>
            <a:rPr lang="en-US" sz="1800" kern="1200" baseline="30000" dirty="0"/>
            <a:t>th</a:t>
          </a:r>
          <a:r>
            <a:rPr lang="en-US" sz="1800" kern="1200" dirty="0"/>
            <a:t> or more</a:t>
          </a:r>
        </a:p>
      </dsp:txBody>
      <dsp:txXfrm>
        <a:off x="4179298" y="1159743"/>
        <a:ext cx="864171" cy="57611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C2347C-B61E-2B44-9ACC-A5AA44BEED55}">
      <dsp:nvSpPr>
        <dsp:cNvPr id="0" name=""/>
        <dsp:cNvSpPr/>
      </dsp:nvSpPr>
      <dsp:spPr>
        <a:xfrm>
          <a:off x="0" y="0"/>
          <a:ext cx="4168163" cy="9782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&gt; 3 prior lines &amp; TCR, N = 196</a:t>
          </a:r>
        </a:p>
        <a:p>
          <a:pPr marL="114300" lvl="1" indent="-114300" algn="l" defTabSz="622300">
            <a:lnSpc>
              <a:spcPct val="90000"/>
            </a:lnSpc>
            <a:spcBef>
              <a:spcPct val="0"/>
            </a:spcBef>
            <a:spcAft>
              <a:spcPct val="15000"/>
            </a:spcAft>
            <a:buChar char="•"/>
          </a:pPr>
          <a:r>
            <a:rPr lang="en-US" sz="1400" kern="1200" dirty="0"/>
            <a:t>ORR 31-34%, </a:t>
          </a:r>
          <a:r>
            <a:rPr lang="en-US" sz="1400" u="sng" kern="1200" dirty="0"/>
            <a:t>&gt;</a:t>
          </a:r>
          <a:r>
            <a:rPr lang="en-US" sz="1400" kern="1200" dirty="0"/>
            <a:t>VGPR 19-20%</a:t>
          </a:r>
        </a:p>
        <a:p>
          <a:pPr marL="114300" lvl="1" indent="-114300" algn="l" defTabSz="622300">
            <a:lnSpc>
              <a:spcPct val="90000"/>
            </a:lnSpc>
            <a:spcBef>
              <a:spcPct val="0"/>
            </a:spcBef>
            <a:spcAft>
              <a:spcPct val="15000"/>
            </a:spcAft>
            <a:buChar char="•"/>
          </a:pPr>
          <a:r>
            <a:rPr lang="en-US" sz="1400" kern="1200" dirty="0" err="1"/>
            <a:t>mPFS</a:t>
          </a:r>
          <a:r>
            <a:rPr lang="en-US" sz="1400" kern="1200" dirty="0"/>
            <a:t> 2.9-4.9 </a:t>
          </a:r>
          <a:r>
            <a:rPr lang="en-US" sz="1400" kern="1200" dirty="0" err="1"/>
            <a:t>mos</a:t>
          </a:r>
          <a:r>
            <a:rPr lang="en-US" sz="1400" kern="1200" dirty="0"/>
            <a:t>, DOR 11 </a:t>
          </a:r>
          <a:r>
            <a:rPr lang="en-US" sz="1400" kern="1200" dirty="0" err="1"/>
            <a:t>mos</a:t>
          </a:r>
          <a:endParaRPr lang="en-US" sz="1400" kern="1200" dirty="0"/>
        </a:p>
      </dsp:txBody>
      <dsp:txXfrm>
        <a:off x="931458" y="0"/>
        <a:ext cx="3236704" cy="978262"/>
      </dsp:txXfrm>
    </dsp:sp>
    <dsp:sp modelId="{9EEAF3B8-1FF8-D24A-B052-EC611A809FB5}">
      <dsp:nvSpPr>
        <dsp:cNvPr id="0" name=""/>
        <dsp:cNvSpPr/>
      </dsp:nvSpPr>
      <dsp:spPr>
        <a:xfrm>
          <a:off x="97826" y="97826"/>
          <a:ext cx="833632" cy="782609"/>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C57C5-A2A0-204C-8C56-0FDAB1AFB8B7}">
      <dsp:nvSpPr>
        <dsp:cNvPr id="0" name=""/>
        <dsp:cNvSpPr/>
      </dsp:nvSpPr>
      <dsp:spPr>
        <a:xfrm>
          <a:off x="0" y="1076088"/>
          <a:ext cx="4168163" cy="9782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&gt;2 prior lines-PI and </a:t>
          </a:r>
          <a:r>
            <a:rPr lang="en-US" sz="1800" kern="1200" dirty="0" err="1"/>
            <a:t>IMid</a:t>
          </a:r>
          <a:r>
            <a:rPr lang="en-US" sz="1800" kern="1200" dirty="0"/>
            <a:t>, N=338</a:t>
          </a:r>
        </a:p>
        <a:p>
          <a:pPr marL="114300" lvl="1" indent="-114300" algn="l" defTabSz="622300">
            <a:lnSpc>
              <a:spcPct val="90000"/>
            </a:lnSpc>
            <a:spcBef>
              <a:spcPct val="0"/>
            </a:spcBef>
            <a:spcAft>
              <a:spcPct val="15000"/>
            </a:spcAft>
            <a:buChar char="•"/>
          </a:pPr>
          <a:r>
            <a:rPr lang="en-US" sz="1400" kern="1200" dirty="0"/>
            <a:t>ORR: </a:t>
          </a:r>
          <a:r>
            <a:rPr lang="en-US" sz="1400" kern="1200" dirty="0" err="1"/>
            <a:t>Belamaf</a:t>
          </a:r>
          <a:r>
            <a:rPr lang="en-US" sz="1400" kern="1200" dirty="0"/>
            <a:t> 41% vs. Pd 36%</a:t>
          </a:r>
        </a:p>
        <a:p>
          <a:pPr marL="114300" lvl="1" indent="-114300" algn="l" defTabSz="622300">
            <a:lnSpc>
              <a:spcPct val="90000"/>
            </a:lnSpc>
            <a:spcBef>
              <a:spcPct val="0"/>
            </a:spcBef>
            <a:spcAft>
              <a:spcPct val="15000"/>
            </a:spcAft>
            <a:buChar char="•"/>
          </a:pPr>
          <a:r>
            <a:rPr lang="en-US" sz="1400" kern="1200" dirty="0"/>
            <a:t>PFS: </a:t>
          </a:r>
          <a:r>
            <a:rPr lang="en-US" sz="1400" kern="1200" dirty="0" err="1"/>
            <a:t>Belamaf</a:t>
          </a:r>
          <a:r>
            <a:rPr lang="en-US" sz="1400" kern="1200" dirty="0"/>
            <a:t> 11.2 </a:t>
          </a:r>
          <a:r>
            <a:rPr lang="en-US" sz="1400" kern="1200" dirty="0" err="1"/>
            <a:t>mos</a:t>
          </a:r>
          <a:r>
            <a:rPr lang="en-US" sz="1400" kern="1200" dirty="0"/>
            <a:t> vs. 7 </a:t>
          </a:r>
          <a:r>
            <a:rPr lang="en-US" sz="1400" kern="1200" dirty="0" err="1"/>
            <a:t>mos</a:t>
          </a:r>
          <a:r>
            <a:rPr lang="en-US" sz="1400" kern="1200" dirty="0"/>
            <a:t>, NSS</a:t>
          </a:r>
        </a:p>
      </dsp:txBody>
      <dsp:txXfrm>
        <a:off x="931458" y="1076088"/>
        <a:ext cx="3236704" cy="978262"/>
      </dsp:txXfrm>
    </dsp:sp>
    <dsp:sp modelId="{0F135795-D78D-5749-B45D-F0B97CC75DD6}">
      <dsp:nvSpPr>
        <dsp:cNvPr id="0" name=""/>
        <dsp:cNvSpPr/>
      </dsp:nvSpPr>
      <dsp:spPr>
        <a:xfrm>
          <a:off x="97826" y="1173914"/>
          <a:ext cx="833632" cy="782609"/>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5269B-3623-DB41-B206-0CA40CB87359}">
      <dsp:nvSpPr>
        <dsp:cNvPr id="0" name=""/>
        <dsp:cNvSpPr/>
      </dsp:nvSpPr>
      <dsp:spPr>
        <a:xfrm>
          <a:off x="0" y="0"/>
          <a:ext cx="7377145" cy="6290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2014: 40 year old woman with no medical history diagnosed with CLL </a:t>
          </a:r>
        </a:p>
      </dsp:txBody>
      <dsp:txXfrm>
        <a:off x="18426" y="18426"/>
        <a:ext cx="6624694" cy="592245"/>
      </dsp:txXfrm>
    </dsp:sp>
    <dsp:sp modelId="{52C01951-4733-0C49-8D6B-9D4AB7563A8E}">
      <dsp:nvSpPr>
        <dsp:cNvPr id="0" name=""/>
        <dsp:cNvSpPr/>
      </dsp:nvSpPr>
      <dsp:spPr>
        <a:xfrm>
          <a:off x="550890" y="716472"/>
          <a:ext cx="7377145" cy="6290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2014: </a:t>
          </a:r>
          <a:r>
            <a:rPr lang="en-US" sz="1700" b="1" kern="1200" dirty="0">
              <a:solidFill>
                <a:schemeClr val="tx1"/>
              </a:solidFill>
            </a:rPr>
            <a:t>FCR</a:t>
          </a:r>
          <a:r>
            <a:rPr lang="en-US" sz="1700" kern="1200" dirty="0">
              <a:solidFill>
                <a:schemeClr val="tx1"/>
              </a:solidFill>
            </a:rPr>
            <a:t> x 6C </a:t>
          </a:r>
          <a:r>
            <a:rPr lang="en-US" sz="1700" kern="1200" dirty="0">
              <a:solidFill>
                <a:schemeClr val="tx1"/>
              </a:solidFill>
              <a:sym typeface="Wingdings" pitchFamily="2" charset="2"/>
            </a:rPr>
            <a:t></a:t>
          </a:r>
          <a:r>
            <a:rPr lang="en-US" sz="1700" kern="1200" dirty="0">
              <a:solidFill>
                <a:schemeClr val="tx1"/>
              </a:solidFill>
            </a:rPr>
            <a:t> CR</a:t>
          </a:r>
        </a:p>
      </dsp:txBody>
      <dsp:txXfrm>
        <a:off x="569316" y="734898"/>
        <a:ext cx="6380489" cy="592245"/>
      </dsp:txXfrm>
    </dsp:sp>
    <dsp:sp modelId="{00C68855-D07A-6543-8DD2-50AA7450E176}">
      <dsp:nvSpPr>
        <dsp:cNvPr id="0" name=""/>
        <dsp:cNvSpPr/>
      </dsp:nvSpPr>
      <dsp:spPr>
        <a:xfrm>
          <a:off x="1101781" y="1432944"/>
          <a:ext cx="7377145" cy="6290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2/2021: progressive LAD, B-symptoms</a:t>
          </a:r>
        </a:p>
      </dsp:txBody>
      <dsp:txXfrm>
        <a:off x="1120207" y="1451370"/>
        <a:ext cx="6380489" cy="592245"/>
      </dsp:txXfrm>
    </dsp:sp>
    <dsp:sp modelId="{63635E4E-3AAE-AB44-BC66-FB66489B3E2A}">
      <dsp:nvSpPr>
        <dsp:cNvPr id="0" name=""/>
        <dsp:cNvSpPr/>
      </dsp:nvSpPr>
      <dsp:spPr>
        <a:xfrm>
          <a:off x="1652672" y="2149416"/>
          <a:ext cx="7377145" cy="6290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3/2021: </a:t>
          </a:r>
          <a:r>
            <a:rPr lang="en-US" sz="1700" b="0" kern="1200" dirty="0">
              <a:solidFill>
                <a:schemeClr val="tx1"/>
              </a:solidFill>
            </a:rPr>
            <a:t>Obinutuzumab + </a:t>
          </a:r>
          <a:r>
            <a:rPr lang="en-US" sz="1700" b="1" kern="1200" dirty="0" err="1">
              <a:solidFill>
                <a:schemeClr val="tx1"/>
              </a:solidFill>
            </a:rPr>
            <a:t>Venetoclax</a:t>
          </a:r>
          <a:r>
            <a:rPr lang="en-US" sz="1700" b="1" kern="1200" dirty="0">
              <a:solidFill>
                <a:schemeClr val="tx1"/>
              </a:solidFill>
            </a:rPr>
            <a:t> (BCL2i) </a:t>
          </a:r>
          <a:r>
            <a:rPr lang="en-US" sz="1700" kern="1200" dirty="0">
              <a:solidFill>
                <a:schemeClr val="tx1"/>
              </a:solidFill>
              <a:sym typeface="Wingdings" pitchFamily="2" charset="2"/>
            </a:rPr>
            <a:t></a:t>
          </a:r>
          <a:r>
            <a:rPr lang="en-US" sz="1700" kern="1200" dirty="0">
              <a:solidFill>
                <a:schemeClr val="tx1"/>
              </a:solidFill>
            </a:rPr>
            <a:t> CR</a:t>
          </a:r>
        </a:p>
      </dsp:txBody>
      <dsp:txXfrm>
        <a:off x="1671098" y="2167842"/>
        <a:ext cx="6380489" cy="592245"/>
      </dsp:txXfrm>
    </dsp:sp>
    <dsp:sp modelId="{6B4CF763-3456-D644-9532-9EE2BB1FD18B}">
      <dsp:nvSpPr>
        <dsp:cNvPr id="0" name=""/>
        <dsp:cNvSpPr/>
      </dsp:nvSpPr>
      <dsp:spPr>
        <a:xfrm>
          <a:off x="2203562" y="2865888"/>
          <a:ext cx="7377145" cy="6290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2/2023: progressive LAD, biopsy confirms CLL and shows del (17p) and TP53 mutation</a:t>
          </a:r>
        </a:p>
      </dsp:txBody>
      <dsp:txXfrm>
        <a:off x="2221988" y="2884314"/>
        <a:ext cx="6380489" cy="592245"/>
      </dsp:txXfrm>
    </dsp:sp>
    <dsp:sp modelId="{0873C31A-831E-8548-A994-909DF42DE14E}">
      <dsp:nvSpPr>
        <dsp:cNvPr id="0" name=""/>
        <dsp:cNvSpPr/>
      </dsp:nvSpPr>
      <dsp:spPr>
        <a:xfrm>
          <a:off x="6968231" y="459590"/>
          <a:ext cx="408913" cy="40891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solidFill>
              <a:schemeClr val="tx1"/>
            </a:solidFill>
          </a:endParaRPr>
        </a:p>
      </dsp:txBody>
      <dsp:txXfrm>
        <a:off x="7060236" y="459590"/>
        <a:ext cx="224903" cy="307707"/>
      </dsp:txXfrm>
    </dsp:sp>
    <dsp:sp modelId="{7161E6DB-7809-934D-951A-E2E132FD2467}">
      <dsp:nvSpPr>
        <dsp:cNvPr id="0" name=""/>
        <dsp:cNvSpPr/>
      </dsp:nvSpPr>
      <dsp:spPr>
        <a:xfrm>
          <a:off x="7519122" y="1176062"/>
          <a:ext cx="408913" cy="40891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solidFill>
              <a:schemeClr val="tx1"/>
            </a:solidFill>
          </a:endParaRPr>
        </a:p>
      </dsp:txBody>
      <dsp:txXfrm>
        <a:off x="7611127" y="1176062"/>
        <a:ext cx="224903" cy="307707"/>
      </dsp:txXfrm>
    </dsp:sp>
    <dsp:sp modelId="{CB4389B8-5186-C44C-9DD4-1CC96C06741F}">
      <dsp:nvSpPr>
        <dsp:cNvPr id="0" name=""/>
        <dsp:cNvSpPr/>
      </dsp:nvSpPr>
      <dsp:spPr>
        <a:xfrm>
          <a:off x="8070013" y="1882049"/>
          <a:ext cx="408913" cy="40891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solidFill>
              <a:schemeClr val="tx1"/>
            </a:solidFill>
          </a:endParaRPr>
        </a:p>
      </dsp:txBody>
      <dsp:txXfrm>
        <a:off x="8162018" y="1882049"/>
        <a:ext cx="224903" cy="307707"/>
      </dsp:txXfrm>
    </dsp:sp>
    <dsp:sp modelId="{DC8EE449-F89A-B040-B263-CFF30C7EBB21}">
      <dsp:nvSpPr>
        <dsp:cNvPr id="0" name=""/>
        <dsp:cNvSpPr/>
      </dsp:nvSpPr>
      <dsp:spPr>
        <a:xfrm>
          <a:off x="8620903" y="2605512"/>
          <a:ext cx="408913" cy="40891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solidFill>
              <a:schemeClr val="tx1"/>
            </a:solidFill>
          </a:endParaRPr>
        </a:p>
      </dsp:txBody>
      <dsp:txXfrm>
        <a:off x="8712908" y="2605512"/>
        <a:ext cx="224903" cy="30770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88324-E896-C64A-AEF6-82D037F28917}">
      <dsp:nvSpPr>
        <dsp:cNvPr id="0" name=""/>
        <dsp:cNvSpPr/>
      </dsp:nvSpPr>
      <dsp:spPr>
        <a:xfrm>
          <a:off x="0" y="0"/>
          <a:ext cx="7182770" cy="13512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tx1"/>
              </a:solidFill>
            </a:rPr>
            <a:t>Jan, 2023: </a:t>
          </a:r>
          <a:r>
            <a:rPr lang="en-US" sz="2700" b="1" kern="1200" dirty="0">
              <a:solidFill>
                <a:schemeClr val="tx1"/>
              </a:solidFill>
            </a:rPr>
            <a:t>Zanubrutinib</a:t>
          </a:r>
          <a:r>
            <a:rPr lang="en-US" sz="2700" kern="1200" dirty="0">
              <a:solidFill>
                <a:schemeClr val="tx1"/>
              </a:solidFill>
            </a:rPr>
            <a:t> </a:t>
          </a:r>
          <a:r>
            <a:rPr lang="en-US" sz="2700" kern="1200" dirty="0">
              <a:solidFill>
                <a:schemeClr val="tx1"/>
              </a:solidFill>
              <a:sym typeface="Wingdings" pitchFamily="2" charset="2"/>
            </a:rPr>
            <a:t></a:t>
          </a:r>
          <a:r>
            <a:rPr lang="en-US" sz="2700" kern="1200" dirty="0">
              <a:solidFill>
                <a:schemeClr val="tx1"/>
              </a:solidFill>
            </a:rPr>
            <a:t> PR</a:t>
          </a:r>
        </a:p>
      </dsp:txBody>
      <dsp:txXfrm>
        <a:off x="39578" y="39578"/>
        <a:ext cx="5786118" cy="1272121"/>
      </dsp:txXfrm>
    </dsp:sp>
    <dsp:sp modelId="{3FCF092F-313E-E04B-8F3C-400AC0DBDEB2}">
      <dsp:nvSpPr>
        <dsp:cNvPr id="0" name=""/>
        <dsp:cNvSpPr/>
      </dsp:nvSpPr>
      <dsp:spPr>
        <a:xfrm>
          <a:off x="1267547" y="1651561"/>
          <a:ext cx="7182770" cy="13512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tx1"/>
              </a:solidFill>
            </a:rPr>
            <a:t>Referred to BMT for consideration of CAR-T in the future</a:t>
          </a:r>
        </a:p>
      </dsp:txBody>
      <dsp:txXfrm>
        <a:off x="1307125" y="1691139"/>
        <a:ext cx="4957736" cy="1272121"/>
      </dsp:txXfrm>
    </dsp:sp>
    <dsp:sp modelId="{4AACFD44-141A-C24E-95A7-EAB2D5AE2679}">
      <dsp:nvSpPr>
        <dsp:cNvPr id="0" name=""/>
        <dsp:cNvSpPr/>
      </dsp:nvSpPr>
      <dsp:spPr>
        <a:xfrm>
          <a:off x="6304439" y="1062254"/>
          <a:ext cx="878330" cy="87833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solidFill>
              <a:schemeClr val="tx1"/>
            </a:solidFill>
          </a:endParaRPr>
        </a:p>
      </dsp:txBody>
      <dsp:txXfrm>
        <a:off x="6502063" y="1062254"/>
        <a:ext cx="483082" cy="66094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1DB42-795D-C746-8DF0-A3A2A832A9AA}">
      <dsp:nvSpPr>
        <dsp:cNvPr id="0" name=""/>
        <dsp:cNvSpPr/>
      </dsp:nvSpPr>
      <dsp:spPr>
        <a:xfrm>
          <a:off x="0" y="0"/>
          <a:ext cx="6838555" cy="6016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2012: 58 year old man with OSA and arthritis diagnosed with CLL</a:t>
          </a:r>
        </a:p>
        <a:p>
          <a:pPr marL="57150" lvl="1" indent="-57150" algn="l" defTabSz="488950">
            <a:lnSpc>
              <a:spcPct val="90000"/>
            </a:lnSpc>
            <a:spcBef>
              <a:spcPct val="0"/>
            </a:spcBef>
            <a:spcAft>
              <a:spcPct val="15000"/>
            </a:spcAft>
            <a:buChar char="•"/>
          </a:pPr>
          <a:r>
            <a:rPr lang="en-US" sz="1100" kern="1200">
              <a:solidFill>
                <a:schemeClr val="tx1"/>
              </a:solidFill>
            </a:rPr>
            <a:t>IgHV unmutated, del(11q)</a:t>
          </a:r>
        </a:p>
      </dsp:txBody>
      <dsp:txXfrm>
        <a:off x="17621" y="17621"/>
        <a:ext cx="6118979" cy="566370"/>
      </dsp:txXfrm>
    </dsp:sp>
    <dsp:sp modelId="{E627A75A-9FED-6341-B46C-55964D1D3075}">
      <dsp:nvSpPr>
        <dsp:cNvPr id="0" name=""/>
        <dsp:cNvSpPr/>
      </dsp:nvSpPr>
      <dsp:spPr>
        <a:xfrm>
          <a:off x="510671" y="685169"/>
          <a:ext cx="6838555" cy="6016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5/2012-6/2013: </a:t>
          </a:r>
          <a:r>
            <a:rPr lang="en-US" sz="1400" b="1" kern="1200" dirty="0">
              <a:solidFill>
                <a:schemeClr val="tx1"/>
              </a:solidFill>
            </a:rPr>
            <a:t>FCR</a:t>
          </a:r>
          <a:r>
            <a:rPr lang="en-US" sz="1400" kern="1200" dirty="0">
              <a:solidFill>
                <a:schemeClr val="tx1"/>
              </a:solidFill>
            </a:rPr>
            <a:t> x 6C  </a:t>
          </a:r>
          <a:r>
            <a:rPr lang="en-US" sz="1400" kern="1200" dirty="0">
              <a:solidFill>
                <a:schemeClr val="tx1"/>
              </a:solidFill>
              <a:sym typeface="Wingdings" pitchFamily="2" charset="2"/>
            </a:rPr>
            <a:t></a:t>
          </a:r>
          <a:r>
            <a:rPr lang="en-US" sz="1400" kern="1200" dirty="0">
              <a:solidFill>
                <a:schemeClr val="tx1"/>
              </a:solidFill>
            </a:rPr>
            <a:t>PR</a:t>
          </a:r>
        </a:p>
      </dsp:txBody>
      <dsp:txXfrm>
        <a:off x="528292" y="702790"/>
        <a:ext cx="5901594" cy="566370"/>
      </dsp:txXfrm>
    </dsp:sp>
    <dsp:sp modelId="{418C4FEA-ADEE-7049-9E55-A9008C2E44E8}">
      <dsp:nvSpPr>
        <dsp:cNvPr id="0" name=""/>
        <dsp:cNvSpPr/>
      </dsp:nvSpPr>
      <dsp:spPr>
        <a:xfrm>
          <a:off x="1021342" y="1370338"/>
          <a:ext cx="6838555" cy="6016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8/2013: splenomegaly, bulky lymphadenopathy</a:t>
          </a:r>
        </a:p>
        <a:p>
          <a:pPr marL="0" lvl="0" indent="0" algn="l" defTabSz="622300">
            <a:lnSpc>
              <a:spcPct val="90000"/>
            </a:lnSpc>
            <a:spcBef>
              <a:spcPct val="0"/>
            </a:spcBef>
            <a:spcAft>
              <a:spcPct val="35000"/>
            </a:spcAft>
            <a:buNone/>
          </a:pPr>
          <a:r>
            <a:rPr lang="en-US" sz="1400" kern="1200" dirty="0">
              <a:solidFill>
                <a:schemeClr val="tx1"/>
              </a:solidFill>
            </a:rPr>
            <a:t>10/2013-3/2014: </a:t>
          </a:r>
          <a:r>
            <a:rPr lang="en-US" sz="1400" b="1" kern="1200" dirty="0">
              <a:solidFill>
                <a:schemeClr val="tx1"/>
              </a:solidFill>
            </a:rPr>
            <a:t>BR</a:t>
          </a:r>
          <a:r>
            <a:rPr lang="en-US" sz="1400" kern="1200" dirty="0">
              <a:solidFill>
                <a:schemeClr val="tx1"/>
              </a:solidFill>
            </a:rPr>
            <a:t> x 6C </a:t>
          </a:r>
          <a:r>
            <a:rPr lang="en-US" sz="1400" kern="1200" dirty="0">
              <a:solidFill>
                <a:schemeClr val="tx1"/>
              </a:solidFill>
              <a:sym typeface="Wingdings" pitchFamily="2" charset="2"/>
            </a:rPr>
            <a:t></a:t>
          </a:r>
          <a:r>
            <a:rPr lang="en-US" sz="1400" kern="1200" dirty="0">
              <a:solidFill>
                <a:schemeClr val="tx1"/>
              </a:solidFill>
            </a:rPr>
            <a:t> PR</a:t>
          </a:r>
        </a:p>
      </dsp:txBody>
      <dsp:txXfrm>
        <a:off x="1038963" y="1387959"/>
        <a:ext cx="5901594" cy="566370"/>
      </dsp:txXfrm>
    </dsp:sp>
    <dsp:sp modelId="{C9A4F1CD-F2B8-3646-9C80-8161417276FF}">
      <dsp:nvSpPr>
        <dsp:cNvPr id="0" name=""/>
        <dsp:cNvSpPr/>
      </dsp:nvSpPr>
      <dsp:spPr>
        <a:xfrm>
          <a:off x="1532014" y="2055507"/>
          <a:ext cx="6838555" cy="6016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4/2015: bulky lymphadenopathy, B-symptoms</a:t>
          </a:r>
        </a:p>
        <a:p>
          <a:pPr marL="0" lvl="0" indent="0" algn="l" defTabSz="622300">
            <a:lnSpc>
              <a:spcPct val="90000"/>
            </a:lnSpc>
            <a:spcBef>
              <a:spcPct val="0"/>
            </a:spcBef>
            <a:spcAft>
              <a:spcPct val="35000"/>
            </a:spcAft>
            <a:buNone/>
          </a:pPr>
          <a:r>
            <a:rPr lang="en-US" sz="1400" kern="1200" dirty="0">
              <a:solidFill>
                <a:schemeClr val="tx1"/>
              </a:solidFill>
            </a:rPr>
            <a:t>5/2015-5/2019: </a:t>
          </a:r>
          <a:r>
            <a:rPr lang="en-US" sz="1400" b="1" kern="1200" dirty="0">
              <a:solidFill>
                <a:schemeClr val="tx1"/>
              </a:solidFill>
            </a:rPr>
            <a:t>Acalabrutinib (BTKi</a:t>
          </a:r>
          <a:r>
            <a:rPr lang="en-US" sz="1400" kern="1200" dirty="0">
              <a:solidFill>
                <a:schemeClr val="tx1"/>
              </a:solidFill>
            </a:rPr>
            <a:t>) </a:t>
          </a:r>
          <a:r>
            <a:rPr lang="en-US" sz="1400" kern="1200" dirty="0">
              <a:solidFill>
                <a:schemeClr val="tx1"/>
              </a:solidFill>
              <a:sym typeface="Wingdings" pitchFamily="2" charset="2"/>
            </a:rPr>
            <a:t></a:t>
          </a:r>
          <a:r>
            <a:rPr lang="en-US" sz="1400" kern="1200" dirty="0">
              <a:solidFill>
                <a:schemeClr val="tx1"/>
              </a:solidFill>
            </a:rPr>
            <a:t> response </a:t>
          </a:r>
          <a:r>
            <a:rPr lang="en-US" sz="1400" kern="1200" dirty="0">
              <a:solidFill>
                <a:schemeClr val="tx1"/>
              </a:solidFill>
              <a:sym typeface="Wingdings" pitchFamily="2" charset="2"/>
            </a:rPr>
            <a:t></a:t>
          </a:r>
          <a:r>
            <a:rPr lang="en-US" sz="1400" kern="1200" dirty="0">
              <a:solidFill>
                <a:schemeClr val="tx1"/>
              </a:solidFill>
            </a:rPr>
            <a:t> POD</a:t>
          </a:r>
        </a:p>
      </dsp:txBody>
      <dsp:txXfrm>
        <a:off x="1549635" y="2073128"/>
        <a:ext cx="5901594" cy="566370"/>
      </dsp:txXfrm>
    </dsp:sp>
    <dsp:sp modelId="{04668D2C-BB3E-3143-9960-0E5455A842B2}">
      <dsp:nvSpPr>
        <dsp:cNvPr id="0" name=""/>
        <dsp:cNvSpPr/>
      </dsp:nvSpPr>
      <dsp:spPr>
        <a:xfrm>
          <a:off x="2042685" y="2740676"/>
          <a:ext cx="6838555" cy="6016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5/2019-10/2021: Obinutuzumab + </a:t>
          </a:r>
          <a:r>
            <a:rPr lang="en-US" sz="1400" b="1" kern="1200" dirty="0" err="1">
              <a:solidFill>
                <a:schemeClr val="tx1"/>
              </a:solidFill>
            </a:rPr>
            <a:t>Venetoclax</a:t>
          </a:r>
          <a:r>
            <a:rPr lang="en-US" sz="1400" b="1" kern="1200" dirty="0">
              <a:solidFill>
                <a:schemeClr val="tx1"/>
              </a:solidFill>
            </a:rPr>
            <a:t> (BCL2i) </a:t>
          </a:r>
          <a:r>
            <a:rPr lang="en-US" sz="1400" b="1" kern="1200" dirty="0">
              <a:solidFill>
                <a:schemeClr val="tx1"/>
              </a:solidFill>
              <a:sym typeface="Wingdings" pitchFamily="2" charset="2"/>
            </a:rPr>
            <a:t> response  POD</a:t>
          </a:r>
          <a:endParaRPr lang="en-US" sz="1400" b="1" kern="1200" dirty="0">
            <a:solidFill>
              <a:schemeClr val="tx1"/>
            </a:solidFill>
          </a:endParaRPr>
        </a:p>
      </dsp:txBody>
      <dsp:txXfrm>
        <a:off x="2060306" y="2758297"/>
        <a:ext cx="5901594" cy="566370"/>
      </dsp:txXfrm>
    </dsp:sp>
    <dsp:sp modelId="{D17D6835-9171-5E48-9954-4BBAD347FF8E}">
      <dsp:nvSpPr>
        <dsp:cNvPr id="0" name=""/>
        <dsp:cNvSpPr/>
      </dsp:nvSpPr>
      <dsp:spPr>
        <a:xfrm>
          <a:off x="6447507" y="439511"/>
          <a:ext cx="391047" cy="39104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endParaRPr>
        </a:p>
      </dsp:txBody>
      <dsp:txXfrm>
        <a:off x="6535493" y="439511"/>
        <a:ext cx="215075" cy="294263"/>
      </dsp:txXfrm>
    </dsp:sp>
    <dsp:sp modelId="{C1E03678-771A-7044-82F2-48B9D15CE20E}">
      <dsp:nvSpPr>
        <dsp:cNvPr id="0" name=""/>
        <dsp:cNvSpPr/>
      </dsp:nvSpPr>
      <dsp:spPr>
        <a:xfrm>
          <a:off x="6958179" y="1124680"/>
          <a:ext cx="391047" cy="39104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endParaRPr>
        </a:p>
      </dsp:txBody>
      <dsp:txXfrm>
        <a:off x="7046165" y="1124680"/>
        <a:ext cx="215075" cy="294263"/>
      </dsp:txXfrm>
    </dsp:sp>
    <dsp:sp modelId="{791C8826-7E4C-5B47-93E8-EF1AB7D4BFE8}">
      <dsp:nvSpPr>
        <dsp:cNvPr id="0" name=""/>
        <dsp:cNvSpPr/>
      </dsp:nvSpPr>
      <dsp:spPr>
        <a:xfrm>
          <a:off x="7468850" y="1799822"/>
          <a:ext cx="391047" cy="39104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endParaRPr>
        </a:p>
      </dsp:txBody>
      <dsp:txXfrm>
        <a:off x="7556836" y="1799822"/>
        <a:ext cx="215075" cy="294263"/>
      </dsp:txXfrm>
    </dsp:sp>
    <dsp:sp modelId="{33E5D383-0E0A-D541-A9B5-C7FC9EEFB39C}">
      <dsp:nvSpPr>
        <dsp:cNvPr id="0" name=""/>
        <dsp:cNvSpPr/>
      </dsp:nvSpPr>
      <dsp:spPr>
        <a:xfrm>
          <a:off x="7979521" y="2491676"/>
          <a:ext cx="391047" cy="39104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endParaRPr>
        </a:p>
      </dsp:txBody>
      <dsp:txXfrm>
        <a:off x="8067507" y="2491676"/>
        <a:ext cx="215075" cy="29426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01522B-B552-C34A-8159-AD42EE9FEBC2}">
      <dsp:nvSpPr>
        <dsp:cNvPr id="0" name=""/>
        <dsp:cNvSpPr/>
      </dsp:nvSpPr>
      <dsp:spPr>
        <a:xfrm>
          <a:off x="0" y="0"/>
          <a:ext cx="6852220" cy="14353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tx1"/>
              </a:solidFill>
            </a:rPr>
            <a:t>12/15/2021: </a:t>
          </a:r>
          <a:r>
            <a:rPr lang="en-US" sz="2700" b="1" kern="1200" dirty="0">
              <a:solidFill>
                <a:schemeClr val="tx1"/>
              </a:solidFill>
            </a:rPr>
            <a:t>CAR-T</a:t>
          </a:r>
          <a:r>
            <a:rPr lang="en-US" sz="2700" kern="1200" dirty="0">
              <a:solidFill>
                <a:schemeClr val="tx1"/>
              </a:solidFill>
            </a:rPr>
            <a:t> as part of a clinical trial </a:t>
          </a:r>
          <a:r>
            <a:rPr lang="en-US" sz="2700" kern="1200" dirty="0">
              <a:solidFill>
                <a:schemeClr val="tx1"/>
              </a:solidFill>
              <a:sym typeface="Wingdings" pitchFamily="2" charset="2"/>
            </a:rPr>
            <a:t></a:t>
          </a:r>
          <a:r>
            <a:rPr lang="en-US" sz="2700" kern="1200" dirty="0">
              <a:solidFill>
                <a:schemeClr val="tx1"/>
              </a:solidFill>
            </a:rPr>
            <a:t> PR (splenomegaly improved but persists)</a:t>
          </a:r>
        </a:p>
      </dsp:txBody>
      <dsp:txXfrm>
        <a:off x="42040" y="42040"/>
        <a:ext cx="5368666" cy="1351278"/>
      </dsp:txXfrm>
    </dsp:sp>
    <dsp:sp modelId="{8465F982-C71D-CD4A-8856-0B43877C4FBB}">
      <dsp:nvSpPr>
        <dsp:cNvPr id="0" name=""/>
        <dsp:cNvSpPr/>
      </dsp:nvSpPr>
      <dsp:spPr>
        <a:xfrm>
          <a:off x="1209215" y="1754326"/>
          <a:ext cx="6852220" cy="14353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solidFill>
                <a:schemeClr val="tx1"/>
              </a:solidFill>
            </a:rPr>
            <a:t>Remains in a PR to date</a:t>
          </a:r>
        </a:p>
      </dsp:txBody>
      <dsp:txXfrm>
        <a:off x="1251255" y="1796366"/>
        <a:ext cx="4625942" cy="1351278"/>
      </dsp:txXfrm>
    </dsp:sp>
    <dsp:sp modelId="{C84A1802-39B7-CB43-98B6-EC511AB7D1DB}">
      <dsp:nvSpPr>
        <dsp:cNvPr id="0" name=""/>
        <dsp:cNvSpPr/>
      </dsp:nvSpPr>
      <dsp:spPr>
        <a:xfrm>
          <a:off x="5919237" y="1128351"/>
          <a:ext cx="932982" cy="93298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solidFill>
              <a:schemeClr val="tx1"/>
            </a:solidFill>
          </a:endParaRPr>
        </a:p>
      </dsp:txBody>
      <dsp:txXfrm>
        <a:off x="6129158" y="1128351"/>
        <a:ext cx="513140" cy="70206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4EF18-ECEF-4847-8806-CCD22890C20D}">
      <dsp:nvSpPr>
        <dsp:cNvPr id="0" name=""/>
        <dsp:cNvSpPr/>
      </dsp:nvSpPr>
      <dsp:spPr>
        <a:xfrm>
          <a:off x="0" y="0"/>
          <a:ext cx="6652417" cy="6176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solidFill>
                <a:schemeClr val="tx1"/>
              </a:solidFill>
            </a:rPr>
            <a:t>2012:  49 yo man with hypothyroidism diagnosed with CLL after routine labs showed leukocytosis</a:t>
          </a:r>
        </a:p>
        <a:p>
          <a:pPr marL="57150" lvl="1" indent="-57150" algn="l" defTabSz="400050">
            <a:lnSpc>
              <a:spcPct val="90000"/>
            </a:lnSpc>
            <a:spcBef>
              <a:spcPct val="0"/>
            </a:spcBef>
            <a:spcAft>
              <a:spcPct val="15000"/>
            </a:spcAft>
            <a:buChar char="•"/>
          </a:pPr>
          <a:r>
            <a:rPr lang="en-US" sz="900" kern="1200">
              <a:solidFill>
                <a:schemeClr val="tx1"/>
              </a:solidFill>
            </a:rPr>
            <a:t>IgHV unmutated, del(13q), RAI Stage I</a:t>
          </a:r>
        </a:p>
      </dsp:txBody>
      <dsp:txXfrm>
        <a:off x="18090" y="18090"/>
        <a:ext cx="5913684" cy="581448"/>
      </dsp:txXfrm>
    </dsp:sp>
    <dsp:sp modelId="{A500E4A8-80A5-6840-8213-4A3AA3B510FF}">
      <dsp:nvSpPr>
        <dsp:cNvPr id="0" name=""/>
        <dsp:cNvSpPr/>
      </dsp:nvSpPr>
      <dsp:spPr>
        <a:xfrm>
          <a:off x="496771" y="703410"/>
          <a:ext cx="6652417" cy="6176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solidFill>
                <a:schemeClr val="tx1"/>
              </a:solidFill>
            </a:rPr>
            <a:t>6/2014-11/2014: platelets &lt;100, symptomatic LAD. Treated with </a:t>
          </a:r>
          <a:r>
            <a:rPr lang="en-US" sz="1100" b="1" kern="1200">
              <a:solidFill>
                <a:schemeClr val="tx1"/>
              </a:solidFill>
            </a:rPr>
            <a:t>FCR</a:t>
          </a:r>
          <a:r>
            <a:rPr lang="en-US" sz="1100" kern="1200">
              <a:solidFill>
                <a:schemeClr val="tx1"/>
              </a:solidFill>
            </a:rPr>
            <a:t> x 6C </a:t>
          </a:r>
          <a:r>
            <a:rPr lang="en-US" sz="1100" kern="1200">
              <a:solidFill>
                <a:schemeClr val="tx1"/>
              </a:solidFill>
              <a:sym typeface="Wingdings" pitchFamily="2" charset="2"/>
            </a:rPr>
            <a:t></a:t>
          </a:r>
          <a:r>
            <a:rPr lang="en-US" sz="1100" b="1" kern="1200">
              <a:solidFill>
                <a:schemeClr val="tx1"/>
              </a:solidFill>
            </a:rPr>
            <a:t>PR</a:t>
          </a:r>
          <a:r>
            <a:rPr lang="en-US" sz="1100" kern="1200">
              <a:solidFill>
                <a:schemeClr val="tx1"/>
              </a:solidFill>
            </a:rPr>
            <a:t>.</a:t>
          </a:r>
        </a:p>
      </dsp:txBody>
      <dsp:txXfrm>
        <a:off x="514861" y="721500"/>
        <a:ext cx="5718007" cy="581448"/>
      </dsp:txXfrm>
    </dsp:sp>
    <dsp:sp modelId="{4F5D3A02-A3B4-1A44-99AC-56DA2F9601B4}">
      <dsp:nvSpPr>
        <dsp:cNvPr id="0" name=""/>
        <dsp:cNvSpPr/>
      </dsp:nvSpPr>
      <dsp:spPr>
        <a:xfrm>
          <a:off x="993542" y="1406821"/>
          <a:ext cx="6652417" cy="6176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tx1"/>
              </a:solidFill>
            </a:rPr>
            <a:t>7/2015-2/2019:  B-symptoms, symptomatic LAD. Treated with </a:t>
          </a:r>
          <a:r>
            <a:rPr lang="en-US" sz="1100" b="1" kern="1200" dirty="0">
              <a:solidFill>
                <a:schemeClr val="tx1"/>
              </a:solidFill>
            </a:rPr>
            <a:t>Acalabrutinib (BTKi)</a:t>
          </a:r>
          <a:r>
            <a:rPr lang="en-US" sz="1100" kern="1200" dirty="0">
              <a:solidFill>
                <a:schemeClr val="tx1"/>
              </a:solidFill>
            </a:rPr>
            <a:t> as part of a clinical trial </a:t>
          </a:r>
          <a:r>
            <a:rPr lang="en-US" sz="1100" kern="1200" dirty="0">
              <a:solidFill>
                <a:schemeClr val="tx1"/>
              </a:solidFill>
              <a:sym typeface="Wingdings" pitchFamily="2" charset="2"/>
            </a:rPr>
            <a:t></a:t>
          </a:r>
          <a:r>
            <a:rPr lang="en-US" sz="1100" kern="1200" dirty="0">
              <a:solidFill>
                <a:schemeClr val="tx1"/>
              </a:solidFill>
            </a:rPr>
            <a:t> </a:t>
          </a:r>
          <a:r>
            <a:rPr lang="en-US" sz="1100" b="1" kern="1200" dirty="0">
              <a:solidFill>
                <a:schemeClr val="tx1"/>
              </a:solidFill>
            </a:rPr>
            <a:t>PR</a:t>
          </a:r>
          <a:r>
            <a:rPr lang="en-US" sz="1100" b="1" kern="1200" dirty="0">
              <a:solidFill>
                <a:schemeClr val="tx1"/>
              </a:solidFill>
              <a:sym typeface="Wingdings" pitchFamily="2" charset="2"/>
            </a:rPr>
            <a:t></a:t>
          </a:r>
          <a:r>
            <a:rPr lang="en-US" sz="1100" b="1" kern="1200" dirty="0">
              <a:solidFill>
                <a:schemeClr val="tx1"/>
              </a:solidFill>
            </a:rPr>
            <a:t> POD with a C418S </a:t>
          </a:r>
          <a14:m xmlns:a14="http://schemas.microsoft.com/office/drawing/2010/main">
            <m:oMath xmlns:m="http://schemas.openxmlformats.org/officeDocument/2006/math">
              <m:r>
                <a:rPr lang="en-US" sz="1100" b="1" i="1" kern="1200">
                  <a:solidFill>
                    <a:schemeClr val="tx1"/>
                  </a:solidFill>
                  <a:latin typeface="Cambria Math" panose="02040503050406030204" pitchFamily="18" charset="0"/>
                </a:rPr>
                <m:t>∆</m:t>
              </m:r>
            </m:oMath>
          </a14:m>
          <a:endParaRPr lang="en-US" sz="1100" kern="1200" dirty="0">
            <a:solidFill>
              <a:schemeClr val="tx1"/>
            </a:solidFill>
          </a:endParaRPr>
        </a:p>
      </dsp:txBody>
      <dsp:txXfrm>
        <a:off x="1011632" y="1424911"/>
        <a:ext cx="5718007" cy="581448"/>
      </dsp:txXfrm>
    </dsp:sp>
    <dsp:sp modelId="{D506C6CB-995B-5445-BF89-BECCAB37E136}">
      <dsp:nvSpPr>
        <dsp:cNvPr id="0" name=""/>
        <dsp:cNvSpPr/>
      </dsp:nvSpPr>
      <dsp:spPr>
        <a:xfrm>
          <a:off x="1490314" y="2110232"/>
          <a:ext cx="6652417" cy="6176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tx1"/>
              </a:solidFill>
            </a:rPr>
            <a:t>2/2019-2/2021: </a:t>
          </a:r>
          <a:r>
            <a:rPr lang="en-US" sz="1100" b="1" kern="1200" dirty="0" err="1">
              <a:solidFill>
                <a:schemeClr val="tx1"/>
              </a:solidFill>
            </a:rPr>
            <a:t>Venetoclax</a:t>
          </a:r>
          <a:r>
            <a:rPr lang="en-US" sz="1100" b="1" kern="1200" dirty="0">
              <a:solidFill>
                <a:schemeClr val="tx1"/>
              </a:solidFill>
            </a:rPr>
            <a:t> (BCL2i)</a:t>
          </a:r>
          <a:r>
            <a:rPr lang="en-US" sz="1100" kern="1200" dirty="0">
              <a:solidFill>
                <a:schemeClr val="tx1"/>
              </a:solidFill>
            </a:rPr>
            <a:t> + Rituximab </a:t>
          </a:r>
          <a:r>
            <a:rPr lang="en-US" sz="1100" kern="1200" dirty="0">
              <a:solidFill>
                <a:schemeClr val="tx1"/>
              </a:solidFill>
              <a:sym typeface="Wingdings" pitchFamily="2" charset="2"/>
            </a:rPr>
            <a:t> </a:t>
          </a:r>
          <a:r>
            <a:rPr lang="en-US" sz="1100" kern="1200" dirty="0">
              <a:solidFill>
                <a:schemeClr val="tx1"/>
              </a:solidFill>
            </a:rPr>
            <a:t>PR</a:t>
          </a:r>
        </a:p>
      </dsp:txBody>
      <dsp:txXfrm>
        <a:off x="1508404" y="2128322"/>
        <a:ext cx="5718007" cy="581448"/>
      </dsp:txXfrm>
    </dsp:sp>
    <dsp:sp modelId="{C2E6CA56-F9A7-4047-8742-F05E2027F33E}">
      <dsp:nvSpPr>
        <dsp:cNvPr id="0" name=""/>
        <dsp:cNvSpPr/>
      </dsp:nvSpPr>
      <dsp:spPr>
        <a:xfrm>
          <a:off x="1987085" y="2813643"/>
          <a:ext cx="6652417" cy="6176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tx1"/>
              </a:solidFill>
            </a:rPr>
            <a:t>6/2024: symptomatic LAD, B-symptoms</a:t>
          </a:r>
        </a:p>
      </dsp:txBody>
      <dsp:txXfrm>
        <a:off x="2005175" y="2831733"/>
        <a:ext cx="5718007" cy="581448"/>
      </dsp:txXfrm>
    </dsp:sp>
    <dsp:sp modelId="{B06FFD16-0F2E-3A4F-B83A-1839D262D5E0}">
      <dsp:nvSpPr>
        <dsp:cNvPr id="0" name=""/>
        <dsp:cNvSpPr/>
      </dsp:nvSpPr>
      <dsp:spPr>
        <a:xfrm>
          <a:off x="6250958" y="451212"/>
          <a:ext cx="401458" cy="40145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solidFill>
              <a:schemeClr val="tx1"/>
            </a:solidFill>
          </a:endParaRPr>
        </a:p>
      </dsp:txBody>
      <dsp:txXfrm>
        <a:off x="6341286" y="451212"/>
        <a:ext cx="220802" cy="302097"/>
      </dsp:txXfrm>
    </dsp:sp>
    <dsp:sp modelId="{6D821496-7BA5-3345-9C4D-D68B5A352686}">
      <dsp:nvSpPr>
        <dsp:cNvPr id="0" name=""/>
        <dsp:cNvSpPr/>
      </dsp:nvSpPr>
      <dsp:spPr>
        <a:xfrm>
          <a:off x="6747729" y="1154623"/>
          <a:ext cx="401458" cy="40145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solidFill>
              <a:schemeClr val="tx1"/>
            </a:solidFill>
          </a:endParaRPr>
        </a:p>
      </dsp:txBody>
      <dsp:txXfrm>
        <a:off x="6838057" y="1154623"/>
        <a:ext cx="220802" cy="302097"/>
      </dsp:txXfrm>
    </dsp:sp>
    <dsp:sp modelId="{8F729991-EEAE-D045-99E1-4BE0D7D7D7B0}">
      <dsp:nvSpPr>
        <dsp:cNvPr id="0" name=""/>
        <dsp:cNvSpPr/>
      </dsp:nvSpPr>
      <dsp:spPr>
        <a:xfrm>
          <a:off x="7244501" y="1847739"/>
          <a:ext cx="401458" cy="40145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solidFill>
              <a:schemeClr val="tx1"/>
            </a:solidFill>
          </a:endParaRPr>
        </a:p>
      </dsp:txBody>
      <dsp:txXfrm>
        <a:off x="7334829" y="1847739"/>
        <a:ext cx="220802" cy="302097"/>
      </dsp:txXfrm>
    </dsp:sp>
    <dsp:sp modelId="{7C5EA76B-F7C5-E042-8F6B-3816323109EF}">
      <dsp:nvSpPr>
        <dsp:cNvPr id="0" name=""/>
        <dsp:cNvSpPr/>
      </dsp:nvSpPr>
      <dsp:spPr>
        <a:xfrm>
          <a:off x="7741272" y="2558013"/>
          <a:ext cx="401458" cy="40145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solidFill>
              <a:schemeClr val="tx1"/>
            </a:solidFill>
          </a:endParaRPr>
        </a:p>
      </dsp:txBody>
      <dsp:txXfrm>
        <a:off x="7831600" y="2558013"/>
        <a:ext cx="220802" cy="3020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920C6-EDD6-4A6B-910F-4A461D7AAD91}">
      <dsp:nvSpPr>
        <dsp:cNvPr id="0" name=""/>
        <dsp:cNvSpPr/>
      </dsp:nvSpPr>
      <dsp:spPr>
        <a:xfrm>
          <a:off x="6197259" y="2742554"/>
          <a:ext cx="1356681" cy="322828"/>
        </a:xfrm>
        <a:custGeom>
          <a:avLst/>
          <a:gdLst/>
          <a:ahLst/>
          <a:cxnLst/>
          <a:rect l="0" t="0" r="0" b="0"/>
          <a:pathLst>
            <a:path>
              <a:moveTo>
                <a:pt x="0" y="0"/>
              </a:moveTo>
              <a:lnTo>
                <a:pt x="0" y="219998"/>
              </a:lnTo>
              <a:lnTo>
                <a:pt x="1356681" y="219998"/>
              </a:lnTo>
              <a:lnTo>
                <a:pt x="1356681" y="3228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D065DC-9846-4D37-94AE-9493A8051BDA}">
      <dsp:nvSpPr>
        <dsp:cNvPr id="0" name=""/>
        <dsp:cNvSpPr/>
      </dsp:nvSpPr>
      <dsp:spPr>
        <a:xfrm>
          <a:off x="6151539" y="2742554"/>
          <a:ext cx="91440" cy="322828"/>
        </a:xfrm>
        <a:custGeom>
          <a:avLst/>
          <a:gdLst/>
          <a:ahLst/>
          <a:cxnLst/>
          <a:rect l="0" t="0" r="0" b="0"/>
          <a:pathLst>
            <a:path>
              <a:moveTo>
                <a:pt x="45720" y="0"/>
              </a:moveTo>
              <a:lnTo>
                <a:pt x="45720" y="3228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2A4E97-8860-4E59-89D7-B7A08D82603F}">
      <dsp:nvSpPr>
        <dsp:cNvPr id="0" name=""/>
        <dsp:cNvSpPr/>
      </dsp:nvSpPr>
      <dsp:spPr>
        <a:xfrm>
          <a:off x="4840578" y="2742554"/>
          <a:ext cx="1356681" cy="322828"/>
        </a:xfrm>
        <a:custGeom>
          <a:avLst/>
          <a:gdLst/>
          <a:ahLst/>
          <a:cxnLst/>
          <a:rect l="0" t="0" r="0" b="0"/>
          <a:pathLst>
            <a:path>
              <a:moveTo>
                <a:pt x="1356681" y="0"/>
              </a:moveTo>
              <a:lnTo>
                <a:pt x="1356681" y="219998"/>
              </a:lnTo>
              <a:lnTo>
                <a:pt x="0" y="219998"/>
              </a:lnTo>
              <a:lnTo>
                <a:pt x="0" y="3228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2215D1-8CAE-4E6A-9317-22EC0E7E049F}">
      <dsp:nvSpPr>
        <dsp:cNvPr id="0" name=""/>
        <dsp:cNvSpPr/>
      </dsp:nvSpPr>
      <dsp:spPr>
        <a:xfrm>
          <a:off x="6151539" y="1774323"/>
          <a:ext cx="91440" cy="322828"/>
        </a:xfrm>
        <a:custGeom>
          <a:avLst/>
          <a:gdLst/>
          <a:ahLst/>
          <a:cxnLst/>
          <a:rect l="0" t="0" r="0" b="0"/>
          <a:pathLst>
            <a:path>
              <a:moveTo>
                <a:pt x="45720" y="0"/>
              </a:moveTo>
              <a:lnTo>
                <a:pt x="45720" y="3228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E27D54-FF5F-4CAA-A6E6-37C0FFDF8D94}">
      <dsp:nvSpPr>
        <dsp:cNvPr id="0" name=""/>
        <dsp:cNvSpPr/>
      </dsp:nvSpPr>
      <dsp:spPr>
        <a:xfrm>
          <a:off x="4164088" y="706029"/>
          <a:ext cx="2033171" cy="322828"/>
        </a:xfrm>
        <a:custGeom>
          <a:avLst/>
          <a:gdLst/>
          <a:ahLst/>
          <a:cxnLst/>
          <a:rect l="0" t="0" r="0" b="0"/>
          <a:pathLst>
            <a:path>
              <a:moveTo>
                <a:pt x="0" y="0"/>
              </a:moveTo>
              <a:lnTo>
                <a:pt x="0" y="219998"/>
              </a:lnTo>
              <a:lnTo>
                <a:pt x="2033171" y="219998"/>
              </a:lnTo>
              <a:lnTo>
                <a:pt x="2033171" y="3228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0FA0B7-D3E0-44D8-BE5C-63A726BE041A}">
      <dsp:nvSpPr>
        <dsp:cNvPr id="0" name=""/>
        <dsp:cNvSpPr/>
      </dsp:nvSpPr>
      <dsp:spPr>
        <a:xfrm>
          <a:off x="2127214" y="2687117"/>
          <a:ext cx="1356681" cy="322828"/>
        </a:xfrm>
        <a:custGeom>
          <a:avLst/>
          <a:gdLst/>
          <a:ahLst/>
          <a:cxnLst/>
          <a:rect l="0" t="0" r="0" b="0"/>
          <a:pathLst>
            <a:path>
              <a:moveTo>
                <a:pt x="0" y="0"/>
              </a:moveTo>
              <a:lnTo>
                <a:pt x="0" y="219998"/>
              </a:lnTo>
              <a:lnTo>
                <a:pt x="1356681" y="219998"/>
              </a:lnTo>
              <a:lnTo>
                <a:pt x="1356681" y="3228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ED111F-0E29-4A83-8BCB-D5C655BEBEDF}">
      <dsp:nvSpPr>
        <dsp:cNvPr id="0" name=""/>
        <dsp:cNvSpPr/>
      </dsp:nvSpPr>
      <dsp:spPr>
        <a:xfrm>
          <a:off x="2081494" y="2687117"/>
          <a:ext cx="91440" cy="322828"/>
        </a:xfrm>
        <a:custGeom>
          <a:avLst/>
          <a:gdLst/>
          <a:ahLst/>
          <a:cxnLst/>
          <a:rect l="0" t="0" r="0" b="0"/>
          <a:pathLst>
            <a:path>
              <a:moveTo>
                <a:pt x="45720" y="0"/>
              </a:moveTo>
              <a:lnTo>
                <a:pt x="45720" y="3228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190FF8-4C69-4D37-BEB2-6F9453A86219}">
      <dsp:nvSpPr>
        <dsp:cNvPr id="0" name=""/>
        <dsp:cNvSpPr/>
      </dsp:nvSpPr>
      <dsp:spPr>
        <a:xfrm>
          <a:off x="770532" y="2687117"/>
          <a:ext cx="1356681" cy="322828"/>
        </a:xfrm>
        <a:custGeom>
          <a:avLst/>
          <a:gdLst/>
          <a:ahLst/>
          <a:cxnLst/>
          <a:rect l="0" t="0" r="0" b="0"/>
          <a:pathLst>
            <a:path>
              <a:moveTo>
                <a:pt x="1356681" y="0"/>
              </a:moveTo>
              <a:lnTo>
                <a:pt x="1356681" y="219998"/>
              </a:lnTo>
              <a:lnTo>
                <a:pt x="0" y="219998"/>
              </a:lnTo>
              <a:lnTo>
                <a:pt x="0" y="3228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939CD6-5E42-404F-A3BD-281C31FA297F}">
      <dsp:nvSpPr>
        <dsp:cNvPr id="0" name=""/>
        <dsp:cNvSpPr/>
      </dsp:nvSpPr>
      <dsp:spPr>
        <a:xfrm>
          <a:off x="2081494" y="1733716"/>
          <a:ext cx="91440" cy="322828"/>
        </a:xfrm>
        <a:custGeom>
          <a:avLst/>
          <a:gdLst/>
          <a:ahLst/>
          <a:cxnLst/>
          <a:rect l="0" t="0" r="0" b="0"/>
          <a:pathLst>
            <a:path>
              <a:moveTo>
                <a:pt x="45720" y="0"/>
              </a:moveTo>
              <a:lnTo>
                <a:pt x="45720" y="3228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61993A-17A3-44C4-BB30-C3437A72690E}">
      <dsp:nvSpPr>
        <dsp:cNvPr id="0" name=""/>
        <dsp:cNvSpPr/>
      </dsp:nvSpPr>
      <dsp:spPr>
        <a:xfrm>
          <a:off x="2127214" y="706029"/>
          <a:ext cx="2036873" cy="322828"/>
        </a:xfrm>
        <a:custGeom>
          <a:avLst/>
          <a:gdLst/>
          <a:ahLst/>
          <a:cxnLst/>
          <a:rect l="0" t="0" r="0" b="0"/>
          <a:pathLst>
            <a:path>
              <a:moveTo>
                <a:pt x="2036873" y="0"/>
              </a:moveTo>
              <a:lnTo>
                <a:pt x="2036873" y="219998"/>
              </a:lnTo>
              <a:lnTo>
                <a:pt x="0" y="219998"/>
              </a:lnTo>
              <a:lnTo>
                <a:pt x="0" y="3228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9152F3-A87F-40ED-8A4A-F6779F26EAE4}">
      <dsp:nvSpPr>
        <dsp:cNvPr id="0" name=""/>
        <dsp:cNvSpPr/>
      </dsp:nvSpPr>
      <dsp:spPr>
        <a:xfrm>
          <a:off x="3609081" y="1171"/>
          <a:ext cx="1110012" cy="7048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D5FBAE-0E54-439E-8DF7-020D72E88E09}">
      <dsp:nvSpPr>
        <dsp:cNvPr id="0" name=""/>
        <dsp:cNvSpPr/>
      </dsp:nvSpPr>
      <dsp:spPr>
        <a:xfrm>
          <a:off x="3732416" y="118339"/>
          <a:ext cx="1110012" cy="7048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CLL needing treatment</a:t>
          </a:r>
        </a:p>
      </dsp:txBody>
      <dsp:txXfrm>
        <a:off x="3753061" y="138984"/>
        <a:ext cx="1068722" cy="663567"/>
      </dsp:txXfrm>
    </dsp:sp>
    <dsp:sp modelId="{B40741BD-0302-4EFA-B47B-BF1967705A56}">
      <dsp:nvSpPr>
        <dsp:cNvPr id="0" name=""/>
        <dsp:cNvSpPr/>
      </dsp:nvSpPr>
      <dsp:spPr>
        <a:xfrm>
          <a:off x="1275285" y="1028858"/>
          <a:ext cx="1703857" cy="7048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D715A2-17F8-4C90-8FED-56FA22ACF039}">
      <dsp:nvSpPr>
        <dsp:cNvPr id="0" name=""/>
        <dsp:cNvSpPr/>
      </dsp:nvSpPr>
      <dsp:spPr>
        <a:xfrm>
          <a:off x="1398620" y="1146026"/>
          <a:ext cx="1703857" cy="7048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Fixed duration of </a:t>
          </a:r>
          <a:r>
            <a:rPr lang="en-US" sz="1100" kern="1200" dirty="0" err="1"/>
            <a:t>Venetoclax</a:t>
          </a:r>
          <a:r>
            <a:rPr lang="en-US" sz="1100" kern="1200" dirty="0"/>
            <a:t> plus Obinutuzumab (1 year)</a:t>
          </a:r>
        </a:p>
      </dsp:txBody>
      <dsp:txXfrm>
        <a:off x="1419265" y="1166671"/>
        <a:ext cx="1662567" cy="663567"/>
      </dsp:txXfrm>
    </dsp:sp>
    <dsp:sp modelId="{D2476488-112A-4F1F-B434-EA194B42BEAE}">
      <dsp:nvSpPr>
        <dsp:cNvPr id="0" name=""/>
        <dsp:cNvSpPr/>
      </dsp:nvSpPr>
      <dsp:spPr>
        <a:xfrm>
          <a:off x="1267504" y="2056544"/>
          <a:ext cx="1719420" cy="6305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F05618-9F57-44BC-879D-3F0F4525DA59}">
      <dsp:nvSpPr>
        <dsp:cNvPr id="0" name=""/>
        <dsp:cNvSpPr/>
      </dsp:nvSpPr>
      <dsp:spPr>
        <a:xfrm>
          <a:off x="1390838" y="2173712"/>
          <a:ext cx="1719420" cy="6305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err="1"/>
            <a:t>cBTKi</a:t>
          </a:r>
          <a:r>
            <a:rPr lang="en-US" sz="1100" kern="1200" dirty="0"/>
            <a:t> (Ibrutinib, Acalabrutinib, Zanubrutinib) +- mAB</a:t>
          </a:r>
        </a:p>
      </dsp:txBody>
      <dsp:txXfrm>
        <a:off x="1409307" y="2192181"/>
        <a:ext cx="1682482" cy="593634"/>
      </dsp:txXfrm>
    </dsp:sp>
    <dsp:sp modelId="{DDFA6958-4C97-4624-B478-66FAF6C79646}">
      <dsp:nvSpPr>
        <dsp:cNvPr id="0" name=""/>
        <dsp:cNvSpPr/>
      </dsp:nvSpPr>
      <dsp:spPr>
        <a:xfrm>
          <a:off x="215526" y="3009946"/>
          <a:ext cx="1110012" cy="7048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4D5C0A-DC0A-4D30-A67A-C1089F829F2B}">
      <dsp:nvSpPr>
        <dsp:cNvPr id="0" name=""/>
        <dsp:cNvSpPr/>
      </dsp:nvSpPr>
      <dsp:spPr>
        <a:xfrm>
          <a:off x="338861" y="3127114"/>
          <a:ext cx="1110012" cy="7048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err="1"/>
            <a:t>Pirtobrutinib</a:t>
          </a:r>
          <a:endParaRPr lang="en-US" sz="1100" b="1" kern="1200" dirty="0"/>
        </a:p>
      </dsp:txBody>
      <dsp:txXfrm>
        <a:off x="359506" y="3147759"/>
        <a:ext cx="1068722" cy="663567"/>
      </dsp:txXfrm>
    </dsp:sp>
    <dsp:sp modelId="{BDA54F2A-B20C-4CB6-A5EA-CDA271BC7FF0}">
      <dsp:nvSpPr>
        <dsp:cNvPr id="0" name=""/>
        <dsp:cNvSpPr/>
      </dsp:nvSpPr>
      <dsp:spPr>
        <a:xfrm>
          <a:off x="1572208" y="3009946"/>
          <a:ext cx="1110012" cy="7048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C40861-6B12-4224-A5B6-D4C0F3B58D55}">
      <dsp:nvSpPr>
        <dsp:cNvPr id="0" name=""/>
        <dsp:cNvSpPr/>
      </dsp:nvSpPr>
      <dsp:spPr>
        <a:xfrm>
          <a:off x="1695542" y="3127114"/>
          <a:ext cx="1110012" cy="7048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err="1"/>
            <a:t>Liso-cel</a:t>
          </a:r>
          <a:endParaRPr lang="en-US" sz="1100" b="1" kern="1200" dirty="0"/>
        </a:p>
      </dsp:txBody>
      <dsp:txXfrm>
        <a:off x="1716187" y="3147759"/>
        <a:ext cx="1068722" cy="663567"/>
      </dsp:txXfrm>
    </dsp:sp>
    <dsp:sp modelId="{89BD5F43-3F04-4217-BD20-874ACF797BD5}">
      <dsp:nvSpPr>
        <dsp:cNvPr id="0" name=""/>
        <dsp:cNvSpPr/>
      </dsp:nvSpPr>
      <dsp:spPr>
        <a:xfrm>
          <a:off x="2928890" y="3009946"/>
          <a:ext cx="1110012" cy="7048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48B249-F96B-484B-90C8-077058AC167D}">
      <dsp:nvSpPr>
        <dsp:cNvPr id="0" name=""/>
        <dsp:cNvSpPr/>
      </dsp:nvSpPr>
      <dsp:spPr>
        <a:xfrm>
          <a:off x="3052224" y="3127114"/>
          <a:ext cx="1110012" cy="7048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PI3K Inhibitors</a:t>
          </a:r>
        </a:p>
      </dsp:txBody>
      <dsp:txXfrm>
        <a:off x="3072869" y="3147759"/>
        <a:ext cx="1068722" cy="663567"/>
      </dsp:txXfrm>
    </dsp:sp>
    <dsp:sp modelId="{C0843EF0-006E-475F-8987-47E0613D7FBF}">
      <dsp:nvSpPr>
        <dsp:cNvPr id="0" name=""/>
        <dsp:cNvSpPr/>
      </dsp:nvSpPr>
      <dsp:spPr>
        <a:xfrm>
          <a:off x="5341629" y="1028858"/>
          <a:ext cx="1711261" cy="7454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8E21E4-3604-4FA7-AB29-E62742873A5A}">
      <dsp:nvSpPr>
        <dsp:cNvPr id="0" name=""/>
        <dsp:cNvSpPr/>
      </dsp:nvSpPr>
      <dsp:spPr>
        <a:xfrm>
          <a:off x="5464963" y="1146026"/>
          <a:ext cx="1711261" cy="7454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err="1"/>
            <a:t>cBTKi</a:t>
          </a:r>
          <a:r>
            <a:rPr lang="en-US" sz="1100" kern="1200" dirty="0"/>
            <a:t> (Ibrutinib, Acalabrutinib, Zanubrutinib) +- mAB</a:t>
          </a:r>
        </a:p>
      </dsp:txBody>
      <dsp:txXfrm>
        <a:off x="5486797" y="1167860"/>
        <a:ext cx="1667593" cy="701796"/>
      </dsp:txXfrm>
    </dsp:sp>
    <dsp:sp modelId="{C09C609F-6B28-4926-A7CC-1166E3E83593}">
      <dsp:nvSpPr>
        <dsp:cNvPr id="0" name=""/>
        <dsp:cNvSpPr/>
      </dsp:nvSpPr>
      <dsp:spPr>
        <a:xfrm>
          <a:off x="5263534" y="2097151"/>
          <a:ext cx="1867451" cy="6454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5AD82C-B581-4CE4-93C7-40D79010DAA6}">
      <dsp:nvSpPr>
        <dsp:cNvPr id="0" name=""/>
        <dsp:cNvSpPr/>
      </dsp:nvSpPr>
      <dsp:spPr>
        <a:xfrm>
          <a:off x="5386868" y="2214319"/>
          <a:ext cx="1867451" cy="6454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Fixed duration of </a:t>
          </a:r>
          <a:r>
            <a:rPr lang="en-US" sz="1100" kern="1200" dirty="0" err="1"/>
            <a:t>Venetoclax</a:t>
          </a:r>
          <a:r>
            <a:rPr lang="en-US" sz="1100" kern="1200" dirty="0"/>
            <a:t> Plus Rituximab (2 years)</a:t>
          </a:r>
        </a:p>
      </dsp:txBody>
      <dsp:txXfrm>
        <a:off x="5405771" y="2233222"/>
        <a:ext cx="1829645" cy="607597"/>
      </dsp:txXfrm>
    </dsp:sp>
    <dsp:sp modelId="{358F700F-8CF5-4CC6-A6A0-01006133ED06}">
      <dsp:nvSpPr>
        <dsp:cNvPr id="0" name=""/>
        <dsp:cNvSpPr/>
      </dsp:nvSpPr>
      <dsp:spPr>
        <a:xfrm>
          <a:off x="4285571" y="3065383"/>
          <a:ext cx="1110012" cy="7048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FA81A3-7E82-4EF1-8FD3-AD6B67A3DBDD}">
      <dsp:nvSpPr>
        <dsp:cNvPr id="0" name=""/>
        <dsp:cNvSpPr/>
      </dsp:nvSpPr>
      <dsp:spPr>
        <a:xfrm>
          <a:off x="4408906" y="3182551"/>
          <a:ext cx="1110012" cy="7048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err="1"/>
            <a:t>Pirtobrutinib</a:t>
          </a:r>
          <a:endParaRPr lang="en-US" sz="1100" b="1" kern="1200" dirty="0"/>
        </a:p>
      </dsp:txBody>
      <dsp:txXfrm>
        <a:off x="4429551" y="3203196"/>
        <a:ext cx="1068722" cy="663567"/>
      </dsp:txXfrm>
    </dsp:sp>
    <dsp:sp modelId="{88EE39AA-155D-4FF8-A8E6-917A5EE11E4A}">
      <dsp:nvSpPr>
        <dsp:cNvPr id="0" name=""/>
        <dsp:cNvSpPr/>
      </dsp:nvSpPr>
      <dsp:spPr>
        <a:xfrm>
          <a:off x="5642253" y="3065383"/>
          <a:ext cx="1110012" cy="7048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C7B24B-4D85-4C28-9247-DFD33F47E1E3}">
      <dsp:nvSpPr>
        <dsp:cNvPr id="0" name=""/>
        <dsp:cNvSpPr/>
      </dsp:nvSpPr>
      <dsp:spPr>
        <a:xfrm>
          <a:off x="5765588" y="3182551"/>
          <a:ext cx="1110012" cy="7048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 </a:t>
          </a:r>
          <a:r>
            <a:rPr lang="en-US" sz="1100" b="1" kern="1200" dirty="0" err="1"/>
            <a:t>Liso-cel</a:t>
          </a:r>
          <a:endParaRPr lang="en-US" sz="1100" b="1" kern="1200" dirty="0"/>
        </a:p>
      </dsp:txBody>
      <dsp:txXfrm>
        <a:off x="5786233" y="3203196"/>
        <a:ext cx="1068722" cy="663567"/>
      </dsp:txXfrm>
    </dsp:sp>
    <dsp:sp modelId="{58EC346A-5B1E-4C86-9A8B-898A3C291191}">
      <dsp:nvSpPr>
        <dsp:cNvPr id="0" name=""/>
        <dsp:cNvSpPr/>
      </dsp:nvSpPr>
      <dsp:spPr>
        <a:xfrm>
          <a:off x="6998935" y="3065383"/>
          <a:ext cx="1110012" cy="7048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F26AF6-8E67-4024-A0CF-9AD0C9F00420}">
      <dsp:nvSpPr>
        <dsp:cNvPr id="0" name=""/>
        <dsp:cNvSpPr/>
      </dsp:nvSpPr>
      <dsp:spPr>
        <a:xfrm>
          <a:off x="7122270" y="3182551"/>
          <a:ext cx="1110012" cy="7048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PI3K Inhibitors</a:t>
          </a:r>
          <a:endParaRPr lang="en-US" sz="1100" kern="1200" dirty="0"/>
        </a:p>
      </dsp:txBody>
      <dsp:txXfrm>
        <a:off x="7142915" y="3203196"/>
        <a:ext cx="1068722" cy="6635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6750D-1F1C-0143-A29A-C49D3E9B8725}">
      <dsp:nvSpPr>
        <dsp:cNvPr id="0" name=""/>
        <dsp:cNvSpPr/>
      </dsp:nvSpPr>
      <dsp:spPr>
        <a:xfrm>
          <a:off x="2272320" y="714490"/>
          <a:ext cx="1779959" cy="17799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120000"/>
            </a:lnSpc>
            <a:spcBef>
              <a:spcPct val="0"/>
            </a:spcBef>
            <a:spcAft>
              <a:spcPct val="35000"/>
            </a:spcAft>
            <a:buNone/>
          </a:pPr>
          <a:r>
            <a:rPr lang="en-US" sz="1200" b="1" kern="1200" dirty="0"/>
            <a:t>Clonal plasma cell disorders </a:t>
          </a:r>
        </a:p>
        <a:p>
          <a:pPr marL="0" lvl="0" indent="0" algn="ctr" defTabSz="533400">
            <a:lnSpc>
              <a:spcPct val="120000"/>
            </a:lnSpc>
            <a:spcBef>
              <a:spcPct val="0"/>
            </a:spcBef>
            <a:spcAft>
              <a:spcPct val="35000"/>
            </a:spcAft>
            <a:buNone/>
          </a:pPr>
          <a:endParaRPr lang="en-US" sz="1200" b="1" kern="1200" dirty="0"/>
        </a:p>
      </dsp:txBody>
      <dsp:txXfrm>
        <a:off x="2532989" y="975159"/>
        <a:ext cx="1258621" cy="1258621"/>
      </dsp:txXfrm>
    </dsp:sp>
    <dsp:sp modelId="{0D28AD76-0FC5-DF4D-A3D3-A18120F56F8B}">
      <dsp:nvSpPr>
        <dsp:cNvPr id="0" name=""/>
        <dsp:cNvSpPr/>
      </dsp:nvSpPr>
      <dsp:spPr>
        <a:xfrm>
          <a:off x="2717310" y="317"/>
          <a:ext cx="889979" cy="88997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Monoclonal </a:t>
          </a:r>
          <a:r>
            <a:rPr lang="en-US" sz="800" kern="1200" dirty="0" err="1"/>
            <a:t>gammopathy</a:t>
          </a:r>
          <a:r>
            <a:rPr lang="en-US" sz="800" kern="1200" dirty="0"/>
            <a:t> of undetermined significance</a:t>
          </a:r>
        </a:p>
      </dsp:txBody>
      <dsp:txXfrm>
        <a:off x="2847644" y="130651"/>
        <a:ext cx="629311" cy="629311"/>
      </dsp:txXfrm>
    </dsp:sp>
    <dsp:sp modelId="{14438D52-DC78-674E-8DD5-7DE4195B115F}">
      <dsp:nvSpPr>
        <dsp:cNvPr id="0" name=""/>
        <dsp:cNvSpPr/>
      </dsp:nvSpPr>
      <dsp:spPr>
        <a:xfrm>
          <a:off x="3721174" y="579899"/>
          <a:ext cx="889979" cy="88997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Multiple myeloma</a:t>
          </a:r>
        </a:p>
      </dsp:txBody>
      <dsp:txXfrm>
        <a:off x="3851508" y="710233"/>
        <a:ext cx="629311" cy="629311"/>
      </dsp:txXfrm>
    </dsp:sp>
    <dsp:sp modelId="{ED40D7D6-BB4C-FD4B-AAAD-348F9F1BAA5C}">
      <dsp:nvSpPr>
        <dsp:cNvPr id="0" name=""/>
        <dsp:cNvSpPr/>
      </dsp:nvSpPr>
      <dsp:spPr>
        <a:xfrm>
          <a:off x="3721174" y="1739062"/>
          <a:ext cx="889979" cy="88997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Systemic light-chain amyloidosis</a:t>
          </a:r>
        </a:p>
      </dsp:txBody>
      <dsp:txXfrm>
        <a:off x="3851508" y="1869396"/>
        <a:ext cx="629311" cy="629311"/>
      </dsp:txXfrm>
    </dsp:sp>
    <dsp:sp modelId="{3012EB38-C110-1F41-AA96-1D189453C591}">
      <dsp:nvSpPr>
        <dsp:cNvPr id="0" name=""/>
        <dsp:cNvSpPr/>
      </dsp:nvSpPr>
      <dsp:spPr>
        <a:xfrm>
          <a:off x="2717310" y="2318643"/>
          <a:ext cx="889979" cy="88997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err="1"/>
            <a:t>WaldenstromMacroglobulinemia</a:t>
          </a:r>
          <a:endParaRPr lang="en-US" sz="800" kern="1200" dirty="0"/>
        </a:p>
      </dsp:txBody>
      <dsp:txXfrm>
        <a:off x="2847644" y="2448977"/>
        <a:ext cx="629311" cy="629311"/>
      </dsp:txXfrm>
    </dsp:sp>
    <dsp:sp modelId="{9EFAA557-60F8-B249-B8A9-416D5EDE6880}">
      <dsp:nvSpPr>
        <dsp:cNvPr id="0" name=""/>
        <dsp:cNvSpPr/>
      </dsp:nvSpPr>
      <dsp:spPr>
        <a:xfrm>
          <a:off x="1713445" y="1739062"/>
          <a:ext cx="889979" cy="88997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POEMS syndrome</a:t>
          </a:r>
        </a:p>
      </dsp:txBody>
      <dsp:txXfrm>
        <a:off x="1843779" y="1869396"/>
        <a:ext cx="629311" cy="629311"/>
      </dsp:txXfrm>
    </dsp:sp>
    <dsp:sp modelId="{CC970A7F-CBDE-6F4E-A27F-498912C70D16}">
      <dsp:nvSpPr>
        <dsp:cNvPr id="0" name=""/>
        <dsp:cNvSpPr/>
      </dsp:nvSpPr>
      <dsp:spPr>
        <a:xfrm>
          <a:off x="1713445" y="579899"/>
          <a:ext cx="889979" cy="88997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Plasma cell leukemia</a:t>
          </a:r>
        </a:p>
      </dsp:txBody>
      <dsp:txXfrm>
        <a:off x="1843779" y="710233"/>
        <a:ext cx="629311" cy="6293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ED39C-CAAB-654B-AF32-821E56E163E3}">
      <dsp:nvSpPr>
        <dsp:cNvPr id="0" name=""/>
        <dsp:cNvSpPr/>
      </dsp:nvSpPr>
      <dsp:spPr>
        <a:xfrm>
          <a:off x="0" y="0"/>
          <a:ext cx="3557793" cy="576000"/>
        </a:xfrm>
        <a:prstGeom prst="rightArrow">
          <a:avLst/>
        </a:prstGeom>
        <a:solidFill>
          <a:srgbClr val="094E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4688B2-5C58-0D4F-B0CC-DEA470698AEF}">
      <dsp:nvSpPr>
        <dsp:cNvPr id="0" name=""/>
        <dsp:cNvSpPr/>
      </dsp:nvSpPr>
      <dsp:spPr>
        <a:xfrm>
          <a:off x="284696" y="176055"/>
          <a:ext cx="3113068" cy="2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1280" rIns="0" bIns="81280" numCol="1" spcCol="1270" anchor="ctr" anchorCtr="0">
          <a:noAutofit/>
        </a:bodyPr>
        <a:lstStyle/>
        <a:p>
          <a:pPr marL="0" lvl="0" indent="0" algn="ctr" defTabSz="355600">
            <a:lnSpc>
              <a:spcPct val="90000"/>
            </a:lnSpc>
            <a:spcBef>
              <a:spcPct val="0"/>
            </a:spcBef>
            <a:spcAft>
              <a:spcPct val="35000"/>
            </a:spcAft>
            <a:buNone/>
          </a:pPr>
          <a:endParaRPr lang="en-US" sz="800" b="1" kern="1200"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dsp:txBody>
      <dsp:txXfrm>
        <a:off x="284696" y="176055"/>
        <a:ext cx="3113068" cy="288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ED39C-CAAB-654B-AF32-821E56E163E3}">
      <dsp:nvSpPr>
        <dsp:cNvPr id="0" name=""/>
        <dsp:cNvSpPr/>
      </dsp:nvSpPr>
      <dsp:spPr>
        <a:xfrm>
          <a:off x="0" y="0"/>
          <a:ext cx="2543409" cy="576000"/>
        </a:xfrm>
        <a:prstGeom prst="rightArrow">
          <a:avLst/>
        </a:prstGeom>
        <a:solidFill>
          <a:srgbClr val="094E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4688B2-5C58-0D4F-B0CC-DEA470698AEF}">
      <dsp:nvSpPr>
        <dsp:cNvPr id="0" name=""/>
        <dsp:cNvSpPr/>
      </dsp:nvSpPr>
      <dsp:spPr>
        <a:xfrm>
          <a:off x="248648" y="176202"/>
          <a:ext cx="2178290" cy="2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1280" rIns="0" bIns="8128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248648" y="176202"/>
        <a:ext cx="2178290" cy="288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ED39C-CAAB-654B-AF32-821E56E163E3}">
      <dsp:nvSpPr>
        <dsp:cNvPr id="0" name=""/>
        <dsp:cNvSpPr/>
      </dsp:nvSpPr>
      <dsp:spPr>
        <a:xfrm>
          <a:off x="0" y="0"/>
          <a:ext cx="2362199" cy="576000"/>
        </a:xfrm>
        <a:prstGeom prst="rightArrow">
          <a:avLst/>
        </a:prstGeom>
        <a:solidFill>
          <a:srgbClr val="094E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4688B2-5C58-0D4F-B0CC-DEA470698AEF}">
      <dsp:nvSpPr>
        <dsp:cNvPr id="0" name=""/>
        <dsp:cNvSpPr/>
      </dsp:nvSpPr>
      <dsp:spPr>
        <a:xfrm>
          <a:off x="231837" y="147058"/>
          <a:ext cx="2025401" cy="2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1280" rIns="0" bIns="8128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231837" y="147058"/>
        <a:ext cx="2025401" cy="288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691C6-870E-3A4C-89B7-5B907CD2FC1A}">
      <dsp:nvSpPr>
        <dsp:cNvPr id="0" name=""/>
        <dsp:cNvSpPr/>
      </dsp:nvSpPr>
      <dsp:spPr>
        <a:xfrm>
          <a:off x="0" y="16468"/>
          <a:ext cx="2267285" cy="4492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latin typeface="Arial"/>
              <a:cs typeface="Arial"/>
            </a:rPr>
            <a:t>Proteasome Inhibitor (PI)</a:t>
          </a:r>
        </a:p>
      </dsp:txBody>
      <dsp:txXfrm>
        <a:off x="21932" y="38400"/>
        <a:ext cx="2223421" cy="405416"/>
      </dsp:txXfrm>
    </dsp:sp>
    <dsp:sp modelId="{15AB6D8A-C59F-9D40-98C8-B17CFC11E29C}">
      <dsp:nvSpPr>
        <dsp:cNvPr id="0" name=""/>
        <dsp:cNvSpPr/>
      </dsp:nvSpPr>
      <dsp:spPr>
        <a:xfrm>
          <a:off x="0" y="534868"/>
          <a:ext cx="2267285" cy="449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err="1">
              <a:solidFill>
                <a:schemeClr val="tx1"/>
              </a:solidFill>
              <a:latin typeface="Arial"/>
              <a:cs typeface="Arial"/>
            </a:rPr>
            <a:t>Immunomodulatory</a:t>
          </a:r>
          <a:r>
            <a:rPr lang="en-US" sz="1000" b="1" kern="1200" dirty="0">
              <a:solidFill>
                <a:schemeClr val="tx1"/>
              </a:solidFill>
              <a:latin typeface="Arial"/>
              <a:cs typeface="Arial"/>
            </a:rPr>
            <a:t> </a:t>
          </a:r>
          <a:r>
            <a:rPr lang="en-US" sz="1000" b="1" kern="1200" dirty="0" err="1">
              <a:solidFill>
                <a:schemeClr val="tx1"/>
              </a:solidFill>
              <a:latin typeface="Arial"/>
              <a:cs typeface="Arial"/>
            </a:rPr>
            <a:t>imid</a:t>
          </a:r>
          <a:r>
            <a:rPr lang="en-US" sz="1000" b="1" kern="1200" dirty="0">
              <a:solidFill>
                <a:schemeClr val="tx1"/>
              </a:solidFill>
              <a:latin typeface="Arial"/>
              <a:cs typeface="Arial"/>
            </a:rPr>
            <a:t> drug (</a:t>
          </a:r>
          <a:r>
            <a:rPr lang="en-US" sz="1000" b="1" kern="1200" dirty="0" err="1">
              <a:solidFill>
                <a:schemeClr val="tx1"/>
              </a:solidFill>
              <a:latin typeface="Arial"/>
              <a:cs typeface="Arial"/>
            </a:rPr>
            <a:t>IMiD</a:t>
          </a:r>
          <a:r>
            <a:rPr lang="en-US" sz="1000" b="1" kern="1200" dirty="0">
              <a:solidFill>
                <a:schemeClr val="tx1"/>
              </a:solidFill>
              <a:latin typeface="Arial"/>
              <a:cs typeface="Arial"/>
            </a:rPr>
            <a:t>) /</a:t>
          </a:r>
          <a:r>
            <a:rPr lang="en-US" sz="1000" b="1" kern="1200" dirty="0" err="1">
              <a:solidFill>
                <a:schemeClr val="tx1"/>
              </a:solidFill>
              <a:latin typeface="Arial"/>
              <a:cs typeface="Arial"/>
            </a:rPr>
            <a:t>Alkylator</a:t>
          </a:r>
          <a:endParaRPr lang="en-US" sz="1000" b="1" kern="1200" dirty="0">
            <a:solidFill>
              <a:schemeClr val="tx1"/>
            </a:solidFill>
            <a:latin typeface="Arial"/>
            <a:cs typeface="Arial"/>
          </a:endParaRPr>
        </a:p>
      </dsp:txBody>
      <dsp:txXfrm>
        <a:off x="21932" y="556800"/>
        <a:ext cx="2223421" cy="405416"/>
      </dsp:txXfrm>
    </dsp:sp>
    <dsp:sp modelId="{F40846D6-A576-334E-BCE3-2A6ACBBE6380}">
      <dsp:nvSpPr>
        <dsp:cNvPr id="0" name=""/>
        <dsp:cNvSpPr/>
      </dsp:nvSpPr>
      <dsp:spPr>
        <a:xfrm>
          <a:off x="0" y="1053268"/>
          <a:ext cx="2267285" cy="44928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latin typeface="Arial"/>
              <a:cs typeface="Arial"/>
            </a:rPr>
            <a:t>Dexamethasone</a:t>
          </a:r>
        </a:p>
      </dsp:txBody>
      <dsp:txXfrm>
        <a:off x="21932" y="1075200"/>
        <a:ext cx="2223421" cy="4054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691C6-870E-3A4C-89B7-5B907CD2FC1A}">
      <dsp:nvSpPr>
        <dsp:cNvPr id="0" name=""/>
        <dsp:cNvSpPr/>
      </dsp:nvSpPr>
      <dsp:spPr>
        <a:xfrm>
          <a:off x="0" y="37439"/>
          <a:ext cx="2514599" cy="3931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000000"/>
              </a:solidFill>
              <a:latin typeface="Arial"/>
              <a:cs typeface="Arial"/>
            </a:rPr>
            <a:t>Proteasome Inhibitor (PI)</a:t>
          </a:r>
        </a:p>
      </dsp:txBody>
      <dsp:txXfrm>
        <a:off x="19191" y="56630"/>
        <a:ext cx="2476217" cy="354738"/>
      </dsp:txXfrm>
    </dsp:sp>
    <dsp:sp modelId="{D4EA9E65-EE2B-364F-B488-41763E240826}">
      <dsp:nvSpPr>
        <dsp:cNvPr id="0" name=""/>
        <dsp:cNvSpPr/>
      </dsp:nvSpPr>
      <dsp:spPr>
        <a:xfrm>
          <a:off x="0" y="491039"/>
          <a:ext cx="2514599" cy="39312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err="1">
              <a:solidFill>
                <a:srgbClr val="000000"/>
              </a:solidFill>
              <a:latin typeface="Arial"/>
              <a:cs typeface="Arial"/>
            </a:rPr>
            <a:t>Immunomodulatory</a:t>
          </a:r>
          <a:r>
            <a:rPr lang="en-US" sz="1000" b="1" kern="1200" dirty="0">
              <a:solidFill>
                <a:srgbClr val="000000"/>
              </a:solidFill>
              <a:latin typeface="Arial"/>
              <a:cs typeface="Arial"/>
            </a:rPr>
            <a:t> </a:t>
          </a:r>
          <a:r>
            <a:rPr lang="en-US" sz="1000" b="1" kern="1200" dirty="0" err="1">
              <a:solidFill>
                <a:srgbClr val="000000"/>
              </a:solidFill>
              <a:latin typeface="Arial"/>
              <a:cs typeface="Arial"/>
            </a:rPr>
            <a:t>imid</a:t>
          </a:r>
          <a:r>
            <a:rPr lang="en-US" sz="1000" b="1" kern="1200" dirty="0">
              <a:solidFill>
                <a:srgbClr val="000000"/>
              </a:solidFill>
              <a:latin typeface="Arial"/>
              <a:cs typeface="Arial"/>
            </a:rPr>
            <a:t> drug (</a:t>
          </a:r>
          <a:r>
            <a:rPr lang="en-US" sz="1000" b="1" kern="1200" dirty="0" err="1">
              <a:solidFill>
                <a:srgbClr val="000000"/>
              </a:solidFill>
              <a:latin typeface="Arial"/>
              <a:cs typeface="Arial"/>
            </a:rPr>
            <a:t>IMiD</a:t>
          </a:r>
          <a:r>
            <a:rPr lang="en-US" sz="1000" b="1" kern="1200" dirty="0">
              <a:solidFill>
                <a:srgbClr val="000000"/>
              </a:solidFill>
              <a:latin typeface="Arial"/>
              <a:cs typeface="Arial"/>
            </a:rPr>
            <a:t>)</a:t>
          </a:r>
        </a:p>
      </dsp:txBody>
      <dsp:txXfrm>
        <a:off x="19191" y="510230"/>
        <a:ext cx="2476217" cy="354738"/>
      </dsp:txXfrm>
    </dsp:sp>
    <dsp:sp modelId="{F40846D6-A576-334E-BCE3-2A6ACBBE6380}">
      <dsp:nvSpPr>
        <dsp:cNvPr id="0" name=""/>
        <dsp:cNvSpPr/>
      </dsp:nvSpPr>
      <dsp:spPr>
        <a:xfrm>
          <a:off x="0" y="944639"/>
          <a:ext cx="2514599" cy="39312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000000"/>
              </a:solidFill>
              <a:latin typeface="Arial"/>
              <a:cs typeface="Arial"/>
            </a:rPr>
            <a:t>Anti-CD38 monoclonal antibody</a:t>
          </a:r>
        </a:p>
      </dsp:txBody>
      <dsp:txXfrm>
        <a:off x="19191" y="963830"/>
        <a:ext cx="2476217" cy="354738"/>
      </dsp:txXfrm>
    </dsp:sp>
    <dsp:sp modelId="{39CA5A26-DC03-0C47-91CF-E0A459ACDE93}">
      <dsp:nvSpPr>
        <dsp:cNvPr id="0" name=""/>
        <dsp:cNvSpPr/>
      </dsp:nvSpPr>
      <dsp:spPr>
        <a:xfrm>
          <a:off x="0" y="1398239"/>
          <a:ext cx="2514599" cy="3931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000000"/>
              </a:solidFill>
              <a:latin typeface="Arial"/>
              <a:cs typeface="Arial"/>
            </a:rPr>
            <a:t>Dexamethasone</a:t>
          </a:r>
        </a:p>
      </dsp:txBody>
      <dsp:txXfrm>
        <a:off x="19191" y="1417430"/>
        <a:ext cx="2476217" cy="3547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691C6-870E-3A4C-89B7-5B907CD2FC1A}">
      <dsp:nvSpPr>
        <dsp:cNvPr id="0" name=""/>
        <dsp:cNvSpPr/>
      </dsp:nvSpPr>
      <dsp:spPr>
        <a:xfrm>
          <a:off x="0" y="11220"/>
          <a:ext cx="1966784" cy="5616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latin typeface="Arial"/>
              <a:cs typeface="Arial"/>
            </a:rPr>
            <a:t>Proteasome Inhibitor (PI) or </a:t>
          </a:r>
          <a:r>
            <a:rPr lang="en-US" sz="1000" b="1" kern="1200" dirty="0" err="1">
              <a:solidFill>
                <a:schemeClr val="tx1"/>
              </a:solidFill>
              <a:latin typeface="Arial"/>
              <a:cs typeface="Arial"/>
            </a:rPr>
            <a:t>Immunomodulatory</a:t>
          </a:r>
          <a:r>
            <a:rPr lang="en-US" sz="1000" b="1" kern="1200" dirty="0">
              <a:solidFill>
                <a:schemeClr val="tx1"/>
              </a:solidFill>
              <a:latin typeface="Arial"/>
              <a:cs typeface="Arial"/>
            </a:rPr>
            <a:t> </a:t>
          </a:r>
          <a:r>
            <a:rPr lang="en-US" sz="1000" b="1" kern="1200" dirty="0" err="1">
              <a:solidFill>
                <a:schemeClr val="tx1"/>
              </a:solidFill>
              <a:latin typeface="Arial"/>
              <a:cs typeface="Arial"/>
            </a:rPr>
            <a:t>imid</a:t>
          </a:r>
          <a:r>
            <a:rPr lang="en-US" sz="1000" b="1" kern="1200" dirty="0">
              <a:solidFill>
                <a:schemeClr val="tx1"/>
              </a:solidFill>
              <a:latin typeface="Arial"/>
              <a:cs typeface="Arial"/>
            </a:rPr>
            <a:t> drug (</a:t>
          </a:r>
          <a:r>
            <a:rPr lang="en-US" sz="1000" b="1" kern="1200" dirty="0" err="1">
              <a:solidFill>
                <a:schemeClr val="tx1"/>
              </a:solidFill>
              <a:latin typeface="Arial"/>
              <a:cs typeface="Arial"/>
            </a:rPr>
            <a:t>IMiD</a:t>
          </a:r>
          <a:r>
            <a:rPr lang="en-US" sz="1000" b="1" kern="1200" dirty="0">
              <a:solidFill>
                <a:schemeClr val="tx1"/>
              </a:solidFill>
              <a:latin typeface="Arial"/>
              <a:cs typeface="Arial"/>
            </a:rPr>
            <a:t>)</a:t>
          </a:r>
        </a:p>
      </dsp:txBody>
      <dsp:txXfrm>
        <a:off x="27415" y="38635"/>
        <a:ext cx="1911954" cy="506770"/>
      </dsp:txXfrm>
    </dsp:sp>
    <dsp:sp modelId="{F40846D6-A576-334E-BCE3-2A6ACBBE6380}">
      <dsp:nvSpPr>
        <dsp:cNvPr id="0" name=""/>
        <dsp:cNvSpPr/>
      </dsp:nvSpPr>
      <dsp:spPr>
        <a:xfrm>
          <a:off x="0" y="634695"/>
          <a:ext cx="1966784" cy="5616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latin typeface="Arial"/>
              <a:cs typeface="Arial"/>
            </a:rPr>
            <a:t>Dexamethasone</a:t>
          </a:r>
        </a:p>
      </dsp:txBody>
      <dsp:txXfrm>
        <a:off x="27415" y="662110"/>
        <a:ext cx="1911954" cy="50677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6/19/2024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6/19/2024</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sciencedirect.com/topics/medicine-and-dentistry/erythropoietin" TargetMode="External"/><Relationship Id="rId3" Type="http://schemas.openxmlformats.org/officeDocument/2006/relationships/hyperlink" Target="https://www.sciencedirect.com/topics/medicine-and-dentistry/activin-receptor" TargetMode="External"/><Relationship Id="rId7" Type="http://schemas.openxmlformats.org/officeDocument/2006/relationships/hyperlink" Target="https://www.sciencedirect.com/topics/medicine-and-dentistry/erythroblast"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sciencedirect.com/topics/medicine-and-dentistry/therapeutic-procedure" TargetMode="External"/><Relationship Id="rId5" Type="http://schemas.openxmlformats.org/officeDocument/2006/relationships/hyperlink" Target="https://www.sciencedirect.com/topics/medicine-and-dentistry/transforming-growth-factor-beta" TargetMode="External"/><Relationship Id="rId4" Type="http://schemas.openxmlformats.org/officeDocument/2006/relationships/hyperlink" Target="https://www.sciencedirect.com/topics/medicine-and-dentistry/protein-ligand" TargetMode="External"/><Relationship Id="rId9" Type="http://schemas.openxmlformats.org/officeDocument/2006/relationships/hyperlink" Target="https://www.sciencedirect.com/topics/medicine-and-dentistry/erythroid-cell"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highlight>
                  <a:srgbClr val="FFFFFF"/>
                </a:highlight>
                <a:latin typeface="Cambria" panose="02040503050406030204" pitchFamily="18" charset="0"/>
              </a:rPr>
              <a:t>Similarly, in the phase 3 randomized international multicenter study, Patients were randomized 1:1:1 to </a:t>
            </a:r>
            <a:r>
              <a:rPr lang="en-US" b="0" i="0" dirty="0" err="1">
                <a:solidFill>
                  <a:srgbClr val="212121"/>
                </a:solidFill>
                <a:effectLst/>
                <a:highlight>
                  <a:srgbClr val="FFFFFF"/>
                </a:highlight>
                <a:latin typeface="Cambria" panose="02040503050406030204" pitchFamily="18" charset="0"/>
              </a:rPr>
              <a:t>pacritinib</a:t>
            </a:r>
            <a:r>
              <a:rPr lang="en-US" b="0" i="0" dirty="0">
                <a:solidFill>
                  <a:srgbClr val="212121"/>
                </a:solidFill>
                <a:effectLst/>
                <a:highlight>
                  <a:srgbClr val="FFFFFF"/>
                </a:highlight>
                <a:latin typeface="Cambria" panose="02040503050406030204" pitchFamily="18" charset="0"/>
              </a:rPr>
              <a:t> 400 mg once daily, </a:t>
            </a:r>
            <a:r>
              <a:rPr lang="en-US" b="0" i="0" dirty="0" err="1">
                <a:solidFill>
                  <a:srgbClr val="212121"/>
                </a:solidFill>
                <a:effectLst/>
                <a:highlight>
                  <a:srgbClr val="FFFFFF"/>
                </a:highlight>
                <a:latin typeface="Cambria" panose="02040503050406030204" pitchFamily="18" charset="0"/>
              </a:rPr>
              <a:t>pacritinib</a:t>
            </a:r>
            <a:r>
              <a:rPr lang="en-US" b="0" i="0" dirty="0">
                <a:solidFill>
                  <a:srgbClr val="212121"/>
                </a:solidFill>
                <a:effectLst/>
                <a:highlight>
                  <a:srgbClr val="FFFFFF"/>
                </a:highlight>
                <a:latin typeface="Cambria" panose="02040503050406030204" pitchFamily="18" charset="0"/>
              </a:rPr>
              <a:t> 200 mg twice daily, or BAT, including the JAK2 inhibitor </a:t>
            </a:r>
            <a:r>
              <a:rPr lang="en-US" b="0" i="0" dirty="0" err="1">
                <a:solidFill>
                  <a:srgbClr val="212121"/>
                </a:solidFill>
                <a:effectLst/>
                <a:highlight>
                  <a:srgbClr val="FFFFFF"/>
                </a:highlight>
                <a:latin typeface="Cambria" panose="02040503050406030204" pitchFamily="18" charset="0"/>
              </a:rPr>
              <a:t>ruxolitinib</a:t>
            </a:r>
            <a:r>
              <a:rPr lang="en-US" b="0" i="0" dirty="0">
                <a:solidFill>
                  <a:srgbClr val="212121"/>
                </a:solidFill>
                <a:effectLst/>
                <a:highlight>
                  <a:srgbClr val="FFFFFF"/>
                </a:highlight>
                <a:latin typeface="Cambria" panose="02040503050406030204" pitchFamily="18" charset="0"/>
              </a:rPr>
              <a:t>. As we can observe </a:t>
            </a:r>
            <a:r>
              <a:rPr lang="en-US" b="0" i="0" dirty="0" err="1">
                <a:solidFill>
                  <a:srgbClr val="212121"/>
                </a:solidFill>
                <a:effectLst/>
                <a:highlight>
                  <a:srgbClr val="FFFFFF"/>
                </a:highlight>
                <a:latin typeface="Cambria" panose="02040503050406030204" pitchFamily="18" charset="0"/>
              </a:rPr>
              <a:t>Pacrinitnib</a:t>
            </a:r>
            <a:r>
              <a:rPr lang="en-US" b="0" i="0" dirty="0">
                <a:solidFill>
                  <a:srgbClr val="212121"/>
                </a:solidFill>
                <a:effectLst/>
                <a:highlight>
                  <a:srgbClr val="FFFFFF"/>
                </a:highlight>
                <a:latin typeface="Cambria" panose="02040503050406030204" pitchFamily="18" charset="0"/>
              </a:rPr>
              <a:t> led to a significant higher number of patients achieving a reduction of both symptoms burden and spleen size. </a:t>
            </a:r>
            <a:r>
              <a:rPr lang="en-US" b="0" i="0" dirty="0" err="1">
                <a:solidFill>
                  <a:srgbClr val="212121"/>
                </a:solidFill>
                <a:effectLst/>
                <a:highlight>
                  <a:srgbClr val="FFFFFF"/>
                </a:highlight>
                <a:latin typeface="Cambria" panose="02040503050406030204" pitchFamily="18" charset="0"/>
              </a:rPr>
              <a:t>Imporantly</a:t>
            </a:r>
            <a:r>
              <a:rPr lang="en-US" b="0" i="0" dirty="0">
                <a:solidFill>
                  <a:srgbClr val="212121"/>
                </a:solidFill>
                <a:effectLst/>
                <a:highlight>
                  <a:srgbClr val="FFFFFF"/>
                </a:highlight>
                <a:latin typeface="Cambria" panose="02040503050406030204" pitchFamily="18" charset="0"/>
              </a:rPr>
              <a:t>,  among patients who were not transfusion independent at baseline, a significantly greater proportion achieved TI on </a:t>
            </a:r>
            <a:r>
              <a:rPr lang="en-US" b="0" i="0" dirty="0" err="1">
                <a:solidFill>
                  <a:srgbClr val="212121"/>
                </a:solidFill>
                <a:effectLst/>
                <a:highlight>
                  <a:srgbClr val="FFFFFF"/>
                </a:highlight>
                <a:latin typeface="Cambria" panose="02040503050406030204" pitchFamily="18" charset="0"/>
              </a:rPr>
              <a:t>pacritinib</a:t>
            </a:r>
            <a:r>
              <a:rPr lang="en-US" b="0" i="0" dirty="0">
                <a:solidFill>
                  <a:srgbClr val="212121"/>
                </a:solidFill>
                <a:effectLst/>
                <a:highlight>
                  <a:srgbClr val="FFFFFF"/>
                </a:highlight>
                <a:latin typeface="Cambria" panose="02040503050406030204" pitchFamily="18" charset="0"/>
              </a:rPr>
              <a:t> compared with those treated on best available therapy (37% vs 7%, </a:t>
            </a:r>
            <a:r>
              <a:rPr lang="en-US" b="0" i="1" dirty="0">
                <a:solidFill>
                  <a:srgbClr val="212121"/>
                </a:solidFill>
                <a:effectLst/>
                <a:highlight>
                  <a:srgbClr val="FFFFFF"/>
                </a:highlight>
                <a:latin typeface="Cambria" panose="02040503050406030204" pitchFamily="18" charset="0"/>
              </a:rPr>
              <a:t>P</a:t>
            </a:r>
            <a:r>
              <a:rPr lang="en-US" b="0" i="0" dirty="0">
                <a:solidFill>
                  <a:srgbClr val="212121"/>
                </a:solidFill>
                <a:effectLst/>
                <a:highlight>
                  <a:srgbClr val="FFFFFF"/>
                </a:highlight>
                <a:latin typeface="Cambria" panose="02040503050406030204" pitchFamily="18" charset="0"/>
              </a:rPr>
              <a:t> = .001),</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55</a:t>
            </a:fld>
            <a:endParaRPr lang="en-US" dirty="0"/>
          </a:p>
        </p:txBody>
      </p:sp>
    </p:spTree>
    <p:extLst>
      <p:ext uri="{BB962C8B-B14F-4D97-AF65-F5344CB8AC3E}">
        <p14:creationId xmlns:p14="http://schemas.microsoft.com/office/powerpoint/2010/main" val="3709641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highlight>
                  <a:srgbClr val="FFFFFF"/>
                </a:highlight>
                <a:latin typeface="acumin-pro"/>
              </a:rPr>
              <a:t>Current consensus recommends HSCT for patients with MF with a DIPSS intermediate-2 and high-risk score and age &lt;70 years. </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57</a:t>
            </a:fld>
            <a:endParaRPr lang="en-US" dirty="0"/>
          </a:p>
        </p:txBody>
      </p:sp>
    </p:spTree>
    <p:extLst>
      <p:ext uri="{BB962C8B-B14F-4D97-AF65-F5344CB8AC3E}">
        <p14:creationId xmlns:p14="http://schemas.microsoft.com/office/powerpoint/2010/main" val="1005008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000"/>
              </a:spcBef>
              <a:spcAft>
                <a:spcPts val="2000"/>
              </a:spcAft>
              <a:buFont typeface="+mj-lt"/>
              <a:buAutoNum type="arabicPeriod"/>
            </a:pPr>
            <a:r>
              <a:rPr lang="en-US" b="0" i="0" dirty="0">
                <a:solidFill>
                  <a:srgbClr val="212121"/>
                </a:solidFill>
                <a:effectLst/>
                <a:highlight>
                  <a:srgbClr val="FFFFFF"/>
                </a:highlight>
                <a:latin typeface="Cambria" panose="02040503050406030204" pitchFamily="18" charset="0"/>
              </a:rPr>
              <a:t>Group-A: Clinical improvement; defined as ≥50% improvement in palpable spleen length for spleen palpable by ≥10 cm, or complete resolution of splenomegaly for palpable spleen &lt;10 cm.</a:t>
            </a:r>
          </a:p>
          <a:p>
            <a:pPr algn="l">
              <a:spcBef>
                <a:spcPts val="2000"/>
              </a:spcBef>
              <a:spcAft>
                <a:spcPts val="2000"/>
              </a:spcAft>
              <a:buFont typeface="+mj-lt"/>
              <a:buAutoNum type="arabicPeriod"/>
            </a:pPr>
            <a:r>
              <a:rPr lang="en-US" b="0" i="0" dirty="0">
                <a:solidFill>
                  <a:srgbClr val="212121"/>
                </a:solidFill>
                <a:effectLst/>
                <a:highlight>
                  <a:srgbClr val="FFFFFF"/>
                </a:highlight>
                <a:latin typeface="Cambria" panose="02040503050406030204" pitchFamily="18" charset="0"/>
              </a:rPr>
              <a:t>Group-B: Stable disease.</a:t>
            </a:r>
          </a:p>
          <a:p>
            <a:pPr algn="l">
              <a:spcBef>
                <a:spcPts val="2000"/>
              </a:spcBef>
              <a:spcAft>
                <a:spcPts val="2000"/>
              </a:spcAft>
              <a:buFont typeface="+mj-lt"/>
              <a:buAutoNum type="arabicPeriod"/>
            </a:pPr>
            <a:r>
              <a:rPr lang="en-US" b="0" i="0" dirty="0">
                <a:solidFill>
                  <a:srgbClr val="212121"/>
                </a:solidFill>
                <a:effectLst/>
                <a:highlight>
                  <a:srgbClr val="FFFFFF"/>
                </a:highlight>
                <a:latin typeface="Cambria" panose="02040503050406030204" pitchFamily="18" charset="0"/>
              </a:rPr>
              <a:t>Group-C: Increase in blasts to 10–19%, intolerance to treatment due to hematologic / non-hematologic side effects, or new onset transfusion-requiring anemia.</a:t>
            </a:r>
          </a:p>
          <a:p>
            <a:pPr algn="l">
              <a:spcBef>
                <a:spcPts val="2000"/>
              </a:spcBef>
              <a:spcAft>
                <a:spcPts val="2000"/>
              </a:spcAft>
              <a:buFont typeface="+mj-lt"/>
              <a:buAutoNum type="arabicPeriod"/>
            </a:pPr>
            <a:r>
              <a:rPr lang="en-US" b="0" i="0" dirty="0">
                <a:solidFill>
                  <a:srgbClr val="212121"/>
                </a:solidFill>
                <a:effectLst/>
                <a:highlight>
                  <a:srgbClr val="FFFFFF"/>
                </a:highlight>
                <a:latin typeface="Cambria" panose="02040503050406030204" pitchFamily="18" charset="0"/>
              </a:rPr>
              <a:t>Group-D: Disease progression manifesting as; appearance of new splenomegaly palpable ≥5 cm below costal margin (BCM), or ≥100% increase in palpable distance BCM for baseline splenomegaly of 5–10 cm BCM, ≥50% increase in palpable distance BCM for baseline splenomegaly of ≥10 cm BCM, loss of spleen response, or symptomatic splenomegaly requiring splenectomy.</a:t>
            </a:r>
          </a:p>
          <a:p>
            <a:pPr algn="l">
              <a:spcBef>
                <a:spcPts val="2000"/>
              </a:spcBef>
              <a:spcAft>
                <a:spcPts val="2000"/>
              </a:spcAft>
              <a:buFont typeface="+mj-lt"/>
              <a:buAutoNum type="arabicPeriod"/>
            </a:pPr>
            <a:r>
              <a:rPr lang="en-US" b="0" i="0" dirty="0">
                <a:solidFill>
                  <a:srgbClr val="212121"/>
                </a:solidFill>
                <a:effectLst/>
                <a:highlight>
                  <a:srgbClr val="FFFFFF"/>
                </a:highlight>
                <a:latin typeface="Cambria" panose="02040503050406030204" pitchFamily="18" charset="0"/>
              </a:rPr>
              <a:t>Group-E: Disease progression manifesting as leukemic transformation defined as a peripheral blood or bone marrow blast count of ≥20%.</a:t>
            </a:r>
          </a:p>
          <a:p>
            <a:br>
              <a:rPr lang="en-US" dirty="0"/>
            </a:b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58</a:t>
            </a:fld>
            <a:endParaRPr lang="en-US" dirty="0"/>
          </a:p>
        </p:txBody>
      </p:sp>
    </p:spTree>
    <p:extLst>
      <p:ext uri="{BB962C8B-B14F-4D97-AF65-F5344CB8AC3E}">
        <p14:creationId xmlns:p14="http://schemas.microsoft.com/office/powerpoint/2010/main" val="4078378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59</a:t>
            </a:fld>
            <a:endParaRPr lang="en-US" dirty="0"/>
          </a:p>
        </p:txBody>
      </p:sp>
    </p:spTree>
    <p:extLst>
      <p:ext uri="{BB962C8B-B14F-4D97-AF65-F5344CB8AC3E}">
        <p14:creationId xmlns:p14="http://schemas.microsoft.com/office/powerpoint/2010/main" val="3661745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mPFS</a:t>
            </a:r>
            <a:r>
              <a:rPr lang="en-US" b="1" dirty="0"/>
              <a:t> of TP53/17p patients is 51.9 months while those with non-17p/T53 is not reached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B62B1-17AD-4940-8690-4440CA61F1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791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732CB-B542-44AA-BBE1-ACA641A8F56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058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732CB-B542-44AA-BBE1-ACA641A8F56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18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It</a:t>
            </a:r>
            <a:r>
              <a:rPr lang="de-DE" dirty="0"/>
              <a:t> </a:t>
            </a:r>
            <a:r>
              <a:rPr lang="de-DE" dirty="0" err="1"/>
              <a:t>is</a:t>
            </a:r>
            <a:r>
              <a:rPr lang="de-DE" dirty="0"/>
              <a:t> </a:t>
            </a:r>
            <a:r>
              <a:rPr lang="de-DE" dirty="0" err="1"/>
              <a:t>helpful</a:t>
            </a:r>
            <a:r>
              <a:rPr lang="de-DE" dirty="0"/>
              <a:t> </a:t>
            </a:r>
            <a:r>
              <a:rPr lang="de-DE" dirty="0" err="1"/>
              <a:t>to</a:t>
            </a:r>
            <a:r>
              <a:rPr lang="de-DE" dirty="0"/>
              <a:t> </a:t>
            </a:r>
            <a:r>
              <a:rPr lang="de-DE" dirty="0" err="1"/>
              <a:t>add</a:t>
            </a:r>
            <a:r>
              <a:rPr lang="de-DE" dirty="0"/>
              <a:t> </a:t>
            </a:r>
            <a:r>
              <a:rPr lang="de-DE" dirty="0" err="1"/>
              <a:t>Ibrutinib</a:t>
            </a:r>
            <a:r>
              <a:rPr lang="de-DE" dirty="0"/>
              <a:t> in </a:t>
            </a:r>
            <a:r>
              <a:rPr lang="de-DE" dirty="0" err="1"/>
              <a:t>Patients</a:t>
            </a:r>
            <a:r>
              <a:rPr lang="de-DE" dirty="0"/>
              <a:t> </a:t>
            </a:r>
            <a:r>
              <a:rPr lang="de-DE" dirty="0" err="1"/>
              <a:t>with</a:t>
            </a:r>
            <a:r>
              <a:rPr lang="de-DE" dirty="0"/>
              <a:t> IGHV </a:t>
            </a:r>
            <a:r>
              <a:rPr lang="de-DE" dirty="0" err="1"/>
              <a:t>unmutated</a:t>
            </a:r>
            <a:r>
              <a:rPr lang="de-DE" dirty="0"/>
              <a:t> </a:t>
            </a:r>
            <a:r>
              <a:rPr lang="de-DE" dirty="0" err="1"/>
              <a:t>status</a:t>
            </a:r>
            <a:r>
              <a:rPr lang="de-DE" dirty="0"/>
              <a:t>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732CB-B542-44AA-BBE1-ACA641A8F56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90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No</a:t>
            </a:r>
            <a:r>
              <a:rPr lang="de-DE" dirty="0"/>
              <a:t> </a:t>
            </a:r>
            <a:r>
              <a:rPr lang="de-DE" dirty="0" err="1"/>
              <a:t>difference</a:t>
            </a:r>
            <a:r>
              <a:rPr lang="de-DE" dirty="0"/>
              <a:t> in OS and </a:t>
            </a:r>
            <a:r>
              <a:rPr lang="de-DE" dirty="0" err="1"/>
              <a:t>more</a:t>
            </a:r>
            <a:r>
              <a:rPr lang="de-DE" dirty="0"/>
              <a:t> </a:t>
            </a:r>
            <a:r>
              <a:rPr lang="de-DE" dirty="0" err="1"/>
              <a:t>toixicty</a:t>
            </a:r>
            <a:r>
              <a:rPr lang="de-DE" dirty="0"/>
              <a:t> in </a:t>
            </a:r>
            <a:r>
              <a:rPr lang="de-DE" dirty="0" err="1"/>
              <a:t>terms</a:t>
            </a:r>
            <a:r>
              <a:rPr lang="de-DE" dirty="0"/>
              <a:t> </a:t>
            </a:r>
            <a:r>
              <a:rPr lang="de-DE" dirty="0" err="1"/>
              <a:t>of</a:t>
            </a:r>
            <a:r>
              <a:rPr lang="de-DE" dirty="0"/>
              <a:t> </a:t>
            </a:r>
            <a:r>
              <a:rPr lang="de-DE" dirty="0" err="1"/>
              <a:t>cardiac</a:t>
            </a:r>
            <a:r>
              <a:rPr lang="de-DE" dirty="0"/>
              <a:t> </a:t>
            </a:r>
            <a:r>
              <a:rPr lang="de-DE" dirty="0" err="1"/>
              <a:t>events</a:t>
            </a:r>
            <a:r>
              <a:rPr lang="de-DE" dirty="0"/>
              <a:t> and </a:t>
            </a:r>
            <a:r>
              <a:rPr lang="de-DE" dirty="0" err="1"/>
              <a:t>infection</a:t>
            </a:r>
            <a:r>
              <a:rPr lang="de-DE" dirty="0"/>
              <a:t>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732CB-B542-44AA-BBE1-ACA641A8F56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907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1" dirty="0"/>
              <a:t>^Study design and endpoints</a:t>
            </a:r>
            <a:r>
              <a:rPr lang="it-IT" dirty="0"/>
              <a:t>: </a:t>
            </a:r>
            <a:r>
              <a:rPr lang="it-IT" b="0" dirty="0"/>
              <a:t>ACE-CL-007 PA5 final_Dec 4 clean p43AB, 42A-E</a:t>
            </a:r>
            <a:r>
              <a:rPr lang="it-IT" dirty="0"/>
              <a:t> </a:t>
            </a:r>
          </a:p>
          <a:p>
            <a:r>
              <a:rPr lang="it-IT" b="1" dirty="0"/>
              <a:t>^Key inclusion and exclusion criteria: </a:t>
            </a:r>
            <a:r>
              <a:rPr lang="en-US" sz="1200" kern="1200" dirty="0">
                <a:effectLst/>
                <a:latin typeface="+mn-lt"/>
                <a:ea typeface="+mn-ea"/>
                <a:cs typeface="+mn-cs"/>
              </a:rPr>
              <a:t>ACE-CL-007 PA5 </a:t>
            </a:r>
            <a:r>
              <a:rPr lang="en-US" sz="1200" kern="1200" dirty="0" err="1">
                <a:effectLst/>
                <a:latin typeface="+mn-lt"/>
                <a:ea typeface="+mn-ea"/>
                <a:cs typeface="+mn-cs"/>
              </a:rPr>
              <a:t>final_Dec</a:t>
            </a:r>
            <a:r>
              <a:rPr lang="en-US" sz="1200" kern="1200" dirty="0">
                <a:effectLst/>
                <a:latin typeface="+mn-lt"/>
                <a:ea typeface="+mn-ea"/>
                <a:cs typeface="+mn-cs"/>
              </a:rPr>
              <a:t> 4 clean.pdf p46AB, 47A, 48A; </a:t>
            </a:r>
            <a:r>
              <a:rPr lang="en-US" sz="1200" b="0" kern="1200" dirty="0" err="1">
                <a:effectLst/>
                <a:latin typeface="+mn-lt"/>
                <a:ea typeface="+mn-ea"/>
                <a:cs typeface="+mn-cs"/>
              </a:rPr>
              <a:t>Hallek</a:t>
            </a:r>
            <a:r>
              <a:rPr lang="en-US" sz="1200" b="0" kern="1200" dirty="0">
                <a:effectLst/>
                <a:latin typeface="+mn-lt"/>
                <a:ea typeface="+mn-ea"/>
                <a:cs typeface="+mn-cs"/>
              </a:rPr>
              <a:t> 2008 p5A</a:t>
            </a:r>
            <a:endParaRPr lang="it-IT" b="1" dirty="0"/>
          </a:p>
          <a:p>
            <a:r>
              <a:rPr lang="it-IT" b="1" dirty="0"/>
              <a:t>^Note: </a:t>
            </a:r>
            <a:r>
              <a:rPr lang="it-IT" b="0" dirty="0"/>
              <a:t>Min_query response_26JUL2023 p1A; Sharman Lancet 2020 p1282A</a:t>
            </a:r>
            <a:endParaRPr lang="it-IT" b="1" dirty="0"/>
          </a:p>
          <a:p>
            <a:r>
              <a:rPr lang="it-IT" b="1" dirty="0"/>
              <a:t>^NCT #:</a:t>
            </a:r>
            <a:r>
              <a:rPr lang="it-IT" b="0" dirty="0"/>
              <a:t> https://clinicaltrials.gov/study/NCT02475681?term=NCT02475681</a:t>
            </a:r>
          </a:p>
          <a:p>
            <a:r>
              <a:rPr lang="it-IT" b="1" dirty="0"/>
              <a:t>^Data cutoff:</a:t>
            </a:r>
            <a:r>
              <a:rPr lang="it-IT" dirty="0"/>
              <a:t> t_ad_disp</a:t>
            </a:r>
          </a:p>
          <a:p>
            <a:r>
              <a:rPr lang="it-IT" b="1" dirty="0"/>
              <a:t>^Footnotes a&amp;b: </a:t>
            </a:r>
            <a:r>
              <a:rPr lang="it-IT" b="0" dirty="0"/>
              <a:t>ACE-CL-007 PA5 final_Dec 4 clean p44A-D</a:t>
            </a:r>
          </a:p>
          <a:p>
            <a:endParaRPr lang="it-IT" b="0" dirty="0"/>
          </a:p>
          <a:p>
            <a:r>
              <a:rPr lang="it-IT" b="1" dirty="0"/>
              <a:t>^Patient enrollment: </a:t>
            </a:r>
            <a:r>
              <a:rPr lang="it-IT" b="0" dirty="0"/>
              <a:t>Sharman Lancet 2020 p1283B</a:t>
            </a:r>
          </a:p>
          <a:p>
            <a:endParaRPr lang="it-IT" b="0" dirty="0"/>
          </a:p>
          <a:p>
            <a:endParaRPr lang="it-IT" b="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t>Sharman et al </a:t>
            </a:r>
            <a:r>
              <a:rPr lang="en-US" sz="1200" i="1" dirty="0"/>
              <a:t>Presented at the American Society of Hematology (ASH) Annual Meeting; December 9–12, 2023 </a:t>
            </a:r>
            <a:endParaRPr lang="en-US" sz="1200" dirty="0"/>
          </a:p>
          <a:p>
            <a:endParaRPr lang="it-IT"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8837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highlight>
                  <a:srgbClr val="FFFFFF"/>
                </a:highlight>
                <a:latin typeface="acumin-pro"/>
              </a:rPr>
              <a:t>IPSS-M had better discrimination than IPSS-R for LFS (C-index 0.72 [95% CI: 0.67 - 0.78] vs. 0.68 [95% CI: 0.62 - 0.75]) and for OS (C-index 0.74 [95% CI: 0.68 - 0.81] vs. 0.70 [95% CI: 0.63 - 0.78]).</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32916-DF96-554D-AFBF-069570B856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6051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^Table: </a:t>
            </a:r>
            <a:r>
              <a:rPr lang="en-US" dirty="0" err="1"/>
              <a:t>t_demog</a:t>
            </a:r>
            <a:r>
              <a:rPr lang="en-US" dirty="0"/>
              <a:t> p1A-C, 2A; </a:t>
            </a:r>
            <a:r>
              <a:rPr lang="en-US" dirty="0" err="1"/>
              <a:t>t_basechar</a:t>
            </a:r>
            <a:r>
              <a:rPr lang="en-US" dirty="0"/>
              <a:t> p1AB, 2BCD; t_ad_km_subgp_del17ptp53_m p1C</a:t>
            </a:r>
            <a:endParaRPr lang="en-US" sz="1800" dirty="0">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sym typeface="Wingdings 2" panose="05020102010507070707" pitchFamily="18" charset="2"/>
              </a:rPr>
              <a:t>^Footnote a</a:t>
            </a:r>
            <a:r>
              <a:rPr lang="en-US" sz="1200" kern="1200" dirty="0">
                <a:solidFill>
                  <a:schemeClr val="tx1"/>
                </a:solidFill>
                <a:effectLst/>
                <a:latin typeface="+mn-lt"/>
                <a:ea typeface="+mn-ea"/>
                <a:cs typeface="+mn-cs"/>
                <a:sym typeface="Wingdings 2" panose="05020102010507070707" pitchFamily="18" charset="2"/>
              </a:rPr>
              <a:t>: </a:t>
            </a:r>
            <a:r>
              <a:rPr lang="it-IT" b="0" i="0" dirty="0">
                <a:effectLst/>
                <a:latin typeface="Segoe UI" panose="020B0502040204020203" pitchFamily="34" charset="0"/>
              </a:rPr>
              <a:t>ELEVATE_TN Complex Karyotype definition 5 yr MA p1A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effectLst/>
              <a:latin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effectLst/>
                <a:latin typeface="Segoe UI" panose="020B0502040204020203" pitchFamily="34" charset="0"/>
              </a:rPr>
              <a:t>^complex karyotype: </a:t>
            </a:r>
            <a:r>
              <a:rPr lang="en-US" b="0" i="0" dirty="0" err="1">
                <a:effectLst/>
                <a:latin typeface="Segoe UI" panose="020B0502040204020203" pitchFamily="34" charset="0"/>
              </a:rPr>
              <a:t>t_basechar</a:t>
            </a:r>
            <a:r>
              <a:rPr lang="en-US" b="0" i="0" dirty="0">
                <a:effectLst/>
                <a:latin typeface="Segoe UI" panose="020B0502040204020203" pitchFamily="34" charset="0"/>
              </a:rPr>
              <a:t> p 3B</a:t>
            </a:r>
            <a:endParaRPr lang="en-US" b="1" i="0" dirty="0">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45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tend to use </a:t>
            </a:r>
            <a:r>
              <a:rPr lang="en-US" dirty="0" err="1"/>
              <a:t>Obin</a:t>
            </a:r>
            <a:r>
              <a:rPr lang="en-US" dirty="0"/>
              <a:t> when there is an ongoing autoimmune cytopenia, although technically you can still use it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233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^Figure: </a:t>
            </a:r>
            <a:r>
              <a:rPr lang="en-US" sz="1200" kern="1200">
                <a:solidFill>
                  <a:schemeClr val="tx1"/>
                </a:solidFill>
                <a:effectLst/>
                <a:latin typeface="+mn-lt"/>
                <a:ea typeface="+mn-ea"/>
                <a:cs typeface="+mn-cs"/>
              </a:rPr>
              <a:t>f_ad_km_pfsinvus_ighv</a:t>
            </a:r>
          </a:p>
          <a:p>
            <a:r>
              <a:rPr lang="en-US" sz="1200" b="1" kern="1200">
                <a:solidFill>
                  <a:schemeClr val="tx1"/>
                </a:solidFill>
                <a:effectLst/>
                <a:latin typeface="+mn-lt"/>
                <a:ea typeface="+mn-ea"/>
                <a:cs typeface="+mn-cs"/>
              </a:rPr>
              <a:t>^Median pfs: </a:t>
            </a:r>
            <a:r>
              <a:rPr lang="en-US" sz="1200" kern="1200">
                <a:solidFill>
                  <a:schemeClr val="tx1"/>
                </a:solidFill>
                <a:effectLst/>
                <a:latin typeface="+mn-lt"/>
                <a:ea typeface="+mn-ea"/>
                <a:cs typeface="+mn-cs"/>
              </a:rPr>
              <a:t>t_ad_km_subgp_pfsinvus_ighv</a:t>
            </a:r>
            <a:r>
              <a:rPr lang="en-US" sz="1200" kern="1200">
                <a:solidFill>
                  <a:schemeClr val="tx1"/>
                </a:solidFill>
                <a:effectLst/>
                <a:latin typeface="+mn-lt"/>
                <a:ea typeface="+mn-ea"/>
                <a:cs typeface="+mn-cs"/>
                <a:sym typeface="Wingdings 2" panose="05020102010507070707" pitchFamily="18" charset="2"/>
              </a:rPr>
              <a:t> p1A</a:t>
            </a:r>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^HRs: </a:t>
            </a:r>
            <a:r>
              <a:rPr lang="en-US" sz="1200" kern="1200">
                <a:solidFill>
                  <a:schemeClr val="tx1"/>
                </a:solidFill>
                <a:effectLst/>
                <a:latin typeface="+mn-lt"/>
                <a:ea typeface="+mn-ea"/>
                <a:cs typeface="+mn-cs"/>
              </a:rPr>
              <a:t> t_ad_km_subgp_pfsinvus_ighv</a:t>
            </a:r>
            <a:r>
              <a:rPr lang="en-US" sz="1200" kern="1200">
                <a:solidFill>
                  <a:schemeClr val="tx1"/>
                </a:solidFill>
                <a:effectLst/>
                <a:latin typeface="+mn-lt"/>
                <a:ea typeface="+mn-ea"/>
                <a:cs typeface="+mn-cs"/>
                <a:sym typeface="Wingdings 2" panose="05020102010507070707" pitchFamily="18" charset="2"/>
              </a:rPr>
              <a:t> p1BD</a:t>
            </a:r>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sym typeface="Wingdings 2" panose="05020102010507070707" pitchFamily="18" charset="2"/>
              </a:rPr>
              <a:t>^Estimates: </a:t>
            </a:r>
            <a:r>
              <a:rPr lang="en-US" sz="1200" kern="1200">
                <a:solidFill>
                  <a:schemeClr val="tx1"/>
                </a:solidFill>
                <a:effectLst/>
                <a:latin typeface="+mn-lt"/>
                <a:ea typeface="+mn-ea"/>
                <a:cs typeface="+mn-cs"/>
              </a:rPr>
              <a:t>t_ad_km_subgp_pfsinvus_ighv</a:t>
            </a:r>
            <a:r>
              <a:rPr lang="en-US" sz="1200" kern="1200">
                <a:solidFill>
                  <a:schemeClr val="tx1"/>
                </a:solidFill>
                <a:effectLst/>
                <a:latin typeface="+mn-lt"/>
                <a:ea typeface="+mn-ea"/>
                <a:cs typeface="+mn-cs"/>
                <a:sym typeface="Wingdings 2" panose="05020102010507070707" pitchFamily="18" charset="2"/>
              </a:rPr>
              <a:t> p2A</a:t>
            </a:r>
          </a:p>
          <a:p>
            <a:r>
              <a:rPr lang="en-US" sz="1200" b="1" kern="1200">
                <a:solidFill>
                  <a:schemeClr val="tx1"/>
                </a:solidFill>
                <a:effectLst/>
                <a:latin typeface="+mn-lt"/>
                <a:ea typeface="+mn-ea"/>
                <a:cs typeface="+mn-cs"/>
                <a:sym typeface="Wingdings 2" panose="05020102010507070707" pitchFamily="18" charset="2"/>
              </a:rPr>
              <a:t>^Footnote:</a:t>
            </a:r>
            <a:r>
              <a:rPr lang="en-US" sz="1200" kern="1200">
                <a:solidFill>
                  <a:schemeClr val="tx1"/>
                </a:solidFill>
                <a:effectLst/>
                <a:latin typeface="+mn-lt"/>
                <a:ea typeface="+mn-ea"/>
                <a:cs typeface="+mn-cs"/>
                <a:sym typeface="Wingdings 2" panose="05020102010507070707" pitchFamily="18" charset="2"/>
              </a:rPr>
              <a:t> </a:t>
            </a:r>
            <a:r>
              <a:rPr lang="en-US" sz="1200" kern="1200">
                <a:solidFill>
                  <a:schemeClr val="tx1"/>
                </a:solidFill>
                <a:effectLst/>
                <a:latin typeface="+mn-lt"/>
                <a:ea typeface="+mn-ea"/>
                <a:cs typeface="+mn-cs"/>
              </a:rPr>
              <a:t>t_ad_km_subgp_pfsinvus_ighv</a:t>
            </a:r>
            <a:r>
              <a:rPr lang="en-US" sz="1200" kern="1200">
                <a:solidFill>
                  <a:schemeClr val="tx1"/>
                </a:solidFill>
                <a:effectLst/>
                <a:latin typeface="+mn-lt"/>
                <a:ea typeface="+mn-ea"/>
                <a:cs typeface="+mn-cs"/>
                <a:sym typeface="Wingdings 2" panose="05020102010507070707" pitchFamily="18" charset="2"/>
              </a:rPr>
              <a:t> p1C</a:t>
            </a:r>
            <a:endParaRPr lang="en-US" sz="1200" b="1"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381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^Figure: </a:t>
            </a:r>
            <a:r>
              <a:rPr lang="en-US" sz="1200" kern="1200">
                <a:solidFill>
                  <a:schemeClr val="tx1"/>
                </a:solidFill>
                <a:effectLst/>
                <a:latin typeface="+mn-lt"/>
                <a:ea typeface="+mn-ea"/>
                <a:cs typeface="+mn-cs"/>
              </a:rPr>
              <a:t>f_ad_km_pfsinvus_ighv</a:t>
            </a:r>
          </a:p>
          <a:p>
            <a:r>
              <a:rPr lang="en-US" sz="1200" b="1" kern="1200">
                <a:solidFill>
                  <a:schemeClr val="tx1"/>
                </a:solidFill>
                <a:effectLst/>
                <a:latin typeface="+mn-lt"/>
                <a:ea typeface="+mn-ea"/>
                <a:cs typeface="+mn-cs"/>
              </a:rPr>
              <a:t>^Median pfs: </a:t>
            </a:r>
            <a:r>
              <a:rPr lang="en-US" sz="1200" kern="1200">
                <a:solidFill>
                  <a:schemeClr val="tx1"/>
                </a:solidFill>
                <a:effectLst/>
                <a:latin typeface="+mn-lt"/>
                <a:ea typeface="+mn-ea"/>
                <a:cs typeface="+mn-cs"/>
              </a:rPr>
              <a:t>t_ad_km_subgp_pfsinvus_ighv</a:t>
            </a:r>
            <a:r>
              <a:rPr lang="en-US" sz="1200" kern="1200">
                <a:solidFill>
                  <a:schemeClr val="tx1"/>
                </a:solidFill>
                <a:effectLst/>
                <a:latin typeface="+mn-lt"/>
                <a:ea typeface="+mn-ea"/>
                <a:cs typeface="+mn-cs"/>
                <a:sym typeface="Wingdings 2" panose="05020102010507070707" pitchFamily="18" charset="2"/>
              </a:rPr>
              <a:t> p1A</a:t>
            </a:r>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^HRs: </a:t>
            </a:r>
            <a:r>
              <a:rPr lang="en-US" sz="1200" kern="1200">
                <a:solidFill>
                  <a:schemeClr val="tx1"/>
                </a:solidFill>
                <a:effectLst/>
                <a:latin typeface="+mn-lt"/>
                <a:ea typeface="+mn-ea"/>
                <a:cs typeface="+mn-cs"/>
              </a:rPr>
              <a:t> t_ad_km_subgp_pfsinvus_ighv</a:t>
            </a:r>
            <a:r>
              <a:rPr lang="en-US" sz="1200" kern="1200">
                <a:solidFill>
                  <a:schemeClr val="tx1"/>
                </a:solidFill>
                <a:effectLst/>
                <a:latin typeface="+mn-lt"/>
                <a:ea typeface="+mn-ea"/>
                <a:cs typeface="+mn-cs"/>
                <a:sym typeface="Wingdings 2" panose="05020102010507070707" pitchFamily="18" charset="2"/>
              </a:rPr>
              <a:t> p1BD</a:t>
            </a:r>
            <a:endParaRPr lang="en-US" sz="1200" b="1"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sym typeface="Wingdings 2" panose="05020102010507070707" pitchFamily="18" charset="2"/>
              </a:rPr>
              <a:t>^Estimates: </a:t>
            </a:r>
            <a:r>
              <a:rPr lang="en-US" sz="1200" kern="1200">
                <a:solidFill>
                  <a:schemeClr val="tx1"/>
                </a:solidFill>
                <a:effectLst/>
                <a:latin typeface="+mn-lt"/>
                <a:ea typeface="+mn-ea"/>
                <a:cs typeface="+mn-cs"/>
              </a:rPr>
              <a:t>t_ad_km_subgp_pfsinvus_ighv</a:t>
            </a:r>
            <a:r>
              <a:rPr lang="en-US" sz="1200" kern="1200">
                <a:solidFill>
                  <a:schemeClr val="tx1"/>
                </a:solidFill>
                <a:effectLst/>
                <a:latin typeface="+mn-lt"/>
                <a:ea typeface="+mn-ea"/>
                <a:cs typeface="+mn-cs"/>
                <a:sym typeface="Wingdings 2" panose="05020102010507070707" pitchFamily="18" charset="2"/>
              </a:rPr>
              <a:t> p2A</a:t>
            </a:r>
          </a:p>
          <a:p>
            <a:r>
              <a:rPr lang="en-US" sz="1200" b="1" kern="1200">
                <a:solidFill>
                  <a:schemeClr val="tx1"/>
                </a:solidFill>
                <a:effectLst/>
                <a:latin typeface="+mn-lt"/>
                <a:ea typeface="+mn-ea"/>
                <a:cs typeface="+mn-cs"/>
                <a:sym typeface="Wingdings 2" panose="05020102010507070707" pitchFamily="18" charset="2"/>
              </a:rPr>
              <a:t>^Footnote:</a:t>
            </a:r>
            <a:r>
              <a:rPr lang="en-US" sz="1200" kern="1200">
                <a:solidFill>
                  <a:schemeClr val="tx1"/>
                </a:solidFill>
                <a:effectLst/>
                <a:latin typeface="+mn-lt"/>
                <a:ea typeface="+mn-ea"/>
                <a:cs typeface="+mn-cs"/>
                <a:sym typeface="Wingdings 2" panose="05020102010507070707" pitchFamily="18" charset="2"/>
              </a:rPr>
              <a:t> </a:t>
            </a:r>
            <a:r>
              <a:rPr lang="en-US" sz="1200" kern="1200">
                <a:solidFill>
                  <a:schemeClr val="tx1"/>
                </a:solidFill>
                <a:effectLst/>
                <a:latin typeface="+mn-lt"/>
                <a:ea typeface="+mn-ea"/>
                <a:cs typeface="+mn-cs"/>
              </a:rPr>
              <a:t>t_ad_km_subgp_pfsinvus_ighv</a:t>
            </a:r>
            <a:r>
              <a:rPr lang="en-US" sz="1200" kern="1200">
                <a:solidFill>
                  <a:schemeClr val="tx1"/>
                </a:solidFill>
                <a:effectLst/>
                <a:latin typeface="+mn-lt"/>
                <a:ea typeface="+mn-ea"/>
                <a:cs typeface="+mn-cs"/>
                <a:sym typeface="Wingdings 2" panose="05020102010507070707" pitchFamily="18" charset="2"/>
              </a:rPr>
              <a:t> p1C</a:t>
            </a:r>
            <a:endParaRPr lang="en-US" sz="1200" b="1"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290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^Figure: </a:t>
            </a:r>
            <a:r>
              <a:rPr lang="en-US" sz="1200" kern="1200">
                <a:solidFill>
                  <a:schemeClr val="tx1"/>
                </a:solidFill>
                <a:effectLst/>
                <a:latin typeface="+mn-lt"/>
                <a:ea typeface="+mn-ea"/>
                <a:cs typeface="+mn-cs"/>
              </a:rPr>
              <a:t>f_ad_km_pfsinvus_ighv</a:t>
            </a:r>
          </a:p>
          <a:p>
            <a:r>
              <a:rPr lang="en-US" sz="1200" b="1" kern="1200">
                <a:solidFill>
                  <a:schemeClr val="tx1"/>
                </a:solidFill>
                <a:effectLst/>
                <a:latin typeface="+mn-lt"/>
                <a:ea typeface="+mn-ea"/>
                <a:cs typeface="+mn-cs"/>
              </a:rPr>
              <a:t>^Median pfs: </a:t>
            </a:r>
            <a:r>
              <a:rPr lang="en-US" sz="1200" kern="1200">
                <a:solidFill>
                  <a:schemeClr val="tx1"/>
                </a:solidFill>
                <a:effectLst/>
                <a:latin typeface="+mn-lt"/>
                <a:ea typeface="+mn-ea"/>
                <a:cs typeface="+mn-cs"/>
              </a:rPr>
              <a:t>t_ad_km_subgp_pfsinvus_ighv</a:t>
            </a:r>
            <a:r>
              <a:rPr lang="en-US" sz="1200" kern="1200">
                <a:solidFill>
                  <a:schemeClr val="tx1"/>
                </a:solidFill>
                <a:effectLst/>
                <a:latin typeface="+mn-lt"/>
                <a:ea typeface="+mn-ea"/>
                <a:cs typeface="+mn-cs"/>
                <a:sym typeface="Wingdings 2" panose="05020102010507070707" pitchFamily="18" charset="2"/>
              </a:rPr>
              <a:t> p1A</a:t>
            </a:r>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^HRs: </a:t>
            </a:r>
            <a:r>
              <a:rPr lang="en-US" sz="1200" kern="1200">
                <a:solidFill>
                  <a:schemeClr val="tx1"/>
                </a:solidFill>
                <a:effectLst/>
                <a:latin typeface="+mn-lt"/>
                <a:ea typeface="+mn-ea"/>
                <a:cs typeface="+mn-cs"/>
              </a:rPr>
              <a:t> t_ad_km_subgp_pfsinvus_ighv</a:t>
            </a:r>
            <a:r>
              <a:rPr lang="en-US" sz="1200" kern="1200">
                <a:solidFill>
                  <a:schemeClr val="tx1"/>
                </a:solidFill>
                <a:effectLst/>
                <a:latin typeface="+mn-lt"/>
                <a:ea typeface="+mn-ea"/>
                <a:cs typeface="+mn-cs"/>
                <a:sym typeface="Wingdings 2" panose="05020102010507070707" pitchFamily="18" charset="2"/>
              </a:rPr>
              <a:t> p1BD</a:t>
            </a:r>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sym typeface="Wingdings 2" panose="05020102010507070707" pitchFamily="18" charset="2"/>
              </a:rPr>
              <a:t>^Estimates: </a:t>
            </a:r>
            <a:r>
              <a:rPr lang="en-US" sz="1200" kern="1200">
                <a:solidFill>
                  <a:schemeClr val="tx1"/>
                </a:solidFill>
                <a:effectLst/>
                <a:latin typeface="+mn-lt"/>
                <a:ea typeface="+mn-ea"/>
                <a:cs typeface="+mn-cs"/>
              </a:rPr>
              <a:t>t_ad_km_subgp_pfsinvus_ighv</a:t>
            </a:r>
            <a:r>
              <a:rPr lang="en-US" sz="1200" kern="1200">
                <a:solidFill>
                  <a:schemeClr val="tx1"/>
                </a:solidFill>
                <a:effectLst/>
                <a:latin typeface="+mn-lt"/>
                <a:ea typeface="+mn-ea"/>
                <a:cs typeface="+mn-cs"/>
                <a:sym typeface="Wingdings 2" panose="05020102010507070707" pitchFamily="18" charset="2"/>
              </a:rPr>
              <a:t> p2A</a:t>
            </a:r>
          </a:p>
          <a:p>
            <a:r>
              <a:rPr lang="en-US" sz="1200" b="1" kern="1200">
                <a:solidFill>
                  <a:schemeClr val="tx1"/>
                </a:solidFill>
                <a:effectLst/>
                <a:latin typeface="+mn-lt"/>
                <a:ea typeface="+mn-ea"/>
                <a:cs typeface="+mn-cs"/>
                <a:sym typeface="Wingdings 2" panose="05020102010507070707" pitchFamily="18" charset="2"/>
              </a:rPr>
              <a:t>^Footnote:</a:t>
            </a:r>
            <a:r>
              <a:rPr lang="en-US" sz="1200" kern="1200">
                <a:solidFill>
                  <a:schemeClr val="tx1"/>
                </a:solidFill>
                <a:effectLst/>
                <a:latin typeface="+mn-lt"/>
                <a:ea typeface="+mn-ea"/>
                <a:cs typeface="+mn-cs"/>
                <a:sym typeface="Wingdings 2" panose="05020102010507070707" pitchFamily="18" charset="2"/>
              </a:rPr>
              <a:t> </a:t>
            </a:r>
            <a:r>
              <a:rPr lang="en-US" sz="1200" kern="1200">
                <a:solidFill>
                  <a:schemeClr val="tx1"/>
                </a:solidFill>
                <a:effectLst/>
                <a:latin typeface="+mn-lt"/>
                <a:ea typeface="+mn-ea"/>
                <a:cs typeface="+mn-cs"/>
              </a:rPr>
              <a:t>t_ad_km_subgp_pfsinvus_ighv</a:t>
            </a:r>
            <a:r>
              <a:rPr lang="en-US" sz="1200" kern="1200">
                <a:solidFill>
                  <a:schemeClr val="tx1"/>
                </a:solidFill>
                <a:effectLst/>
                <a:latin typeface="+mn-lt"/>
                <a:ea typeface="+mn-ea"/>
                <a:cs typeface="+mn-cs"/>
                <a:sym typeface="Wingdings 2" panose="05020102010507070707" pitchFamily="18" charset="2"/>
              </a:rPr>
              <a:t> p1C</a:t>
            </a:r>
            <a:endParaRPr lang="en-US" sz="1200" b="1"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tx1"/>
                </a:solidFill>
              </a:rPr>
              <a:t>New text in title: </a:t>
            </a:r>
            <a:r>
              <a:rPr lang="en-US" sz="1200" b="0" i="1">
                <a:solidFill>
                  <a:schemeClr val="tx1"/>
                </a:solidFill>
              </a:rPr>
              <a:t>see previously FCd slide 12 that is marked for deletion</a:t>
            </a:r>
            <a:r>
              <a:rPr lang="en-US" sz="1200" b="1" kern="1200">
                <a:solidFill>
                  <a:schemeClr val="tx1"/>
                </a:solidFill>
                <a:effectLst/>
                <a:latin typeface="+mn-lt"/>
                <a:ea typeface="+mn-ea"/>
                <a:cs typeface="+mn-cs"/>
              </a:rPr>
              <a:t> (</a:t>
            </a:r>
            <a:r>
              <a:rPr lang="en-US" sz="1200" b="0" kern="1200">
                <a:solidFill>
                  <a:schemeClr val="tx1"/>
                </a:solidFill>
                <a:effectLst/>
                <a:latin typeface="+mn-lt"/>
                <a:ea typeface="+mn-ea"/>
                <a:cs typeface="+mn-cs"/>
              </a:rPr>
              <a:t>here is backup if needed:</a:t>
            </a:r>
            <a:r>
              <a:rPr lang="en-US" sz="1200" kern="1200">
                <a:solidFill>
                  <a:schemeClr val="tx1"/>
                </a:solidFill>
                <a:effectLst/>
                <a:latin typeface="+mn-lt"/>
                <a:ea typeface="+mn-ea"/>
                <a:cs typeface="+mn-cs"/>
              </a:rPr>
              <a:t> f_ad_km_pfsinvus_ighv_2; f_ad_km_pfsinvus_ighv_3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935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^Figure: </a:t>
            </a:r>
            <a:r>
              <a:rPr lang="en-US" sz="1200" kern="1200">
                <a:solidFill>
                  <a:schemeClr val="tx1"/>
                </a:solidFill>
                <a:effectLst/>
                <a:latin typeface="+mn-lt"/>
                <a:ea typeface="+mn-ea"/>
                <a:cs typeface="+mn-cs"/>
              </a:rPr>
              <a:t>f_ad_km_pfsinvus_del17ptp53</a:t>
            </a:r>
            <a:endParaRPr lang="en-US" sz="1200" kern="1200">
              <a:solidFill>
                <a:schemeClr val="tx1"/>
              </a:solidFill>
              <a:effectLst/>
              <a:highlight>
                <a:srgbClr val="00FF00"/>
              </a:highlight>
              <a:latin typeface="+mn-lt"/>
              <a:ea typeface="+mn-ea"/>
              <a:cs typeface="+mn-cs"/>
            </a:endParaRPr>
          </a:p>
          <a:p>
            <a:r>
              <a:rPr lang="en-US" sz="1200" b="1" kern="1200">
                <a:solidFill>
                  <a:schemeClr val="tx1"/>
                </a:solidFill>
                <a:effectLst/>
                <a:latin typeface="+mn-lt"/>
                <a:ea typeface="+mn-ea"/>
                <a:cs typeface="+mn-cs"/>
              </a:rPr>
              <a:t>^Median pfs: </a:t>
            </a:r>
            <a:r>
              <a:rPr lang="en-US" sz="1200" kern="1200">
                <a:solidFill>
                  <a:schemeClr val="tx1"/>
                </a:solidFill>
                <a:effectLst/>
                <a:latin typeface="+mn-lt"/>
                <a:ea typeface="+mn-ea"/>
                <a:cs typeface="+mn-cs"/>
              </a:rPr>
              <a:t>t__ad_km_subgp_del17ptp53_m</a:t>
            </a:r>
            <a:r>
              <a:rPr lang="en-US" sz="1200" kern="1200">
                <a:solidFill>
                  <a:schemeClr val="tx1"/>
                </a:solidFill>
                <a:effectLst/>
                <a:latin typeface="+mn-lt"/>
                <a:ea typeface="+mn-ea"/>
                <a:cs typeface="+mn-cs"/>
                <a:sym typeface="Wingdings 2" panose="05020102010507070707" pitchFamily="18" charset="2"/>
              </a:rPr>
              <a:t> p1A</a:t>
            </a:r>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^HRs: </a:t>
            </a:r>
            <a:r>
              <a:rPr lang="en-US" sz="1200" kern="1200">
                <a:solidFill>
                  <a:schemeClr val="tx1"/>
                </a:solidFill>
                <a:effectLst/>
                <a:latin typeface="+mn-lt"/>
                <a:ea typeface="+mn-ea"/>
                <a:cs typeface="+mn-cs"/>
              </a:rPr>
              <a:t> t__ad_km_subgp_del17ptp53_m</a:t>
            </a:r>
            <a:r>
              <a:rPr lang="en-US" sz="1200" kern="1200">
                <a:solidFill>
                  <a:schemeClr val="tx1"/>
                </a:solidFill>
                <a:effectLst/>
                <a:latin typeface="+mn-lt"/>
                <a:ea typeface="+mn-ea"/>
                <a:cs typeface="+mn-cs"/>
                <a:sym typeface="Wingdings 2" panose="05020102010507070707" pitchFamily="18" charset="2"/>
              </a:rPr>
              <a:t> p1BD</a:t>
            </a:r>
          </a:p>
          <a:p>
            <a:r>
              <a:rPr lang="en-US" sz="1200" b="1" kern="1200">
                <a:solidFill>
                  <a:schemeClr val="tx1"/>
                </a:solidFill>
                <a:effectLst/>
                <a:latin typeface="+mn-lt"/>
                <a:ea typeface="+mn-ea"/>
                <a:cs typeface="+mn-cs"/>
                <a:sym typeface="Wingdings 2" panose="05020102010507070707" pitchFamily="18" charset="2"/>
              </a:rPr>
              <a:t>^Estimates: </a:t>
            </a:r>
            <a:r>
              <a:rPr lang="en-US" sz="1200" kern="1200">
                <a:solidFill>
                  <a:schemeClr val="tx1"/>
                </a:solidFill>
                <a:effectLst/>
                <a:latin typeface="+mn-lt"/>
                <a:ea typeface="+mn-ea"/>
                <a:cs typeface="+mn-cs"/>
              </a:rPr>
              <a:t>t__ad_km_subgp_del17ptp53_m</a:t>
            </a:r>
            <a:r>
              <a:rPr lang="en-US" sz="1200" kern="1200">
                <a:solidFill>
                  <a:schemeClr val="tx1"/>
                </a:solidFill>
                <a:effectLst/>
                <a:latin typeface="+mn-lt"/>
                <a:ea typeface="+mn-ea"/>
                <a:cs typeface="+mn-cs"/>
                <a:sym typeface="Wingdings 2" panose="05020102010507070707" pitchFamily="18" charset="2"/>
              </a:rPr>
              <a:t> p2A</a:t>
            </a:r>
          </a:p>
          <a:p>
            <a:r>
              <a:rPr lang="en-US" sz="1200" b="1" kern="1200">
                <a:solidFill>
                  <a:schemeClr val="tx1"/>
                </a:solidFill>
                <a:effectLst/>
                <a:latin typeface="+mn-lt"/>
                <a:ea typeface="+mn-ea"/>
                <a:cs typeface="+mn-cs"/>
                <a:sym typeface="Wingdings 2" panose="05020102010507070707" pitchFamily="18" charset="2"/>
              </a:rPr>
              <a:t>^Footnote:</a:t>
            </a:r>
            <a:r>
              <a:rPr lang="en-US" sz="1200" kern="1200">
                <a:solidFill>
                  <a:schemeClr val="tx1"/>
                </a:solidFill>
                <a:effectLst/>
                <a:latin typeface="+mn-lt"/>
                <a:ea typeface="+mn-ea"/>
                <a:cs typeface="+mn-cs"/>
                <a:sym typeface="Wingdings 2" panose="05020102010507070707" pitchFamily="18" charset="2"/>
              </a:rPr>
              <a:t> </a:t>
            </a:r>
            <a:r>
              <a:rPr lang="en-US" sz="1200" kern="1200">
                <a:solidFill>
                  <a:schemeClr val="tx1"/>
                </a:solidFill>
                <a:effectLst/>
                <a:latin typeface="+mn-lt"/>
                <a:ea typeface="+mn-ea"/>
                <a:cs typeface="+mn-cs"/>
              </a:rPr>
              <a:t>t__ad_km_subgp_del17ptp53_m</a:t>
            </a:r>
            <a:r>
              <a:rPr lang="en-US" sz="1200" kern="1200">
                <a:solidFill>
                  <a:schemeClr val="tx1"/>
                </a:solidFill>
                <a:effectLst/>
                <a:latin typeface="+mn-lt"/>
                <a:ea typeface="+mn-ea"/>
                <a:cs typeface="+mn-cs"/>
                <a:sym typeface="Wingdings 2" panose="05020102010507070707" pitchFamily="18" charset="2"/>
              </a:rPr>
              <a:t> p1E</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134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85AD47-E49B-4C93-BDBB-A96F44A37E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735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85AD47-E49B-4C93-BDBB-A96F44A37E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17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733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85AD47-E49B-4C93-BDBB-A96F44A37E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32916-DF96-554D-AFBF-069570B856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1522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413057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602971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IE" dirty="0"/>
          </a:p>
        </p:txBody>
      </p:sp>
    </p:spTree>
    <p:extLst>
      <p:ext uri="{BB962C8B-B14F-4D97-AF65-F5344CB8AC3E}">
        <p14:creationId xmlns:p14="http://schemas.microsoft.com/office/powerpoint/2010/main" val="731494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Comparable PFS regardless of BCL2 exposure </a:t>
            </a:r>
          </a:p>
          <a:p>
            <a:endParaRPr lang="en-US" dirty="0"/>
          </a:p>
          <a:p>
            <a:r>
              <a:rPr lang="en-US" dirty="0"/>
              <a:t>Although I still tend to use </a:t>
            </a:r>
            <a:r>
              <a:rPr lang="en-US" dirty="0" err="1"/>
              <a:t>Pirto</a:t>
            </a:r>
            <a:r>
              <a:rPr lang="en-US" dirty="0"/>
              <a:t> only in double refractory patient population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85AD47-E49B-4C93-BDBB-A96F44A37E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8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014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233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533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491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6" name="Straight Arrow Connector 25">
            <a:extLst>
              <a:ext uri="{FF2B5EF4-FFF2-40B4-BE49-F238E27FC236}">
                <a16:creationId xmlns:a16="http://schemas.microsoft.com/office/drawing/2014/main" id="{2CBC92D0-DBC7-C775-4719-9FB996CE1564}"/>
              </a:ext>
            </a:extLst>
          </p:cNvPr>
          <p:cNvCxnSpPr>
            <a:cxnSpLocks/>
          </p:cNvCxnSpPr>
          <p:nvPr/>
        </p:nvCxnSpPr>
        <p:spPr>
          <a:xfrm>
            <a:off x="4481332" y="4450405"/>
            <a:ext cx="214131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291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often re-treat with </a:t>
            </a:r>
            <a:r>
              <a:rPr lang="en-US" dirty="0" err="1"/>
              <a:t>venetoclax</a:t>
            </a:r>
            <a:r>
              <a:rPr lang="en-US" dirty="0"/>
              <a:t> if they have been </a:t>
            </a:r>
            <a:r>
              <a:rPr lang="en-US" dirty="0" err="1"/>
              <a:t>priovusly</a:t>
            </a:r>
            <a:r>
              <a:rPr lang="en-US" dirty="0"/>
              <a:t> sensitive</a:t>
            </a:r>
          </a:p>
          <a:p>
            <a:endParaRPr lang="en-US" dirty="0"/>
          </a:p>
          <a:p>
            <a:r>
              <a:rPr lang="en-US" dirty="0"/>
              <a:t>If someone progresses on </a:t>
            </a:r>
            <a:r>
              <a:rPr lang="en-US" dirty="0" err="1"/>
              <a:t>CBTKi</a:t>
            </a:r>
            <a:r>
              <a:rPr lang="en-US" dirty="0"/>
              <a:t> then I don’t switch to another </a:t>
            </a:r>
            <a:r>
              <a:rPr lang="en-US" dirty="0" err="1"/>
              <a:t>CBTKi</a:t>
            </a:r>
            <a:r>
              <a:rPr lang="en-US" dirty="0"/>
              <a:t> but ok to switch for toxicity issues</a:t>
            </a:r>
          </a:p>
          <a:p>
            <a:endParaRPr lang="en-US" dirty="0"/>
          </a:p>
          <a:p>
            <a:r>
              <a:rPr lang="en-US" dirty="0" err="1"/>
              <a:t>Pirto</a:t>
            </a:r>
            <a:r>
              <a:rPr lang="en-US" dirty="0"/>
              <a:t> vs </a:t>
            </a:r>
            <a:r>
              <a:rPr lang="en-US" dirty="0" err="1"/>
              <a:t>Liso-cel</a:t>
            </a:r>
            <a:endParaRPr lang="en-US" dirty="0"/>
          </a:p>
          <a:p>
            <a:endParaRPr lang="en-US" dirty="0"/>
          </a:p>
          <a:p>
            <a:r>
              <a:rPr lang="en-US" dirty="0"/>
              <a:t>I refer all </a:t>
            </a:r>
            <a:r>
              <a:rPr lang="en-US" dirty="0" err="1"/>
              <a:t>patietns</a:t>
            </a:r>
            <a:r>
              <a:rPr lang="en-US" dirty="0"/>
              <a:t> who are double refractory for CAR T/ </a:t>
            </a:r>
            <a:r>
              <a:rPr lang="en-US" dirty="0" err="1"/>
              <a:t>alloSCT</a:t>
            </a:r>
            <a:r>
              <a:rPr lang="en-US" dirty="0"/>
              <a:t> evaluation</a:t>
            </a:r>
          </a:p>
          <a:p>
            <a:endParaRPr lang="en-US" dirty="0"/>
          </a:p>
          <a:p>
            <a:r>
              <a:rPr lang="en-US" dirty="0"/>
              <a:t>Young, fit, patients in whom CRS. Is less of a risk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85AD47-E49B-4C93-BDBB-A96F44A37E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47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ElsevierGulliver"/>
              </a:rPr>
              <a:t> </a:t>
            </a:r>
            <a:r>
              <a:rPr lang="en-US" b="0" i="0" dirty="0" err="1">
                <a:solidFill>
                  <a:srgbClr val="1F1F1F"/>
                </a:solidFill>
                <a:effectLst/>
                <a:latin typeface="ElsevierGulliver"/>
              </a:rPr>
              <a:t>Luspatercept</a:t>
            </a:r>
            <a:r>
              <a:rPr lang="en-US" b="0" i="0" dirty="0">
                <a:solidFill>
                  <a:srgbClr val="1F1F1F"/>
                </a:solidFill>
                <a:effectLst/>
                <a:latin typeface="ElsevierGulliver"/>
              </a:rPr>
              <a:t> acts as an </a:t>
            </a:r>
            <a:r>
              <a:rPr lang="en-US" b="0" i="0" dirty="0">
                <a:solidFill>
                  <a:srgbClr val="1F1F1F"/>
                </a:solidFill>
                <a:effectLst/>
                <a:latin typeface="ElsevierGulliver"/>
                <a:hlinkClick r:id="rId3" tooltip="Learn more about activin receptor from ScienceDirect's AI-generated Topic Pages"/>
              </a:rPr>
              <a:t>activin receptor</a:t>
            </a:r>
            <a:r>
              <a:rPr lang="en-US" b="0" i="0" dirty="0">
                <a:solidFill>
                  <a:srgbClr val="1F1F1F"/>
                </a:solidFill>
                <a:effectLst/>
                <a:latin typeface="ElsevierGulliver"/>
              </a:rPr>
              <a:t> type IIB fusion </a:t>
            </a:r>
            <a:r>
              <a:rPr lang="en-US" b="0" i="0" dirty="0">
                <a:solidFill>
                  <a:srgbClr val="1F1F1F"/>
                </a:solidFill>
                <a:effectLst/>
                <a:latin typeface="ElsevierGulliver"/>
                <a:hlinkClick r:id="rId4" tooltip="Learn more about protein ligand from ScienceDirect's AI-generated Topic Pages"/>
              </a:rPr>
              <a:t>protein ligand</a:t>
            </a:r>
            <a:r>
              <a:rPr lang="en-US" b="0" i="0" dirty="0">
                <a:solidFill>
                  <a:srgbClr val="1F1F1F"/>
                </a:solidFill>
                <a:effectLst/>
                <a:latin typeface="ElsevierGulliver"/>
              </a:rPr>
              <a:t> trap that targets the altered </a:t>
            </a:r>
            <a:r>
              <a:rPr lang="en-US" b="0" i="0" dirty="0">
                <a:solidFill>
                  <a:srgbClr val="1F1F1F"/>
                </a:solidFill>
                <a:effectLst/>
                <a:latin typeface="ElsevierGulliver"/>
                <a:hlinkClick r:id="rId5" tooltip="Learn more about transforming growth factor beta from ScienceDirect's AI-generated Topic Pages"/>
              </a:rPr>
              <a:t>transforming growth factor beta</a:t>
            </a:r>
            <a:r>
              <a:rPr lang="en-US" b="0" i="0" dirty="0">
                <a:solidFill>
                  <a:srgbClr val="1F1F1F"/>
                </a:solidFill>
                <a:effectLst/>
                <a:latin typeface="ElsevierGulliver"/>
              </a:rPr>
              <a:t> pathway in MDS, which is associated with impaired terminal erythroid maturation. </a:t>
            </a:r>
            <a:r>
              <a:rPr lang="en-US" b="0" i="0" dirty="0">
                <a:solidFill>
                  <a:srgbClr val="1F1F1F"/>
                </a:solidFill>
                <a:effectLst/>
                <a:latin typeface="ElsevierGulliver"/>
                <a:hlinkClick r:id="rId6" tooltip="Learn more about Treatment from ScienceDirect's AI-generated Topic Pages"/>
              </a:rPr>
              <a:t>Treatment</a:t>
            </a:r>
            <a:r>
              <a:rPr lang="en-US" b="0" i="0" dirty="0">
                <a:solidFill>
                  <a:srgbClr val="1F1F1F"/>
                </a:solidFill>
                <a:effectLst/>
                <a:latin typeface="ElsevierGulliver"/>
              </a:rPr>
              <a:t> with </a:t>
            </a:r>
            <a:r>
              <a:rPr lang="en-US" b="0" i="0" dirty="0" err="1">
                <a:solidFill>
                  <a:srgbClr val="1F1F1F"/>
                </a:solidFill>
                <a:effectLst/>
                <a:latin typeface="ElsevierGulliver"/>
              </a:rPr>
              <a:t>luspatercept</a:t>
            </a:r>
            <a:r>
              <a:rPr lang="en-US" b="0" i="0" dirty="0">
                <a:solidFill>
                  <a:srgbClr val="1F1F1F"/>
                </a:solidFill>
                <a:effectLst/>
                <a:latin typeface="ElsevierGulliver"/>
              </a:rPr>
              <a:t> results in decreased SMAD signaling, which enables erythroid maturation by means of late-stage </a:t>
            </a:r>
            <a:r>
              <a:rPr lang="en-US" b="0" i="0" dirty="0">
                <a:solidFill>
                  <a:srgbClr val="1F1F1F"/>
                </a:solidFill>
                <a:effectLst/>
                <a:latin typeface="ElsevierGulliver"/>
                <a:hlinkClick r:id="rId7" tooltip="Learn more about erythroblast from ScienceDirect's AI-generated Topic Pages"/>
              </a:rPr>
              <a:t>erythroblast</a:t>
            </a:r>
            <a:r>
              <a:rPr lang="en-US" b="0" i="0" dirty="0">
                <a:solidFill>
                  <a:srgbClr val="1F1F1F"/>
                </a:solidFill>
                <a:effectLst/>
                <a:latin typeface="ElsevierGulliver"/>
              </a:rPr>
              <a:t> differentiation and thus improves anemia. ESAs, the current standard first-line therapeutic option for anemic lower-risk patients with MDS, also improve red cell parameters mainly by expanding proliferation of early erythroid progenitor cells. However, </a:t>
            </a:r>
            <a:r>
              <a:rPr lang="en-US" b="0" i="0" dirty="0">
                <a:solidFill>
                  <a:srgbClr val="1F1F1F"/>
                </a:solidFill>
                <a:effectLst/>
                <a:latin typeface="ElsevierGulliver"/>
                <a:hlinkClick r:id="rId8" tooltip="Learn more about erythropoietin from ScienceDirect's AI-generated Topic Pages"/>
              </a:rPr>
              <a:t>erythropoietin</a:t>
            </a:r>
            <a:r>
              <a:rPr lang="en-US" b="0" i="0" dirty="0">
                <a:solidFill>
                  <a:srgbClr val="1F1F1F"/>
                </a:solidFill>
                <a:effectLst/>
                <a:latin typeface="ElsevierGulliver"/>
              </a:rPr>
              <a:t> (EPO) and its receptor (EPO-R) are also required for survival of late-stage definitive </a:t>
            </a:r>
            <a:r>
              <a:rPr lang="en-US" b="0" i="0" dirty="0">
                <a:solidFill>
                  <a:srgbClr val="1F1F1F"/>
                </a:solidFill>
                <a:effectLst/>
                <a:latin typeface="ElsevierGulliver"/>
                <a:hlinkClick r:id="rId9" tooltip="Learn more about erythroid cells from ScienceDirect's AI-generated Topic Pages"/>
              </a:rPr>
              <a:t>erythroid cells</a:t>
            </a:r>
            <a:r>
              <a:rPr lang="en-US" b="0" i="0" dirty="0">
                <a:solidFill>
                  <a:srgbClr val="1F1F1F"/>
                </a:solidFill>
                <a:effectLst/>
                <a:latin typeface="ElsevierGulliver"/>
              </a:rPr>
              <a:t>, and they play an essential role in promoting proliferation, survival, and appropriate timing of terminal maturation of primitive erythroid precursors. Thus, </a:t>
            </a:r>
            <a:r>
              <a:rPr lang="en-US" b="0" i="0" dirty="0" err="1">
                <a:solidFill>
                  <a:srgbClr val="1F1F1F"/>
                </a:solidFill>
                <a:effectLst/>
                <a:latin typeface="ElsevierGulliver"/>
              </a:rPr>
              <a:t>luspatercept</a:t>
            </a:r>
            <a:r>
              <a:rPr lang="en-US" b="0" i="0" dirty="0">
                <a:solidFill>
                  <a:srgbClr val="1F1F1F"/>
                </a:solidFill>
                <a:effectLst/>
                <a:latin typeface="ElsevierGulliver"/>
              </a:rPr>
              <a:t> joins the mechanism of ESAs in promoting erythroid maturation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32916-DF96-554D-AFBF-069570B856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3388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2004-2008; n=1045</a:t>
            </a:r>
          </a:p>
          <a:p>
            <a:r>
              <a:rPr lang="is-IS" dirty="0"/>
              <a:t>2009-2013; n=1237</a:t>
            </a:r>
            <a:r>
              <a:rPr lang="is-IS" baseline="0" dirty="0"/>
              <a:t> </a:t>
            </a:r>
          </a:p>
          <a:p>
            <a:r>
              <a:rPr lang="is-IS" dirty="0"/>
              <a:t>2014-2018; n=1501</a:t>
            </a:r>
          </a:p>
          <a:p>
            <a:endParaRPr lang="is-IS" dirty="0"/>
          </a:p>
          <a:p>
            <a:r>
              <a:rPr lang="en-US" dirty="0"/>
              <a:t>The median OS from diagnosis has improved over time with the groups 1, 2, and 3 having a median OS (95% CI) of 5.5 years (5.1, 6.1), 7.3 years (6.7, 8.0) and NR respectively(P=0.0001)</a:t>
            </a:r>
          </a:p>
        </p:txBody>
      </p:sp>
      <p:sp>
        <p:nvSpPr>
          <p:cNvPr id="4" name="Slide Number Placeholder 3"/>
          <p:cNvSpPr>
            <a:spLocks noGrp="1"/>
          </p:cNvSpPr>
          <p:nvPr>
            <p:ph type="sldNum" sz="quarter" idx="10"/>
          </p:nvPr>
        </p:nvSpPr>
        <p:spPr/>
        <p:txBody>
          <a:bodyPr/>
          <a:lstStyle/>
          <a:p>
            <a:fld id="{EBCD1FDB-CE02-974B-9AB1-974DAEB1C604}" type="slidenum">
              <a:rPr lang="en-US" smtClean="0"/>
              <a:t>98</a:t>
            </a:fld>
            <a:endParaRPr lang="en-US"/>
          </a:p>
        </p:txBody>
      </p:sp>
    </p:spTree>
    <p:extLst>
      <p:ext uri="{BB962C8B-B14F-4D97-AF65-F5344CB8AC3E}">
        <p14:creationId xmlns:p14="http://schemas.microsoft.com/office/powerpoint/2010/main" val="26647574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 compare different treatment combinations, we want efficacy but without compromising the safety of our patients</a:t>
            </a:r>
          </a:p>
          <a:p>
            <a:r>
              <a:rPr lang="en-US" baseline="0" dirty="0"/>
              <a:t>Stand the test of time</a:t>
            </a:r>
          </a:p>
        </p:txBody>
      </p:sp>
      <p:sp>
        <p:nvSpPr>
          <p:cNvPr id="4" name="Slide Number Placeholder 3"/>
          <p:cNvSpPr>
            <a:spLocks noGrp="1"/>
          </p:cNvSpPr>
          <p:nvPr>
            <p:ph type="sldNum" sz="quarter" idx="10"/>
          </p:nvPr>
        </p:nvSpPr>
        <p:spPr/>
        <p:txBody>
          <a:bodyPr/>
          <a:lstStyle/>
          <a:p>
            <a:fld id="{EBCD1FDB-CE02-974B-9AB1-974DAEB1C604}" type="slidenum">
              <a:rPr lang="en-US" smtClean="0"/>
              <a:t>100</a:t>
            </a:fld>
            <a:endParaRPr lang="en-US"/>
          </a:p>
        </p:txBody>
      </p:sp>
    </p:spTree>
    <p:extLst>
      <p:ext uri="{BB962C8B-B14F-4D97-AF65-F5344CB8AC3E}">
        <p14:creationId xmlns:p14="http://schemas.microsoft.com/office/powerpoint/2010/main" val="26343685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slide 4</a:t>
            </a:r>
          </a:p>
        </p:txBody>
      </p:sp>
      <p:sp>
        <p:nvSpPr>
          <p:cNvPr id="4" name="Slide Number Placeholder 3"/>
          <p:cNvSpPr>
            <a:spLocks noGrp="1"/>
          </p:cNvSpPr>
          <p:nvPr>
            <p:ph type="sldNum" sz="quarter" idx="5"/>
          </p:nvPr>
        </p:nvSpPr>
        <p:spPr/>
        <p:txBody>
          <a:bodyPr/>
          <a:lstStyle/>
          <a:p>
            <a:pPr>
              <a:defRPr/>
            </a:pPr>
            <a:fld id="{2E5EFA7E-2897-C04B-93DB-D37DEF85715F}" type="slidenum">
              <a:rPr lang="en-US" smtClean="0"/>
              <a:pPr>
                <a:defRPr/>
              </a:pPr>
              <a:t>106</a:t>
            </a:fld>
            <a:endParaRPr lang="en-US"/>
          </a:p>
        </p:txBody>
      </p:sp>
    </p:spTree>
    <p:extLst>
      <p:ext uri="{BB962C8B-B14F-4D97-AF65-F5344CB8AC3E}">
        <p14:creationId xmlns:p14="http://schemas.microsoft.com/office/powerpoint/2010/main" val="18971145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slide 4</a:t>
            </a:r>
          </a:p>
        </p:txBody>
      </p:sp>
      <p:sp>
        <p:nvSpPr>
          <p:cNvPr id="4" name="Slide Number Placeholder 3"/>
          <p:cNvSpPr>
            <a:spLocks noGrp="1"/>
          </p:cNvSpPr>
          <p:nvPr>
            <p:ph type="sldNum" sz="quarter" idx="5"/>
          </p:nvPr>
        </p:nvSpPr>
        <p:spPr/>
        <p:txBody>
          <a:bodyPr/>
          <a:lstStyle/>
          <a:p>
            <a:pPr>
              <a:defRPr/>
            </a:pPr>
            <a:fld id="{2E5EFA7E-2897-C04B-93DB-D37DEF85715F}" type="slidenum">
              <a:rPr lang="en-US" smtClean="0"/>
              <a:pPr>
                <a:defRPr/>
              </a:pPr>
              <a:t>110</a:t>
            </a:fld>
            <a:endParaRPr lang="en-US"/>
          </a:p>
        </p:txBody>
      </p:sp>
    </p:spTree>
    <p:extLst>
      <p:ext uri="{BB962C8B-B14F-4D97-AF65-F5344CB8AC3E}">
        <p14:creationId xmlns:p14="http://schemas.microsoft.com/office/powerpoint/2010/main" val="482173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1FDB-CE02-974B-9AB1-974DAEB1C604}" type="slidenum">
              <a:rPr lang="en-US" smtClean="0"/>
              <a:t>111</a:t>
            </a:fld>
            <a:endParaRPr lang="en-US"/>
          </a:p>
        </p:txBody>
      </p:sp>
    </p:spTree>
    <p:extLst>
      <p:ext uri="{BB962C8B-B14F-4D97-AF65-F5344CB8AC3E}">
        <p14:creationId xmlns:p14="http://schemas.microsoft.com/office/powerpoint/2010/main" val="41698360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1FDB-CE02-974B-9AB1-974DAEB1C604}" type="slidenum">
              <a:rPr lang="en-US" smtClean="0"/>
              <a:t>112</a:t>
            </a:fld>
            <a:endParaRPr lang="en-US"/>
          </a:p>
        </p:txBody>
      </p:sp>
    </p:spTree>
    <p:extLst>
      <p:ext uri="{BB962C8B-B14F-4D97-AF65-F5344CB8AC3E}">
        <p14:creationId xmlns:p14="http://schemas.microsoft.com/office/powerpoint/2010/main" val="19405060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115</a:t>
            </a:fld>
            <a:endParaRPr lang="en-US"/>
          </a:p>
        </p:txBody>
      </p:sp>
    </p:spTree>
    <p:extLst>
      <p:ext uri="{BB962C8B-B14F-4D97-AF65-F5344CB8AC3E}">
        <p14:creationId xmlns:p14="http://schemas.microsoft.com/office/powerpoint/2010/main" val="3362400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slide 4</a:t>
            </a:r>
          </a:p>
        </p:txBody>
      </p:sp>
      <p:sp>
        <p:nvSpPr>
          <p:cNvPr id="4" name="Slide Number Placeholder 3"/>
          <p:cNvSpPr>
            <a:spLocks noGrp="1"/>
          </p:cNvSpPr>
          <p:nvPr>
            <p:ph type="sldNum" sz="quarter" idx="5"/>
          </p:nvPr>
        </p:nvSpPr>
        <p:spPr/>
        <p:txBody>
          <a:bodyPr/>
          <a:lstStyle/>
          <a:p>
            <a:pPr>
              <a:defRPr/>
            </a:pPr>
            <a:fld id="{2E5EFA7E-2897-C04B-93DB-D37DEF85715F}" type="slidenum">
              <a:rPr lang="en-US" smtClean="0"/>
              <a:pPr>
                <a:defRPr/>
              </a:pPr>
              <a:t>116</a:t>
            </a:fld>
            <a:endParaRPr lang="en-US"/>
          </a:p>
        </p:txBody>
      </p:sp>
    </p:spTree>
    <p:extLst>
      <p:ext uri="{BB962C8B-B14F-4D97-AF65-F5344CB8AC3E}">
        <p14:creationId xmlns:p14="http://schemas.microsoft.com/office/powerpoint/2010/main" val="2473184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7CA207-15D7-A040-9D99-FD63A307E63C}" type="slidenum">
              <a:rPr lang="en-US" smtClean="0"/>
              <a:t>121</a:t>
            </a:fld>
            <a:endParaRPr lang="en-US" dirty="0"/>
          </a:p>
        </p:txBody>
      </p:sp>
    </p:spTree>
    <p:extLst>
      <p:ext uri="{BB962C8B-B14F-4D97-AF65-F5344CB8AC3E}">
        <p14:creationId xmlns:p14="http://schemas.microsoft.com/office/powerpoint/2010/main" val="953124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Luspatercept</a:t>
            </a:r>
            <a:r>
              <a:rPr lang="en-US" dirty="0"/>
              <a:t>- COMMANDS trial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32916-DF96-554D-AFBF-069570B856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53300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137</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PI3Ki </a:t>
            </a:r>
            <a:r>
              <a:rPr lang="en-US" dirty="0" err="1"/>
              <a:t>mPFS</a:t>
            </a:r>
            <a:r>
              <a:rPr lang="en-US" dirty="0"/>
              <a:t> 5 months in double refractory, lots of AEs</a:t>
            </a:r>
          </a:p>
        </p:txBody>
      </p:sp>
      <p:sp>
        <p:nvSpPr>
          <p:cNvPr id="4" name="Slide Number Placeholder 3"/>
          <p:cNvSpPr>
            <a:spLocks noGrp="1"/>
          </p:cNvSpPr>
          <p:nvPr>
            <p:ph type="sldNum" sz="quarter" idx="5"/>
          </p:nvPr>
        </p:nvSpPr>
        <p:spPr/>
        <p:txBody>
          <a:bodyPr/>
          <a:lstStyle/>
          <a:p>
            <a:fld id="{B3A96171-A15F-AF4E-B7C5-E1453CAAF64D}" type="slidenum">
              <a:rPr lang="en-US" smtClean="0"/>
              <a:t>147</a:t>
            </a:fld>
            <a:endParaRPr lang="en-US" dirty="0"/>
          </a:p>
        </p:txBody>
      </p:sp>
    </p:spTree>
    <p:extLst>
      <p:ext uri="{BB962C8B-B14F-4D97-AF65-F5344CB8AC3E}">
        <p14:creationId xmlns:p14="http://schemas.microsoft.com/office/powerpoint/2010/main" val="14442310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5"/>
          </p:nvPr>
        </p:nvSpPr>
        <p:spPr/>
        <p:txBody>
          <a:bodyPr/>
          <a:lstStyle/>
          <a:p>
            <a:fld id="{B3A96171-A15F-AF4E-B7C5-E1453CAAF64D}" type="slidenum">
              <a:rPr lang="en-US" smtClean="0"/>
              <a:t>150</a:t>
            </a:fld>
            <a:endParaRPr lang="en-US" dirty="0"/>
          </a:p>
        </p:txBody>
      </p:sp>
    </p:spTree>
    <p:extLst>
      <p:ext uri="{BB962C8B-B14F-4D97-AF65-F5344CB8AC3E}">
        <p14:creationId xmlns:p14="http://schemas.microsoft.com/office/powerpoint/2010/main" val="29481255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 efficacious in patients with PLCG2 mutation</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155</a:t>
            </a:fld>
            <a:endParaRPr lang="en-US" dirty="0"/>
          </a:p>
        </p:txBody>
      </p:sp>
    </p:spTree>
    <p:extLst>
      <p:ext uri="{BB962C8B-B14F-4D97-AF65-F5344CB8AC3E}">
        <p14:creationId xmlns:p14="http://schemas.microsoft.com/office/powerpoint/2010/main" val="1830571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41</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72727"/>
                </a:solidFill>
                <a:effectLst/>
                <a:highlight>
                  <a:srgbClr val="FFFFFF"/>
                </a:highlight>
                <a:latin typeface="Roboto" panose="02000000000000000000" pitchFamily="2" charset="0"/>
              </a:rPr>
              <a:t>There are four FDA–approved JAK inhibitors (</a:t>
            </a:r>
            <a:r>
              <a:rPr lang="en-US" b="0" i="0" dirty="0" err="1">
                <a:solidFill>
                  <a:srgbClr val="272727"/>
                </a:solidFill>
                <a:effectLst/>
                <a:highlight>
                  <a:srgbClr val="FFFFFF"/>
                </a:highlight>
                <a:latin typeface="Roboto" panose="02000000000000000000" pitchFamily="2" charset="0"/>
              </a:rPr>
              <a:t>JAKis</a:t>
            </a:r>
            <a:r>
              <a:rPr lang="en-US" b="0" i="0" dirty="0">
                <a:solidFill>
                  <a:srgbClr val="272727"/>
                </a:solidFill>
                <a:effectLst/>
                <a:highlight>
                  <a:srgbClr val="FFFFFF"/>
                </a:highlight>
                <a:latin typeface="Roboto" panose="02000000000000000000" pitchFamily="2" charset="0"/>
              </a:rPr>
              <a:t>) for the treatment of myelofibrosis.</a:t>
            </a:r>
          </a:p>
          <a:p>
            <a:pPr algn="l"/>
            <a:endParaRPr lang="en-US" b="0" i="0" dirty="0">
              <a:solidFill>
                <a:srgbClr val="272727"/>
              </a:solidFill>
              <a:effectLst/>
              <a:highlight>
                <a:srgbClr val="FFFFFF"/>
              </a:highlight>
              <a:latin typeface="Roboto" panose="02000000000000000000" pitchFamily="2" charset="0"/>
            </a:endParaRPr>
          </a:p>
          <a:p>
            <a:pPr algn="l"/>
            <a:r>
              <a:rPr lang="en-US" b="0" i="0" dirty="0">
                <a:solidFill>
                  <a:srgbClr val="272727"/>
                </a:solidFill>
                <a:effectLst/>
                <a:highlight>
                  <a:srgbClr val="FFFFFF"/>
                </a:highlight>
                <a:latin typeface="Roboto" panose="02000000000000000000" pitchFamily="2" charset="0"/>
              </a:rPr>
              <a:t> </a:t>
            </a:r>
            <a:r>
              <a:rPr lang="en-US" b="0" i="0" dirty="0" err="1">
                <a:solidFill>
                  <a:srgbClr val="272727"/>
                </a:solidFill>
                <a:effectLst/>
                <a:highlight>
                  <a:srgbClr val="FFFFFF"/>
                </a:highlight>
                <a:latin typeface="Roboto" panose="02000000000000000000" pitchFamily="2" charset="0"/>
              </a:rPr>
              <a:t>Ruxolitinib</a:t>
            </a:r>
            <a:r>
              <a:rPr lang="en-US" b="0" i="0" dirty="0">
                <a:solidFill>
                  <a:srgbClr val="272727"/>
                </a:solidFill>
                <a:effectLst/>
                <a:highlight>
                  <a:srgbClr val="FFFFFF"/>
                </a:highlight>
                <a:latin typeface="Roboto" panose="02000000000000000000" pitchFamily="2" charset="0"/>
              </a:rPr>
              <a:t>, approved in 2011 for intermediate-2 and high-risk myelofibrosis, this option leads to significant clinical benefits by reducing spleen size and relieving disease-related symptoms.  Clinical trials comparing </a:t>
            </a:r>
            <a:r>
              <a:rPr lang="en-US" b="0" i="0" dirty="0" err="1">
                <a:solidFill>
                  <a:srgbClr val="272727"/>
                </a:solidFill>
                <a:effectLst/>
                <a:highlight>
                  <a:srgbClr val="FFFFFF"/>
                </a:highlight>
                <a:latin typeface="Roboto" panose="02000000000000000000" pitchFamily="2" charset="0"/>
              </a:rPr>
              <a:t>ruxolitinib</a:t>
            </a:r>
            <a:r>
              <a:rPr lang="en-US" b="0" i="0" dirty="0">
                <a:solidFill>
                  <a:srgbClr val="272727"/>
                </a:solidFill>
                <a:effectLst/>
                <a:highlight>
                  <a:srgbClr val="FFFFFF"/>
                </a:highlight>
                <a:latin typeface="Roboto" panose="02000000000000000000" pitchFamily="2" charset="0"/>
              </a:rPr>
              <a:t> to placebo and the best available therapy have showed spleen size reduction greater than 35% at 24 and 48 weeks, respectively.</a:t>
            </a:r>
            <a:r>
              <a:rPr lang="en-US" b="0" i="0" baseline="30000" dirty="0">
                <a:solidFill>
                  <a:srgbClr val="272727"/>
                </a:solidFill>
                <a:effectLst/>
                <a:highlight>
                  <a:srgbClr val="FFFFFF"/>
                </a:highlight>
                <a:latin typeface="Roboto" panose="02000000000000000000" pitchFamily="2" charset="0"/>
              </a:rPr>
              <a:t> </a:t>
            </a:r>
            <a:r>
              <a:rPr lang="en-US" b="0" i="0" dirty="0">
                <a:solidFill>
                  <a:srgbClr val="272727"/>
                </a:solidFill>
                <a:effectLst/>
                <a:highlight>
                  <a:srgbClr val="FFFFFF"/>
                </a:highlight>
                <a:latin typeface="Roboto" panose="02000000000000000000" pitchFamily="2" charset="0"/>
              </a:rPr>
              <a:t>However, treatment with </a:t>
            </a:r>
            <a:r>
              <a:rPr lang="en-US" b="0" i="0" dirty="0" err="1">
                <a:solidFill>
                  <a:srgbClr val="272727"/>
                </a:solidFill>
                <a:effectLst/>
                <a:highlight>
                  <a:srgbClr val="FFFFFF"/>
                </a:highlight>
                <a:latin typeface="Roboto" panose="02000000000000000000" pitchFamily="2" charset="0"/>
              </a:rPr>
              <a:t>ruxolitinib</a:t>
            </a:r>
            <a:r>
              <a:rPr lang="en-US" b="0" i="0" dirty="0">
                <a:solidFill>
                  <a:srgbClr val="272727"/>
                </a:solidFill>
                <a:effectLst/>
                <a:highlight>
                  <a:srgbClr val="FFFFFF"/>
                </a:highlight>
                <a:latin typeface="Roboto" panose="02000000000000000000" pitchFamily="2" charset="0"/>
              </a:rPr>
              <a:t> may result in a suboptimal response, loss of efficacy and response over time or intolerance as a result of hematologic complications, such as progressive anemia and thrombocytopenia.</a:t>
            </a:r>
          </a:p>
          <a:p>
            <a:pPr algn="l"/>
            <a:endParaRPr lang="en-US" b="0" i="0" dirty="0">
              <a:solidFill>
                <a:srgbClr val="272727"/>
              </a:solidFill>
              <a:effectLst/>
              <a:highlight>
                <a:srgbClr val="FFFFFF"/>
              </a:highlight>
              <a:latin typeface="Roboto" panose="02000000000000000000" pitchFamily="2" charset="0"/>
            </a:endParaRPr>
          </a:p>
          <a:p>
            <a:pPr algn="l"/>
            <a:r>
              <a:rPr lang="en-US" b="0" i="0" dirty="0">
                <a:solidFill>
                  <a:srgbClr val="272727"/>
                </a:solidFill>
                <a:effectLst/>
                <a:highlight>
                  <a:srgbClr val="FFFFFF"/>
                </a:highlight>
                <a:latin typeface="Roboto" panose="02000000000000000000" pitchFamily="2" charset="0"/>
              </a:rPr>
              <a:t>For those patients in whom </a:t>
            </a:r>
            <a:r>
              <a:rPr lang="en-US" b="0" i="0" dirty="0" err="1">
                <a:solidFill>
                  <a:srgbClr val="272727"/>
                </a:solidFill>
                <a:effectLst/>
                <a:highlight>
                  <a:srgbClr val="FFFFFF"/>
                </a:highlight>
                <a:latin typeface="Roboto" panose="02000000000000000000" pitchFamily="2" charset="0"/>
              </a:rPr>
              <a:t>ruxolitinib</a:t>
            </a:r>
            <a:r>
              <a:rPr lang="en-US" b="0" i="0" dirty="0">
                <a:solidFill>
                  <a:srgbClr val="272727"/>
                </a:solidFill>
                <a:effectLst/>
                <a:highlight>
                  <a:srgbClr val="FFFFFF"/>
                </a:highlight>
                <a:latin typeface="Roboto" panose="02000000000000000000" pitchFamily="2" charset="0"/>
              </a:rPr>
              <a:t> is not effective, there are now three additional treatment options: </a:t>
            </a:r>
            <a:r>
              <a:rPr lang="en-US" b="0" i="0" dirty="0" err="1">
                <a:solidFill>
                  <a:srgbClr val="272727"/>
                </a:solidFill>
                <a:effectLst/>
                <a:highlight>
                  <a:srgbClr val="FFFFFF"/>
                </a:highlight>
                <a:latin typeface="Roboto" panose="02000000000000000000" pitchFamily="2" charset="0"/>
              </a:rPr>
              <a:t>fedratinib</a:t>
            </a:r>
            <a:r>
              <a:rPr lang="en-US" b="0" i="0" dirty="0">
                <a:solidFill>
                  <a:srgbClr val="272727"/>
                </a:solidFill>
                <a:effectLst/>
                <a:highlight>
                  <a:srgbClr val="FFFFFF"/>
                </a:highlight>
                <a:latin typeface="Roboto" panose="02000000000000000000" pitchFamily="2" charset="0"/>
              </a:rPr>
              <a:t> and </a:t>
            </a:r>
            <a:r>
              <a:rPr lang="en-US" b="0" i="0" dirty="0" err="1">
                <a:solidFill>
                  <a:srgbClr val="272727"/>
                </a:solidFill>
                <a:effectLst/>
                <a:highlight>
                  <a:srgbClr val="FFFFFF"/>
                </a:highlight>
                <a:latin typeface="Roboto" panose="02000000000000000000" pitchFamily="2" charset="0"/>
              </a:rPr>
              <a:t>pacritinib</a:t>
            </a:r>
            <a:r>
              <a:rPr lang="en-US" b="0" i="0" dirty="0">
                <a:solidFill>
                  <a:srgbClr val="272727"/>
                </a:solidFill>
                <a:effectLst/>
                <a:highlight>
                  <a:srgbClr val="FFFFFF"/>
                </a:highlight>
                <a:latin typeface="Roboto" panose="02000000000000000000" pitchFamily="2" charset="0"/>
              </a:rPr>
              <a:t> and </a:t>
            </a:r>
            <a:r>
              <a:rPr lang="en-US" b="0" i="0" dirty="0" err="1">
                <a:solidFill>
                  <a:srgbClr val="272727"/>
                </a:solidFill>
                <a:effectLst/>
                <a:highlight>
                  <a:srgbClr val="FFFFFF"/>
                </a:highlight>
                <a:latin typeface="Roboto" panose="02000000000000000000" pitchFamily="2" charset="0"/>
              </a:rPr>
              <a:t>momelotinib</a:t>
            </a:r>
            <a:r>
              <a:rPr lang="en-US" b="0" i="0" dirty="0">
                <a:solidFill>
                  <a:srgbClr val="272727"/>
                </a:solidFill>
                <a:effectLst/>
                <a:highlight>
                  <a:srgbClr val="FFFFFF"/>
                </a:highlight>
                <a:latin typeface="Roboto" panose="02000000000000000000" pitchFamily="2" charset="0"/>
              </a:rPr>
              <a:t>. </a:t>
            </a:r>
            <a:r>
              <a:rPr lang="en-US" b="0" i="0" dirty="0" err="1">
                <a:solidFill>
                  <a:srgbClr val="272727"/>
                </a:solidFill>
                <a:effectLst/>
                <a:highlight>
                  <a:srgbClr val="FFFFFF"/>
                </a:highlight>
                <a:latin typeface="Roboto" panose="02000000000000000000" pitchFamily="2" charset="0"/>
              </a:rPr>
              <a:t>Fedratinib</a:t>
            </a:r>
            <a:r>
              <a:rPr lang="en-US" b="0" i="0" dirty="0">
                <a:solidFill>
                  <a:srgbClr val="272727"/>
                </a:solidFill>
                <a:effectLst/>
                <a:highlight>
                  <a:srgbClr val="FFFFFF"/>
                </a:highlight>
                <a:latin typeface="Roboto" panose="02000000000000000000" pitchFamily="2" charset="0"/>
              </a:rPr>
              <a:t> was approved in 2019 as a first-line or second-line agent for patients with platelet counts ≥ 50 × 10</a:t>
            </a:r>
            <a:r>
              <a:rPr lang="en-US" b="0" i="0" baseline="30000" dirty="0">
                <a:solidFill>
                  <a:srgbClr val="272727"/>
                </a:solidFill>
                <a:effectLst/>
                <a:highlight>
                  <a:srgbClr val="FFFFFF"/>
                </a:highlight>
                <a:latin typeface="Roboto" panose="02000000000000000000" pitchFamily="2" charset="0"/>
              </a:rPr>
              <a:t>9</a:t>
            </a:r>
            <a:r>
              <a:rPr lang="en-US" b="0" i="0" dirty="0">
                <a:solidFill>
                  <a:srgbClr val="272727"/>
                </a:solidFill>
                <a:effectLst/>
                <a:highlight>
                  <a:srgbClr val="FFFFFF"/>
                </a:highlight>
                <a:latin typeface="Roboto" panose="02000000000000000000" pitchFamily="2" charset="0"/>
              </a:rPr>
              <a:t>/L.</a:t>
            </a:r>
            <a:r>
              <a:rPr lang="en-US" b="0" i="0" baseline="30000" dirty="0">
                <a:solidFill>
                  <a:srgbClr val="272727"/>
                </a:solidFill>
                <a:effectLst/>
                <a:highlight>
                  <a:srgbClr val="FFFFFF"/>
                </a:highlight>
                <a:latin typeface="Roboto" panose="02000000000000000000" pitchFamily="2" charset="0"/>
              </a:rPr>
              <a:t>3</a:t>
            </a:r>
            <a:r>
              <a:rPr lang="en-US" b="0" i="0" dirty="0">
                <a:solidFill>
                  <a:srgbClr val="272727"/>
                </a:solidFill>
                <a:effectLst/>
                <a:highlight>
                  <a:srgbClr val="FFFFFF"/>
                </a:highlight>
                <a:latin typeface="Roboto" panose="02000000000000000000" pitchFamily="2" charset="0"/>
              </a:rPr>
              <a:t> Although </a:t>
            </a:r>
            <a:r>
              <a:rPr lang="en-US" b="0" i="0" dirty="0" err="1">
                <a:solidFill>
                  <a:srgbClr val="272727"/>
                </a:solidFill>
                <a:effectLst/>
                <a:highlight>
                  <a:srgbClr val="FFFFFF"/>
                </a:highlight>
                <a:latin typeface="Roboto" panose="02000000000000000000" pitchFamily="2" charset="0"/>
              </a:rPr>
              <a:t>fedratinib</a:t>
            </a:r>
            <a:r>
              <a:rPr lang="en-US" b="0" i="0" dirty="0">
                <a:solidFill>
                  <a:srgbClr val="272727"/>
                </a:solidFill>
                <a:effectLst/>
                <a:highlight>
                  <a:srgbClr val="FFFFFF"/>
                </a:highlight>
                <a:latin typeface="Roboto" panose="02000000000000000000" pitchFamily="2" charset="0"/>
              </a:rPr>
              <a:t> is an effective first-line option, </a:t>
            </a:r>
            <a:r>
              <a:rPr lang="en-US" b="0" i="0" dirty="0" err="1">
                <a:solidFill>
                  <a:srgbClr val="272727"/>
                </a:solidFill>
                <a:effectLst/>
                <a:highlight>
                  <a:srgbClr val="FFFFFF"/>
                </a:highlight>
                <a:latin typeface="Roboto" panose="02000000000000000000" pitchFamily="2" charset="0"/>
              </a:rPr>
              <a:t>ruxolitinib</a:t>
            </a:r>
            <a:r>
              <a:rPr lang="en-US" b="0" i="0" dirty="0">
                <a:solidFill>
                  <a:srgbClr val="272727"/>
                </a:solidFill>
                <a:effectLst/>
                <a:highlight>
                  <a:srgbClr val="FFFFFF"/>
                </a:highlight>
                <a:latin typeface="Roboto" panose="02000000000000000000" pitchFamily="2" charset="0"/>
              </a:rPr>
              <a:t> is most often used in clinical practice because of increased experience and familiarity with its use. As a result, </a:t>
            </a:r>
            <a:r>
              <a:rPr lang="en-US" b="0" i="0" dirty="0" err="1">
                <a:solidFill>
                  <a:srgbClr val="272727"/>
                </a:solidFill>
                <a:effectLst/>
                <a:highlight>
                  <a:srgbClr val="FFFFFF"/>
                </a:highlight>
                <a:latin typeface="Roboto" panose="02000000000000000000" pitchFamily="2" charset="0"/>
              </a:rPr>
              <a:t>fedratinib</a:t>
            </a:r>
            <a:r>
              <a:rPr lang="en-US" b="0" i="0" dirty="0">
                <a:solidFill>
                  <a:srgbClr val="272727"/>
                </a:solidFill>
                <a:effectLst/>
                <a:highlight>
                  <a:srgbClr val="FFFFFF"/>
                </a:highlight>
                <a:latin typeface="Roboto" panose="02000000000000000000" pitchFamily="2" charset="0"/>
              </a:rPr>
              <a:t> is mainly used as salvage therapy following </a:t>
            </a:r>
            <a:r>
              <a:rPr lang="en-US" b="0" i="0" dirty="0" err="1">
                <a:solidFill>
                  <a:srgbClr val="272727"/>
                </a:solidFill>
                <a:effectLst/>
                <a:highlight>
                  <a:srgbClr val="FFFFFF"/>
                </a:highlight>
                <a:latin typeface="Roboto" panose="02000000000000000000" pitchFamily="2" charset="0"/>
              </a:rPr>
              <a:t>ruxolitinib</a:t>
            </a:r>
            <a:r>
              <a:rPr lang="en-US" b="0" i="0" dirty="0">
                <a:solidFill>
                  <a:srgbClr val="272727"/>
                </a:solidFill>
                <a:effectLst/>
                <a:highlight>
                  <a:srgbClr val="FFFFFF"/>
                </a:highlight>
                <a:latin typeface="Roboto" panose="02000000000000000000" pitchFamily="2" charset="0"/>
              </a:rPr>
              <a:t>.</a:t>
            </a:r>
          </a:p>
          <a:p>
            <a:pPr algn="l"/>
            <a:endParaRPr lang="en-US" b="0" i="0" dirty="0">
              <a:solidFill>
                <a:srgbClr val="272727"/>
              </a:solidFill>
              <a:effectLst/>
              <a:highlight>
                <a:srgbClr val="FFFFFF"/>
              </a:highlight>
              <a:latin typeface="Roboto" panose="02000000000000000000" pitchFamily="2" charset="0"/>
            </a:endParaRPr>
          </a:p>
          <a:p>
            <a:pPr algn="l"/>
            <a:r>
              <a:rPr lang="en-US" b="0" i="0" dirty="0">
                <a:solidFill>
                  <a:srgbClr val="272727"/>
                </a:solidFill>
                <a:effectLst/>
                <a:highlight>
                  <a:srgbClr val="FFFFFF"/>
                </a:highlight>
                <a:latin typeface="Roboto" panose="02000000000000000000" pitchFamily="2" charset="0"/>
              </a:rPr>
              <a:t>In 2022, </a:t>
            </a:r>
            <a:r>
              <a:rPr lang="en-US" b="0" i="0" dirty="0" err="1">
                <a:solidFill>
                  <a:srgbClr val="272727"/>
                </a:solidFill>
                <a:effectLst/>
                <a:highlight>
                  <a:srgbClr val="FFFFFF"/>
                </a:highlight>
                <a:latin typeface="Roboto" panose="02000000000000000000" pitchFamily="2" charset="0"/>
              </a:rPr>
              <a:t>pacritinib</a:t>
            </a:r>
            <a:r>
              <a:rPr lang="en-US" b="0" i="0" dirty="0">
                <a:solidFill>
                  <a:srgbClr val="272727"/>
                </a:solidFill>
                <a:effectLst/>
                <a:highlight>
                  <a:srgbClr val="FFFFFF"/>
                </a:highlight>
                <a:latin typeface="Roboto" panose="02000000000000000000" pitchFamily="2" charset="0"/>
              </a:rPr>
              <a:t> was approved as the first-line treatment for patients with platelet counts ≤ 50 × 10</a:t>
            </a:r>
            <a:r>
              <a:rPr lang="en-US" b="0" i="0" baseline="30000" dirty="0">
                <a:solidFill>
                  <a:srgbClr val="272727"/>
                </a:solidFill>
                <a:effectLst/>
                <a:highlight>
                  <a:srgbClr val="FFFFFF"/>
                </a:highlight>
                <a:latin typeface="Roboto" panose="02000000000000000000" pitchFamily="2" charset="0"/>
              </a:rPr>
              <a:t>9</a:t>
            </a:r>
            <a:r>
              <a:rPr lang="en-US" b="0" i="0" dirty="0">
                <a:solidFill>
                  <a:srgbClr val="272727"/>
                </a:solidFill>
                <a:effectLst/>
                <a:highlight>
                  <a:srgbClr val="FFFFFF"/>
                </a:highlight>
                <a:latin typeface="Roboto" panose="02000000000000000000" pitchFamily="2" charset="0"/>
              </a:rPr>
              <a:t>/L and as second-line use irrespective of the platelet count.</a:t>
            </a:r>
            <a:r>
              <a:rPr lang="en-US" b="0" i="0" baseline="30000" dirty="0">
                <a:solidFill>
                  <a:srgbClr val="272727"/>
                </a:solidFill>
                <a:effectLst/>
                <a:highlight>
                  <a:srgbClr val="FFFFFF"/>
                </a:highlight>
                <a:latin typeface="Roboto" panose="02000000000000000000" pitchFamily="2" charset="0"/>
              </a:rPr>
              <a:t> </a:t>
            </a:r>
            <a:r>
              <a:rPr lang="en-US" b="0" i="0" dirty="0">
                <a:solidFill>
                  <a:srgbClr val="272727"/>
                </a:solidFill>
                <a:effectLst/>
                <a:highlight>
                  <a:srgbClr val="FFFFFF"/>
                </a:highlight>
                <a:latin typeface="Roboto" panose="02000000000000000000" pitchFamily="2" charset="0"/>
              </a:rPr>
              <a:t>In the PERSIST-1 and PERSIST-2 randomized controlled clinical trials, </a:t>
            </a:r>
            <a:r>
              <a:rPr lang="en-US" b="0" i="0" dirty="0" err="1">
                <a:solidFill>
                  <a:srgbClr val="272727"/>
                </a:solidFill>
                <a:effectLst/>
                <a:highlight>
                  <a:srgbClr val="FFFFFF"/>
                </a:highlight>
                <a:latin typeface="Roboto" panose="02000000000000000000" pitchFamily="2" charset="0"/>
              </a:rPr>
              <a:t>pacritinib</a:t>
            </a:r>
            <a:r>
              <a:rPr lang="en-US" b="0" i="0" dirty="0">
                <a:solidFill>
                  <a:srgbClr val="272727"/>
                </a:solidFill>
                <a:effectLst/>
                <a:highlight>
                  <a:srgbClr val="FFFFFF"/>
                </a:highlight>
                <a:latin typeface="Roboto" panose="02000000000000000000" pitchFamily="2" charset="0"/>
              </a:rPr>
              <a:t> resulted in less myelosuppression as well as improvement in transfusion independence and hemoglobin, respectively.</a:t>
            </a:r>
          </a:p>
          <a:p>
            <a:pPr algn="l"/>
            <a:endParaRPr lang="en-US" b="0" i="0" baseline="30000" dirty="0">
              <a:solidFill>
                <a:srgbClr val="272727"/>
              </a:solidFill>
              <a:effectLst/>
              <a:highlight>
                <a:srgbClr val="FFFFFF"/>
              </a:highlight>
              <a:latin typeface="Roboto" panose="02000000000000000000" pitchFamily="2" charset="0"/>
            </a:endParaRPr>
          </a:p>
          <a:p>
            <a:pPr algn="l"/>
            <a:endParaRPr lang="en-US" b="0" i="0" baseline="30000" dirty="0">
              <a:solidFill>
                <a:srgbClr val="272727"/>
              </a:solidFill>
              <a:effectLst/>
              <a:highlight>
                <a:srgbClr val="FFFFFF"/>
              </a:highlight>
              <a:latin typeface="Roboto" panose="02000000000000000000" pitchFamily="2" charset="0"/>
            </a:endParaRPr>
          </a:p>
          <a:p>
            <a:pPr algn="l"/>
            <a:r>
              <a:rPr lang="en-US" b="0" i="0" dirty="0">
                <a:solidFill>
                  <a:srgbClr val="272727"/>
                </a:solidFill>
                <a:effectLst/>
                <a:highlight>
                  <a:srgbClr val="FFFFFF"/>
                </a:highlight>
                <a:latin typeface="Roboto" panose="02000000000000000000" pitchFamily="2" charset="0"/>
              </a:rPr>
              <a:t>Clinical improvement in hemoglobin is speculated to be a result of increased erythropoiesis through inhibition of IRAK1 and ACVR1.</a:t>
            </a:r>
            <a:r>
              <a:rPr lang="en-US" b="0" i="0" baseline="30000" dirty="0">
                <a:solidFill>
                  <a:srgbClr val="272727"/>
                </a:solidFill>
                <a:effectLst/>
                <a:highlight>
                  <a:srgbClr val="FFFFFF"/>
                </a:highlight>
                <a:latin typeface="Roboto" panose="02000000000000000000" pitchFamily="2" charset="0"/>
              </a:rPr>
              <a:t>3,4</a:t>
            </a:r>
            <a:endParaRPr lang="en-US" b="0" i="0" dirty="0">
              <a:solidFill>
                <a:srgbClr val="272727"/>
              </a:solidFill>
              <a:effectLst/>
              <a:highlight>
                <a:srgbClr val="FFFFFF"/>
              </a:highlight>
              <a:latin typeface="Roboto" panose="02000000000000000000" pitchFamily="2" charset="0"/>
            </a:endParaRPr>
          </a:p>
          <a:p>
            <a:pPr algn="l"/>
            <a:endParaRPr lang="en-US" b="0" i="0" baseline="30000" dirty="0">
              <a:solidFill>
                <a:srgbClr val="272727"/>
              </a:solidFill>
              <a:effectLst/>
              <a:highlight>
                <a:srgbClr val="FFFFFF"/>
              </a:highlight>
              <a:latin typeface="Roboto" panose="02000000000000000000" pitchFamily="2" charset="0"/>
            </a:endParaRPr>
          </a:p>
          <a:p>
            <a:pPr algn="l"/>
            <a:endParaRPr lang="en-US" b="0" i="0" baseline="30000" dirty="0">
              <a:solidFill>
                <a:srgbClr val="272727"/>
              </a:solidFill>
              <a:effectLst/>
              <a:highlight>
                <a:srgbClr val="FFFFFF"/>
              </a:highlight>
              <a:latin typeface="Roboto" panose="02000000000000000000" pitchFamily="2" charset="0"/>
            </a:endParaRPr>
          </a:p>
          <a:p>
            <a:pPr algn="l"/>
            <a:r>
              <a:rPr lang="en-US" b="0" i="0" dirty="0">
                <a:solidFill>
                  <a:srgbClr val="333333"/>
                </a:solidFill>
                <a:effectLst/>
                <a:highlight>
                  <a:srgbClr val="F7F7F7"/>
                </a:highlight>
                <a:latin typeface="Merriweather" panose="00000500000000000000" pitchFamily="2" charset="0"/>
              </a:rPr>
              <a:t>On September 15, the U.S. Food and Drug Administration (FDA) approved </a:t>
            </a:r>
            <a:r>
              <a:rPr lang="en-US" b="0" i="0" dirty="0" err="1">
                <a:solidFill>
                  <a:srgbClr val="333333"/>
                </a:solidFill>
                <a:effectLst/>
                <a:highlight>
                  <a:srgbClr val="F7F7F7"/>
                </a:highlight>
                <a:latin typeface="Merriweather" panose="00000500000000000000" pitchFamily="2" charset="0"/>
              </a:rPr>
              <a:t>momelotinib</a:t>
            </a:r>
            <a:r>
              <a:rPr lang="en-US" b="0" i="0" dirty="0">
                <a:solidFill>
                  <a:srgbClr val="333333"/>
                </a:solidFill>
                <a:effectLst/>
                <a:highlight>
                  <a:srgbClr val="F7F7F7"/>
                </a:highlight>
                <a:latin typeface="Merriweather" panose="00000500000000000000" pitchFamily="2" charset="0"/>
              </a:rPr>
              <a:t> (</a:t>
            </a:r>
            <a:r>
              <a:rPr lang="en-US" b="0" i="0" dirty="0" err="1">
                <a:solidFill>
                  <a:srgbClr val="333333"/>
                </a:solidFill>
                <a:effectLst/>
                <a:highlight>
                  <a:srgbClr val="F7F7F7"/>
                </a:highlight>
                <a:latin typeface="Merriweather" panose="00000500000000000000" pitchFamily="2" charset="0"/>
              </a:rPr>
              <a:t>Ojjaara</a:t>
            </a:r>
            <a:r>
              <a:rPr lang="en-US" b="0" i="0" dirty="0">
                <a:solidFill>
                  <a:srgbClr val="333333"/>
                </a:solidFill>
                <a:effectLst/>
                <a:highlight>
                  <a:srgbClr val="F7F7F7"/>
                </a:highlight>
                <a:latin typeface="Merriweather" panose="00000500000000000000" pitchFamily="2" charset="0"/>
              </a:rPr>
              <a:t>) for the treatment of intermediate- or high-risk myelofibrosis, including primary myelofibrosis or secondary myelofibrosis (post–polycythemia vera and post–essential thrombocythemia), in adults with anemia. The FDA approval of </a:t>
            </a:r>
            <a:r>
              <a:rPr lang="en-US" b="0" i="0" dirty="0" err="1">
                <a:solidFill>
                  <a:srgbClr val="333333"/>
                </a:solidFill>
                <a:effectLst/>
                <a:highlight>
                  <a:srgbClr val="F7F7F7"/>
                </a:highlight>
                <a:latin typeface="Merriweather" panose="00000500000000000000" pitchFamily="2" charset="0"/>
              </a:rPr>
              <a:t>momelotinib</a:t>
            </a:r>
            <a:r>
              <a:rPr lang="en-US" b="0" i="0" dirty="0">
                <a:solidFill>
                  <a:srgbClr val="333333"/>
                </a:solidFill>
                <a:effectLst/>
                <a:highlight>
                  <a:srgbClr val="F7F7F7"/>
                </a:highlight>
                <a:latin typeface="Merriweather" panose="00000500000000000000" pitchFamily="2" charset="0"/>
              </a:rPr>
              <a:t> is supported by data from the pivotal MOMENTUM study</a:t>
            </a:r>
            <a:r>
              <a:rPr lang="en-US" b="0" i="0" baseline="30000" dirty="0">
                <a:solidFill>
                  <a:srgbClr val="272727"/>
                </a:solidFill>
                <a:effectLst/>
                <a:highlight>
                  <a:srgbClr val="FFFFFF"/>
                </a:highlight>
                <a:latin typeface="Roboto" panose="02000000000000000000" pitchFamily="2" charset="0"/>
              </a:rPr>
              <a:t>. </a:t>
            </a:r>
            <a:r>
              <a:rPr lang="en-US" b="0" i="0" dirty="0">
                <a:solidFill>
                  <a:srgbClr val="333333"/>
                </a:solidFill>
                <a:effectLst/>
                <a:highlight>
                  <a:srgbClr val="F7F7F7"/>
                </a:highlight>
                <a:latin typeface="Merriweather" panose="00000500000000000000" pitchFamily="2" charset="0"/>
              </a:rPr>
              <a:t>designed to evaluate the safety and efficacy of </a:t>
            </a:r>
            <a:r>
              <a:rPr lang="en-US" b="0" i="0" dirty="0" err="1">
                <a:solidFill>
                  <a:srgbClr val="333333"/>
                </a:solidFill>
                <a:effectLst/>
                <a:highlight>
                  <a:srgbClr val="F7F7F7"/>
                </a:highlight>
                <a:latin typeface="Merriweather" panose="00000500000000000000" pitchFamily="2" charset="0"/>
              </a:rPr>
              <a:t>momelotinib</a:t>
            </a:r>
            <a:r>
              <a:rPr lang="en-US" b="0" i="0" dirty="0">
                <a:solidFill>
                  <a:srgbClr val="333333"/>
                </a:solidFill>
                <a:effectLst/>
                <a:highlight>
                  <a:srgbClr val="F7F7F7"/>
                </a:highlight>
                <a:latin typeface="Merriweather" panose="00000500000000000000" pitchFamily="2" charset="0"/>
              </a:rPr>
              <a:t> vs danazol for the treatment and reduction of key manifestations of myelofibrosis in an anemic, symptomatic, JAK inhibitor–experienced patient population. This study showed improved symptoms controlled along with anemia and spleen response. </a:t>
            </a:r>
            <a:endParaRPr lang="en-US" b="0" i="0" baseline="30000" dirty="0">
              <a:solidFill>
                <a:srgbClr val="272727"/>
              </a:solidFill>
              <a:effectLst/>
              <a:highlight>
                <a:srgbClr val="FFFFFF"/>
              </a:highligh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49</a:t>
            </a:fld>
            <a:endParaRPr lang="en-US" dirty="0"/>
          </a:p>
        </p:txBody>
      </p:sp>
    </p:spTree>
    <p:extLst>
      <p:ext uri="{BB962C8B-B14F-4D97-AF65-F5344CB8AC3E}">
        <p14:creationId xmlns:p14="http://schemas.microsoft.com/office/powerpoint/2010/main" val="101417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ui-sans-serif"/>
              </a:rPr>
              <a:t>One interesting observation from both these studies was that approximately 35% to 40% of patients receiving </a:t>
            </a:r>
            <a:r>
              <a:rPr lang="en-US" b="0" i="0" dirty="0" err="1">
                <a:solidFill>
                  <a:srgbClr val="000000"/>
                </a:solidFill>
                <a:effectLst/>
                <a:latin typeface="ui-sans-serif"/>
              </a:rPr>
              <a:t>momelotinib</a:t>
            </a:r>
            <a:r>
              <a:rPr lang="en-US" b="0" i="0" dirty="0">
                <a:solidFill>
                  <a:srgbClr val="000000"/>
                </a:solidFill>
                <a:effectLst/>
                <a:latin typeface="ui-sans-serif"/>
              </a:rPr>
              <a:t> who were transfusion dependent developed transfusion independence. There may be a unique niche for </a:t>
            </a:r>
            <a:r>
              <a:rPr lang="en-US" b="0" i="0" dirty="0" err="1">
                <a:solidFill>
                  <a:srgbClr val="000000"/>
                </a:solidFill>
                <a:effectLst/>
                <a:latin typeface="ui-sans-serif"/>
              </a:rPr>
              <a:t>momelotinib</a:t>
            </a:r>
            <a:r>
              <a:rPr lang="en-US" b="0" i="0" dirty="0">
                <a:solidFill>
                  <a:srgbClr val="000000"/>
                </a:solidFill>
                <a:effectLst/>
                <a:latin typeface="ui-sans-serif"/>
              </a:rPr>
              <a:t> in the treatment of patients with myelofibrosis; namely, those who have severe anemia and are transfusion dependent.</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52</a:t>
            </a:fld>
            <a:endParaRPr lang="en-US" dirty="0"/>
          </a:p>
        </p:txBody>
      </p:sp>
    </p:spTree>
    <p:extLst>
      <p:ext uri="{BB962C8B-B14F-4D97-AF65-F5344CB8AC3E}">
        <p14:creationId xmlns:p14="http://schemas.microsoft.com/office/powerpoint/2010/main" val="378282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1A1A1A"/>
                </a:solidFill>
                <a:effectLst/>
                <a:highlight>
                  <a:srgbClr val="FFFFFF"/>
                </a:highlight>
                <a:latin typeface="acumin-pro"/>
              </a:rPr>
              <a:t>Pacritinib</a:t>
            </a:r>
            <a:r>
              <a:rPr lang="en-US" b="0" i="0" dirty="0">
                <a:solidFill>
                  <a:srgbClr val="1A1A1A"/>
                </a:solidFill>
                <a:effectLst/>
                <a:highlight>
                  <a:srgbClr val="FFFFFF"/>
                </a:highlight>
                <a:latin typeface="acumin-pro"/>
              </a:rPr>
              <a:t> earned FDA approval for the treatment of patients with myelofibrosis following the results of the PERSIST 1 and 2 trials. The PERSIST-1 trial was a multicenter phase 3 randomized trial that evaluated the efficacy and safety of PAC 400 mg daily vs best available therapy [BAT]: watchful waiting or any symptom-directed therapy excluding JAK2 inhibitors in patients with MF.</a:t>
            </a:r>
          </a:p>
          <a:p>
            <a:endParaRPr lang="en-US" b="0" i="0" dirty="0">
              <a:solidFill>
                <a:srgbClr val="1A1A1A"/>
              </a:solidFill>
              <a:effectLst/>
              <a:highlight>
                <a:srgbClr val="FFFFFF"/>
              </a:highlight>
              <a:latin typeface="acumin-pro"/>
            </a:endParaRPr>
          </a:p>
          <a:p>
            <a:r>
              <a:rPr lang="en-US" b="0" i="0" dirty="0">
                <a:solidFill>
                  <a:srgbClr val="1A1A1A"/>
                </a:solidFill>
                <a:effectLst/>
                <a:highlight>
                  <a:srgbClr val="FFFFFF"/>
                </a:highlight>
                <a:latin typeface="acumin-pro"/>
              </a:rPr>
              <a:t>The primary endpoint of SVR35% at week 24 and a key secondary endpoint was TSS50 was assessed by MPN-SAF v2.0. In the intent-to-treat population, SVR35% was significantly higher in the PAC-treated patients (19.1% vs 4.7% with BAT, </a:t>
            </a:r>
            <a:r>
              <a:rPr lang="en-US" b="0" i="1" dirty="0">
                <a:solidFill>
                  <a:srgbClr val="1A1A1A"/>
                </a:solidFill>
                <a:effectLst/>
                <a:highlight>
                  <a:srgbClr val="FFFFFF"/>
                </a:highlight>
                <a:latin typeface="acumin-pro"/>
              </a:rPr>
              <a:t>P</a:t>
            </a:r>
            <a:r>
              <a:rPr lang="en-US" b="0" i="0" dirty="0">
                <a:solidFill>
                  <a:srgbClr val="1A1A1A"/>
                </a:solidFill>
                <a:effectLst/>
                <a:highlight>
                  <a:srgbClr val="FFFFFF"/>
                </a:highlight>
                <a:latin typeface="acumin-pro"/>
              </a:rPr>
              <a:t> = .003), and this benefit was consistent regardless of baseline platelet counts. In patients evaluable for response, 36% of patients treated with PAC achieved a  ≥50% reduction in symptom score vs 14% in the BAT group (</a:t>
            </a:r>
            <a:r>
              <a:rPr lang="en-US" b="0" i="1" dirty="0">
                <a:solidFill>
                  <a:srgbClr val="1A1A1A"/>
                </a:solidFill>
                <a:effectLst/>
                <a:highlight>
                  <a:srgbClr val="FFFFFF"/>
                </a:highlight>
                <a:latin typeface="acumin-pro"/>
              </a:rPr>
              <a:t>P</a:t>
            </a:r>
            <a:r>
              <a:rPr lang="en-US" b="0" i="0" dirty="0">
                <a:solidFill>
                  <a:srgbClr val="1A1A1A"/>
                </a:solidFill>
                <a:effectLst/>
                <a:highlight>
                  <a:srgbClr val="FFFFFF"/>
                </a:highlight>
                <a:latin typeface="acumin-pro"/>
              </a:rPr>
              <a:t> = .029). Most common nonhematologic toxicities were primarily gastrointestinal, namely grade ≤ 2 diarrhea (58%) and nausea (31%) managed with supportive care. </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54</a:t>
            </a:fld>
            <a:endParaRPr lang="en-US" dirty="0"/>
          </a:p>
        </p:txBody>
      </p:sp>
    </p:spTree>
    <p:extLst>
      <p:ext uri="{BB962C8B-B14F-4D97-AF65-F5344CB8AC3E}">
        <p14:creationId xmlns:p14="http://schemas.microsoft.com/office/powerpoint/2010/main" val="262634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pic>
        <p:nvPicPr>
          <p:cNvPr id="6" name="Picture 5" descr="A black background with blue text&#10;&#10;Description automatically generated">
            <a:extLst>
              <a:ext uri="{FF2B5EF4-FFF2-40B4-BE49-F238E27FC236}">
                <a16:creationId xmlns:a16="http://schemas.microsoft.com/office/drawing/2014/main" id="{201FCBDC-C155-95E1-D441-02FD5653E978}"/>
              </a:ext>
            </a:extLst>
          </p:cNvPr>
          <p:cNvPicPr>
            <a:picLocks noChangeAspect="1"/>
          </p:cNvPicPr>
          <p:nvPr userDrawn="1"/>
        </p:nvPicPr>
        <p:blipFill>
          <a:blip r:embed="rId3"/>
          <a:stretch>
            <a:fillRect/>
          </a:stretch>
        </p:blipFill>
        <p:spPr>
          <a:xfrm>
            <a:off x="5176300" y="4372443"/>
            <a:ext cx="3856382" cy="527686"/>
          </a:xfrm>
          <a:prstGeom prst="rect">
            <a:avLst/>
          </a:prstGeom>
        </p:spPr>
      </p:pic>
    </p:spTree>
    <p:extLst>
      <p:ext uri="{BB962C8B-B14F-4D97-AF65-F5344CB8AC3E}">
        <p14:creationId xmlns:p14="http://schemas.microsoft.com/office/powerpoint/2010/main" val="2169875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528697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1320841557"/>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851866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pic>
        <p:nvPicPr>
          <p:cNvPr id="6" name="Picture 5" descr="A black background with blue text&#10;&#10;Description automatically generated">
            <a:extLst>
              <a:ext uri="{FF2B5EF4-FFF2-40B4-BE49-F238E27FC236}">
                <a16:creationId xmlns:a16="http://schemas.microsoft.com/office/drawing/2014/main" id="{201FCBDC-C155-95E1-D441-02FD5653E978}"/>
              </a:ext>
            </a:extLst>
          </p:cNvPr>
          <p:cNvPicPr>
            <a:picLocks noChangeAspect="1"/>
          </p:cNvPicPr>
          <p:nvPr userDrawn="1"/>
        </p:nvPicPr>
        <p:blipFill>
          <a:blip r:embed="rId3"/>
          <a:stretch>
            <a:fillRect/>
          </a:stretch>
        </p:blipFill>
        <p:spPr>
          <a:xfrm>
            <a:off x="5176300" y="4372443"/>
            <a:ext cx="3856382" cy="527686"/>
          </a:xfrm>
          <a:prstGeom prst="rect">
            <a:avLst/>
          </a:prstGeom>
        </p:spPr>
      </p:pic>
    </p:spTree>
    <p:extLst>
      <p:ext uri="{BB962C8B-B14F-4D97-AF65-F5344CB8AC3E}">
        <p14:creationId xmlns:p14="http://schemas.microsoft.com/office/powerpoint/2010/main" val="1698765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2420102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765090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034115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3132304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2556698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1191662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1791716"/>
            <a:ext cx="6743700" cy="1235583"/>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3267431"/>
            <a:ext cx="5101209" cy="930782"/>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767F81-893F-9346-A03A-3174440FE880}" type="datetimeFigureOut">
              <a:rPr lang="en-US" smtClean="0"/>
              <a:t>6/19/2024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69E85-B1FC-1A43-8277-E65C9CEE9279}" type="slidenum">
              <a:rPr lang="en-US" smtClean="0"/>
              <a:t>‹#›</a:t>
            </a:fld>
            <a:endParaRPr lang="en-US"/>
          </a:p>
        </p:txBody>
      </p:sp>
    </p:spTree>
    <p:extLst>
      <p:ext uri="{BB962C8B-B14F-4D97-AF65-F5344CB8AC3E}">
        <p14:creationId xmlns:p14="http://schemas.microsoft.com/office/powerpoint/2010/main" val="1767310673"/>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767F81-893F-9346-A03A-3174440FE880}" type="datetimeFigureOut">
              <a:rPr lang="en-US" smtClean="0"/>
              <a:t>6/19/2024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69E85-B1FC-1A43-8277-E65C9CEE9279}" type="slidenum">
              <a:rPr lang="en-US" smtClean="0"/>
              <a:t>‹#›</a:t>
            </a:fld>
            <a:endParaRPr lang="en-US"/>
          </a:p>
        </p:txBody>
      </p:sp>
    </p:spTree>
    <p:extLst>
      <p:ext uri="{BB962C8B-B14F-4D97-AF65-F5344CB8AC3E}">
        <p14:creationId xmlns:p14="http://schemas.microsoft.com/office/powerpoint/2010/main" val="261175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1791716"/>
            <a:ext cx="6743700" cy="1235583"/>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3267372"/>
            <a:ext cx="5101209" cy="949690"/>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767F81-893F-9346-A03A-3174440FE880}" type="datetimeFigureOut">
              <a:rPr lang="en-US" smtClean="0"/>
              <a:t>6/19/2024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69E85-B1FC-1A43-8277-E65C9CEE9279}" type="slidenum">
              <a:rPr lang="en-US" smtClean="0"/>
              <a:t>‹#›</a:t>
            </a:fld>
            <a:endParaRPr lang="en-US"/>
          </a:p>
        </p:txBody>
      </p:sp>
    </p:spTree>
    <p:extLst>
      <p:ext uri="{BB962C8B-B14F-4D97-AF65-F5344CB8AC3E}">
        <p14:creationId xmlns:p14="http://schemas.microsoft.com/office/powerpoint/2010/main" val="290765246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1980365"/>
            <a:ext cx="3203828" cy="23286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1980365"/>
            <a:ext cx="3202685" cy="23286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1767F81-893F-9346-A03A-3174440FE880}" type="datetimeFigureOut">
              <a:rPr lang="en-US" smtClean="0"/>
              <a:t>6/19/2024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BF69E85-B1FC-1A43-8277-E65C9CEE9279}" type="slidenum">
              <a:rPr lang="en-US" smtClean="0"/>
              <a:t>‹#›</a:t>
            </a:fld>
            <a:endParaRPr lang="en-US"/>
          </a:p>
        </p:txBody>
      </p:sp>
    </p:spTree>
    <p:extLst>
      <p:ext uri="{BB962C8B-B14F-4D97-AF65-F5344CB8AC3E}">
        <p14:creationId xmlns:p14="http://schemas.microsoft.com/office/powerpoint/2010/main" val="177882917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6682"/>
            <a:ext cx="3202686" cy="528554"/>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2359620"/>
            <a:ext cx="3202686" cy="194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2359620"/>
            <a:ext cx="3190113" cy="194938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1736682"/>
            <a:ext cx="3202686" cy="528554"/>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11767F81-893F-9346-A03A-3174440FE880}" type="datetimeFigureOut">
              <a:rPr lang="en-US" smtClean="0"/>
              <a:t>6/19/2024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69E85-B1FC-1A43-8277-E65C9CEE927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58168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767F81-893F-9346-A03A-3174440FE880}" type="datetimeFigureOut">
              <a:rPr lang="en-US" smtClean="0"/>
              <a:t>6/19/2024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F69E85-B1FC-1A43-8277-E65C9CEE9279}" type="slidenum">
              <a:rPr lang="en-US" smtClean="0"/>
              <a:t>‹#›</a:t>
            </a:fld>
            <a:endParaRPr lang="en-US"/>
          </a:p>
        </p:txBody>
      </p:sp>
    </p:spTree>
    <p:extLst>
      <p:ext uri="{BB962C8B-B14F-4D97-AF65-F5344CB8AC3E}">
        <p14:creationId xmlns:p14="http://schemas.microsoft.com/office/powerpoint/2010/main" val="574920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767F81-893F-9346-A03A-3174440FE880}" type="datetimeFigureOut">
              <a:rPr lang="en-US" smtClean="0"/>
              <a:t>6/19/2024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F69E85-B1FC-1A43-8277-E65C9CEE9279}" type="slidenum">
              <a:rPr lang="en-US" smtClean="0"/>
              <a:t>‹#›</a:t>
            </a:fld>
            <a:endParaRPr lang="en-US"/>
          </a:p>
        </p:txBody>
      </p:sp>
    </p:spTree>
    <p:extLst>
      <p:ext uri="{BB962C8B-B14F-4D97-AF65-F5344CB8AC3E}">
        <p14:creationId xmlns:p14="http://schemas.microsoft.com/office/powerpoint/2010/main" val="2225787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51482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1684430"/>
            <a:ext cx="3364992" cy="856916"/>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604063"/>
            <a:ext cx="3611880" cy="3940137"/>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2664904"/>
            <a:ext cx="2846070" cy="1647051"/>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8"/>
          <p:cNvSpPr>
            <a:spLocks noGrp="1"/>
          </p:cNvSpPr>
          <p:nvPr>
            <p:ph type="dt" sz="half" idx="10"/>
          </p:nvPr>
        </p:nvSpPr>
        <p:spPr/>
        <p:txBody>
          <a:bodyPr/>
          <a:lstStyle/>
          <a:p>
            <a:fld id="{11767F81-893F-9346-A03A-3174440FE880}" type="datetimeFigureOut">
              <a:rPr lang="en-US" smtClean="0"/>
              <a:t>6/19/2024</a:t>
            </a:fld>
            <a:endParaRPr lang="en-US"/>
          </a:p>
        </p:txBody>
      </p:sp>
      <p:sp>
        <p:nvSpPr>
          <p:cNvPr id="10" name="Footer Placeholder 9"/>
          <p:cNvSpPr>
            <a:spLocks noGrp="1"/>
          </p:cNvSpPr>
          <p:nvPr>
            <p:ph type="ftr" sz="quarter" idx="11"/>
          </p:nvPr>
        </p:nvSpPr>
        <p:spPr>
          <a:xfrm>
            <a:off x="603504" y="4681487"/>
            <a:ext cx="3843598" cy="240252"/>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BBF69E85-B1FC-1A43-8277-E65C9CEE9279}" type="slidenum">
              <a:rPr lang="en-US" smtClean="0"/>
              <a:t>‹#›</a:t>
            </a:fld>
            <a:endParaRPr lang="en-US"/>
          </a:p>
        </p:txBody>
      </p:sp>
    </p:spTree>
    <p:extLst>
      <p:ext uri="{BB962C8B-B14F-4D97-AF65-F5344CB8AC3E}">
        <p14:creationId xmlns:p14="http://schemas.microsoft.com/office/powerpoint/2010/main" val="287160894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51482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1684429"/>
            <a:ext cx="3371249" cy="851768"/>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5148263"/>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2664904"/>
            <a:ext cx="2846070" cy="1647052"/>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1767F81-893F-9346-A03A-3174440FE880}" type="datetimeFigureOut">
              <a:rPr lang="en-US" smtClean="0"/>
              <a:t>6/19/2024</a:t>
            </a:fld>
            <a:endParaRPr lang="en-US"/>
          </a:p>
        </p:txBody>
      </p:sp>
      <p:sp>
        <p:nvSpPr>
          <p:cNvPr id="9" name="Footer Placeholder 8"/>
          <p:cNvSpPr>
            <a:spLocks noGrp="1"/>
          </p:cNvSpPr>
          <p:nvPr>
            <p:ph type="ftr" sz="quarter" idx="11"/>
          </p:nvPr>
        </p:nvSpPr>
        <p:spPr>
          <a:xfrm>
            <a:off x="603504" y="4681487"/>
            <a:ext cx="3843598" cy="240252"/>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BBF69E85-B1FC-1A43-8277-E65C9CEE9279}" type="slidenum">
              <a:rPr lang="en-US" smtClean="0"/>
              <a:t>‹#›</a:t>
            </a:fld>
            <a:endParaRPr lang="en-US"/>
          </a:p>
        </p:txBody>
      </p:sp>
    </p:spTree>
    <p:extLst>
      <p:ext uri="{BB962C8B-B14F-4D97-AF65-F5344CB8AC3E}">
        <p14:creationId xmlns:p14="http://schemas.microsoft.com/office/powerpoint/2010/main" val="350691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767F81-893F-9346-A03A-3174440FE880}" type="datetimeFigureOut">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69E85-B1FC-1A43-8277-E65C9CEE9279}" type="slidenum">
              <a:rPr lang="en-US" smtClean="0"/>
              <a:t>‹#›</a:t>
            </a:fld>
            <a:endParaRPr lang="en-US"/>
          </a:p>
        </p:txBody>
      </p:sp>
    </p:spTree>
    <p:extLst>
      <p:ext uri="{BB962C8B-B14F-4D97-AF65-F5344CB8AC3E}">
        <p14:creationId xmlns:p14="http://schemas.microsoft.com/office/powerpoint/2010/main" val="288852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703596"/>
            <a:ext cx="973956" cy="374107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703596"/>
            <a:ext cx="4648867" cy="3741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767F81-893F-9346-A03A-3174440FE880}" type="datetimeFigureOut">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69E85-B1FC-1A43-8277-E65C9CEE9279}" type="slidenum">
              <a:rPr lang="en-US" smtClean="0"/>
              <a:t>‹#›</a:t>
            </a:fld>
            <a:endParaRPr lang="en-US"/>
          </a:p>
        </p:txBody>
      </p:sp>
    </p:spTree>
    <p:extLst>
      <p:ext uri="{BB962C8B-B14F-4D97-AF65-F5344CB8AC3E}">
        <p14:creationId xmlns:p14="http://schemas.microsoft.com/office/powerpoint/2010/main" val="1505301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pic>
        <p:nvPicPr>
          <p:cNvPr id="6" name="Picture 5" descr="A black background with blue text&#10;&#10;Description automatically generated">
            <a:extLst>
              <a:ext uri="{FF2B5EF4-FFF2-40B4-BE49-F238E27FC236}">
                <a16:creationId xmlns:a16="http://schemas.microsoft.com/office/drawing/2014/main" id="{201FCBDC-C155-95E1-D441-02FD5653E978}"/>
              </a:ext>
            </a:extLst>
          </p:cNvPr>
          <p:cNvPicPr>
            <a:picLocks noChangeAspect="1"/>
          </p:cNvPicPr>
          <p:nvPr userDrawn="1"/>
        </p:nvPicPr>
        <p:blipFill>
          <a:blip r:embed="rId3"/>
          <a:stretch>
            <a:fillRect/>
          </a:stretch>
        </p:blipFill>
        <p:spPr>
          <a:xfrm>
            <a:off x="5176300" y="4372443"/>
            <a:ext cx="3856382" cy="527686"/>
          </a:xfrm>
          <a:prstGeom prst="rect">
            <a:avLst/>
          </a:prstGeom>
        </p:spPr>
      </p:pic>
    </p:spTree>
    <p:extLst>
      <p:ext uri="{BB962C8B-B14F-4D97-AF65-F5344CB8AC3E}">
        <p14:creationId xmlns:p14="http://schemas.microsoft.com/office/powerpoint/2010/main" val="1662977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5ABCD-24F3-82BF-3F77-F55C7077585D}"/>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2E3A82E-A348-247F-5B0B-C4D7500DD9FB}"/>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8E6647E-7975-869A-37C9-82483D6A2E68}"/>
              </a:ext>
            </a:extLst>
          </p:cNvPr>
          <p:cNvSpPr>
            <a:spLocks noGrp="1"/>
          </p:cNvSpPr>
          <p:nvPr>
            <p:ph type="dt" sz="half" idx="10"/>
          </p:nvPr>
        </p:nvSpPr>
        <p:spPr/>
        <p:txBody>
          <a:bodyPr/>
          <a:lstStyle/>
          <a:p>
            <a:fld id="{7C29BCB2-A420-4DD0-BBD9-66460830DE0F}" type="datetimeFigureOut">
              <a:rPr lang="en-US" smtClean="0"/>
              <a:t>6/19/2024</a:t>
            </a:fld>
            <a:endParaRPr lang="en-US"/>
          </a:p>
        </p:txBody>
      </p:sp>
      <p:sp>
        <p:nvSpPr>
          <p:cNvPr id="5" name="Footer Placeholder 4">
            <a:extLst>
              <a:ext uri="{FF2B5EF4-FFF2-40B4-BE49-F238E27FC236}">
                <a16:creationId xmlns:a16="http://schemas.microsoft.com/office/drawing/2014/main" id="{1ADD1EF0-A176-1523-068E-C1016E01B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FCC12-CFD9-71F8-BB9E-9DEB79455E87}"/>
              </a:ext>
            </a:extLst>
          </p:cNvPr>
          <p:cNvSpPr>
            <a:spLocks noGrp="1"/>
          </p:cNvSpPr>
          <p:nvPr>
            <p:ph type="sldNum" sz="quarter" idx="12"/>
          </p:nvPr>
        </p:nvSpPr>
        <p:spPr/>
        <p:txBody>
          <a:bodyPr/>
          <a:lstStyle/>
          <a:p>
            <a:fld id="{ACE96C81-F160-4C10-878A-54A3D3E255FA}" type="slidenum">
              <a:rPr lang="en-US" smtClean="0"/>
              <a:t>‹#›</a:t>
            </a:fld>
            <a:endParaRPr lang="en-US"/>
          </a:p>
        </p:txBody>
      </p:sp>
    </p:spTree>
    <p:extLst>
      <p:ext uri="{BB962C8B-B14F-4D97-AF65-F5344CB8AC3E}">
        <p14:creationId xmlns:p14="http://schemas.microsoft.com/office/powerpoint/2010/main" val="2994035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FDB0D-573F-36F3-2849-42F79DB29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033287-4F84-3496-DA17-79EE7326BD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570BF-6366-6453-D376-F8BAE76598CC}"/>
              </a:ext>
            </a:extLst>
          </p:cNvPr>
          <p:cNvSpPr>
            <a:spLocks noGrp="1"/>
          </p:cNvSpPr>
          <p:nvPr>
            <p:ph type="dt" sz="half" idx="10"/>
          </p:nvPr>
        </p:nvSpPr>
        <p:spPr/>
        <p:txBody>
          <a:bodyPr/>
          <a:lstStyle/>
          <a:p>
            <a:fld id="{7C29BCB2-A420-4DD0-BBD9-66460830DE0F}" type="datetimeFigureOut">
              <a:rPr lang="en-US" smtClean="0"/>
              <a:t>6/19/2024</a:t>
            </a:fld>
            <a:endParaRPr lang="en-US"/>
          </a:p>
        </p:txBody>
      </p:sp>
      <p:sp>
        <p:nvSpPr>
          <p:cNvPr id="5" name="Footer Placeholder 4">
            <a:extLst>
              <a:ext uri="{FF2B5EF4-FFF2-40B4-BE49-F238E27FC236}">
                <a16:creationId xmlns:a16="http://schemas.microsoft.com/office/drawing/2014/main" id="{B424FF8F-2447-BE51-1349-D0B041BF8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0DD32-1537-BFB4-95BA-5D9DC802B300}"/>
              </a:ext>
            </a:extLst>
          </p:cNvPr>
          <p:cNvSpPr>
            <a:spLocks noGrp="1"/>
          </p:cNvSpPr>
          <p:nvPr>
            <p:ph type="sldNum" sz="quarter" idx="12"/>
          </p:nvPr>
        </p:nvSpPr>
        <p:spPr/>
        <p:txBody>
          <a:bodyPr/>
          <a:lstStyle/>
          <a:p>
            <a:fld id="{ACE96C81-F160-4C10-878A-54A3D3E255FA}" type="slidenum">
              <a:rPr lang="en-US" smtClean="0"/>
              <a:t>‹#›</a:t>
            </a:fld>
            <a:endParaRPr lang="en-US"/>
          </a:p>
        </p:txBody>
      </p:sp>
    </p:spTree>
    <p:extLst>
      <p:ext uri="{BB962C8B-B14F-4D97-AF65-F5344CB8AC3E}">
        <p14:creationId xmlns:p14="http://schemas.microsoft.com/office/powerpoint/2010/main" val="3607325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F501D-C02A-CFEF-E481-CB94FB718341}"/>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D37427B-08EB-0380-C802-E64CFBBA9C84}"/>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53EC15-0560-2B6D-C88A-CDF9D978D9D9}"/>
              </a:ext>
            </a:extLst>
          </p:cNvPr>
          <p:cNvSpPr>
            <a:spLocks noGrp="1"/>
          </p:cNvSpPr>
          <p:nvPr>
            <p:ph type="dt" sz="half" idx="10"/>
          </p:nvPr>
        </p:nvSpPr>
        <p:spPr/>
        <p:txBody>
          <a:bodyPr/>
          <a:lstStyle/>
          <a:p>
            <a:fld id="{7C29BCB2-A420-4DD0-BBD9-66460830DE0F}" type="datetimeFigureOut">
              <a:rPr lang="en-US" smtClean="0"/>
              <a:t>6/19/2024</a:t>
            </a:fld>
            <a:endParaRPr lang="en-US"/>
          </a:p>
        </p:txBody>
      </p:sp>
      <p:sp>
        <p:nvSpPr>
          <p:cNvPr id="5" name="Footer Placeholder 4">
            <a:extLst>
              <a:ext uri="{FF2B5EF4-FFF2-40B4-BE49-F238E27FC236}">
                <a16:creationId xmlns:a16="http://schemas.microsoft.com/office/drawing/2014/main" id="{FEC5811B-FC7D-28E0-2F12-A989B2736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3418-F496-11AE-B2C6-E927BB501214}"/>
              </a:ext>
            </a:extLst>
          </p:cNvPr>
          <p:cNvSpPr>
            <a:spLocks noGrp="1"/>
          </p:cNvSpPr>
          <p:nvPr>
            <p:ph type="sldNum" sz="quarter" idx="12"/>
          </p:nvPr>
        </p:nvSpPr>
        <p:spPr/>
        <p:txBody>
          <a:bodyPr/>
          <a:lstStyle/>
          <a:p>
            <a:fld id="{ACE96C81-F160-4C10-878A-54A3D3E255FA}" type="slidenum">
              <a:rPr lang="en-US" smtClean="0"/>
              <a:t>‹#›</a:t>
            </a:fld>
            <a:endParaRPr lang="en-US"/>
          </a:p>
        </p:txBody>
      </p:sp>
    </p:spTree>
    <p:extLst>
      <p:ext uri="{BB962C8B-B14F-4D97-AF65-F5344CB8AC3E}">
        <p14:creationId xmlns:p14="http://schemas.microsoft.com/office/powerpoint/2010/main" val="626677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10874-F2E6-E8F9-8CE7-63B0A5448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ACC3EE-B8D6-C44B-426D-9B13DEB13BC6}"/>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78CFB9-3166-9BF8-F42A-95568A87BBBC}"/>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92850C-69BA-B8D6-7A10-79B1007A6298}"/>
              </a:ext>
            </a:extLst>
          </p:cNvPr>
          <p:cNvSpPr>
            <a:spLocks noGrp="1"/>
          </p:cNvSpPr>
          <p:nvPr>
            <p:ph type="dt" sz="half" idx="10"/>
          </p:nvPr>
        </p:nvSpPr>
        <p:spPr/>
        <p:txBody>
          <a:bodyPr/>
          <a:lstStyle/>
          <a:p>
            <a:fld id="{7C29BCB2-A420-4DD0-BBD9-66460830DE0F}" type="datetimeFigureOut">
              <a:rPr lang="en-US" smtClean="0"/>
              <a:t>6/19/2024</a:t>
            </a:fld>
            <a:endParaRPr lang="en-US"/>
          </a:p>
        </p:txBody>
      </p:sp>
      <p:sp>
        <p:nvSpPr>
          <p:cNvPr id="6" name="Footer Placeholder 5">
            <a:extLst>
              <a:ext uri="{FF2B5EF4-FFF2-40B4-BE49-F238E27FC236}">
                <a16:creationId xmlns:a16="http://schemas.microsoft.com/office/drawing/2014/main" id="{D2577A64-D198-77FE-C4A6-DD8DFFB279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F8C3A0-2014-D4B2-E55A-CF5DCC1056C5}"/>
              </a:ext>
            </a:extLst>
          </p:cNvPr>
          <p:cNvSpPr>
            <a:spLocks noGrp="1"/>
          </p:cNvSpPr>
          <p:nvPr>
            <p:ph type="sldNum" sz="quarter" idx="12"/>
          </p:nvPr>
        </p:nvSpPr>
        <p:spPr/>
        <p:txBody>
          <a:bodyPr/>
          <a:lstStyle/>
          <a:p>
            <a:fld id="{ACE96C81-F160-4C10-878A-54A3D3E255FA}" type="slidenum">
              <a:rPr lang="en-US" smtClean="0"/>
              <a:t>‹#›</a:t>
            </a:fld>
            <a:endParaRPr lang="en-US"/>
          </a:p>
        </p:txBody>
      </p:sp>
    </p:spTree>
    <p:extLst>
      <p:ext uri="{BB962C8B-B14F-4D97-AF65-F5344CB8AC3E}">
        <p14:creationId xmlns:p14="http://schemas.microsoft.com/office/powerpoint/2010/main" val="4125901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4ABCC-39CD-BF4D-8246-5E0ED45415A0}"/>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69308-C732-8786-35DD-0590557D0C66}"/>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B15CA48-5C1B-5AD8-D516-28B2A76BB3C9}"/>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E8909-C7C0-472E-BDE8-C10EC4608171}"/>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001AED2-5532-F93A-6A74-8099C5EC078C}"/>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D8B0C4-4341-79BE-9434-0FA7A855AEEE}"/>
              </a:ext>
            </a:extLst>
          </p:cNvPr>
          <p:cNvSpPr>
            <a:spLocks noGrp="1"/>
          </p:cNvSpPr>
          <p:nvPr>
            <p:ph type="dt" sz="half" idx="10"/>
          </p:nvPr>
        </p:nvSpPr>
        <p:spPr/>
        <p:txBody>
          <a:bodyPr/>
          <a:lstStyle/>
          <a:p>
            <a:fld id="{7C29BCB2-A420-4DD0-BBD9-66460830DE0F}" type="datetimeFigureOut">
              <a:rPr lang="en-US" smtClean="0"/>
              <a:t>6/19/2024</a:t>
            </a:fld>
            <a:endParaRPr lang="en-US"/>
          </a:p>
        </p:txBody>
      </p:sp>
      <p:sp>
        <p:nvSpPr>
          <p:cNvPr id="8" name="Footer Placeholder 7">
            <a:extLst>
              <a:ext uri="{FF2B5EF4-FFF2-40B4-BE49-F238E27FC236}">
                <a16:creationId xmlns:a16="http://schemas.microsoft.com/office/drawing/2014/main" id="{1BB95D0B-67C4-7DCF-1D9B-7D68029F4C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26D188-AE96-0755-EA84-A0B5E1E86C68}"/>
              </a:ext>
            </a:extLst>
          </p:cNvPr>
          <p:cNvSpPr>
            <a:spLocks noGrp="1"/>
          </p:cNvSpPr>
          <p:nvPr>
            <p:ph type="sldNum" sz="quarter" idx="12"/>
          </p:nvPr>
        </p:nvSpPr>
        <p:spPr/>
        <p:txBody>
          <a:bodyPr/>
          <a:lstStyle/>
          <a:p>
            <a:fld id="{ACE96C81-F160-4C10-878A-54A3D3E255FA}" type="slidenum">
              <a:rPr lang="en-US" smtClean="0"/>
              <a:t>‹#›</a:t>
            </a:fld>
            <a:endParaRPr lang="en-US"/>
          </a:p>
        </p:txBody>
      </p:sp>
    </p:spTree>
    <p:extLst>
      <p:ext uri="{BB962C8B-B14F-4D97-AF65-F5344CB8AC3E}">
        <p14:creationId xmlns:p14="http://schemas.microsoft.com/office/powerpoint/2010/main" val="1962086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84061-2392-8BFF-AED2-F3E8B11393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450BA-D48E-1317-0308-F2DEDCE046C8}"/>
              </a:ext>
            </a:extLst>
          </p:cNvPr>
          <p:cNvSpPr>
            <a:spLocks noGrp="1"/>
          </p:cNvSpPr>
          <p:nvPr>
            <p:ph type="dt" sz="half" idx="10"/>
          </p:nvPr>
        </p:nvSpPr>
        <p:spPr/>
        <p:txBody>
          <a:bodyPr/>
          <a:lstStyle/>
          <a:p>
            <a:fld id="{7C29BCB2-A420-4DD0-BBD9-66460830DE0F}" type="datetimeFigureOut">
              <a:rPr lang="en-US" smtClean="0"/>
              <a:t>6/19/2024</a:t>
            </a:fld>
            <a:endParaRPr lang="en-US"/>
          </a:p>
        </p:txBody>
      </p:sp>
      <p:sp>
        <p:nvSpPr>
          <p:cNvPr id="4" name="Footer Placeholder 3">
            <a:extLst>
              <a:ext uri="{FF2B5EF4-FFF2-40B4-BE49-F238E27FC236}">
                <a16:creationId xmlns:a16="http://schemas.microsoft.com/office/drawing/2014/main" id="{258522B0-1513-635A-1BC6-AF5CF9E6E1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BCCA6B-54CE-DA93-2951-04B4A00FEE5C}"/>
              </a:ext>
            </a:extLst>
          </p:cNvPr>
          <p:cNvSpPr>
            <a:spLocks noGrp="1"/>
          </p:cNvSpPr>
          <p:nvPr>
            <p:ph type="sldNum" sz="quarter" idx="12"/>
          </p:nvPr>
        </p:nvSpPr>
        <p:spPr/>
        <p:txBody>
          <a:bodyPr/>
          <a:lstStyle/>
          <a:p>
            <a:fld id="{ACE96C81-F160-4C10-878A-54A3D3E255FA}" type="slidenum">
              <a:rPr lang="en-US" smtClean="0"/>
              <a:t>‹#›</a:t>
            </a:fld>
            <a:endParaRPr lang="en-US"/>
          </a:p>
        </p:txBody>
      </p:sp>
    </p:spTree>
    <p:extLst>
      <p:ext uri="{BB962C8B-B14F-4D97-AF65-F5344CB8AC3E}">
        <p14:creationId xmlns:p14="http://schemas.microsoft.com/office/powerpoint/2010/main" val="696330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4A20DC-CE63-8CF7-DFBE-30D803E70D0C}"/>
              </a:ext>
            </a:extLst>
          </p:cNvPr>
          <p:cNvSpPr>
            <a:spLocks noGrp="1"/>
          </p:cNvSpPr>
          <p:nvPr>
            <p:ph type="dt" sz="half" idx="10"/>
          </p:nvPr>
        </p:nvSpPr>
        <p:spPr/>
        <p:txBody>
          <a:bodyPr/>
          <a:lstStyle/>
          <a:p>
            <a:fld id="{7C29BCB2-A420-4DD0-BBD9-66460830DE0F}" type="datetimeFigureOut">
              <a:rPr lang="en-US" smtClean="0"/>
              <a:t>6/19/2024</a:t>
            </a:fld>
            <a:endParaRPr lang="en-US"/>
          </a:p>
        </p:txBody>
      </p:sp>
      <p:sp>
        <p:nvSpPr>
          <p:cNvPr id="3" name="Footer Placeholder 2">
            <a:extLst>
              <a:ext uri="{FF2B5EF4-FFF2-40B4-BE49-F238E27FC236}">
                <a16:creationId xmlns:a16="http://schemas.microsoft.com/office/drawing/2014/main" id="{278A5181-3CCB-513D-5804-5153C591B5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443BF6-F1A0-87B7-852F-CC37A620C8DC}"/>
              </a:ext>
            </a:extLst>
          </p:cNvPr>
          <p:cNvSpPr>
            <a:spLocks noGrp="1"/>
          </p:cNvSpPr>
          <p:nvPr>
            <p:ph type="sldNum" sz="quarter" idx="12"/>
          </p:nvPr>
        </p:nvSpPr>
        <p:spPr/>
        <p:txBody>
          <a:bodyPr/>
          <a:lstStyle/>
          <a:p>
            <a:fld id="{ACE96C81-F160-4C10-878A-54A3D3E255FA}" type="slidenum">
              <a:rPr lang="en-US" smtClean="0"/>
              <a:t>‹#›</a:t>
            </a:fld>
            <a:endParaRPr lang="en-US"/>
          </a:p>
        </p:txBody>
      </p:sp>
    </p:spTree>
    <p:extLst>
      <p:ext uri="{BB962C8B-B14F-4D97-AF65-F5344CB8AC3E}">
        <p14:creationId xmlns:p14="http://schemas.microsoft.com/office/powerpoint/2010/main" val="367900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001B3-F773-ECB4-F683-20D0AC066B43}"/>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23B16C8-C75A-41E1-33E0-EF1DB223B9DF}"/>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C5B127-5391-45C3-939B-88F3F547B643}"/>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FC9EC79-9376-2696-3703-6CC331B5AF57}"/>
              </a:ext>
            </a:extLst>
          </p:cNvPr>
          <p:cNvSpPr>
            <a:spLocks noGrp="1"/>
          </p:cNvSpPr>
          <p:nvPr>
            <p:ph type="dt" sz="half" idx="10"/>
          </p:nvPr>
        </p:nvSpPr>
        <p:spPr/>
        <p:txBody>
          <a:bodyPr/>
          <a:lstStyle/>
          <a:p>
            <a:fld id="{7C29BCB2-A420-4DD0-BBD9-66460830DE0F}" type="datetimeFigureOut">
              <a:rPr lang="en-US" smtClean="0"/>
              <a:t>6/19/2024</a:t>
            </a:fld>
            <a:endParaRPr lang="en-US"/>
          </a:p>
        </p:txBody>
      </p:sp>
      <p:sp>
        <p:nvSpPr>
          <p:cNvPr id="6" name="Footer Placeholder 5">
            <a:extLst>
              <a:ext uri="{FF2B5EF4-FFF2-40B4-BE49-F238E27FC236}">
                <a16:creationId xmlns:a16="http://schemas.microsoft.com/office/drawing/2014/main" id="{5D66EE39-8B9F-7FA8-A5A9-A1146C172B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3F0-1690-1212-C54D-470DF1C4CBCB}"/>
              </a:ext>
            </a:extLst>
          </p:cNvPr>
          <p:cNvSpPr>
            <a:spLocks noGrp="1"/>
          </p:cNvSpPr>
          <p:nvPr>
            <p:ph type="sldNum" sz="quarter" idx="12"/>
          </p:nvPr>
        </p:nvSpPr>
        <p:spPr/>
        <p:txBody>
          <a:bodyPr/>
          <a:lstStyle/>
          <a:p>
            <a:fld id="{ACE96C81-F160-4C10-878A-54A3D3E255FA}" type="slidenum">
              <a:rPr lang="en-US" smtClean="0"/>
              <a:t>‹#›</a:t>
            </a:fld>
            <a:endParaRPr lang="en-US"/>
          </a:p>
        </p:txBody>
      </p:sp>
    </p:spTree>
    <p:extLst>
      <p:ext uri="{BB962C8B-B14F-4D97-AF65-F5344CB8AC3E}">
        <p14:creationId xmlns:p14="http://schemas.microsoft.com/office/powerpoint/2010/main" val="74800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9623-B03A-82F5-6648-FEFD02A06BB1}"/>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B40AA5C-03ED-20F0-4C9B-7ED9B1814D25}"/>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F74DCBC-D223-6A68-1688-A816637AF4FD}"/>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36A80F6-9F72-E6B4-79F9-BBDE7440631B}"/>
              </a:ext>
            </a:extLst>
          </p:cNvPr>
          <p:cNvSpPr>
            <a:spLocks noGrp="1"/>
          </p:cNvSpPr>
          <p:nvPr>
            <p:ph type="dt" sz="half" idx="10"/>
          </p:nvPr>
        </p:nvSpPr>
        <p:spPr/>
        <p:txBody>
          <a:bodyPr/>
          <a:lstStyle/>
          <a:p>
            <a:fld id="{7C29BCB2-A420-4DD0-BBD9-66460830DE0F}" type="datetimeFigureOut">
              <a:rPr lang="en-US" smtClean="0"/>
              <a:t>6/19/2024</a:t>
            </a:fld>
            <a:endParaRPr lang="en-US"/>
          </a:p>
        </p:txBody>
      </p:sp>
      <p:sp>
        <p:nvSpPr>
          <p:cNvPr id="6" name="Footer Placeholder 5">
            <a:extLst>
              <a:ext uri="{FF2B5EF4-FFF2-40B4-BE49-F238E27FC236}">
                <a16:creationId xmlns:a16="http://schemas.microsoft.com/office/drawing/2014/main" id="{14ECFDFB-A714-AC7E-B054-3BA269241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5819F-5393-8B12-6CA6-25CF62288A68}"/>
              </a:ext>
            </a:extLst>
          </p:cNvPr>
          <p:cNvSpPr>
            <a:spLocks noGrp="1"/>
          </p:cNvSpPr>
          <p:nvPr>
            <p:ph type="sldNum" sz="quarter" idx="12"/>
          </p:nvPr>
        </p:nvSpPr>
        <p:spPr/>
        <p:txBody>
          <a:bodyPr/>
          <a:lstStyle/>
          <a:p>
            <a:fld id="{ACE96C81-F160-4C10-878A-54A3D3E255FA}" type="slidenum">
              <a:rPr lang="en-US" smtClean="0"/>
              <a:t>‹#›</a:t>
            </a:fld>
            <a:endParaRPr lang="en-US"/>
          </a:p>
        </p:txBody>
      </p:sp>
    </p:spTree>
    <p:extLst>
      <p:ext uri="{BB962C8B-B14F-4D97-AF65-F5344CB8AC3E}">
        <p14:creationId xmlns:p14="http://schemas.microsoft.com/office/powerpoint/2010/main" val="20524144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DACFC-1432-6BB2-B31B-45C4B83513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8FBD2F-E54D-EFAC-295F-0F19E5FC3B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E3FDFC-C307-A932-9E9A-C6704A38853C}"/>
              </a:ext>
            </a:extLst>
          </p:cNvPr>
          <p:cNvSpPr>
            <a:spLocks noGrp="1"/>
          </p:cNvSpPr>
          <p:nvPr>
            <p:ph type="dt" sz="half" idx="10"/>
          </p:nvPr>
        </p:nvSpPr>
        <p:spPr/>
        <p:txBody>
          <a:bodyPr/>
          <a:lstStyle/>
          <a:p>
            <a:fld id="{7C29BCB2-A420-4DD0-BBD9-66460830DE0F}" type="datetimeFigureOut">
              <a:rPr lang="en-US" smtClean="0"/>
              <a:t>6/19/2024</a:t>
            </a:fld>
            <a:endParaRPr lang="en-US"/>
          </a:p>
        </p:txBody>
      </p:sp>
      <p:sp>
        <p:nvSpPr>
          <p:cNvPr id="5" name="Footer Placeholder 4">
            <a:extLst>
              <a:ext uri="{FF2B5EF4-FFF2-40B4-BE49-F238E27FC236}">
                <a16:creationId xmlns:a16="http://schemas.microsoft.com/office/drawing/2014/main" id="{8EFF3260-69D0-C864-9057-B1A26ED35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B8AB1-A10A-3B24-6344-182A1FC2AD9C}"/>
              </a:ext>
            </a:extLst>
          </p:cNvPr>
          <p:cNvSpPr>
            <a:spLocks noGrp="1"/>
          </p:cNvSpPr>
          <p:nvPr>
            <p:ph type="sldNum" sz="quarter" idx="12"/>
          </p:nvPr>
        </p:nvSpPr>
        <p:spPr/>
        <p:txBody>
          <a:bodyPr/>
          <a:lstStyle/>
          <a:p>
            <a:fld id="{ACE96C81-F160-4C10-878A-54A3D3E255FA}" type="slidenum">
              <a:rPr lang="en-US" smtClean="0"/>
              <a:t>‹#›</a:t>
            </a:fld>
            <a:endParaRPr lang="en-US"/>
          </a:p>
        </p:txBody>
      </p:sp>
    </p:spTree>
    <p:extLst>
      <p:ext uri="{BB962C8B-B14F-4D97-AF65-F5344CB8AC3E}">
        <p14:creationId xmlns:p14="http://schemas.microsoft.com/office/powerpoint/2010/main" val="1424477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BC03E6-79E6-4657-C79F-01D7F2EB420E}"/>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7D4249-D56B-BC68-CF28-3414830594B6}"/>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0F93C-4C47-9086-F81E-30CC44DC4BC4}"/>
              </a:ext>
            </a:extLst>
          </p:cNvPr>
          <p:cNvSpPr>
            <a:spLocks noGrp="1"/>
          </p:cNvSpPr>
          <p:nvPr>
            <p:ph type="dt" sz="half" idx="10"/>
          </p:nvPr>
        </p:nvSpPr>
        <p:spPr/>
        <p:txBody>
          <a:bodyPr/>
          <a:lstStyle/>
          <a:p>
            <a:fld id="{7C29BCB2-A420-4DD0-BBD9-66460830DE0F}" type="datetimeFigureOut">
              <a:rPr lang="en-US" smtClean="0"/>
              <a:t>6/19/2024</a:t>
            </a:fld>
            <a:endParaRPr lang="en-US"/>
          </a:p>
        </p:txBody>
      </p:sp>
      <p:sp>
        <p:nvSpPr>
          <p:cNvPr id="5" name="Footer Placeholder 4">
            <a:extLst>
              <a:ext uri="{FF2B5EF4-FFF2-40B4-BE49-F238E27FC236}">
                <a16:creationId xmlns:a16="http://schemas.microsoft.com/office/drawing/2014/main" id="{497B71F8-2549-FF84-573F-4B92FD5FD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B0502-CBAA-49FF-394F-33C3E8EEBCD7}"/>
              </a:ext>
            </a:extLst>
          </p:cNvPr>
          <p:cNvSpPr>
            <a:spLocks noGrp="1"/>
          </p:cNvSpPr>
          <p:nvPr>
            <p:ph type="sldNum" sz="quarter" idx="12"/>
          </p:nvPr>
        </p:nvSpPr>
        <p:spPr/>
        <p:txBody>
          <a:bodyPr/>
          <a:lstStyle/>
          <a:p>
            <a:fld id="{ACE96C81-F160-4C10-878A-54A3D3E255FA}" type="slidenum">
              <a:rPr lang="en-US" smtClean="0"/>
              <a:t>‹#›</a:t>
            </a:fld>
            <a:endParaRPr lang="en-US"/>
          </a:p>
        </p:txBody>
      </p:sp>
    </p:spTree>
    <p:extLst>
      <p:ext uri="{BB962C8B-B14F-4D97-AF65-F5344CB8AC3E}">
        <p14:creationId xmlns:p14="http://schemas.microsoft.com/office/powerpoint/2010/main" val="200863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mp; Subtitle Onl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9BCDFE-9539-0646-9A84-BD578E3137D9}"/>
              </a:ext>
            </a:extLst>
          </p:cNvPr>
          <p:cNvSpPr>
            <a:spLocks noGrp="1"/>
          </p:cNvSpPr>
          <p:nvPr>
            <p:ph type="body" sz="quarter" idx="14" hasCustomPrompt="1"/>
          </p:nvPr>
        </p:nvSpPr>
        <p:spPr>
          <a:xfrm>
            <a:off x="258318" y="687198"/>
            <a:ext cx="8626474" cy="260845"/>
          </a:xfrm>
          <a:prstGeom prst="rect">
            <a:avLst/>
          </a:prstGeom>
        </p:spPr>
        <p:txBody>
          <a:bodyPr anchor="ctr">
            <a:noAutofit/>
          </a:bodyPr>
          <a:lstStyle>
            <a:lvl1pPr marL="0" indent="0">
              <a:lnSpc>
                <a:spcPct val="100000"/>
              </a:lnSpc>
              <a:buNone/>
              <a:defRPr sz="1350" b="1">
                <a:solidFill>
                  <a:schemeClr val="accent3"/>
                </a:solidFill>
              </a:defRPr>
            </a:lvl1pPr>
          </a:lstStyle>
          <a:p>
            <a:pPr lvl="0"/>
            <a:r>
              <a:rPr lang="en-US"/>
              <a:t>Add Subtitle Here</a:t>
            </a:r>
          </a:p>
        </p:txBody>
      </p:sp>
      <p:sp>
        <p:nvSpPr>
          <p:cNvPr id="6" name="Text Placeholder 2">
            <a:extLst>
              <a:ext uri="{FF2B5EF4-FFF2-40B4-BE49-F238E27FC236}">
                <a16:creationId xmlns:a16="http://schemas.microsoft.com/office/drawing/2014/main" id="{204413A6-AA1B-734B-AA1C-DEF9DE144F19}"/>
              </a:ext>
            </a:extLst>
          </p:cNvPr>
          <p:cNvSpPr>
            <a:spLocks noGrp="1"/>
          </p:cNvSpPr>
          <p:nvPr>
            <p:ph type="body" sz="quarter" idx="15" hasCustomPrompt="1"/>
          </p:nvPr>
        </p:nvSpPr>
        <p:spPr>
          <a:xfrm>
            <a:off x="258419" y="4805046"/>
            <a:ext cx="8163270" cy="172896"/>
          </a:xfrm>
          <a:prstGeom prst="rect">
            <a:avLst/>
          </a:prstGeom>
        </p:spPr>
        <p:txBody>
          <a:bodyPr tIns="0" bIns="0" anchor="b">
            <a:noAutofit/>
          </a:bodyPr>
          <a:lstStyle>
            <a:lvl1pPr marL="0" indent="0">
              <a:spcBef>
                <a:spcPts val="150"/>
              </a:spcBef>
              <a:buNone/>
              <a:defRPr sz="525">
                <a:solidFill>
                  <a:schemeClr val="tx2"/>
                </a:solidFill>
              </a:defRPr>
            </a:lvl1pPr>
            <a:lvl2pPr marL="274301" indent="0">
              <a:buNone/>
              <a:defRPr sz="400"/>
            </a:lvl2pPr>
            <a:lvl3pPr marL="548598" indent="0">
              <a:buNone/>
              <a:defRPr sz="300"/>
            </a:lvl3pPr>
            <a:lvl4pPr marL="822899" indent="0">
              <a:buNone/>
              <a:defRPr sz="200"/>
            </a:lvl4pPr>
            <a:lvl5pPr marL="1097198" indent="0">
              <a:buNone/>
              <a:defRPr sz="200"/>
            </a:lvl5pPr>
          </a:lstStyle>
          <a:p>
            <a:pPr lvl="0"/>
            <a:r>
              <a:rPr lang="en-US"/>
              <a:t>Footer</a:t>
            </a:r>
          </a:p>
        </p:txBody>
      </p:sp>
      <p:sp>
        <p:nvSpPr>
          <p:cNvPr id="2" name="Title 1">
            <a:extLst>
              <a:ext uri="{FF2B5EF4-FFF2-40B4-BE49-F238E27FC236}">
                <a16:creationId xmlns:a16="http://schemas.microsoft.com/office/drawing/2014/main" id="{7485631B-4600-ED4F-BD2E-F104005D03E3}"/>
              </a:ext>
            </a:extLst>
          </p:cNvPr>
          <p:cNvSpPr>
            <a:spLocks noGrp="1"/>
          </p:cNvSpPr>
          <p:nvPr>
            <p:ph type="title"/>
          </p:nvPr>
        </p:nvSpPr>
        <p:spPr>
          <a:xfrm>
            <a:off x="258318" y="149490"/>
            <a:ext cx="7712202" cy="514826"/>
          </a:xfrm>
        </p:spPr>
        <p:txBody>
          <a:bodyPr/>
          <a:lstStyle/>
          <a:p>
            <a:r>
              <a:rPr lang="en-US"/>
              <a:t>Click to edit Master title style</a:t>
            </a:r>
          </a:p>
        </p:txBody>
      </p:sp>
    </p:spTree>
    <p:extLst>
      <p:ext uri="{BB962C8B-B14F-4D97-AF65-F5344CB8AC3E}">
        <p14:creationId xmlns:p14="http://schemas.microsoft.com/office/powerpoint/2010/main" val="190940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37062" y="1165143"/>
            <a:ext cx="7023713" cy="3054765"/>
          </a:xfrm>
          <a:prstGeom prst="rect">
            <a:avLst/>
          </a:prstGeom>
        </p:spPr>
        <p:txBody>
          <a:bodyPr vert="horz"/>
          <a:lstStyle>
            <a:lvl1pPr marL="0" indent="0">
              <a:spcBef>
                <a:spcPts val="0"/>
              </a:spcBef>
              <a:buClr>
                <a:srgbClr val="830051"/>
              </a:buClr>
              <a:buFont typeface="Arial" pitchFamily="34" charset="0"/>
              <a:buNone/>
              <a:defRPr sz="2400" baseline="0">
                <a:solidFill>
                  <a:schemeClr val="tx1"/>
                </a:solidFill>
                <a:latin typeface="Arial" pitchFamily="34" charset="0"/>
                <a:cs typeface="Arial" pitchFamily="34" charset="0"/>
              </a:defRPr>
            </a:lvl1pPr>
            <a:lvl2pPr marL="342892" indent="0">
              <a:buNone/>
              <a:defRPr sz="1800"/>
            </a:lvl2pPr>
            <a:lvl3pPr marL="685783" indent="0">
              <a:buNone/>
              <a:defRPr sz="1800"/>
            </a:lvl3pPr>
            <a:lvl4pPr marL="1028675" indent="0">
              <a:buNone/>
              <a:defRPr sz="1800"/>
            </a:lvl4pPr>
            <a:lvl5pPr marL="1371566" indent="0">
              <a:buNone/>
              <a:defRPr sz="1800"/>
            </a:lvl5pPr>
          </a:lstStyle>
          <a:p>
            <a:pPr lvl="0"/>
            <a:r>
              <a:rPr lang="en-GB" noProof="0"/>
              <a:t>Click to add introduction text</a:t>
            </a:r>
          </a:p>
        </p:txBody>
      </p:sp>
      <p:sp>
        <p:nvSpPr>
          <p:cNvPr id="8" name="Title 8"/>
          <p:cNvSpPr>
            <a:spLocks noGrp="1"/>
          </p:cNvSpPr>
          <p:nvPr>
            <p:ph type="title" hasCustomPrompt="1"/>
          </p:nvPr>
        </p:nvSpPr>
        <p:spPr>
          <a:xfrm>
            <a:off x="237063" y="202422"/>
            <a:ext cx="8765651" cy="310788"/>
          </a:xfrm>
          <a:prstGeom prst="rect">
            <a:avLst/>
          </a:prstGeom>
        </p:spPr>
        <p:txBody>
          <a:bodyPr vert="horz"/>
          <a:lstStyle>
            <a:lvl1pPr algn="l">
              <a:lnSpc>
                <a:spcPts val="2250"/>
              </a:lnSpc>
              <a:defRPr sz="2400" b="1" baseline="0">
                <a:solidFill>
                  <a:schemeClr val="tx2"/>
                </a:solidFill>
                <a:latin typeface="Arial" pitchFamily="34" charset="0"/>
                <a:cs typeface="Arial" pitchFamily="34" charset="0"/>
              </a:defRPr>
            </a:lvl1pPr>
          </a:lstStyle>
          <a:p>
            <a:r>
              <a:rPr lang="en-GB" noProof="0"/>
              <a:t>Click to add master title</a:t>
            </a:r>
          </a:p>
        </p:txBody>
      </p:sp>
      <p:sp>
        <p:nvSpPr>
          <p:cNvPr id="6" name="Slide Number Placeholder 5"/>
          <p:cNvSpPr>
            <a:spLocks noGrp="1"/>
          </p:cNvSpPr>
          <p:nvPr>
            <p:ph type="sldNum" sz="quarter" idx="4"/>
          </p:nvPr>
        </p:nvSpPr>
        <p:spPr>
          <a:xfrm>
            <a:off x="316800" y="4852739"/>
            <a:ext cx="396000" cy="16215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1193349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36537" y="1241444"/>
            <a:ext cx="7056000" cy="1621500"/>
          </a:xfrm>
          <a:prstGeom prst="rect">
            <a:avLst/>
          </a:prstGeom>
        </p:spPr>
        <p:txBody>
          <a:bodyPr vert="horz"/>
          <a:lstStyle>
            <a:lvl1pPr marL="0" marR="0" indent="0" algn="l" defTabSz="685783" rtl="0" eaLnBrk="1" fontAlgn="base" latinLnBrk="0" hangingPunct="1">
              <a:lnSpc>
                <a:spcPct val="100000"/>
              </a:lnSpc>
              <a:spcBef>
                <a:spcPct val="0"/>
              </a:spcBef>
              <a:spcAft>
                <a:spcPct val="0"/>
              </a:spcAft>
              <a:buClrTx/>
              <a:buSzTx/>
              <a:buFontTx/>
              <a:buNone/>
              <a:tabLst/>
              <a:defRPr sz="1800">
                <a:solidFill>
                  <a:schemeClr val="tx1"/>
                </a:solidFill>
                <a:latin typeface="Arial" pitchFamily="34" charset="0"/>
                <a:cs typeface="Arial" pitchFamily="34" charset="0"/>
              </a:defRPr>
            </a:lvl1pPr>
            <a:lvl2pPr marL="198830" marR="0" indent="-197639" algn="l" defTabSz="685783" rtl="0" eaLnBrk="1" fontAlgn="base" latinLnBrk="0" hangingPunct="1">
              <a:lnSpc>
                <a:spcPct val="90000"/>
              </a:lnSpc>
              <a:spcBef>
                <a:spcPct val="0"/>
              </a:spcBef>
              <a:spcAft>
                <a:spcPct val="0"/>
              </a:spcAft>
              <a:buClrTx/>
              <a:buSzTx/>
              <a:buFontTx/>
              <a:buChar char="•"/>
              <a:tabLst/>
              <a:defRPr sz="1350"/>
            </a:lvl2pPr>
            <a:lvl3pPr marL="466713" marR="0" indent="-135728" algn="l" defTabSz="685783" rtl="0" eaLnBrk="1" fontAlgn="base" latinLnBrk="0" hangingPunct="1">
              <a:lnSpc>
                <a:spcPct val="90000"/>
              </a:lnSpc>
              <a:spcBef>
                <a:spcPct val="0"/>
              </a:spcBef>
              <a:spcAft>
                <a:spcPct val="0"/>
              </a:spcAft>
              <a:buClrTx/>
              <a:buSzTx/>
              <a:buFont typeface="Arial" charset="0"/>
              <a:buChar char="-"/>
              <a:tabLst/>
              <a:defRPr sz="1350"/>
            </a:lvl3pPr>
            <a:lvl4pPr marL="1242982" indent="-214308">
              <a:buFont typeface="Arial"/>
              <a:buChar char="•"/>
              <a:defRPr sz="1350"/>
            </a:lvl4pPr>
            <a:lvl5pPr marL="1585874" indent="-214308">
              <a:buFont typeface="Arial"/>
              <a:buChar char="•"/>
              <a:defRPr sz="1350"/>
            </a:lvl5pPr>
          </a:lstStyle>
          <a:p>
            <a:pPr lvl="0"/>
            <a:r>
              <a:rPr lang="en-GB" noProof="0"/>
              <a:t>Click to edit Master text styles</a:t>
            </a:r>
          </a:p>
        </p:txBody>
      </p:sp>
      <p:sp>
        <p:nvSpPr>
          <p:cNvPr id="5" name="Title 8"/>
          <p:cNvSpPr>
            <a:spLocks noGrp="1"/>
          </p:cNvSpPr>
          <p:nvPr>
            <p:ph type="title" hasCustomPrompt="1"/>
          </p:nvPr>
        </p:nvSpPr>
        <p:spPr>
          <a:xfrm>
            <a:off x="237063" y="202422"/>
            <a:ext cx="8765651" cy="310788"/>
          </a:xfrm>
          <a:prstGeom prst="rect">
            <a:avLst/>
          </a:prstGeom>
        </p:spPr>
        <p:txBody>
          <a:bodyPr vert="horz"/>
          <a:lstStyle>
            <a:lvl1pPr algn="l">
              <a:lnSpc>
                <a:spcPts val="2250"/>
              </a:lnSpc>
              <a:defRPr sz="2400" b="1" baseline="0">
                <a:solidFill>
                  <a:schemeClr val="tx2"/>
                </a:solidFill>
                <a:latin typeface="Arial" pitchFamily="34" charset="0"/>
                <a:cs typeface="Arial" pitchFamily="34" charset="0"/>
              </a:defRPr>
            </a:lvl1pPr>
          </a:lstStyle>
          <a:p>
            <a:r>
              <a:rPr lang="en-GB" noProof="0"/>
              <a:t>Click to add title</a:t>
            </a:r>
          </a:p>
        </p:txBody>
      </p:sp>
      <p:sp>
        <p:nvSpPr>
          <p:cNvPr id="8" name="Slide Number Placeholder 5"/>
          <p:cNvSpPr>
            <a:spLocks noGrp="1"/>
          </p:cNvSpPr>
          <p:nvPr>
            <p:ph type="sldNum" sz="quarter" idx="4"/>
          </p:nvPr>
        </p:nvSpPr>
        <p:spPr>
          <a:xfrm>
            <a:off x="316800" y="4852739"/>
            <a:ext cx="396000" cy="16215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7" name="Content Placeholder 2"/>
          <p:cNvSpPr>
            <a:spLocks noGrp="1"/>
          </p:cNvSpPr>
          <p:nvPr>
            <p:ph idx="15" hasCustomPrompt="1"/>
          </p:nvPr>
        </p:nvSpPr>
        <p:spPr>
          <a:xfrm>
            <a:off x="237600" y="2908654"/>
            <a:ext cx="7056000" cy="1446090"/>
          </a:xfrm>
          <a:prstGeom prst="rect">
            <a:avLst/>
          </a:prstGeom>
        </p:spPr>
        <p:txBody>
          <a:bodyPr/>
          <a:lstStyle>
            <a:lvl1pPr marL="179996" indent="-179996">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Tree>
    <p:extLst>
      <p:ext uri="{BB962C8B-B14F-4D97-AF65-F5344CB8AC3E}">
        <p14:creationId xmlns:p14="http://schemas.microsoft.com/office/powerpoint/2010/main" val="148098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lank (Confidential)">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17D5236-E3A0-4C04-9A6D-0E00D903C589}"/>
              </a:ext>
            </a:extLst>
          </p:cNvPr>
          <p:cNvSpPr>
            <a:spLocks noChangeArrowheads="1"/>
          </p:cNvSpPr>
          <p:nvPr/>
        </p:nvSpPr>
        <p:spPr bwMode="auto">
          <a:xfrm>
            <a:off x="0" y="0"/>
            <a:ext cx="9144000" cy="120365"/>
          </a:xfrm>
          <a:prstGeom prst="rect">
            <a:avLst/>
          </a:prstGeom>
          <a:solidFill>
            <a:srgbClr val="457DCC"/>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4289" rIns="34289" anchor="ctr"/>
          <a:lstStyle>
            <a:lvl1pPr>
              <a:defRPr>
                <a:solidFill>
                  <a:srgbClr val="000000"/>
                </a:solidFill>
                <a:latin typeface="Arial" panose="020B0604020202020204" pitchFamily="34" charset="0"/>
                <a:cs typeface="Tahoma" panose="020B0604030504040204" pitchFamily="34" charset="0"/>
                <a:sym typeface="Arial" panose="020B0604020202020204" pitchFamily="34" charset="0"/>
              </a:defRPr>
            </a:lvl1pPr>
            <a:lvl2pPr marL="742950" indent="-285750">
              <a:defRPr>
                <a:solidFill>
                  <a:srgbClr val="000000"/>
                </a:solidFill>
                <a:latin typeface="Arial" panose="020B0604020202020204" pitchFamily="34" charset="0"/>
                <a:cs typeface="Tahoma" panose="020B060403050404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9pPr>
          </a:lstStyle>
          <a:p>
            <a:pPr algn="ctr" eaLnBrk="1"/>
            <a:endParaRPr lang="en-US" altLang="en-US" sz="1800" dirty="0">
              <a:solidFill>
                <a:srgbClr val="C13C2C"/>
              </a:solidFill>
              <a:latin typeface="Roboto" panose="02000000000000000000" pitchFamily="2" charset="0"/>
              <a:sym typeface="Tahoma" panose="020B0604030504040204" pitchFamily="34" charset="0"/>
            </a:endParaRPr>
          </a:p>
        </p:txBody>
      </p:sp>
      <p:sp>
        <p:nvSpPr>
          <p:cNvPr id="4" name="Footer Placeholder 1">
            <a:extLst>
              <a:ext uri="{FF2B5EF4-FFF2-40B4-BE49-F238E27FC236}">
                <a16:creationId xmlns:a16="http://schemas.microsoft.com/office/drawing/2014/main" id="{B7590D6B-AE96-4706-84A0-56BC57A4E8A2}"/>
              </a:ext>
            </a:extLst>
          </p:cNvPr>
          <p:cNvSpPr>
            <a:spLocks noGrp="1" noChangeArrowheads="1"/>
          </p:cNvSpPr>
          <p:nvPr>
            <p:ph type="ftr" sz="quarter" idx="10"/>
          </p:nvPr>
        </p:nvSpPr>
        <p:spPr/>
        <p:txBody>
          <a:bodyPr/>
          <a:lstStyle>
            <a:lvl1pPr>
              <a:defRPr/>
            </a:lvl1pPr>
          </a:lstStyle>
          <a:p>
            <a:pPr>
              <a:defRPr/>
            </a:pPr>
            <a:endParaRPr lang="en-US" altLang="en-US" dirty="0"/>
          </a:p>
        </p:txBody>
      </p:sp>
      <p:sp>
        <p:nvSpPr>
          <p:cNvPr id="5" name="Slide Number Placeholder 2">
            <a:extLst>
              <a:ext uri="{FF2B5EF4-FFF2-40B4-BE49-F238E27FC236}">
                <a16:creationId xmlns:a16="http://schemas.microsoft.com/office/drawing/2014/main" id="{D4B88BB9-7839-4F56-A6A7-B426AE52498B}"/>
              </a:ext>
            </a:extLst>
          </p:cNvPr>
          <p:cNvSpPr>
            <a:spLocks noGrp="1" noChangeArrowheads="1"/>
          </p:cNvSpPr>
          <p:nvPr>
            <p:ph type="sldNum" sz="quarter" idx="11"/>
          </p:nvPr>
        </p:nvSpPr>
        <p:spPr/>
        <p:txBody>
          <a:bodyPr/>
          <a:lstStyle>
            <a:lvl1pPr>
              <a:defRPr smtClean="0"/>
            </a:lvl1pPr>
          </a:lstStyle>
          <a:p>
            <a:pPr>
              <a:defRPr/>
            </a:pPr>
            <a:fld id="{1EC8491D-02EC-4A64-846F-21612C03AE51}" type="slidenum">
              <a:rPr lang="en-US" altLang="en-US"/>
              <a:pPr>
                <a:defRPr/>
              </a:pPr>
              <a:t>‹#›</a:t>
            </a:fld>
            <a:endParaRPr lang="en-US" altLang="en-US" dirty="0"/>
          </a:p>
        </p:txBody>
      </p:sp>
    </p:spTree>
    <p:extLst>
      <p:ext uri="{BB962C8B-B14F-4D97-AF65-F5344CB8AC3E}">
        <p14:creationId xmlns:p14="http://schemas.microsoft.com/office/powerpoint/2010/main" val="340985297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1221-AEC8-4F20-A19B-7F1DDF899361}"/>
              </a:ext>
            </a:extLst>
          </p:cNvPr>
          <p:cNvSpPr>
            <a:spLocks noGrp="1"/>
          </p:cNvSpPr>
          <p:nvPr>
            <p:ph type="ctrTitle"/>
          </p:nvPr>
        </p:nvSpPr>
        <p:spPr>
          <a:xfrm>
            <a:off x="572948" y="455718"/>
            <a:ext cx="8012575" cy="1560144"/>
          </a:xfrm>
        </p:spPr>
        <p:txBody>
          <a:bodyPr anchor="ctr">
            <a:normAutofit/>
          </a:bodyPr>
          <a:lstStyle>
            <a:lvl1pPr algn="ctr">
              <a:defRPr sz="2700"/>
            </a:lvl1pPr>
          </a:lstStyle>
          <a:p>
            <a:r>
              <a:rPr lang="en-US"/>
              <a:t>Click to edit Master title style</a:t>
            </a:r>
          </a:p>
        </p:txBody>
      </p:sp>
      <p:sp>
        <p:nvSpPr>
          <p:cNvPr id="3" name="Subtitle 2">
            <a:extLst>
              <a:ext uri="{FF2B5EF4-FFF2-40B4-BE49-F238E27FC236}">
                <a16:creationId xmlns:a16="http://schemas.microsoft.com/office/drawing/2014/main" id="{DBE16377-A904-4475-ACD2-C5EE764AB30C}"/>
              </a:ext>
            </a:extLst>
          </p:cNvPr>
          <p:cNvSpPr>
            <a:spLocks noGrp="1"/>
          </p:cNvSpPr>
          <p:nvPr>
            <p:ph type="subTitle" idx="1"/>
          </p:nvPr>
        </p:nvSpPr>
        <p:spPr>
          <a:xfrm>
            <a:off x="572948" y="2345826"/>
            <a:ext cx="8012575" cy="1242972"/>
          </a:xfrm>
        </p:spPr>
        <p:txBody>
          <a:bodyPr>
            <a:normAutofit/>
          </a:bodyPr>
          <a:lstStyle>
            <a:lvl1pPr marL="0" indent="0" algn="ctr">
              <a:buNone/>
              <a:defRPr sz="135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9" name="Text Placeholder 8">
            <a:extLst>
              <a:ext uri="{FF2B5EF4-FFF2-40B4-BE49-F238E27FC236}">
                <a16:creationId xmlns:a16="http://schemas.microsoft.com/office/drawing/2014/main" id="{665874EA-58E4-43D8-83A9-0F00DC593793}"/>
              </a:ext>
            </a:extLst>
          </p:cNvPr>
          <p:cNvSpPr>
            <a:spLocks noGrp="1"/>
          </p:cNvSpPr>
          <p:nvPr>
            <p:ph type="body" sz="quarter" idx="10"/>
          </p:nvPr>
        </p:nvSpPr>
        <p:spPr>
          <a:xfrm>
            <a:off x="572947" y="3918763"/>
            <a:ext cx="8012576" cy="886645"/>
          </a:xfrm>
        </p:spPr>
        <p:txBody>
          <a:bodyPr>
            <a:normAutofit/>
          </a:bodyPr>
          <a:lstStyle>
            <a:lvl1pPr marL="0" indent="0" algn="ctr">
              <a:buFontTx/>
              <a:buNone/>
              <a:defRPr sz="900"/>
            </a:lvl1pPr>
            <a:lvl2pPr marL="342892" indent="0" algn="ctr">
              <a:buFontTx/>
              <a:buNone/>
              <a:defRPr/>
            </a:lvl2pPr>
            <a:lvl3pPr marL="685783" indent="0" algn="ctr">
              <a:buFontTx/>
              <a:buNone/>
              <a:defRPr/>
            </a:lvl3pPr>
            <a:lvl4pPr marL="1028675" indent="0" algn="ctr">
              <a:buFontTx/>
              <a:buNone/>
              <a:defRPr/>
            </a:lvl4pPr>
            <a:lvl5pPr marL="1371566" indent="0" algn="ctr">
              <a:buFontTx/>
              <a:buNone/>
              <a:defRPr/>
            </a:lvl5pPr>
          </a:lstStyle>
          <a:p>
            <a:pPr lvl="0"/>
            <a:endParaRPr lang="en-US"/>
          </a:p>
        </p:txBody>
      </p:sp>
    </p:spTree>
    <p:extLst>
      <p:ext uri="{BB962C8B-B14F-4D97-AF65-F5344CB8AC3E}">
        <p14:creationId xmlns:p14="http://schemas.microsoft.com/office/powerpoint/2010/main" val="597681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DAB04-938D-309B-C7BA-778EB3F12E4D}"/>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6E3D36D9-79F6-5666-3073-BB710FCBF276}"/>
              </a:ext>
            </a:extLst>
          </p:cNvPr>
          <p:cNvSpPr>
            <a:spLocks noGrp="1"/>
          </p:cNvSpPr>
          <p:nvPr>
            <p:ph type="sldNum" sz="quarter" idx="10"/>
          </p:nvPr>
        </p:nvSpPr>
        <p:spPr/>
        <p:txBody>
          <a:bodyPr/>
          <a:lstStyle/>
          <a:p>
            <a:fld id="{AF1AFCDA-ABCC-4704-AB71-48FDE4F2FA4C}" type="slidenum">
              <a:rPr lang="en-GB" smtClean="0"/>
              <a:pPr/>
              <a:t>‹#›</a:t>
            </a:fld>
            <a:endParaRPr lang="en-GB" dirty="0"/>
          </a:p>
        </p:txBody>
      </p:sp>
      <p:sp>
        <p:nvSpPr>
          <p:cNvPr id="4" name="Footer Placeholder 3">
            <a:extLst>
              <a:ext uri="{FF2B5EF4-FFF2-40B4-BE49-F238E27FC236}">
                <a16:creationId xmlns:a16="http://schemas.microsoft.com/office/drawing/2014/main" id="{64037A06-0B44-56C6-E9CF-39507126AC80}"/>
              </a:ext>
            </a:extLst>
          </p:cNvPr>
          <p:cNvSpPr>
            <a:spLocks noGrp="1"/>
          </p:cNvSpPr>
          <p:nvPr>
            <p:ph type="ftr" sz="quarter" idx="11"/>
          </p:nvPr>
        </p:nvSpPr>
        <p:spPr/>
        <p:txBody>
          <a:bodyPr/>
          <a:lstStyle/>
          <a:p>
            <a:endParaRPr lang="en-US"/>
          </a:p>
        </p:txBody>
      </p:sp>
      <p:sp>
        <p:nvSpPr>
          <p:cNvPr id="6" name="Text Placeholder 5">
            <a:extLst>
              <a:ext uri="{FF2B5EF4-FFF2-40B4-BE49-F238E27FC236}">
                <a16:creationId xmlns:a16="http://schemas.microsoft.com/office/drawing/2014/main" id="{251B1BA7-C61A-7B79-AA2E-DDCF323DE067}"/>
              </a:ext>
            </a:extLst>
          </p:cNvPr>
          <p:cNvSpPr>
            <a:spLocks noGrp="1"/>
          </p:cNvSpPr>
          <p:nvPr>
            <p:ph type="body" sz="quarter" idx="12"/>
          </p:nvPr>
        </p:nvSpPr>
        <p:spPr>
          <a:xfrm>
            <a:off x="277417" y="781773"/>
            <a:ext cx="8584406" cy="243112"/>
          </a:xfrm>
        </p:spPr>
        <p:txBody>
          <a:bodyPr lIns="45720" tIns="0" rIns="0" bIns="0"/>
          <a:lstStyle>
            <a:lvl1pPr>
              <a:defRPr sz="1500" b="1"/>
            </a:lvl1pPr>
          </a:lstStyle>
          <a:p>
            <a:pPr lvl="0"/>
            <a:r>
              <a:rPr lang="en-US" dirty="0"/>
              <a:t>Click to edit Master text styles</a:t>
            </a:r>
          </a:p>
        </p:txBody>
      </p:sp>
    </p:spTree>
    <p:extLst>
      <p:ext uri="{BB962C8B-B14F-4D97-AF65-F5344CB8AC3E}">
        <p14:creationId xmlns:p14="http://schemas.microsoft.com/office/powerpoint/2010/main" val="39930075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399"/>
            </a:lvl1pPr>
          </a:lstStyle>
          <a:p>
            <a:r>
              <a:rPr lang="en-US" dirty="0"/>
              <a:t>Click to edit Master title style</a:t>
            </a:r>
          </a:p>
        </p:txBody>
      </p:sp>
      <p:sp>
        <p:nvSpPr>
          <p:cNvPr id="3" name="Content Placeholder 2"/>
          <p:cNvSpPr>
            <a:spLocks noGrp="1"/>
          </p:cNvSpPr>
          <p:nvPr>
            <p:ph idx="1"/>
          </p:nvPr>
        </p:nvSpPr>
        <p:spPr>
          <a:xfrm>
            <a:off x="283848" y="1048720"/>
            <a:ext cx="8576308" cy="3470311"/>
          </a:xfrm>
        </p:spPr>
        <p:txBody>
          <a:bodyPr/>
          <a:lstStyle>
            <a:lvl1pPr marL="0" indent="0">
              <a:buNone/>
              <a:defRPr b="0">
                <a:solidFill>
                  <a:schemeClr val="tx2"/>
                </a:solidFill>
              </a:defRPr>
            </a:lvl1pPr>
            <a:lvl2pPr marL="191962" indent="-191962">
              <a:buFont typeface="Arial" panose="020B0604020202020204" pitchFamily="34" charset="0"/>
              <a:buChar char="•"/>
              <a:defRPr sz="1349"/>
            </a:lvl2pPr>
            <a:lvl3pPr marL="566744" indent="-255949">
              <a:buFont typeface="Arial" panose="020B0604020202020204" pitchFamily="34" charset="0"/>
              <a:buChar char="–"/>
              <a:defRPr sz="1200"/>
            </a:lvl3pPr>
            <a:lvl4pPr marL="886679" indent="-201103">
              <a:buFont typeface="Arial" panose="020B0604020202020204" pitchFamily="34" charset="0"/>
              <a:buChar char="•"/>
              <a:defRPr sz="1050"/>
            </a:lvl4pPr>
            <a:lvl5pPr marL="1206616" indent="-228526">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361935" y="4753471"/>
            <a:ext cx="497205" cy="274097"/>
          </a:xfrm>
          <a:prstGeom prst="rect">
            <a:avLst/>
          </a:prstGeom>
        </p:spPr>
        <p:txBody>
          <a:bodyPr vert="horz" lIns="0" tIns="0" rIns="0" bIns="0" rtlCol="0" anchor="b" anchorCtr="0"/>
          <a:lstStyle>
            <a:lvl1pPr algn="r">
              <a:defRPr lang="en-US" sz="900" smtClean="0"/>
            </a:lvl1pPr>
          </a:lstStyle>
          <a:p>
            <a:fld id="{AF1AFCDA-ABCC-4704-AB71-48FDE4F2FA4C}" type="slidenum">
              <a:rPr lang="en-GB" smtClean="0"/>
              <a:pPr/>
              <a:t>‹#›</a:t>
            </a:fld>
            <a:endParaRPr lang="en-GB" dirty="0"/>
          </a:p>
        </p:txBody>
      </p:sp>
      <p:sp>
        <p:nvSpPr>
          <p:cNvPr id="4" name="Footer Placeholder 3">
            <a:extLst>
              <a:ext uri="{FF2B5EF4-FFF2-40B4-BE49-F238E27FC236}">
                <a16:creationId xmlns:a16="http://schemas.microsoft.com/office/drawing/2014/main" id="{06604FB1-BAAF-42A4-8F0F-109AB7DA65F9}"/>
              </a:ext>
            </a:extLst>
          </p:cNvPr>
          <p:cNvSpPr>
            <a:spLocks noGrp="1"/>
          </p:cNvSpPr>
          <p:nvPr>
            <p:ph type="ftr" sz="quarter" idx="13"/>
          </p:nvPr>
        </p:nvSpPr>
        <p:spPr/>
        <p:txBody>
          <a:bodyPr/>
          <a:lstStyle/>
          <a:p>
            <a:endParaRPr lang="en-US" dirty="0"/>
          </a:p>
        </p:txBody>
      </p:sp>
    </p:spTree>
    <p:custDataLst>
      <p:tags r:id="rId1"/>
    </p:custDataLst>
    <p:extLst>
      <p:ext uri="{BB962C8B-B14F-4D97-AF65-F5344CB8AC3E}">
        <p14:creationId xmlns:p14="http://schemas.microsoft.com/office/powerpoint/2010/main" val="3003026501"/>
      </p:ext>
    </p:extLst>
  </p:cSld>
  <p:clrMapOvr>
    <a:masterClrMapping/>
  </p:clrMapOvr>
  <p:transition spd="slow">
    <p:fade/>
  </p:transition>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ubtitle, &amp;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258763" y="1037280"/>
            <a:ext cx="8626820" cy="3596156"/>
          </a:xfrm>
          <a:prstGeom prst="rect">
            <a:avLst/>
          </a:prstGeo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D39BCDFE-9539-0646-9A84-BD578E3137D9}"/>
              </a:ext>
            </a:extLst>
          </p:cNvPr>
          <p:cNvSpPr>
            <a:spLocks noGrp="1"/>
          </p:cNvSpPr>
          <p:nvPr>
            <p:ph type="body" sz="quarter" idx="14" hasCustomPrompt="1"/>
          </p:nvPr>
        </p:nvSpPr>
        <p:spPr>
          <a:xfrm>
            <a:off x="259110" y="687961"/>
            <a:ext cx="8626474" cy="260845"/>
          </a:xfrm>
          <a:prstGeom prst="rect">
            <a:avLst/>
          </a:prstGeom>
        </p:spPr>
        <p:txBody>
          <a:bodyPr anchor="ctr" anchorCtr="0">
            <a:noAutofit/>
          </a:bodyPr>
          <a:lstStyle>
            <a:lvl1pPr marL="0" indent="0">
              <a:lnSpc>
                <a:spcPct val="100000"/>
              </a:lnSpc>
              <a:buNone/>
              <a:defRPr sz="1350" b="1">
                <a:solidFill>
                  <a:schemeClr val="accent3"/>
                </a:solidFill>
              </a:defRPr>
            </a:lvl1pPr>
          </a:lstStyle>
          <a:p>
            <a:pPr lvl="0"/>
            <a:r>
              <a:rPr lang="en-US"/>
              <a:t>Add Subtitle Here</a:t>
            </a:r>
          </a:p>
        </p:txBody>
      </p:sp>
      <p:sp>
        <p:nvSpPr>
          <p:cNvPr id="8" name="Text Placeholder 2">
            <a:extLst>
              <a:ext uri="{FF2B5EF4-FFF2-40B4-BE49-F238E27FC236}">
                <a16:creationId xmlns:a16="http://schemas.microsoft.com/office/drawing/2014/main" id="{36665FF9-6867-5E42-99E2-EB11C0991B0D}"/>
              </a:ext>
            </a:extLst>
          </p:cNvPr>
          <p:cNvSpPr>
            <a:spLocks noGrp="1"/>
          </p:cNvSpPr>
          <p:nvPr>
            <p:ph type="body" sz="quarter" idx="15" hasCustomPrompt="1"/>
          </p:nvPr>
        </p:nvSpPr>
        <p:spPr>
          <a:xfrm>
            <a:off x="258419" y="4805046"/>
            <a:ext cx="8163270" cy="172896"/>
          </a:xfrm>
          <a:prstGeom prst="rect">
            <a:avLst/>
          </a:prstGeom>
        </p:spPr>
        <p:txBody>
          <a:bodyPr tIns="0" bIns="0" anchor="b">
            <a:noAutofit/>
          </a:bodyPr>
          <a:lstStyle>
            <a:lvl1pPr marL="0" indent="0">
              <a:spcBef>
                <a:spcPts val="150"/>
              </a:spcBef>
              <a:buNone/>
              <a:defRPr sz="525">
                <a:solidFill>
                  <a:schemeClr val="tx2"/>
                </a:solidFill>
              </a:defRPr>
            </a:lvl1pPr>
            <a:lvl2pPr marL="274301" indent="0">
              <a:buNone/>
              <a:defRPr sz="400"/>
            </a:lvl2pPr>
            <a:lvl3pPr marL="548598" indent="0">
              <a:buNone/>
              <a:defRPr sz="300"/>
            </a:lvl3pPr>
            <a:lvl4pPr marL="822899" indent="0">
              <a:buNone/>
              <a:defRPr sz="200"/>
            </a:lvl4pPr>
            <a:lvl5pPr marL="1097198" indent="0">
              <a:buNone/>
              <a:defRPr sz="200"/>
            </a:lvl5pPr>
          </a:lstStyle>
          <a:p>
            <a:pPr lvl="0"/>
            <a:r>
              <a:rPr lang="en-US"/>
              <a:t>Footer</a:t>
            </a:r>
          </a:p>
        </p:txBody>
      </p:sp>
      <p:sp>
        <p:nvSpPr>
          <p:cNvPr id="2" name="Title 1">
            <a:extLst>
              <a:ext uri="{FF2B5EF4-FFF2-40B4-BE49-F238E27FC236}">
                <a16:creationId xmlns:a16="http://schemas.microsoft.com/office/drawing/2014/main" id="{5DD62B6D-3FFD-7B46-A75D-EC04D4FAF148}"/>
              </a:ext>
            </a:extLst>
          </p:cNvPr>
          <p:cNvSpPr>
            <a:spLocks noGrp="1"/>
          </p:cNvSpPr>
          <p:nvPr>
            <p:ph type="title"/>
          </p:nvPr>
        </p:nvSpPr>
        <p:spPr>
          <a:xfrm>
            <a:off x="258318" y="149490"/>
            <a:ext cx="7719822" cy="514826"/>
          </a:xfrm>
        </p:spPr>
        <p:txBody>
          <a:bodyPr/>
          <a:lstStyle/>
          <a:p>
            <a:r>
              <a:rPr lang="en-US"/>
              <a:t>Click to edit Master title style</a:t>
            </a:r>
          </a:p>
        </p:txBody>
      </p:sp>
    </p:spTree>
    <p:extLst>
      <p:ext uri="{BB962C8B-B14F-4D97-AF65-F5344CB8AC3E}">
        <p14:creationId xmlns:p14="http://schemas.microsoft.com/office/powerpoint/2010/main" val="276759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ackground Slide">
    <p:spTree>
      <p:nvGrpSpPr>
        <p:cNvPr id="1" name=""/>
        <p:cNvGrpSpPr/>
        <p:nvPr/>
      </p:nvGrpSpPr>
      <p:grpSpPr>
        <a:xfrm>
          <a:off x="0" y="0"/>
          <a:ext cx="0" cy="0"/>
          <a:chOff x="0" y="0"/>
          <a:chExt cx="0" cy="0"/>
        </a:xfrm>
      </p:grpSpPr>
      <p:sp>
        <p:nvSpPr>
          <p:cNvPr id="12" name="Content Placeholder 2"/>
          <p:cNvSpPr>
            <a:spLocks noGrp="1"/>
          </p:cNvSpPr>
          <p:nvPr>
            <p:ph idx="1"/>
          </p:nvPr>
        </p:nvSpPr>
        <p:spPr>
          <a:xfrm>
            <a:off x="628650" y="219376"/>
            <a:ext cx="7886700" cy="4417636"/>
          </a:xfrm>
        </p:spPr>
        <p:txBody>
          <a:bodyPr>
            <a:normAutofit/>
          </a:bodyPr>
          <a:lstStyle>
            <a:lvl1pPr marL="0" indent="0">
              <a:buNone/>
              <a:defRPr sz="1800" b="1">
                <a:solidFill>
                  <a:srgbClr val="071D49"/>
                </a:solidFill>
                <a:latin typeface="Arial" panose="020B0604020202020204" pitchFamily="34" charset="0"/>
                <a:cs typeface="Arial" panose="020B0604020202020204" pitchFamily="34" charset="0"/>
              </a:defRPr>
            </a:lvl1pPr>
            <a:lvl2pPr marL="126206" indent="-126206">
              <a:buClr>
                <a:srgbClr val="071D49"/>
              </a:buClr>
              <a:defRPr sz="1500">
                <a:latin typeface="Arial" panose="020B0604020202020204" pitchFamily="34" charset="0"/>
                <a:cs typeface="Arial" panose="020B0604020202020204" pitchFamily="34" charset="0"/>
              </a:defRPr>
            </a:lvl2pPr>
            <a:lvl3pPr marL="385763" indent="-126206">
              <a:buClr>
                <a:srgbClr val="081538"/>
              </a:buClr>
              <a:buFont typeface="Arial" panose="020B0604020202020204" pitchFamily="34" charset="0"/>
              <a:buChar char="−"/>
              <a:defRPr sz="1500">
                <a:latin typeface="Arial" panose="020B0604020202020204" pitchFamily="34" charset="0"/>
                <a:cs typeface="Arial" panose="020B0604020202020204" pitchFamily="34" charset="0"/>
              </a:defRPr>
            </a:lvl3pPr>
            <a:lvl4pPr marL="645319" indent="-133350">
              <a:buClr>
                <a:srgbClr val="081538"/>
              </a:buClr>
              <a:buFont typeface="Arial" panose="020B0604020202020204" pitchFamily="34" charset="0"/>
              <a:buChar char="−"/>
              <a:defRPr sz="1500">
                <a:latin typeface="Arial" panose="020B0604020202020204" pitchFamily="34" charset="0"/>
                <a:cs typeface="Arial" panose="020B0604020202020204" pitchFamily="34" charset="0"/>
              </a:defRPr>
            </a:lvl4pPr>
            <a:lvl5pPr marL="858441" indent="-132160">
              <a:buClr>
                <a:srgbClr val="081538"/>
              </a:buClr>
              <a:buFont typeface="Arial" panose="020B0604020202020204" pitchFamily="34" charset="0"/>
              <a:buChar char="−"/>
              <a:defRPr sz="15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789987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2"/>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2" name="Picture 1" descr="A black background with blue text&#10;&#10;Description automatically generated">
            <a:extLst>
              <a:ext uri="{FF2B5EF4-FFF2-40B4-BE49-F238E27FC236}">
                <a16:creationId xmlns:a16="http://schemas.microsoft.com/office/drawing/2014/main" id="{F8CDAAF9-7B89-6BEA-EF2D-7ADFD13C61BE}"/>
              </a:ext>
            </a:extLst>
          </p:cNvPr>
          <p:cNvPicPr>
            <a:picLocks noChangeAspect="1"/>
          </p:cNvPicPr>
          <p:nvPr userDrawn="1"/>
        </p:nvPicPr>
        <p:blipFill>
          <a:blip r:embed="rId13"/>
          <a:stretch>
            <a:fillRect/>
          </a:stretch>
        </p:blipFill>
        <p:spPr>
          <a:xfrm>
            <a:off x="5213723" y="4535994"/>
            <a:ext cx="3856382" cy="527686"/>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80" r:id="rId9"/>
    <p:sldLayoutId id="2147483714" r:id="rId10"/>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185763"/>
      </p:ext>
    </p:extLst>
  </p:cSld>
  <p:clrMap bg1="lt1" tx1="dk1" bg2="lt2" tx2="dk2" accent1="accent1" accent2="accent2" accent3="accent3" accent4="accent4" accent5="accent5" accent6="accent6" hlink="hlink" folHlink="folHlink"/>
  <p:sldLayoutIdLst>
    <p:sldLayoutId id="2147483669" r:id="rId1"/>
    <p:sldLayoutId id="2147483678" r:id="rId2"/>
    <p:sldLayoutId id="2147483677" r:id="rId3"/>
    <p:sldLayoutId id="2147483670" r:id="rId4"/>
    <p:sldLayoutId id="2147483671" r:id="rId5"/>
    <p:sldLayoutId id="2147483672" r:id="rId6"/>
    <p:sldLayoutId id="2147483673" r:id="rId7"/>
    <p:sldLayoutId id="2147483674" r:id="rId8"/>
    <p:sldLayoutId id="2147483675" r:id="rId9"/>
    <p:sldLayoutId id="214748367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724189"/>
            <a:ext cx="5797296" cy="892366"/>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1980365"/>
            <a:ext cx="5797296" cy="23286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66072" y="4683445"/>
            <a:ext cx="2065310" cy="243201"/>
          </a:xfrm>
          <a:prstGeom prst="rect">
            <a:avLst/>
          </a:prstGeom>
        </p:spPr>
        <p:txBody>
          <a:bodyPr vert="horz" lIns="91440" tIns="45720" rIns="91440" bIns="45720" rtlCol="0" anchor="ctr"/>
          <a:lstStyle>
            <a:lvl1pPr algn="r">
              <a:defRPr sz="788">
                <a:solidFill>
                  <a:schemeClr val="tx1">
                    <a:alpha val="70000"/>
                  </a:schemeClr>
                </a:solidFill>
              </a:defRPr>
            </a:lvl1pPr>
          </a:lstStyle>
          <a:p>
            <a:fld id="{11767F81-893F-9346-A03A-3174440FE880}" type="datetimeFigureOut">
              <a:rPr lang="en-US" smtClean="0"/>
              <a:t>6/19/2024</a:t>
            </a:fld>
            <a:endParaRPr lang="en-US"/>
          </a:p>
        </p:txBody>
      </p:sp>
      <p:sp>
        <p:nvSpPr>
          <p:cNvPr id="5" name="Footer Placeholder 4"/>
          <p:cNvSpPr>
            <a:spLocks noGrp="1"/>
          </p:cNvSpPr>
          <p:nvPr>
            <p:ph type="ftr" sz="quarter" idx="3"/>
          </p:nvPr>
        </p:nvSpPr>
        <p:spPr>
          <a:xfrm>
            <a:off x="1200150" y="4681487"/>
            <a:ext cx="4425892" cy="240252"/>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069192" y="4667758"/>
            <a:ext cx="274320" cy="274574"/>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BBF69E85-B1FC-1A43-8277-E65C9CEE9279}" type="slidenum">
              <a:rPr lang="en-US" smtClean="0"/>
              <a:t>‹#›</a:t>
            </a:fld>
            <a:endParaRPr lang="en-US"/>
          </a:p>
        </p:txBody>
      </p:sp>
    </p:spTree>
    <p:extLst>
      <p:ext uri="{BB962C8B-B14F-4D97-AF65-F5344CB8AC3E}">
        <p14:creationId xmlns:p14="http://schemas.microsoft.com/office/powerpoint/2010/main" val="321079249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76645B-0BE6-3AF9-8C25-EBFCCBFFB3D8}"/>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99A7D9-C8C6-192A-9F3F-C936A1CBC24D}"/>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E30DE-55F0-95E8-2441-DBF71C2F7F09}"/>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7C29BCB2-A420-4DD0-BBD9-66460830DE0F}" type="datetimeFigureOut">
              <a:rPr lang="en-US" smtClean="0"/>
              <a:t>6/19/2024</a:t>
            </a:fld>
            <a:endParaRPr lang="en-US"/>
          </a:p>
        </p:txBody>
      </p:sp>
      <p:sp>
        <p:nvSpPr>
          <p:cNvPr id="5" name="Footer Placeholder 4">
            <a:extLst>
              <a:ext uri="{FF2B5EF4-FFF2-40B4-BE49-F238E27FC236}">
                <a16:creationId xmlns:a16="http://schemas.microsoft.com/office/drawing/2014/main" id="{34F807F4-16E0-490F-068A-5FED82412E05}"/>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2B4911-9A1D-AE4C-7EA5-3840DA8ACC38}"/>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ACE96C81-F160-4C10-878A-54A3D3E255FA}" type="slidenum">
              <a:rPr lang="en-US" smtClean="0"/>
              <a:t>‹#›</a:t>
            </a:fld>
            <a:endParaRPr lang="en-US"/>
          </a:p>
        </p:txBody>
      </p:sp>
    </p:spTree>
    <p:extLst>
      <p:ext uri="{BB962C8B-B14F-4D97-AF65-F5344CB8AC3E}">
        <p14:creationId xmlns:p14="http://schemas.microsoft.com/office/powerpoint/2010/main" val="384331536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18" Type="http://schemas.openxmlformats.org/officeDocument/2006/relationships/diagramData" Target="../diagrams/data10.xml"/><Relationship Id="rId3" Type="http://schemas.openxmlformats.org/officeDocument/2006/relationships/diagramData" Target="../diagrams/data7.xml"/><Relationship Id="rId21" Type="http://schemas.openxmlformats.org/officeDocument/2006/relationships/diagramColors" Target="../diagrams/colors10.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41.xml"/><Relationship Id="rId16" Type="http://schemas.openxmlformats.org/officeDocument/2006/relationships/diagramColors" Target="../diagrams/colors9.xml"/><Relationship Id="rId20" Type="http://schemas.openxmlformats.org/officeDocument/2006/relationships/diagramQuickStyle" Target="../diagrams/quickStyle10.xml"/><Relationship Id="rId1" Type="http://schemas.openxmlformats.org/officeDocument/2006/relationships/slideLayout" Target="../slideLayouts/slideLayout39.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19" Type="http://schemas.openxmlformats.org/officeDocument/2006/relationships/diagramLayout" Target="../diagrams/layout10.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 Id="rId22" Type="http://schemas.microsoft.com/office/2007/relationships/diagramDrawing" Target="../diagrams/drawing10.xml"/></Relationships>
</file>

<file path=ppt/slides/_rels/slide1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8.xml"/><Relationship Id="rId4" Type="http://schemas.openxmlformats.org/officeDocument/2006/relationships/image" Target="../media/image78.emf"/></Relationships>
</file>

<file path=ppt/slides/_rels/slide10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38.xml"/></Relationships>
</file>

<file path=ppt/slides/_rels/slide105.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38.xml"/></Relationships>
</file>

<file path=ppt/slides/_rels/slide10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34.xml"/><Relationship Id="rId4" Type="http://schemas.openxmlformats.org/officeDocument/2006/relationships/image" Target="../media/image83.svg"/></Relationships>
</file>

<file path=ppt/slides/_rels/slide107.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38.xml"/></Relationships>
</file>

<file path=ppt/slides/_rels/slide10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38.xml"/><Relationship Id="rId6" Type="http://schemas.openxmlformats.org/officeDocument/2006/relationships/image" Target="../media/image89.png"/><Relationship Id="rId5" Type="http://schemas.openxmlformats.org/officeDocument/2006/relationships/image" Target="../media/image88.emf"/><Relationship Id="rId4" Type="http://schemas.openxmlformats.org/officeDocument/2006/relationships/image" Target="../media/image87.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34.xml"/><Relationship Id="rId4" Type="http://schemas.openxmlformats.org/officeDocument/2006/relationships/image" Target="../media/image83.svg"/></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4.xml"/><Relationship Id="rId1" Type="http://schemas.openxmlformats.org/officeDocument/2006/relationships/slideLayout" Target="../slideLayouts/slideLayout3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8" Type="http://schemas.microsoft.com/office/2007/relationships/diagramDrawing" Target="../diagrams/drawing12.xml"/><Relationship Id="rId3" Type="http://schemas.microsoft.com/office/2007/relationships/hdphoto" Target="../media/hdphoto1.wdp"/><Relationship Id="rId7" Type="http://schemas.openxmlformats.org/officeDocument/2006/relationships/diagramColors" Target="../diagrams/colors12.xml"/><Relationship Id="rId2" Type="http://schemas.openxmlformats.org/officeDocument/2006/relationships/image" Target="../media/image90.png"/><Relationship Id="rId1" Type="http://schemas.openxmlformats.org/officeDocument/2006/relationships/slideLayout" Target="../slideLayouts/slideLayout34.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14.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38.xml"/></Relationships>
</file>

<file path=ppt/slides/_rels/slide11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46.xml"/><Relationship Id="rId1" Type="http://schemas.openxmlformats.org/officeDocument/2006/relationships/slideLayout" Target="../slideLayouts/slideLayout38.xml"/><Relationship Id="rId4" Type="http://schemas.openxmlformats.org/officeDocument/2006/relationships/image" Target="../media/image93.emf"/></Relationships>
</file>

<file path=ppt/slides/_rels/slide1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34.xml"/><Relationship Id="rId4" Type="http://schemas.openxmlformats.org/officeDocument/2006/relationships/image" Target="../media/image83.svg"/></Relationships>
</file>

<file path=ppt/slides/_rels/slide1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8.xml"/><Relationship Id="rId4" Type="http://schemas.openxmlformats.org/officeDocument/2006/relationships/image" Target="../media/image96.png"/></Relationships>
</file>

<file path=ppt/slides/_rels/slide118.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8" Type="http://schemas.openxmlformats.org/officeDocument/2006/relationships/diagramLayout" Target="../diagrams/layout50.xml"/><Relationship Id="rId3" Type="http://schemas.openxmlformats.org/officeDocument/2006/relationships/diagramLayout" Target="../diagrams/layout17.xml"/><Relationship Id="rId7" Type="http://schemas.openxmlformats.org/officeDocument/2006/relationships/diagramData" Target="../diagrams/data60.xml"/><Relationship Id="rId2" Type="http://schemas.openxmlformats.org/officeDocument/2006/relationships/diagramData" Target="../diagrams/data17.xml"/><Relationship Id="rId1" Type="http://schemas.openxmlformats.org/officeDocument/2006/relationships/slideLayout" Target="../slideLayouts/slideLayout3.xml"/><Relationship Id="rId6" Type="http://schemas.microsoft.com/office/2007/relationships/diagramDrawing" Target="../diagrams/drawing17.xml"/><Relationship Id="rId5" Type="http://schemas.openxmlformats.org/officeDocument/2006/relationships/diagramColors" Target="../diagrams/colors17.xml"/><Relationship Id="rId10" Type="http://schemas.openxmlformats.org/officeDocument/2006/relationships/diagramColors" Target="../diagrams/colors50.xml"/><Relationship Id="rId4" Type="http://schemas.openxmlformats.org/officeDocument/2006/relationships/diagramQuickStyle" Target="../diagrams/quickStyle17.xml"/><Relationship Id="rId9" Type="http://schemas.openxmlformats.org/officeDocument/2006/relationships/diagramQuickStyle" Target="../diagrams/quickStyle50.xml"/></Relationships>
</file>

<file path=ppt/slides/_rels/slide154.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hyperlink" Target="https://www.pexels.com/video/a-female-patient-waiting-for-her-doctor-inside-a-room-8413527/" TargetMode="External"/><Relationship Id="rId2" Type="http://schemas.openxmlformats.org/officeDocument/2006/relationships/image" Target="../media/image40.jp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hyperlink" Target="https://openeducationalberta.ca/mlsci/chapter/hypochromic-microcytic-anemias-irond/" TargetMode="External"/><Relationship Id="rId2" Type="http://schemas.openxmlformats.org/officeDocument/2006/relationships/image" Target="../media/image41.jpg"/><Relationship Id="rId1" Type="http://schemas.openxmlformats.org/officeDocument/2006/relationships/slideLayout" Target="../slideLayouts/slideLayout24.xml"/><Relationship Id="rId4" Type="http://schemas.openxmlformats.org/officeDocument/2006/relationships/hyperlink" Target="https://creativecommons.org/licenses/by-nc/3.0/"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hyperlink" Target="https://www.wikidoc.org/index.php/Jaundice_echocardiography_or_ultrasound" TargetMode="External"/><Relationship Id="rId2" Type="http://schemas.openxmlformats.org/officeDocument/2006/relationships/image" Target="../media/image42.JPG"/><Relationship Id="rId1" Type="http://schemas.openxmlformats.org/officeDocument/2006/relationships/slideLayout" Target="../slideLayouts/slideLayout24.xml"/><Relationship Id="rId4" Type="http://schemas.openxmlformats.org/officeDocument/2006/relationships/hyperlink" Target="https://creativecommons.org/licenses/by-sa/3.0/"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doi.org/10.1182/blood-2022-156936" TargetMode="External"/><Relationship Id="rId2" Type="http://schemas.openxmlformats.org/officeDocument/2006/relationships/hyperlink" Target="https://doi.org/10.1186/s13045-020-00995-y" TargetMode="Externa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3.xml"/><Relationship Id="rId1" Type="http://schemas.openxmlformats.org/officeDocument/2006/relationships/tags" Target="../tags/tag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3.xml"/><Relationship Id="rId1" Type="http://schemas.openxmlformats.org/officeDocument/2006/relationships/tags" Target="../tags/tag5.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3.xml"/><Relationship Id="rId1" Type="http://schemas.openxmlformats.org/officeDocument/2006/relationships/tags" Target="../tags/tag6.xml"/><Relationship Id="rId5" Type="http://schemas.openxmlformats.org/officeDocument/2006/relationships/image" Target="../media/image55.png"/><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3.xml"/><Relationship Id="rId1" Type="http://schemas.openxmlformats.org/officeDocument/2006/relationships/tags" Target="../tags/tag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4.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47.xml"/><Relationship Id="rId5" Type="http://schemas.openxmlformats.org/officeDocument/2006/relationships/image" Target="../media/image65.svg"/><Relationship Id="rId4" Type="http://schemas.openxmlformats.org/officeDocument/2006/relationships/image" Target="../media/image64.png"/></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48.xml"/><Relationship Id="rId4" Type="http://schemas.openxmlformats.org/officeDocument/2006/relationships/image" Target="../media/image69.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9.xml"/><Relationship Id="rId1" Type="http://schemas.openxmlformats.org/officeDocument/2006/relationships/tags" Target="../tags/tag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notesSlide" Target="../notesSlides/notesSlide3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36.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notesSlide" Target="../notesSlides/notesSlide37.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0.xml"/><Relationship Id="rId1" Type="http://schemas.openxmlformats.org/officeDocument/2006/relationships/tags" Target="../tags/tag15.xml"/><Relationship Id="rId5" Type="http://schemas.openxmlformats.org/officeDocument/2006/relationships/chart" Target="../charts/chart2.xml"/><Relationship Id="rId4" Type="http://schemas.openxmlformats.org/officeDocument/2006/relationships/chart" Target="../charts/chart1.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0.emf"/><Relationship Id="rId2" Type="http://schemas.openxmlformats.org/officeDocument/2006/relationships/diagramData" Target="../diagrams/data3.xml"/><Relationship Id="rId1" Type="http://schemas.openxmlformats.org/officeDocument/2006/relationships/slideLayout" Target="../slideLayouts/slideLayout3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7.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34.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98.xml.rels><?xml version="1.0" encoding="UTF-8" standalone="yes"?>
<Relationships xmlns="http://schemas.openxmlformats.org/package/2006/relationships"><Relationship Id="rId3" Type="http://schemas.openxmlformats.org/officeDocument/2006/relationships/hyperlink" Target="https://www.cancer.net/cancer-types/multiple-myeloma/statistics" TargetMode="External"/><Relationship Id="rId2" Type="http://schemas.openxmlformats.org/officeDocument/2006/relationships/notesSlide" Target="../notesSlides/notesSlide40.xml"/><Relationship Id="rId1" Type="http://schemas.openxmlformats.org/officeDocument/2006/relationships/slideLayout" Target="../slideLayouts/slideLayout39.xml"/><Relationship Id="rId4" Type="http://schemas.openxmlformats.org/officeDocument/2006/relationships/image" Target="../media/image71.emf"/></Relationships>
</file>

<file path=ppt/slides/_rels/slide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14FBF8-814D-078F-3BD5-7AEABF5A3525}"/>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Leukemia / Lymphoma</a:t>
            </a:r>
          </a:p>
        </p:txBody>
      </p:sp>
      <p:sp>
        <p:nvSpPr>
          <p:cNvPr id="3" name="Rectangle 2">
            <a:extLst>
              <a:ext uri="{FF2B5EF4-FFF2-40B4-BE49-F238E27FC236}">
                <a16:creationId xmlns:a16="http://schemas.microsoft.com/office/drawing/2014/main" id="{04D0B3D4-A1F3-CD14-3D64-A9979ABF7E26}"/>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Thursday, June 13, 2024</a:t>
            </a:r>
          </a:p>
        </p:txBody>
      </p:sp>
      <p:sp>
        <p:nvSpPr>
          <p:cNvPr id="4" name="Rectangle 3">
            <a:extLst>
              <a:ext uri="{FF2B5EF4-FFF2-40B4-BE49-F238E27FC236}">
                <a16:creationId xmlns:a16="http://schemas.microsoft.com/office/drawing/2014/main" id="{2B9EBEB8-527E-3932-0964-7B50A936C8C2}"/>
              </a:ext>
            </a:extLst>
          </p:cNvPr>
          <p:cNvSpPr/>
          <p:nvPr/>
        </p:nvSpPr>
        <p:spPr>
          <a:xfrm>
            <a:off x="7903597" y="421420"/>
            <a:ext cx="516835" cy="198782"/>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3664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4471" y="127465"/>
            <a:ext cx="8821270" cy="356629"/>
          </a:xfrm>
        </p:spPr>
        <p:txBody>
          <a:bodyPr/>
          <a:lstStyle/>
          <a:p>
            <a:r>
              <a:rPr lang="en-US" sz="1800" b="1" dirty="0"/>
              <a:t>SIMPLIFY-2: </a:t>
            </a:r>
            <a:r>
              <a:rPr lang="en-US" sz="1800" b="1" dirty="0" err="1"/>
              <a:t>Momelotinib</a:t>
            </a:r>
            <a:r>
              <a:rPr lang="en-US" sz="1800" b="1" dirty="0"/>
              <a:t> versus BAT in </a:t>
            </a:r>
            <a:r>
              <a:rPr lang="en-US" sz="1800" b="1" dirty="0" err="1"/>
              <a:t>JAKi</a:t>
            </a:r>
            <a:r>
              <a:rPr lang="en-US" sz="1800" b="1" dirty="0"/>
              <a:t>-pretreated myelofibrosis patients</a:t>
            </a:r>
          </a:p>
        </p:txBody>
      </p:sp>
      <p:sp>
        <p:nvSpPr>
          <p:cNvPr id="3" name="Content Placeholder 3">
            <a:extLst>
              <a:ext uri="{FF2B5EF4-FFF2-40B4-BE49-F238E27FC236}">
                <a16:creationId xmlns:a16="http://schemas.microsoft.com/office/drawing/2014/main" id="{7D79B7C5-6544-DC25-B99A-59F0D46EBFBF}"/>
              </a:ext>
            </a:extLst>
          </p:cNvPr>
          <p:cNvSpPr txBox="1">
            <a:spLocks/>
          </p:cNvSpPr>
          <p:nvPr/>
        </p:nvSpPr>
        <p:spPr bwMode="auto">
          <a:xfrm>
            <a:off x="374904" y="502304"/>
            <a:ext cx="8394192" cy="685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285750" indent="-285750" algn="l">
              <a:buFont typeface="Arial" panose="020B0604020202020204" pitchFamily="34" charset="0"/>
              <a:buChar char="•"/>
            </a:pPr>
            <a:r>
              <a:rPr lang="en-US" sz="1400" dirty="0"/>
              <a:t>Phase 3, randomized, open-label trial of </a:t>
            </a:r>
            <a:r>
              <a:rPr lang="en-US" sz="1400" b="1" i="1" dirty="0" err="1"/>
              <a:t>momelotinib</a:t>
            </a:r>
            <a:r>
              <a:rPr lang="en-US" sz="1400" dirty="0"/>
              <a:t> vs </a:t>
            </a:r>
            <a:r>
              <a:rPr lang="en-US" sz="1400" b="1" i="1" dirty="0"/>
              <a:t>BAT</a:t>
            </a:r>
            <a:r>
              <a:rPr lang="en-US" sz="1400" dirty="0"/>
              <a:t> for prior </a:t>
            </a:r>
            <a:r>
              <a:rPr lang="en-US" sz="1400" dirty="0" err="1"/>
              <a:t>JAKi</a:t>
            </a:r>
            <a:r>
              <a:rPr lang="en-US" sz="1400" dirty="0"/>
              <a:t>-treated, primary, post-PV/ET MF; intermediate-2 or higher; platelets </a:t>
            </a:r>
            <a:r>
              <a:rPr kumimoji="0" lang="en-US" sz="1400" b="0" i="0" u="none" strike="noStrike" kern="1200" cap="none" spc="0" normalizeH="0" baseline="0" noProof="0" dirty="0">
                <a:ln>
                  <a:noFill/>
                </a:ln>
                <a:effectLst/>
                <a:uLnTx/>
                <a:uFillTx/>
                <a:latin typeface="Calibri" panose="020F0502020204030204"/>
                <a:cs typeface="Arial" panose="020B0604020202020204" pitchFamily="34" charset="0"/>
                <a:sym typeface="Symbol" panose="05050102010706020507" pitchFamily="18" charset="2"/>
              </a:rPr>
              <a:t></a:t>
            </a:r>
            <a:r>
              <a:rPr lang="en-US" sz="1400" dirty="0"/>
              <a:t>50 K/mcl (n=156)</a:t>
            </a:r>
          </a:p>
        </p:txBody>
      </p:sp>
      <p:sp>
        <p:nvSpPr>
          <p:cNvPr id="6" name="Text Box 11">
            <a:extLst>
              <a:ext uri="{FF2B5EF4-FFF2-40B4-BE49-F238E27FC236}">
                <a16:creationId xmlns:a16="http://schemas.microsoft.com/office/drawing/2014/main" id="{D7636927-1449-EBDF-D34A-D0C871282AFB}"/>
              </a:ext>
            </a:extLst>
          </p:cNvPr>
          <p:cNvSpPr txBox="1">
            <a:spLocks noChangeArrowheads="1"/>
          </p:cNvSpPr>
          <p:nvPr/>
        </p:nvSpPr>
        <p:spPr bwMode="auto">
          <a:xfrm>
            <a:off x="6365532" y="4113539"/>
            <a:ext cx="277846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altLang="en-US" sz="10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Harison C et al, Lancet Heamatol. 2018; 5:e73-81 </a:t>
            </a:r>
          </a:p>
        </p:txBody>
      </p:sp>
      <p:pic>
        <p:nvPicPr>
          <p:cNvPr id="2" name="Picture 1">
            <a:extLst>
              <a:ext uri="{FF2B5EF4-FFF2-40B4-BE49-F238E27FC236}">
                <a16:creationId xmlns:a16="http://schemas.microsoft.com/office/drawing/2014/main" id="{F4DEA114-905C-6C14-4589-6366486DAF53}"/>
              </a:ext>
            </a:extLst>
          </p:cNvPr>
          <p:cNvPicPr>
            <a:picLocks noChangeAspect="1"/>
          </p:cNvPicPr>
          <p:nvPr/>
        </p:nvPicPr>
        <p:blipFill>
          <a:blip r:embed="rId2"/>
          <a:stretch>
            <a:fillRect/>
          </a:stretch>
        </p:blipFill>
        <p:spPr>
          <a:xfrm>
            <a:off x="323267" y="1652201"/>
            <a:ext cx="2621639" cy="216250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3CE42AF-547B-0B6F-2D66-59061C189497}"/>
              </a:ext>
            </a:extLst>
          </p:cNvPr>
          <p:cNvPicPr>
            <a:picLocks noChangeAspect="1"/>
          </p:cNvPicPr>
          <p:nvPr/>
        </p:nvPicPr>
        <p:blipFill>
          <a:blip r:embed="rId3"/>
          <a:stretch>
            <a:fillRect/>
          </a:stretch>
        </p:blipFill>
        <p:spPr>
          <a:xfrm>
            <a:off x="3109783" y="1652200"/>
            <a:ext cx="2757576" cy="216250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17AC6C4-4F48-F428-C928-C0E525D7E5E2}"/>
              </a:ext>
            </a:extLst>
          </p:cNvPr>
          <p:cNvPicPr>
            <a:picLocks noChangeAspect="1"/>
          </p:cNvPicPr>
          <p:nvPr/>
        </p:nvPicPr>
        <p:blipFill>
          <a:blip r:embed="rId4"/>
          <a:stretch>
            <a:fillRect/>
          </a:stretch>
        </p:blipFill>
        <p:spPr>
          <a:xfrm>
            <a:off x="6004807" y="1652200"/>
            <a:ext cx="2895533" cy="2162506"/>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9A0AFFF7-D987-F4C6-9EAE-11C71F20296F}"/>
              </a:ext>
            </a:extLst>
          </p:cNvPr>
          <p:cNvSpPr txBox="1"/>
          <p:nvPr/>
        </p:nvSpPr>
        <p:spPr>
          <a:xfrm>
            <a:off x="260095" y="992018"/>
            <a:ext cx="7250012" cy="338554"/>
          </a:xfrm>
          <a:prstGeom prst="rect">
            <a:avLst/>
          </a:prstGeom>
          <a:noFill/>
        </p:spPr>
        <p:txBody>
          <a:bodyPr wrap="square">
            <a:spAutoFit/>
          </a:bodyPr>
          <a:lstStyle/>
          <a:p>
            <a:r>
              <a:rPr lang="en-US" sz="1600" b="1" u="sng" dirty="0"/>
              <a:t>Transfusion requirements by week 24</a:t>
            </a:r>
            <a:endParaRPr lang="en-US" sz="1600" u="sng" dirty="0"/>
          </a:p>
        </p:txBody>
      </p:sp>
      <p:sp>
        <p:nvSpPr>
          <p:cNvPr id="18" name="TextBox 17">
            <a:extLst>
              <a:ext uri="{FF2B5EF4-FFF2-40B4-BE49-F238E27FC236}">
                <a16:creationId xmlns:a16="http://schemas.microsoft.com/office/drawing/2014/main" id="{4ACB5AC8-15C6-7A96-1176-60BA3D4C9C7D}"/>
              </a:ext>
            </a:extLst>
          </p:cNvPr>
          <p:cNvSpPr txBox="1"/>
          <p:nvPr/>
        </p:nvSpPr>
        <p:spPr>
          <a:xfrm>
            <a:off x="981635" y="1311784"/>
            <a:ext cx="1647265" cy="261610"/>
          </a:xfrm>
          <a:prstGeom prst="rect">
            <a:avLst/>
          </a:prstGeom>
          <a:noFill/>
        </p:spPr>
        <p:txBody>
          <a:bodyPr wrap="square" rtlCol="0">
            <a:spAutoFit/>
          </a:bodyPr>
          <a:lstStyle/>
          <a:p>
            <a:r>
              <a:rPr lang="en-US" sz="1050" b="1" dirty="0"/>
              <a:t>Transfusions</a:t>
            </a:r>
          </a:p>
        </p:txBody>
      </p:sp>
      <p:sp>
        <p:nvSpPr>
          <p:cNvPr id="19" name="TextBox 18">
            <a:extLst>
              <a:ext uri="{FF2B5EF4-FFF2-40B4-BE49-F238E27FC236}">
                <a16:creationId xmlns:a16="http://schemas.microsoft.com/office/drawing/2014/main" id="{42F783F0-6D91-8963-72F7-DBB283EBF0F4}"/>
              </a:ext>
            </a:extLst>
          </p:cNvPr>
          <p:cNvSpPr txBox="1"/>
          <p:nvPr/>
        </p:nvSpPr>
        <p:spPr>
          <a:xfrm>
            <a:off x="3647231" y="1311784"/>
            <a:ext cx="1949671" cy="253916"/>
          </a:xfrm>
          <a:prstGeom prst="rect">
            <a:avLst/>
          </a:prstGeom>
          <a:noFill/>
        </p:spPr>
        <p:txBody>
          <a:bodyPr wrap="square" rtlCol="0">
            <a:spAutoFit/>
          </a:bodyPr>
          <a:lstStyle/>
          <a:p>
            <a:r>
              <a:rPr lang="en-US" sz="1050" b="1" dirty="0"/>
              <a:t>Transfusion independence</a:t>
            </a:r>
          </a:p>
        </p:txBody>
      </p:sp>
      <p:sp>
        <p:nvSpPr>
          <p:cNvPr id="20" name="TextBox 19">
            <a:extLst>
              <a:ext uri="{FF2B5EF4-FFF2-40B4-BE49-F238E27FC236}">
                <a16:creationId xmlns:a16="http://schemas.microsoft.com/office/drawing/2014/main" id="{647772BE-397D-C102-8D80-7CEC0316213A}"/>
              </a:ext>
            </a:extLst>
          </p:cNvPr>
          <p:cNvSpPr txBox="1"/>
          <p:nvPr/>
        </p:nvSpPr>
        <p:spPr>
          <a:xfrm>
            <a:off x="6518058" y="1315141"/>
            <a:ext cx="1949671" cy="253916"/>
          </a:xfrm>
          <a:prstGeom prst="rect">
            <a:avLst/>
          </a:prstGeom>
          <a:noFill/>
        </p:spPr>
        <p:txBody>
          <a:bodyPr wrap="square" rtlCol="0">
            <a:spAutoFit/>
          </a:bodyPr>
          <a:lstStyle/>
          <a:p>
            <a:r>
              <a:rPr lang="en-US" sz="1050" b="1" dirty="0"/>
              <a:t>Transfusion dependence</a:t>
            </a:r>
          </a:p>
        </p:txBody>
      </p:sp>
      <p:sp>
        <p:nvSpPr>
          <p:cNvPr id="23" name="TextBox 22">
            <a:extLst>
              <a:ext uri="{FF2B5EF4-FFF2-40B4-BE49-F238E27FC236}">
                <a16:creationId xmlns:a16="http://schemas.microsoft.com/office/drawing/2014/main" id="{F41E62D7-C615-E3C7-2FF2-0270782A5916}"/>
              </a:ext>
            </a:extLst>
          </p:cNvPr>
          <p:cNvSpPr txBox="1"/>
          <p:nvPr/>
        </p:nvSpPr>
        <p:spPr>
          <a:xfrm>
            <a:off x="851915" y="3762708"/>
            <a:ext cx="782171" cy="261610"/>
          </a:xfrm>
          <a:prstGeom prst="rect">
            <a:avLst/>
          </a:prstGeom>
          <a:noFill/>
        </p:spPr>
        <p:txBody>
          <a:bodyPr wrap="square" rtlCol="0">
            <a:spAutoFit/>
          </a:bodyPr>
          <a:lstStyle/>
          <a:p>
            <a:r>
              <a:rPr lang="en-US" sz="1050" dirty="0"/>
              <a:t>Baseline</a:t>
            </a:r>
          </a:p>
        </p:txBody>
      </p:sp>
      <p:sp>
        <p:nvSpPr>
          <p:cNvPr id="24" name="TextBox 23">
            <a:extLst>
              <a:ext uri="{FF2B5EF4-FFF2-40B4-BE49-F238E27FC236}">
                <a16:creationId xmlns:a16="http://schemas.microsoft.com/office/drawing/2014/main" id="{EB49781E-0F25-C998-57FA-F3D0DCA3E901}"/>
              </a:ext>
            </a:extLst>
          </p:cNvPr>
          <p:cNvSpPr txBox="1"/>
          <p:nvPr/>
        </p:nvSpPr>
        <p:spPr>
          <a:xfrm>
            <a:off x="3683296" y="3769508"/>
            <a:ext cx="782171" cy="261610"/>
          </a:xfrm>
          <a:prstGeom prst="rect">
            <a:avLst/>
          </a:prstGeom>
          <a:noFill/>
        </p:spPr>
        <p:txBody>
          <a:bodyPr wrap="square" rtlCol="0">
            <a:spAutoFit/>
          </a:bodyPr>
          <a:lstStyle/>
          <a:p>
            <a:r>
              <a:rPr lang="en-US" sz="1050" dirty="0"/>
              <a:t>Baseline</a:t>
            </a:r>
          </a:p>
        </p:txBody>
      </p:sp>
      <p:sp>
        <p:nvSpPr>
          <p:cNvPr id="26" name="TextBox 25">
            <a:extLst>
              <a:ext uri="{FF2B5EF4-FFF2-40B4-BE49-F238E27FC236}">
                <a16:creationId xmlns:a16="http://schemas.microsoft.com/office/drawing/2014/main" id="{AD5B7125-B8B6-F9D7-29B6-125F38C71CCE}"/>
              </a:ext>
            </a:extLst>
          </p:cNvPr>
          <p:cNvSpPr txBox="1"/>
          <p:nvPr/>
        </p:nvSpPr>
        <p:spPr>
          <a:xfrm>
            <a:off x="6652010" y="3767044"/>
            <a:ext cx="782171" cy="261610"/>
          </a:xfrm>
          <a:prstGeom prst="rect">
            <a:avLst/>
          </a:prstGeom>
          <a:noFill/>
        </p:spPr>
        <p:txBody>
          <a:bodyPr wrap="square" rtlCol="0">
            <a:spAutoFit/>
          </a:bodyPr>
          <a:lstStyle/>
          <a:p>
            <a:r>
              <a:rPr lang="en-US" sz="1050" dirty="0"/>
              <a:t>Baseline</a:t>
            </a:r>
          </a:p>
        </p:txBody>
      </p:sp>
      <p:sp>
        <p:nvSpPr>
          <p:cNvPr id="27" name="TextBox 26">
            <a:extLst>
              <a:ext uri="{FF2B5EF4-FFF2-40B4-BE49-F238E27FC236}">
                <a16:creationId xmlns:a16="http://schemas.microsoft.com/office/drawing/2014/main" id="{8F224E6E-B089-EDB5-A258-49B34BFF926A}"/>
              </a:ext>
            </a:extLst>
          </p:cNvPr>
          <p:cNvSpPr txBox="1"/>
          <p:nvPr/>
        </p:nvSpPr>
        <p:spPr>
          <a:xfrm>
            <a:off x="2046247" y="3757391"/>
            <a:ext cx="782171" cy="261610"/>
          </a:xfrm>
          <a:prstGeom prst="rect">
            <a:avLst/>
          </a:prstGeom>
          <a:noFill/>
        </p:spPr>
        <p:txBody>
          <a:bodyPr wrap="square" rtlCol="0">
            <a:spAutoFit/>
          </a:bodyPr>
          <a:lstStyle/>
          <a:p>
            <a:r>
              <a:rPr lang="en-US" sz="1050" dirty="0"/>
              <a:t>Week 24</a:t>
            </a:r>
          </a:p>
        </p:txBody>
      </p:sp>
      <p:sp>
        <p:nvSpPr>
          <p:cNvPr id="28" name="TextBox 27">
            <a:extLst>
              <a:ext uri="{FF2B5EF4-FFF2-40B4-BE49-F238E27FC236}">
                <a16:creationId xmlns:a16="http://schemas.microsoft.com/office/drawing/2014/main" id="{AA6AE921-E4CC-3E95-13B3-34A44F36B8CF}"/>
              </a:ext>
            </a:extLst>
          </p:cNvPr>
          <p:cNvSpPr txBox="1"/>
          <p:nvPr/>
        </p:nvSpPr>
        <p:spPr>
          <a:xfrm>
            <a:off x="4876496" y="3757391"/>
            <a:ext cx="782171" cy="261610"/>
          </a:xfrm>
          <a:prstGeom prst="rect">
            <a:avLst/>
          </a:prstGeom>
          <a:noFill/>
        </p:spPr>
        <p:txBody>
          <a:bodyPr wrap="square" rtlCol="0">
            <a:spAutoFit/>
          </a:bodyPr>
          <a:lstStyle/>
          <a:p>
            <a:r>
              <a:rPr lang="en-US" sz="1050" dirty="0"/>
              <a:t>Week 24</a:t>
            </a:r>
          </a:p>
        </p:txBody>
      </p:sp>
      <p:sp>
        <p:nvSpPr>
          <p:cNvPr id="29" name="TextBox 28">
            <a:extLst>
              <a:ext uri="{FF2B5EF4-FFF2-40B4-BE49-F238E27FC236}">
                <a16:creationId xmlns:a16="http://schemas.microsoft.com/office/drawing/2014/main" id="{9F6C5AF0-2C2B-D1FE-7F76-741BE0C757D5}"/>
              </a:ext>
            </a:extLst>
          </p:cNvPr>
          <p:cNvSpPr txBox="1"/>
          <p:nvPr/>
        </p:nvSpPr>
        <p:spPr>
          <a:xfrm>
            <a:off x="7986925" y="3767044"/>
            <a:ext cx="782171" cy="261610"/>
          </a:xfrm>
          <a:prstGeom prst="rect">
            <a:avLst/>
          </a:prstGeom>
          <a:noFill/>
        </p:spPr>
        <p:txBody>
          <a:bodyPr wrap="square" rtlCol="0">
            <a:spAutoFit/>
          </a:bodyPr>
          <a:lstStyle/>
          <a:p>
            <a:r>
              <a:rPr lang="en-US" sz="1050" dirty="0"/>
              <a:t>Week 24</a:t>
            </a:r>
          </a:p>
        </p:txBody>
      </p:sp>
    </p:spTree>
    <p:extLst>
      <p:ext uri="{BB962C8B-B14F-4D97-AF65-F5344CB8AC3E}">
        <p14:creationId xmlns:p14="http://schemas.microsoft.com/office/powerpoint/2010/main" val="5058457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677868" y="793824"/>
          <a:ext cx="2267285" cy="1519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5750019" y="639397"/>
          <a:ext cx="2514600" cy="18287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Rectangle 2"/>
          <p:cNvSpPr txBox="1">
            <a:spLocks noChangeArrowheads="1"/>
          </p:cNvSpPr>
          <p:nvPr/>
        </p:nvSpPr>
        <p:spPr bwMode="auto">
          <a:xfrm>
            <a:off x="571500" y="-130968"/>
            <a:ext cx="8001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2pPr>
            <a:lvl3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3pPr>
            <a:lvl4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4pPr>
            <a:lvl5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5pPr>
            <a:lvl6pPr marL="457200" algn="l" rtl="0" fontAlgn="base">
              <a:spcBef>
                <a:spcPct val="0"/>
              </a:spcBef>
              <a:spcAft>
                <a:spcPct val="0"/>
              </a:spcAft>
              <a:defRPr sz="2400" b="1">
                <a:solidFill>
                  <a:schemeClr val="bg1"/>
                </a:solidFill>
                <a:latin typeface="Arial" pitchFamily="-65" charset="0"/>
              </a:defRPr>
            </a:lvl6pPr>
            <a:lvl7pPr marL="914400" algn="l" rtl="0" fontAlgn="base">
              <a:spcBef>
                <a:spcPct val="0"/>
              </a:spcBef>
              <a:spcAft>
                <a:spcPct val="0"/>
              </a:spcAft>
              <a:defRPr sz="2400" b="1">
                <a:solidFill>
                  <a:schemeClr val="bg1"/>
                </a:solidFill>
                <a:latin typeface="Arial" pitchFamily="-65" charset="0"/>
              </a:defRPr>
            </a:lvl7pPr>
            <a:lvl8pPr marL="1371600" algn="l" rtl="0" fontAlgn="base">
              <a:spcBef>
                <a:spcPct val="0"/>
              </a:spcBef>
              <a:spcAft>
                <a:spcPct val="0"/>
              </a:spcAft>
              <a:defRPr sz="2400" b="1">
                <a:solidFill>
                  <a:schemeClr val="bg1"/>
                </a:solidFill>
                <a:latin typeface="Arial" pitchFamily="-65" charset="0"/>
              </a:defRPr>
            </a:lvl8pPr>
            <a:lvl9pPr marL="1828800" algn="l" rtl="0" fontAlgn="base">
              <a:spcBef>
                <a:spcPct val="0"/>
              </a:spcBef>
              <a:spcAft>
                <a:spcPct val="0"/>
              </a:spcAft>
              <a:defRPr sz="2400" b="1">
                <a:solidFill>
                  <a:schemeClr val="bg1"/>
                </a:solidFill>
                <a:latin typeface="Arial" pitchFamily="-65" charset="0"/>
              </a:defRPr>
            </a:lvl9pPr>
          </a:lstStyle>
          <a:p>
            <a:pPr algn="ctr" eaLnBrk="1" hangingPunct="1"/>
            <a:r>
              <a:rPr lang="en-US" altLang="en-US" dirty="0">
                <a:solidFill>
                  <a:schemeClr val="accent1">
                    <a:lumMod val="75000"/>
                  </a:schemeClr>
                </a:solidFill>
                <a:latin typeface="Arial"/>
                <a:cs typeface="Arial"/>
              </a:rPr>
              <a:t>Treatment for Newly Diagnosed Multiple Myeloma</a:t>
            </a:r>
          </a:p>
        </p:txBody>
      </p:sp>
      <p:graphicFrame>
        <p:nvGraphicFramePr>
          <p:cNvPr id="15" name="Diagram 14"/>
          <p:cNvGraphicFramePr/>
          <p:nvPr/>
        </p:nvGraphicFramePr>
        <p:xfrm>
          <a:off x="91998" y="944195"/>
          <a:ext cx="1966784" cy="123204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6" name="Table 15"/>
          <p:cNvGraphicFramePr>
            <a:graphicFrameLocks noGrp="1"/>
          </p:cNvGraphicFramePr>
          <p:nvPr/>
        </p:nvGraphicFramePr>
        <p:xfrm>
          <a:off x="91998" y="2650333"/>
          <a:ext cx="6991816" cy="1938175"/>
        </p:xfrm>
        <a:graphic>
          <a:graphicData uri="http://schemas.openxmlformats.org/drawingml/2006/table">
            <a:tbl>
              <a:tblPr firstRow="1" bandRow="1">
                <a:tableStyleId>{5C22544A-7EE6-4342-B048-85BDC9FD1C3A}</a:tableStyleId>
              </a:tblPr>
              <a:tblGrid>
                <a:gridCol w="797312">
                  <a:extLst>
                    <a:ext uri="{9D8B030D-6E8A-4147-A177-3AD203B41FA5}">
                      <a16:colId xmlns:a16="http://schemas.microsoft.com/office/drawing/2014/main" val="20000"/>
                    </a:ext>
                  </a:extLst>
                </a:gridCol>
                <a:gridCol w="919976">
                  <a:extLst>
                    <a:ext uri="{9D8B030D-6E8A-4147-A177-3AD203B41FA5}">
                      <a16:colId xmlns:a16="http://schemas.microsoft.com/office/drawing/2014/main" val="20001"/>
                    </a:ext>
                  </a:extLst>
                </a:gridCol>
                <a:gridCol w="1042639">
                  <a:extLst>
                    <a:ext uri="{9D8B030D-6E8A-4147-A177-3AD203B41FA5}">
                      <a16:colId xmlns:a16="http://schemas.microsoft.com/office/drawing/2014/main" val="20002"/>
                    </a:ext>
                  </a:extLst>
                </a:gridCol>
                <a:gridCol w="1042639">
                  <a:extLst>
                    <a:ext uri="{9D8B030D-6E8A-4147-A177-3AD203B41FA5}">
                      <a16:colId xmlns:a16="http://schemas.microsoft.com/office/drawing/2014/main" val="20003"/>
                    </a:ext>
                  </a:extLst>
                </a:gridCol>
                <a:gridCol w="981308">
                  <a:extLst>
                    <a:ext uri="{9D8B030D-6E8A-4147-A177-3AD203B41FA5}">
                      <a16:colId xmlns:a16="http://schemas.microsoft.com/office/drawing/2014/main" val="3803489803"/>
                    </a:ext>
                  </a:extLst>
                </a:gridCol>
                <a:gridCol w="981308">
                  <a:extLst>
                    <a:ext uri="{9D8B030D-6E8A-4147-A177-3AD203B41FA5}">
                      <a16:colId xmlns:a16="http://schemas.microsoft.com/office/drawing/2014/main" val="20004"/>
                    </a:ext>
                  </a:extLst>
                </a:gridCol>
                <a:gridCol w="1226634">
                  <a:extLst>
                    <a:ext uri="{9D8B030D-6E8A-4147-A177-3AD203B41FA5}">
                      <a16:colId xmlns:a16="http://schemas.microsoft.com/office/drawing/2014/main" val="20005"/>
                    </a:ext>
                  </a:extLst>
                </a:gridCol>
              </a:tblGrid>
              <a:tr h="263447">
                <a:tc>
                  <a:txBody>
                    <a:bodyPr/>
                    <a:lstStyle/>
                    <a:p>
                      <a:pPr algn="ctr"/>
                      <a:endParaRPr lang="en-US" sz="800" b="1" dirty="0">
                        <a:latin typeface="Arial"/>
                        <a:cs typeface="Arial"/>
                      </a:endParaRPr>
                    </a:p>
                  </a:txBody>
                  <a:tcPr/>
                </a:tc>
                <a:tc>
                  <a:txBody>
                    <a:bodyPr/>
                    <a:lstStyle/>
                    <a:p>
                      <a:pPr algn="ctr"/>
                      <a:r>
                        <a:rPr lang="en-US" sz="800" b="1" dirty="0" err="1">
                          <a:latin typeface="Arial"/>
                          <a:cs typeface="Arial"/>
                        </a:rPr>
                        <a:t>RVd</a:t>
                      </a:r>
                      <a:r>
                        <a:rPr lang="en-US" sz="800" b="1" dirty="0">
                          <a:latin typeface="Arial"/>
                          <a:cs typeface="Arial"/>
                        </a:rPr>
                        <a:t> vs. Rd</a:t>
                      </a:r>
                    </a:p>
                  </a:txBody>
                  <a:tcPr/>
                </a:tc>
                <a:tc>
                  <a:txBody>
                    <a:bodyPr/>
                    <a:lstStyle/>
                    <a:p>
                      <a:pPr algn="ctr"/>
                      <a:r>
                        <a:rPr lang="en-US" sz="800" b="1" dirty="0" err="1">
                          <a:latin typeface="Arial"/>
                          <a:cs typeface="Arial"/>
                        </a:rPr>
                        <a:t>KRd</a:t>
                      </a:r>
                      <a:r>
                        <a:rPr lang="en-US" sz="800" b="1" dirty="0">
                          <a:latin typeface="Arial"/>
                          <a:cs typeface="Arial"/>
                        </a:rPr>
                        <a:t> vs.</a:t>
                      </a:r>
                      <a:r>
                        <a:rPr lang="en-US" sz="800" b="1" baseline="0" dirty="0">
                          <a:latin typeface="Arial"/>
                          <a:cs typeface="Arial"/>
                        </a:rPr>
                        <a:t> </a:t>
                      </a:r>
                      <a:r>
                        <a:rPr lang="en-US" sz="800" b="1" dirty="0" err="1">
                          <a:latin typeface="Arial"/>
                          <a:cs typeface="Arial"/>
                        </a:rPr>
                        <a:t>RVd</a:t>
                      </a:r>
                      <a:endParaRPr lang="en-US" sz="800" b="1" dirty="0">
                        <a:latin typeface="Arial"/>
                        <a:cs typeface="Arial"/>
                      </a:endParaRPr>
                    </a:p>
                  </a:txBody>
                  <a:tcPr/>
                </a:tc>
                <a:tc>
                  <a:txBody>
                    <a:bodyPr/>
                    <a:lstStyle/>
                    <a:p>
                      <a:pPr algn="ctr"/>
                      <a:r>
                        <a:rPr lang="en-US" sz="800" b="1" dirty="0" err="1">
                          <a:latin typeface="Arial"/>
                          <a:cs typeface="Arial"/>
                        </a:rPr>
                        <a:t>DRd</a:t>
                      </a:r>
                      <a:r>
                        <a:rPr lang="en-US" sz="800" b="1" dirty="0">
                          <a:latin typeface="Arial"/>
                          <a:cs typeface="Arial"/>
                        </a:rPr>
                        <a:t> vs. Rd</a:t>
                      </a:r>
                    </a:p>
                  </a:txBody>
                  <a:tcPr/>
                </a:tc>
                <a:tc>
                  <a:txBody>
                    <a:bodyPr/>
                    <a:lstStyle/>
                    <a:p>
                      <a:pPr algn="ctr"/>
                      <a:r>
                        <a:rPr lang="en-US" sz="800" b="1" dirty="0">
                          <a:latin typeface="Arial"/>
                          <a:cs typeface="Arial"/>
                        </a:rPr>
                        <a:t>D-VMP vs. VMP</a:t>
                      </a:r>
                    </a:p>
                  </a:txBody>
                  <a:tcPr/>
                </a:tc>
                <a:tc>
                  <a:txBody>
                    <a:bodyPr/>
                    <a:lstStyle/>
                    <a:p>
                      <a:pPr algn="ctr"/>
                      <a:r>
                        <a:rPr lang="en-US" sz="800" b="1" dirty="0">
                          <a:latin typeface="Arial"/>
                          <a:cs typeface="Arial"/>
                        </a:rPr>
                        <a:t>D-</a:t>
                      </a:r>
                      <a:r>
                        <a:rPr lang="en-US" sz="800" b="1" dirty="0" err="1">
                          <a:latin typeface="Arial"/>
                          <a:cs typeface="Arial"/>
                        </a:rPr>
                        <a:t>VTd</a:t>
                      </a:r>
                      <a:r>
                        <a:rPr lang="en-US" sz="800" b="1" dirty="0">
                          <a:latin typeface="Arial"/>
                          <a:cs typeface="Arial"/>
                        </a:rPr>
                        <a:t> vs. </a:t>
                      </a:r>
                      <a:r>
                        <a:rPr lang="en-US" sz="800" b="1" dirty="0" err="1">
                          <a:latin typeface="Arial"/>
                          <a:cs typeface="Arial"/>
                        </a:rPr>
                        <a:t>VTd</a:t>
                      </a:r>
                      <a:endParaRPr lang="en-US" sz="800" b="1" dirty="0">
                        <a:latin typeface="Arial"/>
                        <a:cs typeface="Arial"/>
                      </a:endParaRPr>
                    </a:p>
                  </a:txBody>
                  <a:tcPr/>
                </a:tc>
                <a:tc>
                  <a:txBody>
                    <a:bodyPr/>
                    <a:lstStyle/>
                    <a:p>
                      <a:pPr algn="ctr"/>
                      <a:r>
                        <a:rPr lang="en-US" sz="800" b="1" dirty="0">
                          <a:latin typeface="Arial"/>
                          <a:cs typeface="Arial"/>
                        </a:rPr>
                        <a:t>D-</a:t>
                      </a:r>
                      <a:r>
                        <a:rPr lang="en-US" sz="800" b="1" dirty="0" err="1">
                          <a:latin typeface="Arial"/>
                          <a:cs typeface="Arial"/>
                        </a:rPr>
                        <a:t>RVd</a:t>
                      </a:r>
                      <a:r>
                        <a:rPr lang="en-US" sz="800" b="1" dirty="0">
                          <a:latin typeface="Arial"/>
                          <a:cs typeface="Arial"/>
                        </a:rPr>
                        <a:t> vs. </a:t>
                      </a:r>
                      <a:r>
                        <a:rPr lang="en-US" sz="800" b="1" dirty="0" err="1">
                          <a:latin typeface="Arial"/>
                          <a:cs typeface="Arial"/>
                        </a:rPr>
                        <a:t>RVd</a:t>
                      </a:r>
                      <a:endParaRPr lang="en-US" sz="800" b="1" dirty="0">
                        <a:latin typeface="Arial"/>
                        <a:cs typeface="Arial"/>
                      </a:endParaRPr>
                    </a:p>
                  </a:txBody>
                  <a:tcPr/>
                </a:tc>
                <a:extLst>
                  <a:ext uri="{0D108BD9-81ED-4DB2-BD59-A6C34878D82A}">
                    <a16:rowId xmlns:a16="http://schemas.microsoft.com/office/drawing/2014/main" val="10000"/>
                  </a:ext>
                </a:extLst>
              </a:tr>
              <a:tr h="218703">
                <a:tc>
                  <a:txBody>
                    <a:bodyPr/>
                    <a:lstStyle/>
                    <a:p>
                      <a:pPr algn="ctr"/>
                      <a:r>
                        <a:rPr lang="en-US" sz="800" b="1" dirty="0">
                          <a:latin typeface="Arial"/>
                          <a:cs typeface="Arial"/>
                        </a:rPr>
                        <a:t>Number</a:t>
                      </a:r>
                    </a:p>
                  </a:txBody>
                  <a:tcPr/>
                </a:tc>
                <a:tc>
                  <a:txBody>
                    <a:bodyPr/>
                    <a:lstStyle/>
                    <a:p>
                      <a:pPr algn="ctr"/>
                      <a:r>
                        <a:rPr lang="en-US" sz="800" b="1" dirty="0">
                          <a:latin typeface="Arial"/>
                          <a:cs typeface="Arial"/>
                        </a:rPr>
                        <a:t>242/229</a:t>
                      </a:r>
                    </a:p>
                  </a:txBody>
                  <a:tcPr/>
                </a:tc>
                <a:tc>
                  <a:txBody>
                    <a:bodyPr/>
                    <a:lstStyle/>
                    <a:p>
                      <a:pPr algn="ctr"/>
                      <a:r>
                        <a:rPr lang="en-US" sz="800" b="1" dirty="0">
                          <a:latin typeface="Arial"/>
                          <a:cs typeface="Arial"/>
                        </a:rPr>
                        <a:t>545/542</a:t>
                      </a:r>
                    </a:p>
                  </a:txBody>
                  <a:tcPr/>
                </a:tc>
                <a:tc>
                  <a:txBody>
                    <a:bodyPr/>
                    <a:lstStyle/>
                    <a:p>
                      <a:pPr algn="ctr"/>
                      <a:r>
                        <a:rPr lang="en-US" sz="800" b="1" dirty="0">
                          <a:latin typeface="Arial"/>
                          <a:cs typeface="Arial"/>
                        </a:rPr>
                        <a:t>368/369</a:t>
                      </a:r>
                    </a:p>
                  </a:txBody>
                  <a:tcPr/>
                </a:tc>
                <a:tc>
                  <a:txBody>
                    <a:bodyPr/>
                    <a:lstStyle/>
                    <a:p>
                      <a:pPr algn="ctr"/>
                      <a:r>
                        <a:rPr lang="en-US" sz="800" b="1" dirty="0">
                          <a:latin typeface="Arial"/>
                          <a:cs typeface="Arial"/>
                        </a:rPr>
                        <a:t>350/356</a:t>
                      </a:r>
                    </a:p>
                  </a:txBody>
                  <a:tcPr/>
                </a:tc>
                <a:tc>
                  <a:txBody>
                    <a:bodyPr/>
                    <a:lstStyle/>
                    <a:p>
                      <a:pPr algn="ctr"/>
                      <a:r>
                        <a:rPr lang="en-US" sz="800" b="1" dirty="0">
                          <a:latin typeface="Arial"/>
                          <a:cs typeface="Arial"/>
                        </a:rPr>
                        <a:t>543/542</a:t>
                      </a:r>
                    </a:p>
                  </a:txBody>
                  <a:tcPr/>
                </a:tc>
                <a:tc>
                  <a:txBody>
                    <a:bodyPr/>
                    <a:lstStyle/>
                    <a:p>
                      <a:pPr algn="ctr"/>
                      <a:r>
                        <a:rPr lang="en-US" sz="800" b="1" dirty="0">
                          <a:latin typeface="Arial"/>
                          <a:cs typeface="Arial"/>
                        </a:rPr>
                        <a:t>104/103</a:t>
                      </a:r>
                    </a:p>
                  </a:txBody>
                  <a:tcPr/>
                </a:tc>
                <a:extLst>
                  <a:ext uri="{0D108BD9-81ED-4DB2-BD59-A6C34878D82A}">
                    <a16:rowId xmlns:a16="http://schemas.microsoft.com/office/drawing/2014/main" val="10001"/>
                  </a:ext>
                </a:extLst>
              </a:tr>
              <a:tr h="215498">
                <a:tc>
                  <a:txBody>
                    <a:bodyPr/>
                    <a:lstStyle/>
                    <a:p>
                      <a:pPr algn="ctr"/>
                      <a:r>
                        <a:rPr lang="en-US" sz="800" b="1" dirty="0">
                          <a:latin typeface="Arial"/>
                          <a:cs typeface="Arial"/>
                        </a:rPr>
                        <a:t>ORR (%)</a:t>
                      </a:r>
                    </a:p>
                  </a:txBody>
                  <a:tcPr/>
                </a:tc>
                <a:tc>
                  <a:txBody>
                    <a:bodyPr/>
                    <a:lstStyle/>
                    <a:p>
                      <a:pPr algn="ctr"/>
                      <a:r>
                        <a:rPr lang="en-US" sz="800" b="1" dirty="0">
                          <a:latin typeface="Arial"/>
                          <a:cs typeface="Arial"/>
                        </a:rPr>
                        <a:t>82/72</a:t>
                      </a:r>
                    </a:p>
                  </a:txBody>
                  <a:tcPr/>
                </a:tc>
                <a:tc>
                  <a:txBody>
                    <a:bodyPr/>
                    <a:lstStyle/>
                    <a:p>
                      <a:pPr algn="ctr"/>
                      <a:r>
                        <a:rPr lang="en-US" sz="800" b="1" dirty="0">
                          <a:latin typeface="Arial"/>
                          <a:cs typeface="Arial"/>
                        </a:rPr>
                        <a:t>86/83</a:t>
                      </a:r>
                    </a:p>
                  </a:txBody>
                  <a:tcPr/>
                </a:tc>
                <a:tc>
                  <a:txBody>
                    <a:bodyPr/>
                    <a:lstStyle/>
                    <a:p>
                      <a:pPr algn="ctr"/>
                      <a:r>
                        <a:rPr lang="en-US" sz="800" b="1" dirty="0">
                          <a:latin typeface="Arial"/>
                          <a:cs typeface="Arial"/>
                        </a:rPr>
                        <a:t>93/82</a:t>
                      </a:r>
                    </a:p>
                  </a:txBody>
                  <a:tcPr/>
                </a:tc>
                <a:tc>
                  <a:txBody>
                    <a:bodyPr/>
                    <a:lstStyle/>
                    <a:p>
                      <a:pPr algn="ctr"/>
                      <a:r>
                        <a:rPr lang="en-US" sz="800" b="1" dirty="0">
                          <a:latin typeface="Arial"/>
                          <a:cs typeface="Arial"/>
                        </a:rPr>
                        <a:t>91/74</a:t>
                      </a:r>
                    </a:p>
                  </a:txBody>
                  <a:tcPr/>
                </a:tc>
                <a:tc>
                  <a:txBody>
                    <a:bodyPr/>
                    <a:lstStyle/>
                    <a:p>
                      <a:pPr algn="ctr"/>
                      <a:r>
                        <a:rPr lang="en-US" sz="800" b="1" dirty="0">
                          <a:latin typeface="Arial"/>
                          <a:cs typeface="Arial"/>
                        </a:rPr>
                        <a:t>93/90 (EOC)</a:t>
                      </a:r>
                    </a:p>
                  </a:txBody>
                  <a:tcPr/>
                </a:tc>
                <a:tc>
                  <a:txBody>
                    <a:bodyPr/>
                    <a:lstStyle/>
                    <a:p>
                      <a:pPr algn="ctr"/>
                      <a:r>
                        <a:rPr lang="en-US" sz="800" b="1" dirty="0">
                          <a:latin typeface="Arial"/>
                          <a:cs typeface="Arial"/>
                        </a:rPr>
                        <a:t>99/93</a:t>
                      </a:r>
                    </a:p>
                  </a:txBody>
                  <a:tcPr/>
                </a:tc>
                <a:extLst>
                  <a:ext uri="{0D108BD9-81ED-4DB2-BD59-A6C34878D82A}">
                    <a16:rowId xmlns:a16="http://schemas.microsoft.com/office/drawing/2014/main" val="10002"/>
                  </a:ext>
                </a:extLst>
              </a:tr>
              <a:tr h="218703">
                <a:tc>
                  <a:txBody>
                    <a:bodyPr/>
                    <a:lstStyle/>
                    <a:p>
                      <a:pPr algn="ctr"/>
                      <a:r>
                        <a:rPr lang="en-US" sz="800" b="1" u="sng" dirty="0">
                          <a:solidFill>
                            <a:srgbClr val="E65032"/>
                          </a:solidFill>
                          <a:latin typeface="Arial"/>
                          <a:cs typeface="Arial"/>
                        </a:rPr>
                        <a:t>&gt;</a:t>
                      </a:r>
                      <a:r>
                        <a:rPr lang="en-US" sz="800" b="1" dirty="0">
                          <a:solidFill>
                            <a:srgbClr val="E65032"/>
                          </a:solidFill>
                          <a:latin typeface="Arial"/>
                          <a:cs typeface="Arial"/>
                        </a:rPr>
                        <a:t>CR (%)</a:t>
                      </a:r>
                    </a:p>
                  </a:txBody>
                  <a:tcPr/>
                </a:tc>
                <a:tc>
                  <a:txBody>
                    <a:bodyPr/>
                    <a:lstStyle/>
                    <a:p>
                      <a:pPr algn="ctr"/>
                      <a:r>
                        <a:rPr lang="en-US" sz="800" b="1" dirty="0">
                          <a:solidFill>
                            <a:srgbClr val="E65032"/>
                          </a:solidFill>
                          <a:latin typeface="Arial"/>
                          <a:cs typeface="Arial"/>
                        </a:rPr>
                        <a:t>24/12</a:t>
                      </a:r>
                    </a:p>
                  </a:txBody>
                  <a:tcPr/>
                </a:tc>
                <a:tc>
                  <a:txBody>
                    <a:bodyPr/>
                    <a:lstStyle/>
                    <a:p>
                      <a:pPr algn="ctr"/>
                      <a:r>
                        <a:rPr lang="en-US" sz="800" b="1" dirty="0">
                          <a:solidFill>
                            <a:srgbClr val="E65032"/>
                          </a:solidFill>
                          <a:latin typeface="Arial"/>
                          <a:cs typeface="Arial"/>
                        </a:rPr>
                        <a:t>17/15</a:t>
                      </a:r>
                    </a:p>
                  </a:txBody>
                  <a:tcPr/>
                </a:tc>
                <a:tc>
                  <a:txBody>
                    <a:bodyPr/>
                    <a:lstStyle/>
                    <a:p>
                      <a:pPr algn="ctr"/>
                      <a:r>
                        <a:rPr lang="en-US" sz="800" b="1" dirty="0">
                          <a:solidFill>
                            <a:srgbClr val="E65032"/>
                          </a:solidFill>
                          <a:latin typeface="Arial"/>
                          <a:cs typeface="Arial"/>
                        </a:rPr>
                        <a:t>51/29</a:t>
                      </a:r>
                    </a:p>
                  </a:txBody>
                  <a:tcPr/>
                </a:tc>
                <a:tc>
                  <a:txBody>
                    <a:bodyPr/>
                    <a:lstStyle/>
                    <a:p>
                      <a:pPr algn="ctr"/>
                      <a:r>
                        <a:rPr lang="en-US" sz="800" b="1" dirty="0">
                          <a:solidFill>
                            <a:srgbClr val="E65032"/>
                          </a:solidFill>
                          <a:latin typeface="Arial"/>
                          <a:cs typeface="Arial"/>
                        </a:rPr>
                        <a:t>46/25</a:t>
                      </a:r>
                    </a:p>
                  </a:txBody>
                  <a:tcPr/>
                </a:tc>
                <a:tc>
                  <a:txBody>
                    <a:bodyPr/>
                    <a:lstStyle/>
                    <a:p>
                      <a:pPr algn="ctr"/>
                      <a:r>
                        <a:rPr lang="en-US" sz="800" b="1" dirty="0">
                          <a:solidFill>
                            <a:srgbClr val="E65032"/>
                          </a:solidFill>
                          <a:latin typeface="Arial"/>
                          <a:cs typeface="Arial"/>
                        </a:rPr>
                        <a:t>39/26</a:t>
                      </a:r>
                    </a:p>
                  </a:txBody>
                  <a:tcPr/>
                </a:tc>
                <a:tc>
                  <a:txBody>
                    <a:bodyPr/>
                    <a:lstStyle/>
                    <a:p>
                      <a:pPr algn="ctr"/>
                      <a:r>
                        <a:rPr lang="en-US" sz="800" b="1" dirty="0">
                          <a:solidFill>
                            <a:srgbClr val="E65032"/>
                          </a:solidFill>
                          <a:latin typeface="Arial"/>
                          <a:cs typeface="Arial"/>
                        </a:rPr>
                        <a:t>82/61 (24</a:t>
                      </a:r>
                      <a:r>
                        <a:rPr lang="en-US" sz="800" b="1" baseline="0" dirty="0">
                          <a:solidFill>
                            <a:srgbClr val="E65032"/>
                          </a:solidFill>
                          <a:latin typeface="Arial"/>
                          <a:cs typeface="Arial"/>
                        </a:rPr>
                        <a:t> </a:t>
                      </a:r>
                      <a:r>
                        <a:rPr lang="en-US" sz="800" b="1" baseline="0" dirty="0" err="1">
                          <a:solidFill>
                            <a:srgbClr val="E65032"/>
                          </a:solidFill>
                          <a:latin typeface="Arial"/>
                          <a:cs typeface="Arial"/>
                        </a:rPr>
                        <a:t>MoM</a:t>
                      </a:r>
                      <a:r>
                        <a:rPr lang="en-US" sz="800" b="1" baseline="0" dirty="0">
                          <a:solidFill>
                            <a:srgbClr val="E65032"/>
                          </a:solidFill>
                          <a:latin typeface="Arial"/>
                          <a:cs typeface="Arial"/>
                        </a:rPr>
                        <a:t>)</a:t>
                      </a:r>
                      <a:endParaRPr lang="en-US" sz="800" b="1" dirty="0">
                        <a:solidFill>
                          <a:srgbClr val="E65032"/>
                        </a:solidFill>
                        <a:latin typeface="Arial"/>
                        <a:cs typeface="Arial"/>
                      </a:endParaRPr>
                    </a:p>
                  </a:txBody>
                  <a:tcPr/>
                </a:tc>
                <a:extLst>
                  <a:ext uri="{0D108BD9-81ED-4DB2-BD59-A6C34878D82A}">
                    <a16:rowId xmlns:a16="http://schemas.microsoft.com/office/drawing/2014/main" val="10003"/>
                  </a:ext>
                </a:extLst>
              </a:tr>
              <a:tr h="225255">
                <a:tc>
                  <a:txBody>
                    <a:bodyPr/>
                    <a:lstStyle/>
                    <a:p>
                      <a:pPr algn="ctr"/>
                      <a:r>
                        <a:rPr lang="en-US" sz="800" b="1" dirty="0">
                          <a:solidFill>
                            <a:srgbClr val="E65032"/>
                          </a:solidFill>
                          <a:latin typeface="Arial"/>
                          <a:cs typeface="Arial"/>
                        </a:rPr>
                        <a:t>PFS (</a:t>
                      </a:r>
                      <a:r>
                        <a:rPr lang="en-US" sz="800" b="1" dirty="0" err="1">
                          <a:solidFill>
                            <a:srgbClr val="E65032"/>
                          </a:solidFill>
                          <a:latin typeface="Arial"/>
                          <a:cs typeface="Arial"/>
                        </a:rPr>
                        <a:t>mos</a:t>
                      </a:r>
                      <a:r>
                        <a:rPr lang="en-US" sz="800" b="1" dirty="0">
                          <a:solidFill>
                            <a:srgbClr val="E65032"/>
                          </a:solidFill>
                          <a:latin typeface="Arial"/>
                          <a:cs typeface="Arial"/>
                        </a:rPr>
                        <a:t>)</a:t>
                      </a:r>
                    </a:p>
                  </a:txBody>
                  <a:tcPr/>
                </a:tc>
                <a:tc>
                  <a:txBody>
                    <a:bodyPr/>
                    <a:lstStyle/>
                    <a:p>
                      <a:pPr algn="ctr"/>
                      <a:r>
                        <a:rPr lang="en-US" sz="800" b="1" dirty="0">
                          <a:solidFill>
                            <a:srgbClr val="E65032"/>
                          </a:solidFill>
                          <a:latin typeface="Arial"/>
                          <a:cs typeface="Arial"/>
                        </a:rPr>
                        <a:t>43/30</a:t>
                      </a:r>
                    </a:p>
                  </a:txBody>
                  <a:tcPr/>
                </a:tc>
                <a:tc>
                  <a:txBody>
                    <a:bodyPr/>
                    <a:lstStyle/>
                    <a:p>
                      <a:pPr algn="ctr"/>
                      <a:r>
                        <a:rPr lang="en-US" sz="800" b="1" dirty="0">
                          <a:solidFill>
                            <a:srgbClr val="E65032"/>
                          </a:solidFill>
                          <a:latin typeface="Arial"/>
                          <a:cs typeface="Arial"/>
                        </a:rPr>
                        <a:t>33/32</a:t>
                      </a:r>
                    </a:p>
                  </a:txBody>
                  <a:tcPr/>
                </a:tc>
                <a:tc>
                  <a:txBody>
                    <a:bodyPr/>
                    <a:lstStyle/>
                    <a:p>
                      <a:pPr algn="ctr"/>
                      <a:r>
                        <a:rPr lang="en-US" sz="800" b="1" dirty="0">
                          <a:solidFill>
                            <a:srgbClr val="E65032"/>
                          </a:solidFill>
                          <a:latin typeface="Arial"/>
                          <a:cs typeface="Arial"/>
                        </a:rPr>
                        <a:t>62/34</a:t>
                      </a:r>
                    </a:p>
                  </a:txBody>
                  <a:tcPr/>
                </a:tc>
                <a:tc>
                  <a:txBody>
                    <a:bodyPr/>
                    <a:lstStyle/>
                    <a:p>
                      <a:pPr algn="ctr"/>
                      <a:r>
                        <a:rPr lang="en-US" sz="800" b="1" dirty="0">
                          <a:solidFill>
                            <a:srgbClr val="E65032"/>
                          </a:solidFill>
                          <a:latin typeface="Arial"/>
                          <a:cs typeface="Arial"/>
                        </a:rPr>
                        <a:t>36/19</a:t>
                      </a:r>
                    </a:p>
                  </a:txBody>
                  <a:tcPr/>
                </a:tc>
                <a:tc>
                  <a:txBody>
                    <a:bodyPr/>
                    <a:lstStyle/>
                    <a:p>
                      <a:pPr algn="ctr"/>
                      <a:r>
                        <a:rPr lang="en-US" sz="800" b="1" dirty="0">
                          <a:solidFill>
                            <a:srgbClr val="E65032"/>
                          </a:solidFill>
                          <a:latin typeface="Arial"/>
                          <a:cs typeface="Arial"/>
                        </a:rPr>
                        <a:t>NR/47</a:t>
                      </a:r>
                    </a:p>
                  </a:txBody>
                  <a:tcPr/>
                </a:tc>
                <a:tc>
                  <a:txBody>
                    <a:bodyPr/>
                    <a:lstStyle/>
                    <a:p>
                      <a:pPr algn="ctr"/>
                      <a:r>
                        <a:rPr lang="en-US" sz="800" b="1" dirty="0">
                          <a:solidFill>
                            <a:srgbClr val="E65032"/>
                          </a:solidFill>
                          <a:latin typeface="Arial"/>
                          <a:cs typeface="Arial"/>
                        </a:rPr>
                        <a:t>NR</a:t>
                      </a:r>
                    </a:p>
                  </a:txBody>
                  <a:tcPr/>
                </a:tc>
                <a:extLst>
                  <a:ext uri="{0D108BD9-81ED-4DB2-BD59-A6C34878D82A}">
                    <a16:rowId xmlns:a16="http://schemas.microsoft.com/office/drawing/2014/main" val="10004"/>
                  </a:ext>
                </a:extLst>
              </a:tr>
              <a:tr h="2174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1" dirty="0">
                          <a:latin typeface="Arial"/>
                          <a:cs typeface="Arial"/>
                        </a:rPr>
                        <a:t>OS (</a:t>
                      </a:r>
                      <a:r>
                        <a:rPr lang="en-US" sz="800" b="1" dirty="0" err="1">
                          <a:latin typeface="Arial"/>
                          <a:cs typeface="Arial"/>
                        </a:rPr>
                        <a:t>mos</a:t>
                      </a:r>
                      <a:r>
                        <a:rPr lang="en-US" sz="800" b="1" dirty="0">
                          <a:latin typeface="Arial"/>
                          <a:cs typeface="Arial"/>
                        </a:rPr>
                        <a:t>)</a:t>
                      </a:r>
                    </a:p>
                  </a:txBody>
                  <a:tcPr/>
                </a:tc>
                <a:tc>
                  <a:txBody>
                    <a:bodyPr/>
                    <a:lstStyle/>
                    <a:p>
                      <a:pPr algn="ctr"/>
                      <a:r>
                        <a:rPr lang="en-US" sz="800" b="1" dirty="0">
                          <a:latin typeface="Arial"/>
                          <a:cs typeface="Arial"/>
                        </a:rPr>
                        <a:t>75/64</a:t>
                      </a:r>
                    </a:p>
                  </a:txBody>
                  <a:tcPr/>
                </a:tc>
                <a:tc>
                  <a:txBody>
                    <a:bodyPr/>
                    <a:lstStyle/>
                    <a:p>
                      <a:pPr algn="ctr"/>
                      <a:r>
                        <a:rPr lang="en-US" sz="800" b="1" dirty="0">
                          <a:latin typeface="Arial"/>
                          <a:cs typeface="Arial"/>
                        </a:rPr>
                        <a:t>3-yr OS%: 86/84</a:t>
                      </a:r>
                    </a:p>
                  </a:txBody>
                  <a:tcPr/>
                </a:tc>
                <a:tc>
                  <a:txBody>
                    <a:bodyPr/>
                    <a:lstStyle/>
                    <a:p>
                      <a:pPr algn="ctr"/>
                      <a:r>
                        <a:rPr lang="en-US" sz="800" b="1" dirty="0">
                          <a:latin typeface="Arial"/>
                          <a:cs typeface="Arial"/>
                        </a:rPr>
                        <a:t>5-yr OS%:</a:t>
                      </a:r>
                      <a:r>
                        <a:rPr lang="en-US" sz="800" b="1" baseline="0" dirty="0">
                          <a:latin typeface="Arial"/>
                          <a:cs typeface="Arial"/>
                        </a:rPr>
                        <a:t> </a:t>
                      </a:r>
                      <a:r>
                        <a:rPr lang="en-US" sz="800" b="1" dirty="0">
                          <a:latin typeface="Arial"/>
                          <a:cs typeface="Arial"/>
                        </a:rPr>
                        <a:t>66/53</a:t>
                      </a:r>
                    </a:p>
                  </a:txBody>
                  <a:tcPr/>
                </a:tc>
                <a:tc>
                  <a:txBody>
                    <a:bodyPr/>
                    <a:lstStyle/>
                    <a:p>
                      <a:pPr algn="l"/>
                      <a:r>
                        <a:rPr lang="en-US" sz="800" b="1" dirty="0">
                          <a:latin typeface="Arial"/>
                          <a:cs typeface="Arial"/>
                        </a:rPr>
                        <a:t>42m</a:t>
                      </a:r>
                      <a:r>
                        <a:rPr lang="en-US" sz="800" b="1" baseline="0" dirty="0">
                          <a:latin typeface="Arial"/>
                          <a:cs typeface="Arial"/>
                        </a:rPr>
                        <a:t> OS%: 75/62</a:t>
                      </a:r>
                      <a:endParaRPr lang="en-US" sz="800" b="1" dirty="0">
                        <a:latin typeface="Arial"/>
                        <a:cs typeface="Arial"/>
                      </a:endParaRPr>
                    </a:p>
                  </a:txBody>
                  <a:tcPr/>
                </a:tc>
                <a:tc>
                  <a:txBody>
                    <a:bodyPr/>
                    <a:lstStyle/>
                    <a:p>
                      <a:pPr algn="ctr"/>
                      <a:r>
                        <a:rPr lang="en-US" sz="800" b="1" dirty="0">
                          <a:latin typeface="Arial"/>
                          <a:cs typeface="Arial"/>
                        </a:rPr>
                        <a:t>NR</a:t>
                      </a:r>
                    </a:p>
                  </a:txBody>
                  <a:tcPr/>
                </a:tc>
                <a:tc>
                  <a:txBody>
                    <a:bodyPr/>
                    <a:lstStyle/>
                    <a:p>
                      <a:pPr algn="ctr"/>
                      <a:r>
                        <a:rPr lang="en-US" sz="800" b="1" dirty="0">
                          <a:latin typeface="Arial"/>
                          <a:cs typeface="Arial"/>
                        </a:rPr>
                        <a:t>NR</a:t>
                      </a:r>
                    </a:p>
                  </a:txBody>
                  <a:tcPr/>
                </a:tc>
                <a:extLst>
                  <a:ext uri="{0D108BD9-81ED-4DB2-BD59-A6C34878D82A}">
                    <a16:rowId xmlns:a16="http://schemas.microsoft.com/office/drawing/2014/main" val="10005"/>
                  </a:ext>
                </a:extLst>
              </a:tr>
              <a:tr h="548640">
                <a:tc>
                  <a:txBody>
                    <a:bodyPr/>
                    <a:lstStyle/>
                    <a:p>
                      <a:pPr algn="ctr"/>
                      <a:r>
                        <a:rPr lang="en-US" sz="800" b="1" dirty="0">
                          <a:latin typeface="Arial"/>
                          <a:cs typeface="Arial"/>
                        </a:rPr>
                        <a:t>Ref</a:t>
                      </a:r>
                    </a:p>
                  </a:txBody>
                  <a:tcPr/>
                </a:tc>
                <a:tc>
                  <a:txBody>
                    <a:bodyPr/>
                    <a:lstStyle/>
                    <a:p>
                      <a:pPr algn="ctr"/>
                      <a:r>
                        <a:rPr lang="en-US" sz="800" b="1" dirty="0">
                          <a:latin typeface="Arial"/>
                          <a:cs typeface="Arial"/>
                        </a:rPr>
                        <a:t>SWOG S0777 trial</a:t>
                      </a:r>
                      <a:endParaRPr lang="en-US" sz="800" b="1" baseline="0" dirty="0">
                        <a:latin typeface="Arial"/>
                        <a:cs typeface="Arial"/>
                      </a:endParaRPr>
                    </a:p>
                    <a:p>
                      <a:pPr algn="ctr"/>
                      <a:r>
                        <a:rPr lang="en-US" sz="800" b="1" dirty="0" err="1">
                          <a:latin typeface="Arial"/>
                          <a:cs typeface="Arial"/>
                        </a:rPr>
                        <a:t>Durie</a:t>
                      </a:r>
                      <a:r>
                        <a:rPr lang="en-US" sz="800" b="1" dirty="0">
                          <a:latin typeface="Arial"/>
                          <a:cs typeface="Arial"/>
                        </a:rPr>
                        <a:t> et al,</a:t>
                      </a:r>
                      <a:r>
                        <a:rPr lang="en-US" sz="800" b="1" baseline="0" dirty="0">
                          <a:latin typeface="Arial"/>
                          <a:cs typeface="Arial"/>
                        </a:rPr>
                        <a:t> Lancet 2017</a:t>
                      </a:r>
                      <a:endParaRPr lang="en-US" sz="800" b="1" dirty="0">
                        <a:latin typeface="Arial"/>
                        <a:cs typeface="Arial"/>
                      </a:endParaRPr>
                    </a:p>
                  </a:txBody>
                  <a:tcPr/>
                </a:tc>
                <a:tc>
                  <a:txBody>
                    <a:bodyPr/>
                    <a:lstStyle/>
                    <a:p>
                      <a:pPr algn="ctr"/>
                      <a:r>
                        <a:rPr lang="en-US" sz="800" b="1" dirty="0">
                          <a:latin typeface="Arial"/>
                          <a:cs typeface="Arial"/>
                        </a:rPr>
                        <a:t>ENDURANCE trial</a:t>
                      </a:r>
                    </a:p>
                    <a:p>
                      <a:pPr algn="ctr"/>
                      <a:r>
                        <a:rPr lang="en-US" sz="800" b="1" dirty="0">
                          <a:latin typeface="Arial"/>
                          <a:cs typeface="Arial"/>
                        </a:rPr>
                        <a:t>Kumar et al, Lancet 2020</a:t>
                      </a:r>
                    </a:p>
                  </a:txBody>
                  <a:tcPr/>
                </a:tc>
                <a:tc>
                  <a:txBody>
                    <a:bodyPr/>
                    <a:lstStyle/>
                    <a:p>
                      <a:pPr algn="ctr"/>
                      <a:r>
                        <a:rPr lang="en-US" sz="800" b="1" dirty="0">
                          <a:latin typeface="Arial"/>
                          <a:cs typeface="Arial"/>
                        </a:rPr>
                        <a:t>MAIA</a:t>
                      </a:r>
                      <a:r>
                        <a:rPr lang="en-US" sz="800" b="1" baseline="0" dirty="0">
                          <a:latin typeface="Arial"/>
                          <a:cs typeface="Arial"/>
                        </a:rPr>
                        <a:t> trial</a:t>
                      </a:r>
                      <a:endParaRPr lang="en-US" sz="800" b="1" dirty="0">
                        <a:latin typeface="Arial"/>
                        <a:cs typeface="Arial"/>
                      </a:endParaRPr>
                    </a:p>
                    <a:p>
                      <a:pPr algn="ctr"/>
                      <a:r>
                        <a:rPr lang="en-US" sz="800" b="1" dirty="0" err="1">
                          <a:latin typeface="Arial"/>
                          <a:cs typeface="Arial"/>
                        </a:rPr>
                        <a:t>Facon</a:t>
                      </a:r>
                      <a:r>
                        <a:rPr lang="en-US" sz="800" b="1" dirty="0">
                          <a:latin typeface="Arial"/>
                          <a:cs typeface="Arial"/>
                        </a:rPr>
                        <a:t> et al.</a:t>
                      </a:r>
                      <a:r>
                        <a:rPr lang="en-US" sz="800" b="1" baseline="0" dirty="0">
                          <a:latin typeface="Arial"/>
                          <a:cs typeface="Arial"/>
                        </a:rPr>
                        <a:t> Lancet 2021</a:t>
                      </a:r>
                      <a:endParaRPr lang="en-US" sz="800" b="1" dirty="0">
                        <a:latin typeface="Arial"/>
                        <a:cs typeface="Arial"/>
                      </a:endParaRPr>
                    </a:p>
                  </a:txBody>
                  <a:tcPr/>
                </a:tc>
                <a:tc>
                  <a:txBody>
                    <a:bodyPr/>
                    <a:lstStyle/>
                    <a:p>
                      <a:pPr algn="ctr"/>
                      <a:r>
                        <a:rPr lang="en-US" sz="800" b="1" baseline="0" dirty="0">
                          <a:latin typeface="Arial"/>
                          <a:cs typeface="Arial"/>
                        </a:rPr>
                        <a:t>ALCYONE trial</a:t>
                      </a:r>
                    </a:p>
                    <a:p>
                      <a:pPr algn="ctr"/>
                      <a:r>
                        <a:rPr lang="en-US" sz="800" b="1" baseline="0" dirty="0" err="1">
                          <a:latin typeface="Arial"/>
                          <a:cs typeface="Arial"/>
                        </a:rPr>
                        <a:t>Mateos</a:t>
                      </a:r>
                      <a:r>
                        <a:rPr lang="en-US" sz="800" b="1" baseline="0" dirty="0">
                          <a:latin typeface="Arial"/>
                          <a:cs typeface="Arial"/>
                        </a:rPr>
                        <a:t>, NEJM 2018</a:t>
                      </a:r>
                    </a:p>
                  </a:txBody>
                  <a:tcPr/>
                </a:tc>
                <a:tc>
                  <a:txBody>
                    <a:bodyPr/>
                    <a:lstStyle/>
                    <a:p>
                      <a:pPr algn="ctr"/>
                      <a:r>
                        <a:rPr lang="en-US" sz="800" b="1" dirty="0">
                          <a:latin typeface="Arial"/>
                          <a:cs typeface="Arial"/>
                        </a:rPr>
                        <a:t>CASSIOPEIA trial</a:t>
                      </a:r>
                    </a:p>
                    <a:p>
                      <a:pPr algn="ctr"/>
                      <a:r>
                        <a:rPr lang="en-US" sz="800" b="1" dirty="0">
                          <a:latin typeface="Arial"/>
                          <a:cs typeface="Arial"/>
                        </a:rPr>
                        <a:t>Moreau et al. Lancet 2021</a:t>
                      </a:r>
                    </a:p>
                  </a:txBody>
                  <a:tcPr/>
                </a:tc>
                <a:tc>
                  <a:txBody>
                    <a:bodyPr/>
                    <a:lstStyle/>
                    <a:p>
                      <a:pPr algn="ctr"/>
                      <a:r>
                        <a:rPr lang="en-US" sz="800" b="1" dirty="0">
                          <a:latin typeface="Arial"/>
                          <a:cs typeface="Arial"/>
                        </a:rPr>
                        <a:t>GRIFFIN</a:t>
                      </a:r>
                      <a:r>
                        <a:rPr lang="en-US" sz="800" b="1" baseline="0" dirty="0">
                          <a:latin typeface="Arial"/>
                          <a:cs typeface="Arial"/>
                        </a:rPr>
                        <a:t> trial</a:t>
                      </a:r>
                      <a:endParaRPr lang="en-US" sz="800" b="1" dirty="0">
                        <a:latin typeface="Arial"/>
                        <a:cs typeface="Arial"/>
                      </a:endParaRPr>
                    </a:p>
                    <a:p>
                      <a:pPr algn="ctr"/>
                      <a:r>
                        <a:rPr lang="en-US" sz="800" b="1" dirty="0" err="1">
                          <a:latin typeface="Arial"/>
                          <a:cs typeface="Arial"/>
                        </a:rPr>
                        <a:t>Laubach</a:t>
                      </a:r>
                      <a:r>
                        <a:rPr lang="en-US" sz="800" b="1" baseline="0" dirty="0">
                          <a:latin typeface="Arial"/>
                          <a:cs typeface="Arial"/>
                        </a:rPr>
                        <a:t> et al. ASH 2021</a:t>
                      </a:r>
                    </a:p>
                  </a:txBody>
                  <a:tcPr/>
                </a:tc>
                <a:extLst>
                  <a:ext uri="{0D108BD9-81ED-4DB2-BD59-A6C34878D82A}">
                    <a16:rowId xmlns:a16="http://schemas.microsoft.com/office/drawing/2014/main" val="10006"/>
                  </a:ext>
                </a:extLst>
              </a:tr>
            </a:tbl>
          </a:graphicData>
        </a:graphic>
      </p:graphicFrame>
      <p:graphicFrame>
        <p:nvGraphicFramePr>
          <p:cNvPr id="3" name="Diagram 2">
            <a:extLst>
              <a:ext uri="{FF2B5EF4-FFF2-40B4-BE49-F238E27FC236}">
                <a16:creationId xmlns:a16="http://schemas.microsoft.com/office/drawing/2014/main" id="{C77FFE59-8958-311A-9922-F8273ED781E7}"/>
              </a:ext>
            </a:extLst>
          </p:cNvPr>
          <p:cNvGraphicFramePr/>
          <p:nvPr/>
        </p:nvGraphicFramePr>
        <p:xfrm>
          <a:off x="6815375" y="2853792"/>
          <a:ext cx="2514600" cy="190769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 name="TextBox 1">
            <a:extLst>
              <a:ext uri="{FF2B5EF4-FFF2-40B4-BE49-F238E27FC236}">
                <a16:creationId xmlns:a16="http://schemas.microsoft.com/office/drawing/2014/main" id="{C2AA2D3A-0EA1-C754-DE8B-1663E76C5203}"/>
              </a:ext>
            </a:extLst>
          </p:cNvPr>
          <p:cNvSpPr txBox="1"/>
          <p:nvPr/>
        </p:nvSpPr>
        <p:spPr>
          <a:xfrm>
            <a:off x="7453996" y="2650333"/>
            <a:ext cx="1285929" cy="276999"/>
          </a:xfrm>
          <a:prstGeom prst="rect">
            <a:avLst/>
          </a:prstGeom>
          <a:noFill/>
        </p:spPr>
        <p:txBody>
          <a:bodyPr wrap="none" rtlCol="0">
            <a:spAutoFit/>
          </a:bodyPr>
          <a:lstStyle/>
          <a:p>
            <a:r>
              <a:rPr lang="en-US" sz="1200" dirty="0">
                <a:solidFill>
                  <a:schemeClr val="bg1"/>
                </a:solidFill>
              </a:rPr>
              <a:t>TRANSPLANT?</a:t>
            </a:r>
          </a:p>
        </p:txBody>
      </p:sp>
    </p:spTree>
    <p:extLst>
      <p:ext uri="{BB962C8B-B14F-4D97-AF65-F5344CB8AC3E}">
        <p14:creationId xmlns:p14="http://schemas.microsoft.com/office/powerpoint/2010/main" val="220526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5D12C24-EB57-3649-A0A7-5985F0859701}"/>
              </a:ext>
            </a:extLst>
          </p:cNvPr>
          <p:cNvSpPr txBox="1"/>
          <p:nvPr/>
        </p:nvSpPr>
        <p:spPr>
          <a:xfrm>
            <a:off x="371618" y="1791741"/>
            <a:ext cx="1158810" cy="423193"/>
          </a:xfrm>
          <a:prstGeom prst="rect">
            <a:avLst/>
          </a:prstGeom>
          <a:solidFill>
            <a:schemeClr val="bg1">
              <a:lumMod val="75000"/>
            </a:schemeClr>
          </a:solidFill>
          <a:ln>
            <a:solidFill>
              <a:schemeClr val="tx1"/>
            </a:solidFill>
          </a:ln>
          <a:effectLst>
            <a:outerShdw blurRad="63500" sx="102000" sy="102000" algn="ctr" rotWithShape="0">
              <a:prstClr val="black">
                <a:alpha val="40000"/>
              </a:prstClr>
            </a:outerShdw>
          </a:effectLst>
        </p:spPr>
        <p:txBody>
          <a:bodyPr wrap="square" lIns="68580" tIns="34290" rIns="68580" bIns="34290" rtlCol="0">
            <a:spAutoFit/>
          </a:bodyPr>
          <a:lstStyle/>
          <a:p>
            <a:pPr algn="ctr"/>
            <a:r>
              <a:rPr lang="en-US" sz="1200" b="1" dirty="0">
                <a:solidFill>
                  <a:schemeClr val="bg1"/>
                </a:solidFill>
                <a:latin typeface="Arial" panose="020B0604020202020204" pitchFamily="34" charset="0"/>
                <a:cs typeface="Arial" panose="020B0604020202020204" pitchFamily="34" charset="0"/>
              </a:rPr>
              <a:t>GRIFFIN</a:t>
            </a:r>
            <a:r>
              <a:rPr lang="en-US" sz="1200" b="1" baseline="30000" dirty="0">
                <a:solidFill>
                  <a:schemeClr val="bg1"/>
                </a:solidFill>
                <a:latin typeface="Arial" panose="020B0604020202020204" pitchFamily="34" charset="0"/>
                <a:cs typeface="Arial" panose="020B0604020202020204" pitchFamily="34" charset="0"/>
              </a:rPr>
              <a:t>2</a:t>
            </a:r>
            <a:r>
              <a:rPr lang="en-US" sz="1100" b="1" dirty="0">
                <a:solidFill>
                  <a:schemeClr val="bg1"/>
                </a:solidFill>
                <a:latin typeface="Arial" panose="020B0604020202020204" pitchFamily="34" charset="0"/>
                <a:cs typeface="Arial" panose="020B0604020202020204" pitchFamily="34" charset="0"/>
              </a:rPr>
              <a:t> </a:t>
            </a:r>
          </a:p>
          <a:p>
            <a:pPr algn="ctr"/>
            <a:r>
              <a:rPr lang="en-US" sz="1100" dirty="0">
                <a:solidFill>
                  <a:schemeClr val="bg1"/>
                </a:solidFill>
                <a:latin typeface="Arial" panose="020B0604020202020204" pitchFamily="34" charset="0"/>
                <a:cs typeface="Arial" panose="020B0604020202020204" pitchFamily="34" charset="0"/>
              </a:rPr>
              <a:t>[P2 (n=207)]</a:t>
            </a:r>
          </a:p>
        </p:txBody>
      </p:sp>
      <p:sp>
        <p:nvSpPr>
          <p:cNvPr id="26" name="TextBox 25">
            <a:extLst>
              <a:ext uri="{FF2B5EF4-FFF2-40B4-BE49-F238E27FC236}">
                <a16:creationId xmlns:a16="http://schemas.microsoft.com/office/drawing/2014/main" id="{B0C8EEEF-E8AE-6F4E-9990-F1D5EFF5CEE1}"/>
              </a:ext>
            </a:extLst>
          </p:cNvPr>
          <p:cNvSpPr txBox="1"/>
          <p:nvPr/>
        </p:nvSpPr>
        <p:spPr>
          <a:xfrm>
            <a:off x="2210194" y="1365974"/>
            <a:ext cx="2463254" cy="515526"/>
          </a:xfrm>
          <a:prstGeom prst="rect">
            <a:avLst/>
          </a:prstGeom>
          <a:solidFill>
            <a:schemeClr val="accent5">
              <a:lumMod val="75000"/>
            </a:schemeClr>
          </a:solidFill>
          <a:ln>
            <a:solidFill>
              <a:schemeClr val="tx1"/>
            </a:solidFill>
          </a:ln>
          <a:effectLst>
            <a:outerShdw blurRad="63500" sx="102000" sy="102000" algn="ctr" rotWithShape="0">
              <a:prstClr val="black">
                <a:alpha val="40000"/>
              </a:prstClr>
            </a:outerShdw>
          </a:effectLst>
        </p:spPr>
        <p:txBody>
          <a:bodyPr wrap="square" lIns="68580" tIns="34290" rIns="68580" bIns="34290" rtlCol="0">
            <a:spAutoFit/>
          </a:bodyPr>
          <a:lstStyle/>
          <a:p>
            <a:pPr algn="ctr"/>
            <a:r>
              <a:rPr lang="en-US" sz="1100" b="1" dirty="0">
                <a:solidFill>
                  <a:schemeClr val="bg1"/>
                </a:solidFill>
                <a:latin typeface="Arial" panose="020B0604020202020204" pitchFamily="34" charset="0"/>
                <a:cs typeface="Arial" panose="020B0604020202020204" pitchFamily="34" charset="0"/>
              </a:rPr>
              <a:t>D-VRd</a:t>
            </a:r>
          </a:p>
          <a:p>
            <a:pPr algn="ctr"/>
            <a:r>
              <a:rPr lang="en-US" sz="900" dirty="0">
                <a:solidFill>
                  <a:schemeClr val="bg1"/>
                </a:solidFill>
                <a:latin typeface="Arial" panose="020B0604020202020204" pitchFamily="34" charset="0"/>
                <a:cs typeface="Arial" panose="020B0604020202020204" pitchFamily="34" charset="0"/>
              </a:rPr>
              <a:t>Dara 16 mg/kg </a:t>
            </a:r>
            <a:r>
              <a:rPr lang="en-US" sz="900" dirty="0" err="1">
                <a:solidFill>
                  <a:schemeClr val="bg1"/>
                </a:solidFill>
                <a:latin typeface="Arial" panose="020B0604020202020204" pitchFamily="34" charset="0"/>
                <a:cs typeface="Arial" panose="020B0604020202020204" pitchFamily="34" charset="0"/>
              </a:rPr>
              <a:t>qwk</a:t>
            </a:r>
            <a:r>
              <a:rPr lang="en-US" sz="900" dirty="0">
                <a:solidFill>
                  <a:schemeClr val="bg1"/>
                </a:solidFill>
                <a:latin typeface="Arial" panose="020B0604020202020204" pitchFamily="34" charset="0"/>
                <a:cs typeface="Arial" panose="020B0604020202020204" pitchFamily="34" charset="0"/>
              </a:rPr>
              <a:t>, Len 25 d1-14, </a:t>
            </a:r>
          </a:p>
          <a:p>
            <a:pPr algn="ctr"/>
            <a:r>
              <a:rPr lang="en-US" sz="900" dirty="0">
                <a:solidFill>
                  <a:schemeClr val="bg1"/>
                </a:solidFill>
                <a:latin typeface="Arial" panose="020B0604020202020204" pitchFamily="34" charset="0"/>
                <a:cs typeface="Arial" panose="020B0604020202020204" pitchFamily="34" charset="0"/>
              </a:rPr>
              <a:t>Vel 1.3 mg/m2 2x </a:t>
            </a:r>
            <a:r>
              <a:rPr lang="en-US" sz="900" dirty="0" err="1">
                <a:solidFill>
                  <a:schemeClr val="bg1"/>
                </a:solidFill>
                <a:latin typeface="Arial" panose="020B0604020202020204" pitchFamily="34" charset="0"/>
                <a:cs typeface="Arial" panose="020B0604020202020204" pitchFamily="34" charset="0"/>
              </a:rPr>
              <a:t>wk</a:t>
            </a:r>
            <a:r>
              <a:rPr lang="en-US" sz="900" dirty="0">
                <a:solidFill>
                  <a:schemeClr val="bg1"/>
                </a:solidFill>
                <a:latin typeface="Arial" panose="020B0604020202020204" pitchFamily="34" charset="0"/>
                <a:cs typeface="Arial" panose="020B0604020202020204" pitchFamily="34" charset="0"/>
              </a:rPr>
              <a:t>, </a:t>
            </a:r>
            <a:r>
              <a:rPr lang="en-US" sz="900" dirty="0" err="1">
                <a:solidFill>
                  <a:schemeClr val="bg1"/>
                </a:solidFill>
                <a:latin typeface="Arial" panose="020B0604020202020204" pitchFamily="34" charset="0"/>
                <a:cs typeface="Arial" panose="020B0604020202020204" pitchFamily="34" charset="0"/>
              </a:rPr>
              <a:t>Dex</a:t>
            </a:r>
            <a:r>
              <a:rPr lang="en-US" sz="900" dirty="0">
                <a:solidFill>
                  <a:schemeClr val="bg1"/>
                </a:solidFill>
                <a:latin typeface="Arial" panose="020B0604020202020204" pitchFamily="34" charset="0"/>
                <a:cs typeface="Arial" panose="020B0604020202020204" pitchFamily="34" charset="0"/>
              </a:rPr>
              <a:t> 40 </a:t>
            </a:r>
            <a:r>
              <a:rPr lang="en-US" sz="900" dirty="0" err="1">
                <a:solidFill>
                  <a:schemeClr val="bg1"/>
                </a:solidFill>
                <a:latin typeface="Arial" panose="020B0604020202020204" pitchFamily="34" charset="0"/>
                <a:cs typeface="Arial" panose="020B0604020202020204" pitchFamily="34" charset="0"/>
              </a:rPr>
              <a:t>qwk</a:t>
            </a:r>
            <a:endParaRPr lang="en-US" sz="900" dirty="0">
              <a:solidFill>
                <a:schemeClr val="bg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EA98799C-29E9-AE4F-939D-C0CD45E3B182}"/>
              </a:ext>
            </a:extLst>
          </p:cNvPr>
          <p:cNvSpPr txBox="1"/>
          <p:nvPr/>
        </p:nvSpPr>
        <p:spPr>
          <a:xfrm>
            <a:off x="2214883" y="2204799"/>
            <a:ext cx="2463254" cy="377026"/>
          </a:xfrm>
          <a:prstGeom prst="rect">
            <a:avLst/>
          </a:prstGeom>
          <a:solidFill>
            <a:schemeClr val="accent6"/>
          </a:solidFill>
          <a:ln>
            <a:solidFill>
              <a:schemeClr val="tx1"/>
            </a:solidFill>
          </a:ln>
          <a:effectLst>
            <a:outerShdw blurRad="63500" sx="102000" sy="102000" algn="ctr" rotWithShape="0">
              <a:prstClr val="black">
                <a:alpha val="40000"/>
              </a:prstClr>
            </a:outerShdw>
          </a:effectLst>
        </p:spPr>
        <p:txBody>
          <a:bodyPr wrap="square" lIns="68580" tIns="34290" rIns="68580" bIns="34290" rtlCol="0">
            <a:spAutoFit/>
          </a:bodyPr>
          <a:lstStyle/>
          <a:p>
            <a:pPr algn="ctr"/>
            <a:r>
              <a:rPr lang="en-US" sz="1100" b="1" dirty="0">
                <a:solidFill>
                  <a:schemeClr val="bg1"/>
                </a:solidFill>
                <a:latin typeface="Arial" panose="020B0604020202020204" pitchFamily="34" charset="0"/>
                <a:cs typeface="Arial" panose="020B0604020202020204" pitchFamily="34" charset="0"/>
              </a:rPr>
              <a:t>VRd</a:t>
            </a:r>
          </a:p>
          <a:p>
            <a:pPr algn="ctr"/>
            <a:r>
              <a:rPr lang="en-US" sz="900" dirty="0">
                <a:solidFill>
                  <a:schemeClr val="bg1"/>
                </a:solidFill>
                <a:latin typeface="Arial" panose="020B0604020202020204" pitchFamily="34" charset="0"/>
                <a:cs typeface="Arial" panose="020B0604020202020204" pitchFamily="34" charset="0"/>
              </a:rPr>
              <a:t>As above  </a:t>
            </a:r>
          </a:p>
        </p:txBody>
      </p:sp>
      <p:sp>
        <p:nvSpPr>
          <p:cNvPr id="28" name="TextBox 27">
            <a:extLst>
              <a:ext uri="{FF2B5EF4-FFF2-40B4-BE49-F238E27FC236}">
                <a16:creationId xmlns:a16="http://schemas.microsoft.com/office/drawing/2014/main" id="{AA8BE920-CB6C-D548-9578-EA709290067B}"/>
              </a:ext>
            </a:extLst>
          </p:cNvPr>
          <p:cNvSpPr txBox="1"/>
          <p:nvPr/>
        </p:nvSpPr>
        <p:spPr>
          <a:xfrm>
            <a:off x="5127629" y="1365974"/>
            <a:ext cx="2117401" cy="515526"/>
          </a:xfrm>
          <a:prstGeom prst="rect">
            <a:avLst/>
          </a:prstGeom>
          <a:solidFill>
            <a:schemeClr val="accent5">
              <a:lumMod val="75000"/>
            </a:schemeClr>
          </a:solidFill>
          <a:ln>
            <a:solidFill>
              <a:schemeClr val="tx1"/>
            </a:solidFill>
          </a:ln>
          <a:effectLst>
            <a:outerShdw blurRad="63500" sx="102000" sy="102000" algn="ctr" rotWithShape="0">
              <a:prstClr val="black">
                <a:alpha val="40000"/>
              </a:prstClr>
            </a:outerShdw>
          </a:effectLst>
        </p:spPr>
        <p:txBody>
          <a:bodyPr wrap="square" lIns="68580" tIns="34290" rIns="68580" bIns="34290" rtlCol="0">
            <a:spAutoFit/>
          </a:bodyPr>
          <a:lstStyle/>
          <a:p>
            <a:pPr algn="ctr"/>
            <a:r>
              <a:rPr lang="en-US" sz="1100" b="1" dirty="0">
                <a:solidFill>
                  <a:schemeClr val="bg1"/>
                </a:solidFill>
                <a:latin typeface="Arial" panose="020B0604020202020204" pitchFamily="34" charset="0"/>
                <a:cs typeface="Arial" panose="020B0604020202020204" pitchFamily="34" charset="0"/>
              </a:rPr>
              <a:t>D-VRd</a:t>
            </a:r>
          </a:p>
          <a:p>
            <a:pPr algn="ctr"/>
            <a:r>
              <a:rPr lang="en-US" sz="900" dirty="0">
                <a:solidFill>
                  <a:schemeClr val="bg1"/>
                </a:solidFill>
                <a:latin typeface="Arial" panose="020B0604020202020204" pitchFamily="34" charset="0"/>
                <a:cs typeface="Arial" panose="020B0604020202020204" pitchFamily="34" charset="0"/>
              </a:rPr>
              <a:t>Dara 16 mg/kg d1, Len 25 d1-14, Vel 1.3 mg/m2 d1,4,8,11, Dex 20 mg</a:t>
            </a:r>
          </a:p>
        </p:txBody>
      </p:sp>
      <p:sp>
        <p:nvSpPr>
          <p:cNvPr id="29" name="TextBox 28">
            <a:extLst>
              <a:ext uri="{FF2B5EF4-FFF2-40B4-BE49-F238E27FC236}">
                <a16:creationId xmlns:a16="http://schemas.microsoft.com/office/drawing/2014/main" id="{967314F0-557A-5B44-8DA2-BE19B09040B7}"/>
              </a:ext>
            </a:extLst>
          </p:cNvPr>
          <p:cNvSpPr txBox="1"/>
          <p:nvPr/>
        </p:nvSpPr>
        <p:spPr>
          <a:xfrm>
            <a:off x="5127629" y="2210616"/>
            <a:ext cx="2117401" cy="377026"/>
          </a:xfrm>
          <a:prstGeom prst="rect">
            <a:avLst/>
          </a:prstGeom>
          <a:solidFill>
            <a:schemeClr val="accent6"/>
          </a:solidFill>
          <a:ln>
            <a:solidFill>
              <a:schemeClr val="tx1"/>
            </a:solidFill>
          </a:ln>
          <a:effectLst>
            <a:outerShdw blurRad="63500" sx="102000" sy="102000" algn="ctr" rotWithShape="0">
              <a:prstClr val="black">
                <a:alpha val="40000"/>
              </a:prstClr>
            </a:outerShdw>
          </a:effectLst>
        </p:spPr>
        <p:txBody>
          <a:bodyPr wrap="square" lIns="68580" tIns="34290" rIns="68580" bIns="34290" rtlCol="0">
            <a:spAutoFit/>
          </a:bodyPr>
          <a:lstStyle/>
          <a:p>
            <a:pPr algn="ctr"/>
            <a:r>
              <a:rPr lang="en-US" sz="1100" b="1" dirty="0">
                <a:solidFill>
                  <a:schemeClr val="bg1"/>
                </a:solidFill>
                <a:latin typeface="Arial" panose="020B0604020202020204" pitchFamily="34" charset="0"/>
                <a:cs typeface="Arial" panose="020B0604020202020204" pitchFamily="34" charset="0"/>
              </a:rPr>
              <a:t>VRd</a:t>
            </a:r>
          </a:p>
          <a:p>
            <a:pPr algn="ctr"/>
            <a:r>
              <a:rPr lang="en-US" sz="900" dirty="0">
                <a:solidFill>
                  <a:schemeClr val="bg1"/>
                </a:solidFill>
                <a:latin typeface="Arial" panose="020B0604020202020204" pitchFamily="34" charset="0"/>
                <a:cs typeface="Arial" panose="020B0604020202020204" pitchFamily="34" charset="0"/>
              </a:rPr>
              <a:t>As above  </a:t>
            </a:r>
          </a:p>
        </p:txBody>
      </p:sp>
      <p:sp>
        <p:nvSpPr>
          <p:cNvPr id="32" name="TextBox 31">
            <a:extLst>
              <a:ext uri="{FF2B5EF4-FFF2-40B4-BE49-F238E27FC236}">
                <a16:creationId xmlns:a16="http://schemas.microsoft.com/office/drawing/2014/main" id="{190E5249-6610-C544-B914-AA40EDFD7DC6}"/>
              </a:ext>
            </a:extLst>
          </p:cNvPr>
          <p:cNvSpPr txBox="1"/>
          <p:nvPr/>
        </p:nvSpPr>
        <p:spPr>
          <a:xfrm>
            <a:off x="7561638" y="1365974"/>
            <a:ext cx="1194826" cy="515526"/>
          </a:xfrm>
          <a:prstGeom prst="rect">
            <a:avLst/>
          </a:prstGeom>
          <a:solidFill>
            <a:schemeClr val="accent5">
              <a:lumMod val="75000"/>
            </a:schemeClr>
          </a:solidFill>
          <a:ln>
            <a:solidFill>
              <a:schemeClr val="tx1"/>
            </a:solidFill>
          </a:ln>
          <a:effectLst>
            <a:outerShdw blurRad="63500" sx="102000" sy="102000" algn="ctr" rotWithShape="0">
              <a:prstClr val="black">
                <a:alpha val="40000"/>
              </a:prstClr>
            </a:outerShdw>
          </a:effectLst>
        </p:spPr>
        <p:txBody>
          <a:bodyPr wrap="square" lIns="68580" tIns="34290" rIns="68580" bIns="34290" rtlCol="0">
            <a:spAutoFit/>
          </a:bodyPr>
          <a:lstStyle/>
          <a:p>
            <a:pPr algn="ctr"/>
            <a:r>
              <a:rPr lang="en-US" sz="1100" b="1" dirty="0">
                <a:solidFill>
                  <a:schemeClr val="bg1"/>
                </a:solidFill>
                <a:latin typeface="Arial" panose="020B0604020202020204" pitchFamily="34" charset="0"/>
                <a:cs typeface="Arial" panose="020B0604020202020204" pitchFamily="34" charset="0"/>
              </a:rPr>
              <a:t>DR</a:t>
            </a:r>
          </a:p>
          <a:p>
            <a:pPr algn="ctr"/>
            <a:r>
              <a:rPr lang="en-US" sz="900" dirty="0">
                <a:solidFill>
                  <a:schemeClr val="bg1"/>
                </a:solidFill>
                <a:latin typeface="Arial" panose="020B0604020202020204" pitchFamily="34" charset="0"/>
                <a:cs typeface="Arial" panose="020B0604020202020204" pitchFamily="34" charset="0"/>
              </a:rPr>
              <a:t>Dara qmonth</a:t>
            </a:r>
          </a:p>
          <a:p>
            <a:pPr algn="ctr"/>
            <a:r>
              <a:rPr lang="en-US" sz="900" dirty="0">
                <a:solidFill>
                  <a:schemeClr val="bg1"/>
                </a:solidFill>
                <a:latin typeface="Arial" panose="020B0604020202020204" pitchFamily="34" charset="0"/>
                <a:cs typeface="Arial" panose="020B0604020202020204" pitchFamily="34" charset="0"/>
              </a:rPr>
              <a:t>Rev 10 mg</a:t>
            </a:r>
          </a:p>
        </p:txBody>
      </p:sp>
      <p:sp>
        <p:nvSpPr>
          <p:cNvPr id="33" name="TextBox 32">
            <a:extLst>
              <a:ext uri="{FF2B5EF4-FFF2-40B4-BE49-F238E27FC236}">
                <a16:creationId xmlns:a16="http://schemas.microsoft.com/office/drawing/2014/main" id="{DA62A373-6E98-E342-AD41-CBFFE806B21B}"/>
              </a:ext>
            </a:extLst>
          </p:cNvPr>
          <p:cNvSpPr txBox="1"/>
          <p:nvPr/>
        </p:nvSpPr>
        <p:spPr>
          <a:xfrm>
            <a:off x="7561638" y="2208642"/>
            <a:ext cx="1194826" cy="377026"/>
          </a:xfrm>
          <a:prstGeom prst="rect">
            <a:avLst/>
          </a:prstGeom>
          <a:solidFill>
            <a:schemeClr val="accent6"/>
          </a:solidFill>
          <a:ln>
            <a:solidFill>
              <a:schemeClr val="tx1"/>
            </a:solidFill>
          </a:ln>
          <a:effectLst>
            <a:outerShdw blurRad="63500" sx="102000" sy="102000" algn="ctr" rotWithShape="0">
              <a:prstClr val="black">
                <a:alpha val="40000"/>
              </a:prstClr>
            </a:outerShdw>
          </a:effectLst>
        </p:spPr>
        <p:txBody>
          <a:bodyPr wrap="square" lIns="68580" tIns="34290" rIns="68580" bIns="34290" rtlCol="0">
            <a:spAutoFit/>
          </a:bodyPr>
          <a:lstStyle/>
          <a:p>
            <a:pPr algn="ctr"/>
            <a:r>
              <a:rPr lang="en-US" sz="1100" b="1" dirty="0">
                <a:solidFill>
                  <a:schemeClr val="bg1"/>
                </a:solidFill>
                <a:latin typeface="Arial" panose="020B0604020202020204" pitchFamily="34" charset="0"/>
                <a:cs typeface="Arial" panose="020B0604020202020204" pitchFamily="34" charset="0"/>
              </a:rPr>
              <a:t>R</a:t>
            </a:r>
          </a:p>
          <a:p>
            <a:pPr algn="ctr"/>
            <a:r>
              <a:rPr lang="en-US" sz="900" dirty="0">
                <a:solidFill>
                  <a:schemeClr val="bg1"/>
                </a:solidFill>
                <a:latin typeface="Arial" panose="020B0604020202020204" pitchFamily="34" charset="0"/>
                <a:cs typeface="Arial" panose="020B0604020202020204" pitchFamily="34" charset="0"/>
              </a:rPr>
              <a:t>As above</a:t>
            </a:r>
          </a:p>
        </p:txBody>
      </p:sp>
      <p:sp>
        <p:nvSpPr>
          <p:cNvPr id="34" name="TextBox 33">
            <a:extLst>
              <a:ext uri="{FF2B5EF4-FFF2-40B4-BE49-F238E27FC236}">
                <a16:creationId xmlns:a16="http://schemas.microsoft.com/office/drawing/2014/main" id="{6695835E-CCE7-E147-807B-A4DAF7177AFD}"/>
              </a:ext>
            </a:extLst>
          </p:cNvPr>
          <p:cNvSpPr txBox="1"/>
          <p:nvPr/>
        </p:nvSpPr>
        <p:spPr>
          <a:xfrm>
            <a:off x="4768652" y="1297286"/>
            <a:ext cx="251287" cy="1318790"/>
          </a:xfrm>
          <a:prstGeom prst="rect">
            <a:avLst/>
          </a:prstGeom>
          <a:solidFill>
            <a:schemeClr val="bg1">
              <a:lumMod val="75000"/>
            </a:schemeClr>
          </a:solidFill>
          <a:ln>
            <a:solidFill>
              <a:schemeClr val="tx1"/>
            </a:solidFill>
          </a:ln>
        </p:spPr>
        <p:txBody>
          <a:bodyPr vert="wordArtVert" wrap="square" lIns="68580" tIns="34290" rIns="68580" bIns="34290" rtlCol="0">
            <a:spAutoFit/>
          </a:bodyPr>
          <a:lstStyle/>
          <a:p>
            <a:pPr algn="ctr"/>
            <a:r>
              <a:rPr lang="en-US" sz="675" dirty="0">
                <a:solidFill>
                  <a:schemeClr val="bg1"/>
                </a:solidFill>
                <a:latin typeface="Arial" panose="020B0604020202020204" pitchFamily="34" charset="0"/>
                <a:cs typeface="Arial" panose="020B0604020202020204" pitchFamily="34" charset="0"/>
              </a:rPr>
              <a:t>TRANSPLANT</a:t>
            </a:r>
          </a:p>
        </p:txBody>
      </p:sp>
      <p:sp>
        <p:nvSpPr>
          <p:cNvPr id="41" name="TextBox 40">
            <a:extLst>
              <a:ext uri="{FF2B5EF4-FFF2-40B4-BE49-F238E27FC236}">
                <a16:creationId xmlns:a16="http://schemas.microsoft.com/office/drawing/2014/main" id="{E3FD8268-C52D-9C4D-8E5B-54CA5F8A28F0}"/>
              </a:ext>
            </a:extLst>
          </p:cNvPr>
          <p:cNvSpPr txBox="1"/>
          <p:nvPr/>
        </p:nvSpPr>
        <p:spPr>
          <a:xfrm>
            <a:off x="2214881" y="1165726"/>
            <a:ext cx="2458566" cy="207749"/>
          </a:xfrm>
          <a:prstGeom prst="rect">
            <a:avLst/>
          </a:prstGeom>
          <a:noFill/>
        </p:spPr>
        <p:txBody>
          <a:bodyPr wrap="square" lIns="68580" tIns="34290" rIns="68580" bIns="34290" rtlCol="0">
            <a:spAutoFit/>
          </a:bodyPr>
          <a:lstStyle/>
          <a:p>
            <a:pPr algn="ctr"/>
            <a:r>
              <a:rPr lang="en-US" sz="900" b="1" dirty="0">
                <a:solidFill>
                  <a:schemeClr val="bg1"/>
                </a:solidFill>
                <a:latin typeface="Arial" panose="020B0604020202020204" pitchFamily="34" charset="0"/>
                <a:cs typeface="Arial" panose="020B0604020202020204" pitchFamily="34" charset="0"/>
              </a:rPr>
              <a:t>INDUCTION*</a:t>
            </a:r>
          </a:p>
        </p:txBody>
      </p:sp>
      <p:sp>
        <p:nvSpPr>
          <p:cNvPr id="42" name="TextBox 41">
            <a:extLst>
              <a:ext uri="{FF2B5EF4-FFF2-40B4-BE49-F238E27FC236}">
                <a16:creationId xmlns:a16="http://schemas.microsoft.com/office/drawing/2014/main" id="{7B68151F-CCAA-3447-8678-BFA220BEF8D6}"/>
              </a:ext>
            </a:extLst>
          </p:cNvPr>
          <p:cNvSpPr txBox="1"/>
          <p:nvPr/>
        </p:nvSpPr>
        <p:spPr>
          <a:xfrm>
            <a:off x="5132316" y="1165726"/>
            <a:ext cx="2117402" cy="207749"/>
          </a:xfrm>
          <a:prstGeom prst="rect">
            <a:avLst/>
          </a:prstGeom>
          <a:noFill/>
        </p:spPr>
        <p:txBody>
          <a:bodyPr wrap="square" lIns="68580" tIns="34290" rIns="68580" bIns="34290" rtlCol="0">
            <a:spAutoFit/>
          </a:bodyPr>
          <a:lstStyle/>
          <a:p>
            <a:pPr algn="ctr"/>
            <a:r>
              <a:rPr lang="en-US" sz="900" b="1" dirty="0">
                <a:solidFill>
                  <a:schemeClr val="bg1"/>
                </a:solidFill>
                <a:latin typeface="Arial" panose="020B0604020202020204" pitchFamily="34" charset="0"/>
                <a:cs typeface="Arial" panose="020B0604020202020204" pitchFamily="34" charset="0"/>
              </a:rPr>
              <a:t>CONSOLIDATION*</a:t>
            </a:r>
          </a:p>
        </p:txBody>
      </p:sp>
      <p:sp>
        <p:nvSpPr>
          <p:cNvPr id="43" name="TextBox 42">
            <a:extLst>
              <a:ext uri="{FF2B5EF4-FFF2-40B4-BE49-F238E27FC236}">
                <a16:creationId xmlns:a16="http://schemas.microsoft.com/office/drawing/2014/main" id="{901C7A2A-961A-694A-B8E0-2EFC24DEE944}"/>
              </a:ext>
            </a:extLst>
          </p:cNvPr>
          <p:cNvSpPr txBox="1"/>
          <p:nvPr/>
        </p:nvSpPr>
        <p:spPr>
          <a:xfrm>
            <a:off x="7561637" y="1167518"/>
            <a:ext cx="1194826" cy="207749"/>
          </a:xfrm>
          <a:prstGeom prst="rect">
            <a:avLst/>
          </a:prstGeom>
          <a:noFill/>
        </p:spPr>
        <p:txBody>
          <a:bodyPr wrap="square" lIns="68580" tIns="34290" rIns="68580" bIns="34290" rtlCol="0">
            <a:spAutoFit/>
          </a:bodyPr>
          <a:lstStyle/>
          <a:p>
            <a:pPr algn="ctr"/>
            <a:r>
              <a:rPr lang="en-US" sz="900" b="1" dirty="0">
                <a:solidFill>
                  <a:schemeClr val="bg1"/>
                </a:solidFill>
                <a:latin typeface="Arial" panose="020B0604020202020204" pitchFamily="34" charset="0"/>
                <a:cs typeface="Arial" panose="020B0604020202020204" pitchFamily="34" charset="0"/>
              </a:rPr>
              <a:t>MAINTENANCE</a:t>
            </a:r>
          </a:p>
        </p:txBody>
      </p:sp>
      <p:sp>
        <p:nvSpPr>
          <p:cNvPr id="7" name="TextBox 6">
            <a:extLst>
              <a:ext uri="{FF2B5EF4-FFF2-40B4-BE49-F238E27FC236}">
                <a16:creationId xmlns:a16="http://schemas.microsoft.com/office/drawing/2014/main" id="{B39AECC7-8134-6A47-A466-886F1CAB3AE8}"/>
              </a:ext>
            </a:extLst>
          </p:cNvPr>
          <p:cNvSpPr txBox="1"/>
          <p:nvPr/>
        </p:nvSpPr>
        <p:spPr>
          <a:xfrm>
            <a:off x="2210195" y="2579947"/>
            <a:ext cx="808555" cy="192360"/>
          </a:xfrm>
          <a:prstGeom prst="rect">
            <a:avLst/>
          </a:prstGeom>
          <a:noFill/>
        </p:spPr>
        <p:txBody>
          <a:bodyPr wrap="none" lIns="68580" tIns="34290" rIns="68580" bIns="34290" rtlCol="0">
            <a:spAutoFit/>
          </a:bodyPr>
          <a:lstStyle/>
          <a:p>
            <a:r>
              <a:rPr lang="en-US" sz="800" dirty="0">
                <a:latin typeface="Arial" panose="020B0604020202020204" pitchFamily="34" charset="0"/>
                <a:cs typeface="Arial" panose="020B0604020202020204" pitchFamily="34" charset="0"/>
              </a:rPr>
              <a:t>*21-day cycles</a:t>
            </a:r>
          </a:p>
        </p:txBody>
      </p:sp>
      <p:cxnSp>
        <p:nvCxnSpPr>
          <p:cNvPr id="9" name="Elbow Connector 8">
            <a:extLst>
              <a:ext uri="{FF2B5EF4-FFF2-40B4-BE49-F238E27FC236}">
                <a16:creationId xmlns:a16="http://schemas.microsoft.com/office/drawing/2014/main" id="{0ABDFCE7-1632-B34B-9E40-B6F8DE69D7F0}"/>
              </a:ext>
            </a:extLst>
          </p:cNvPr>
          <p:cNvCxnSpPr>
            <a:stCxn id="20" idx="3"/>
            <a:endCxn id="26" idx="1"/>
          </p:cNvCxnSpPr>
          <p:nvPr/>
        </p:nvCxnSpPr>
        <p:spPr>
          <a:xfrm flipV="1">
            <a:off x="1530428" y="1623737"/>
            <a:ext cx="679766" cy="379600"/>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F5DCCEF8-BF83-4E4C-B668-7C0A37408E92}"/>
              </a:ext>
            </a:extLst>
          </p:cNvPr>
          <p:cNvCxnSpPr>
            <a:stCxn id="20" idx="3"/>
            <a:endCxn id="27" idx="1"/>
          </p:cNvCxnSpPr>
          <p:nvPr/>
        </p:nvCxnSpPr>
        <p:spPr>
          <a:xfrm>
            <a:off x="1530429" y="2003338"/>
            <a:ext cx="684455" cy="389975"/>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49FAA4F6-BE27-0E42-BE49-C4B4244352AA}"/>
              </a:ext>
            </a:extLst>
          </p:cNvPr>
          <p:cNvSpPr/>
          <p:nvPr/>
        </p:nvSpPr>
        <p:spPr>
          <a:xfrm>
            <a:off x="1659897" y="1788045"/>
            <a:ext cx="416140" cy="422891"/>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chemeClr val="bg1"/>
                </a:solidFill>
                <a:latin typeface="Arial" panose="020B0604020202020204" pitchFamily="34" charset="0"/>
                <a:cs typeface="Arial" panose="020B0604020202020204" pitchFamily="34" charset="0"/>
              </a:rPr>
              <a:t>R</a:t>
            </a:r>
          </a:p>
        </p:txBody>
      </p:sp>
      <p:cxnSp>
        <p:nvCxnSpPr>
          <p:cNvPr id="14" name="Straight Arrow Connector 13">
            <a:extLst>
              <a:ext uri="{FF2B5EF4-FFF2-40B4-BE49-F238E27FC236}">
                <a16:creationId xmlns:a16="http://schemas.microsoft.com/office/drawing/2014/main" id="{2B12A58D-1C9D-4F4D-9339-CCF29CA91B8C}"/>
              </a:ext>
            </a:extLst>
          </p:cNvPr>
          <p:cNvCxnSpPr>
            <a:stCxn id="28" idx="3"/>
            <a:endCxn id="32" idx="1"/>
          </p:cNvCxnSpPr>
          <p:nvPr/>
        </p:nvCxnSpPr>
        <p:spPr>
          <a:xfrm>
            <a:off x="7245030" y="1623737"/>
            <a:ext cx="316609"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62264FD-1704-EA47-8DB3-692BFD9DD5AB}"/>
              </a:ext>
            </a:extLst>
          </p:cNvPr>
          <p:cNvCxnSpPr>
            <a:stCxn id="29" idx="3"/>
            <a:endCxn id="33" idx="1"/>
          </p:cNvCxnSpPr>
          <p:nvPr/>
        </p:nvCxnSpPr>
        <p:spPr>
          <a:xfrm flipV="1">
            <a:off x="7245030" y="2397155"/>
            <a:ext cx="316609" cy="1974"/>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5" name="Table 24">
            <a:extLst>
              <a:ext uri="{FF2B5EF4-FFF2-40B4-BE49-F238E27FC236}">
                <a16:creationId xmlns:a16="http://schemas.microsoft.com/office/drawing/2014/main" id="{5B788E22-36AA-3142-BE65-8F3E2DCFCCB3}"/>
              </a:ext>
            </a:extLst>
          </p:cNvPr>
          <p:cNvGraphicFramePr>
            <a:graphicFrameLocks noGrp="1"/>
          </p:cNvGraphicFramePr>
          <p:nvPr/>
        </p:nvGraphicFramePr>
        <p:xfrm>
          <a:off x="1736666" y="3041622"/>
          <a:ext cx="3094723" cy="1488956"/>
        </p:xfrm>
        <a:graphic>
          <a:graphicData uri="http://schemas.openxmlformats.org/drawingml/2006/table">
            <a:tbl>
              <a:tblPr firstRow="1" bandRow="1">
                <a:tableStyleId>{5C22544A-7EE6-4342-B048-85BDC9FD1C3A}</a:tableStyleId>
              </a:tblPr>
              <a:tblGrid>
                <a:gridCol w="1545323">
                  <a:extLst>
                    <a:ext uri="{9D8B030D-6E8A-4147-A177-3AD203B41FA5}">
                      <a16:colId xmlns:a16="http://schemas.microsoft.com/office/drawing/2014/main" val="4013288790"/>
                    </a:ext>
                  </a:extLst>
                </a:gridCol>
                <a:gridCol w="787400">
                  <a:extLst>
                    <a:ext uri="{9D8B030D-6E8A-4147-A177-3AD203B41FA5}">
                      <a16:colId xmlns:a16="http://schemas.microsoft.com/office/drawing/2014/main" val="1652064693"/>
                    </a:ext>
                  </a:extLst>
                </a:gridCol>
                <a:gridCol w="762000">
                  <a:extLst>
                    <a:ext uri="{9D8B030D-6E8A-4147-A177-3AD203B41FA5}">
                      <a16:colId xmlns:a16="http://schemas.microsoft.com/office/drawing/2014/main" val="2030777363"/>
                    </a:ext>
                  </a:extLst>
                </a:gridCol>
              </a:tblGrid>
              <a:tr h="212708">
                <a:tc>
                  <a:txBody>
                    <a:bodyPr/>
                    <a:lstStyle/>
                    <a:p>
                      <a:pPr algn="ctr"/>
                      <a:r>
                        <a:rPr lang="en-US" sz="900" dirty="0">
                          <a:latin typeface="Arial" panose="020B0604020202020204" pitchFamily="34" charset="0"/>
                          <a:cs typeface="Arial" panose="020B0604020202020204" pitchFamily="34" charset="0"/>
                        </a:rPr>
                        <a:t>Response</a:t>
                      </a:r>
                    </a:p>
                  </a:txBody>
                  <a:tcPr marL="68580" marR="68580" marT="34290" marB="34290" anchor="ctr"/>
                </a:tc>
                <a:tc>
                  <a:txBody>
                    <a:bodyPr/>
                    <a:lstStyle/>
                    <a:p>
                      <a:pPr algn="ctr"/>
                      <a:r>
                        <a:rPr lang="en-US" sz="900" dirty="0">
                          <a:latin typeface="Arial" panose="020B0604020202020204" pitchFamily="34" charset="0"/>
                          <a:cs typeface="Arial" panose="020B0604020202020204" pitchFamily="34" charset="0"/>
                        </a:rPr>
                        <a:t>D-</a:t>
                      </a:r>
                      <a:r>
                        <a:rPr lang="en-US" sz="900" dirty="0" err="1">
                          <a:latin typeface="Arial" panose="020B0604020202020204" pitchFamily="34" charset="0"/>
                          <a:cs typeface="Arial" panose="020B0604020202020204" pitchFamily="34" charset="0"/>
                        </a:rPr>
                        <a:t>RVd</a:t>
                      </a:r>
                      <a:endParaRPr lang="en-US" sz="9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900" dirty="0" err="1">
                          <a:latin typeface="Arial" panose="020B0604020202020204" pitchFamily="34" charset="0"/>
                          <a:cs typeface="Arial" panose="020B0604020202020204" pitchFamily="34" charset="0"/>
                        </a:rPr>
                        <a:t>RVd</a:t>
                      </a:r>
                      <a:endParaRPr lang="en-US" sz="9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2187000992"/>
                  </a:ext>
                </a:extLst>
              </a:tr>
              <a:tr h="212708">
                <a:tc>
                  <a:txBody>
                    <a:bodyPr/>
                    <a:lstStyle/>
                    <a:p>
                      <a:pPr algn="ctr"/>
                      <a:r>
                        <a:rPr lang="en-US" sz="900" dirty="0">
                          <a:latin typeface="Arial" panose="020B0604020202020204" pitchFamily="34" charset="0"/>
                          <a:cs typeface="Arial" panose="020B0604020202020204" pitchFamily="34" charset="0"/>
                        </a:rPr>
                        <a:t>ORR</a:t>
                      </a:r>
                    </a:p>
                  </a:txBody>
                  <a:tcPr marL="68580" marR="68580" marT="34290" marB="34290" anchor="ctr"/>
                </a:tc>
                <a:tc>
                  <a:txBody>
                    <a:bodyPr/>
                    <a:lstStyle/>
                    <a:p>
                      <a:pPr algn="ctr"/>
                      <a:r>
                        <a:rPr lang="en-US" sz="900" dirty="0">
                          <a:latin typeface="Arial" panose="020B0604020202020204" pitchFamily="34" charset="0"/>
                          <a:cs typeface="Arial" panose="020B0604020202020204" pitchFamily="34" charset="0"/>
                        </a:rPr>
                        <a:t>99%</a:t>
                      </a:r>
                      <a:endParaRPr lang="en-US" sz="90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900" dirty="0">
                          <a:latin typeface="Arial" panose="020B0604020202020204" pitchFamily="34" charset="0"/>
                          <a:cs typeface="Arial" panose="020B0604020202020204" pitchFamily="34" charset="0"/>
                        </a:rPr>
                        <a:t>93%</a:t>
                      </a:r>
                    </a:p>
                  </a:txBody>
                  <a:tcPr marL="68580" marR="68580" marT="34290" marB="34290" anchor="ctr"/>
                </a:tc>
                <a:extLst>
                  <a:ext uri="{0D108BD9-81ED-4DB2-BD59-A6C34878D82A}">
                    <a16:rowId xmlns:a16="http://schemas.microsoft.com/office/drawing/2014/main" val="3699936559"/>
                  </a:ext>
                </a:extLst>
              </a:tr>
              <a:tr h="212708">
                <a:tc>
                  <a:txBody>
                    <a:bodyPr/>
                    <a:lstStyle/>
                    <a:p>
                      <a:pPr algn="ctr"/>
                      <a:r>
                        <a:rPr lang="en-US" sz="900" u="sng" dirty="0">
                          <a:latin typeface="Arial" panose="020B0604020202020204" pitchFamily="34" charset="0"/>
                          <a:cs typeface="Arial" panose="020B0604020202020204" pitchFamily="34" charset="0"/>
                        </a:rPr>
                        <a:t>&gt;</a:t>
                      </a:r>
                      <a:r>
                        <a:rPr lang="en-US" sz="900" u="none" dirty="0">
                          <a:latin typeface="Arial" panose="020B0604020202020204" pitchFamily="34" charset="0"/>
                          <a:cs typeface="Arial" panose="020B0604020202020204" pitchFamily="34" charset="0"/>
                        </a:rPr>
                        <a:t> VGPR</a:t>
                      </a:r>
                      <a:endParaRPr lang="en-US" sz="900" u="sng"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900" dirty="0">
                          <a:latin typeface="Arial" panose="020B0604020202020204" pitchFamily="34" charset="0"/>
                          <a:cs typeface="Arial" panose="020B0604020202020204" pitchFamily="34" charset="0"/>
                        </a:rPr>
                        <a:t>96%</a:t>
                      </a:r>
                      <a:endParaRPr lang="en-US" sz="90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900" dirty="0">
                          <a:latin typeface="Arial" panose="020B0604020202020204" pitchFamily="34" charset="0"/>
                          <a:cs typeface="Arial" panose="020B0604020202020204" pitchFamily="34" charset="0"/>
                        </a:rPr>
                        <a:t>79%</a:t>
                      </a:r>
                    </a:p>
                  </a:txBody>
                  <a:tcPr marL="68580" marR="68580" marT="34290" marB="34290" anchor="ctr"/>
                </a:tc>
                <a:extLst>
                  <a:ext uri="{0D108BD9-81ED-4DB2-BD59-A6C34878D82A}">
                    <a16:rowId xmlns:a16="http://schemas.microsoft.com/office/drawing/2014/main" val="1755984973"/>
                  </a:ext>
                </a:extLst>
              </a:tr>
              <a:tr h="212708">
                <a:tc>
                  <a:txBody>
                    <a:bodyPr/>
                    <a:lstStyle/>
                    <a:p>
                      <a:pPr algn="ctr"/>
                      <a:r>
                        <a:rPr lang="en-US" sz="900" dirty="0" err="1">
                          <a:solidFill>
                            <a:srgbClr val="FF0000"/>
                          </a:solidFill>
                          <a:latin typeface="Arial" panose="020B0604020202020204" pitchFamily="34" charset="0"/>
                          <a:cs typeface="Arial" panose="020B0604020202020204" pitchFamily="34" charset="0"/>
                        </a:rPr>
                        <a:t>sCR</a:t>
                      </a:r>
                      <a:endParaRPr lang="en-US" sz="900" dirty="0">
                        <a:solidFill>
                          <a:srgbClr val="FF0000"/>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900" dirty="0">
                          <a:solidFill>
                            <a:srgbClr val="FF0000"/>
                          </a:solidFill>
                          <a:latin typeface="Arial" panose="020B0604020202020204" pitchFamily="34" charset="0"/>
                          <a:cs typeface="Arial" panose="020B0604020202020204" pitchFamily="34" charset="0"/>
                        </a:rPr>
                        <a:t>67%</a:t>
                      </a:r>
                    </a:p>
                  </a:txBody>
                  <a:tcPr marL="68580" marR="68580" marT="34290" marB="34290" anchor="ctr"/>
                </a:tc>
                <a:tc>
                  <a:txBody>
                    <a:bodyPr/>
                    <a:lstStyle/>
                    <a:p>
                      <a:pPr algn="ctr"/>
                      <a:r>
                        <a:rPr lang="en-US" sz="900" dirty="0">
                          <a:solidFill>
                            <a:srgbClr val="FF0000"/>
                          </a:solidFill>
                          <a:latin typeface="Arial" panose="020B0604020202020204" pitchFamily="34" charset="0"/>
                          <a:cs typeface="Arial" panose="020B0604020202020204" pitchFamily="34" charset="0"/>
                        </a:rPr>
                        <a:t>48%</a:t>
                      </a:r>
                    </a:p>
                  </a:txBody>
                  <a:tcPr marL="68580" marR="68580" marT="34290" marB="34290" anchor="ctr"/>
                </a:tc>
                <a:extLst>
                  <a:ext uri="{0D108BD9-81ED-4DB2-BD59-A6C34878D82A}">
                    <a16:rowId xmlns:a16="http://schemas.microsoft.com/office/drawing/2014/main" val="166125473"/>
                  </a:ext>
                </a:extLst>
              </a:tr>
              <a:tr h="212708">
                <a:tc>
                  <a:txBody>
                    <a:bodyPr/>
                    <a:lstStyle/>
                    <a:p>
                      <a:pPr algn="ctr"/>
                      <a:r>
                        <a:rPr lang="en-US" sz="900" dirty="0">
                          <a:solidFill>
                            <a:srgbClr val="FF0000"/>
                          </a:solidFill>
                          <a:latin typeface="Arial" panose="020B0604020202020204" pitchFamily="34" charset="0"/>
                          <a:cs typeface="Arial" panose="020B0604020202020204" pitchFamily="34" charset="0"/>
                        </a:rPr>
                        <a:t>MRD negative</a:t>
                      </a:r>
                      <a:r>
                        <a:rPr lang="en-US" sz="900" baseline="0" dirty="0">
                          <a:solidFill>
                            <a:srgbClr val="FF0000"/>
                          </a:solidFill>
                          <a:latin typeface="Arial" panose="020B0604020202020204" pitchFamily="34" charset="0"/>
                          <a:cs typeface="Arial" panose="020B0604020202020204" pitchFamily="34" charset="0"/>
                        </a:rPr>
                        <a:t> (</a:t>
                      </a:r>
                      <a:r>
                        <a:rPr lang="is-IS" sz="900" baseline="0" dirty="0">
                          <a:solidFill>
                            <a:srgbClr val="FF0000"/>
                          </a:solidFill>
                          <a:latin typeface="Arial" panose="020B0604020202020204" pitchFamily="34" charset="0"/>
                          <a:cs typeface="Arial" panose="020B0604020202020204" pitchFamily="34" charset="0"/>
                        </a:rPr>
                        <a:t>10</a:t>
                      </a:r>
                      <a:r>
                        <a:rPr lang="is-IS" sz="900" baseline="30000" dirty="0">
                          <a:solidFill>
                            <a:srgbClr val="FF0000"/>
                          </a:solidFill>
                          <a:latin typeface="Arial" panose="020B0604020202020204" pitchFamily="34" charset="0"/>
                          <a:cs typeface="Arial" panose="020B0604020202020204" pitchFamily="34" charset="0"/>
                        </a:rPr>
                        <a:t>-5</a:t>
                      </a:r>
                      <a:r>
                        <a:rPr lang="is-IS" sz="900" baseline="0" dirty="0">
                          <a:solidFill>
                            <a:srgbClr val="FF0000"/>
                          </a:solidFill>
                          <a:latin typeface="Arial" panose="020B0604020202020204" pitchFamily="34" charset="0"/>
                          <a:cs typeface="Arial" panose="020B0604020202020204" pitchFamily="34" charset="0"/>
                        </a:rPr>
                        <a:t>)</a:t>
                      </a:r>
                      <a:endParaRPr lang="en-US" sz="900" dirty="0">
                        <a:solidFill>
                          <a:srgbClr val="FF0000"/>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900" dirty="0">
                          <a:solidFill>
                            <a:srgbClr val="FF0000"/>
                          </a:solidFill>
                          <a:latin typeface="Arial" panose="020B0604020202020204" pitchFamily="34" charset="0"/>
                          <a:cs typeface="Arial" panose="020B0604020202020204" pitchFamily="34" charset="0"/>
                        </a:rPr>
                        <a:t>64%</a:t>
                      </a:r>
                    </a:p>
                  </a:txBody>
                  <a:tcPr marL="68580" marR="68580" marT="34290" marB="34290" anchor="ctr"/>
                </a:tc>
                <a:tc>
                  <a:txBody>
                    <a:bodyPr/>
                    <a:lstStyle/>
                    <a:p>
                      <a:pPr algn="ctr"/>
                      <a:r>
                        <a:rPr lang="en-US" sz="900" dirty="0">
                          <a:solidFill>
                            <a:srgbClr val="FF0000"/>
                          </a:solidFill>
                          <a:latin typeface="Arial" panose="020B0604020202020204" pitchFamily="34" charset="0"/>
                          <a:cs typeface="Arial" panose="020B0604020202020204" pitchFamily="34" charset="0"/>
                        </a:rPr>
                        <a:t>30%</a:t>
                      </a:r>
                    </a:p>
                  </a:txBody>
                  <a:tcPr marL="68580" marR="68580" marT="34290" marB="34290" anchor="ctr"/>
                </a:tc>
                <a:extLst>
                  <a:ext uri="{0D108BD9-81ED-4DB2-BD59-A6C34878D82A}">
                    <a16:rowId xmlns:a16="http://schemas.microsoft.com/office/drawing/2014/main" val="2979590838"/>
                  </a:ext>
                </a:extLst>
              </a:tr>
              <a:tr h="212708">
                <a:tc>
                  <a:txBody>
                    <a:bodyPr/>
                    <a:lstStyle/>
                    <a:p>
                      <a:pPr algn="ctr"/>
                      <a:r>
                        <a:rPr lang="en-US" sz="900" dirty="0">
                          <a:latin typeface="Arial" panose="020B0604020202020204" pitchFamily="34" charset="0"/>
                          <a:cs typeface="Arial" panose="020B0604020202020204" pitchFamily="34" charset="0"/>
                        </a:rPr>
                        <a:t>36-mo</a:t>
                      </a:r>
                      <a:r>
                        <a:rPr lang="en-US" sz="900" baseline="0"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PFS</a:t>
                      </a:r>
                    </a:p>
                  </a:txBody>
                  <a:tcPr marL="68580" marR="68580" marT="34290" marB="34290" anchor="ctr"/>
                </a:tc>
                <a:tc>
                  <a:txBody>
                    <a:bodyPr/>
                    <a:lstStyle/>
                    <a:p>
                      <a:pPr algn="ctr"/>
                      <a:r>
                        <a:rPr lang="en-US" sz="900" dirty="0">
                          <a:latin typeface="Arial" panose="020B0604020202020204" pitchFamily="34" charset="0"/>
                          <a:cs typeface="Arial" panose="020B0604020202020204" pitchFamily="34" charset="0"/>
                        </a:rPr>
                        <a:t>89%</a:t>
                      </a:r>
                    </a:p>
                  </a:txBody>
                  <a:tcPr marL="68580" marR="68580" marT="34290" marB="34290" anchor="ctr"/>
                </a:tc>
                <a:tc>
                  <a:txBody>
                    <a:bodyPr/>
                    <a:lstStyle/>
                    <a:p>
                      <a:pPr algn="ctr"/>
                      <a:r>
                        <a:rPr lang="en-US" sz="900" dirty="0">
                          <a:latin typeface="Arial" panose="020B0604020202020204" pitchFamily="34" charset="0"/>
                          <a:cs typeface="Arial" panose="020B0604020202020204" pitchFamily="34" charset="0"/>
                        </a:rPr>
                        <a:t>81%</a:t>
                      </a:r>
                    </a:p>
                  </a:txBody>
                  <a:tcPr marL="68580" marR="68580" marT="34290" marB="34290" anchor="ctr"/>
                </a:tc>
                <a:extLst>
                  <a:ext uri="{0D108BD9-81ED-4DB2-BD59-A6C34878D82A}">
                    <a16:rowId xmlns:a16="http://schemas.microsoft.com/office/drawing/2014/main" val="864760210"/>
                  </a:ext>
                </a:extLst>
              </a:tr>
              <a:tr h="212708">
                <a:tc>
                  <a:txBody>
                    <a:bodyPr/>
                    <a:lstStyle/>
                    <a:p>
                      <a:pPr algn="ctr"/>
                      <a:r>
                        <a:rPr lang="en-US" sz="900" dirty="0">
                          <a:latin typeface="Arial" panose="020B0604020202020204" pitchFamily="34" charset="0"/>
                          <a:cs typeface="Arial" panose="020B0604020202020204" pitchFamily="34" charset="0"/>
                        </a:rPr>
                        <a:t>36-mo</a:t>
                      </a:r>
                      <a:r>
                        <a:rPr lang="en-US" sz="900" baseline="0" dirty="0">
                          <a:latin typeface="Arial" panose="020B0604020202020204" pitchFamily="34" charset="0"/>
                          <a:cs typeface="Arial" panose="020B0604020202020204" pitchFamily="34" charset="0"/>
                        </a:rPr>
                        <a:t> OS</a:t>
                      </a:r>
                      <a:endParaRPr lang="en-US" sz="9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900" dirty="0">
                          <a:latin typeface="Arial" panose="020B0604020202020204" pitchFamily="34" charset="0"/>
                          <a:cs typeface="Arial" panose="020B0604020202020204" pitchFamily="34" charset="0"/>
                        </a:rPr>
                        <a:t>93%</a:t>
                      </a:r>
                    </a:p>
                  </a:txBody>
                  <a:tcPr marL="68580" marR="68580" marT="34290" marB="34290" anchor="ctr"/>
                </a:tc>
                <a:tc>
                  <a:txBody>
                    <a:bodyPr/>
                    <a:lstStyle/>
                    <a:p>
                      <a:pPr algn="ctr"/>
                      <a:r>
                        <a:rPr lang="en-US" sz="900" dirty="0">
                          <a:latin typeface="Arial" panose="020B0604020202020204" pitchFamily="34" charset="0"/>
                          <a:cs typeface="Arial" panose="020B0604020202020204" pitchFamily="34" charset="0"/>
                        </a:rPr>
                        <a:t>92%</a:t>
                      </a:r>
                    </a:p>
                  </a:txBody>
                  <a:tcPr marL="68580" marR="68580" marT="34290" marB="34290" anchor="ctr"/>
                </a:tc>
                <a:extLst>
                  <a:ext uri="{0D108BD9-81ED-4DB2-BD59-A6C34878D82A}">
                    <a16:rowId xmlns:a16="http://schemas.microsoft.com/office/drawing/2014/main" val="2145904359"/>
                  </a:ext>
                </a:extLst>
              </a:tr>
            </a:tbl>
          </a:graphicData>
        </a:graphic>
      </p:graphicFrame>
      <p:sp>
        <p:nvSpPr>
          <p:cNvPr id="5" name="TextBox 4">
            <a:extLst>
              <a:ext uri="{FF2B5EF4-FFF2-40B4-BE49-F238E27FC236}">
                <a16:creationId xmlns:a16="http://schemas.microsoft.com/office/drawing/2014/main" id="{EFEDCA95-8404-D24A-BCBD-1BC93D0AC604}"/>
              </a:ext>
            </a:extLst>
          </p:cNvPr>
          <p:cNvSpPr txBox="1"/>
          <p:nvPr/>
        </p:nvSpPr>
        <p:spPr>
          <a:xfrm>
            <a:off x="198900" y="4128955"/>
            <a:ext cx="1520288" cy="176972"/>
          </a:xfrm>
          <a:prstGeom prst="rect">
            <a:avLst/>
          </a:prstGeom>
          <a:noFill/>
        </p:spPr>
        <p:txBody>
          <a:bodyPr wrap="none" lIns="68580" tIns="34290" rIns="68580" bIns="34290" rtlCol="0">
            <a:spAutoFit/>
          </a:bodyPr>
          <a:lstStyle/>
          <a:p>
            <a:r>
              <a:rPr lang="en-US" sz="700" dirty="0" err="1">
                <a:latin typeface="Arial" panose="020B0604020202020204" pitchFamily="34" charset="0"/>
                <a:cs typeface="Arial" panose="020B0604020202020204" pitchFamily="34" charset="0"/>
              </a:rPr>
              <a:t>Voorhes</a:t>
            </a:r>
            <a:r>
              <a:rPr lang="en-US" sz="700" dirty="0">
                <a:latin typeface="Arial" panose="020B0604020202020204" pitchFamily="34" charset="0"/>
                <a:cs typeface="Arial" panose="020B0604020202020204" pitchFamily="34" charset="0"/>
              </a:rPr>
              <a:t>, Lancet Hematology 2023</a:t>
            </a:r>
          </a:p>
        </p:txBody>
      </p:sp>
      <p:sp>
        <p:nvSpPr>
          <p:cNvPr id="8" name="TextBox 7">
            <a:extLst>
              <a:ext uri="{FF2B5EF4-FFF2-40B4-BE49-F238E27FC236}">
                <a16:creationId xmlns:a16="http://schemas.microsoft.com/office/drawing/2014/main" id="{34862359-D85D-0C4C-A823-386EA86A5DD8}"/>
              </a:ext>
            </a:extLst>
          </p:cNvPr>
          <p:cNvSpPr txBox="1"/>
          <p:nvPr/>
        </p:nvSpPr>
        <p:spPr>
          <a:xfrm>
            <a:off x="2091970" y="2798481"/>
            <a:ext cx="2676054" cy="238527"/>
          </a:xfrm>
          <a:prstGeom prst="rect">
            <a:avLst/>
          </a:prstGeom>
          <a:noFill/>
        </p:spPr>
        <p:txBody>
          <a:bodyPr wrap="none" lIns="68580" tIns="34290" rIns="68580" bIns="34290" rtlCol="0">
            <a:spAutoFit/>
          </a:bodyPr>
          <a:lstStyle/>
          <a:p>
            <a:r>
              <a:rPr lang="en-US" sz="1100" b="1" dirty="0">
                <a:latin typeface="Arial" panose="020B0604020202020204" pitchFamily="34" charset="0"/>
                <a:cs typeface="Arial" panose="020B0604020202020204" pitchFamily="34" charset="0"/>
              </a:rPr>
              <a:t>Response after 24 </a:t>
            </a:r>
            <a:r>
              <a:rPr lang="en-US" sz="1100" b="1" dirty="0" err="1">
                <a:latin typeface="Arial" panose="020B0604020202020204" pitchFamily="34" charset="0"/>
                <a:cs typeface="Arial" panose="020B0604020202020204" pitchFamily="34" charset="0"/>
              </a:rPr>
              <a:t>mo</a:t>
            </a:r>
            <a:r>
              <a:rPr lang="en-US" sz="1100" b="1" dirty="0">
                <a:latin typeface="Arial" panose="020B0604020202020204" pitchFamily="34" charset="0"/>
                <a:cs typeface="Arial" panose="020B0604020202020204" pitchFamily="34" charset="0"/>
              </a:rPr>
              <a:t> of maintenance</a:t>
            </a:r>
          </a:p>
        </p:txBody>
      </p:sp>
      <p:sp>
        <p:nvSpPr>
          <p:cNvPr id="2" name="Title 1">
            <a:extLst>
              <a:ext uri="{FF2B5EF4-FFF2-40B4-BE49-F238E27FC236}">
                <a16:creationId xmlns:a16="http://schemas.microsoft.com/office/drawing/2014/main" id="{1F93C0D0-3BFC-E249-865C-A1F3A94AFC35}"/>
              </a:ext>
            </a:extLst>
          </p:cNvPr>
          <p:cNvSpPr>
            <a:spLocks noGrp="1"/>
          </p:cNvSpPr>
          <p:nvPr>
            <p:ph type="title"/>
          </p:nvPr>
        </p:nvSpPr>
        <p:spPr>
          <a:xfrm>
            <a:off x="12700" y="-96441"/>
            <a:ext cx="9144000" cy="994172"/>
          </a:xfrm>
          <a:noFill/>
        </p:spPr>
        <p:txBody>
          <a:bodyPr>
            <a:noAutofit/>
          </a:bodyPr>
          <a:lstStyle/>
          <a:p>
            <a:pPr algn="ctr"/>
            <a:r>
              <a:rPr lang="en-US" sz="2400" b="1" dirty="0">
                <a:solidFill>
                  <a:schemeClr val="accent1">
                    <a:lumMod val="75000"/>
                  </a:schemeClr>
                </a:solidFill>
                <a:latin typeface="Arial" panose="020B0604020202020204" pitchFamily="34" charset="0"/>
                <a:cs typeface="Arial" panose="020B0604020202020204" pitchFamily="34" charset="0"/>
              </a:rPr>
              <a:t>GRIFFIN Trial: Adding Daratumumab to RVD Backbone</a:t>
            </a:r>
            <a:br>
              <a:rPr lang="en-US" sz="1800" b="1" dirty="0">
                <a:solidFill>
                  <a:schemeClr val="accent1">
                    <a:lumMod val="75000"/>
                  </a:schemeClr>
                </a:solidFill>
                <a:latin typeface="Arial" panose="020B0604020202020204" pitchFamily="34" charset="0"/>
                <a:cs typeface="Arial" panose="020B0604020202020204" pitchFamily="34" charset="0"/>
              </a:rPr>
            </a:br>
            <a:r>
              <a:rPr lang="en-US" sz="1800" i="1" dirty="0">
                <a:solidFill>
                  <a:schemeClr val="accent1">
                    <a:lumMod val="75000"/>
                  </a:schemeClr>
                </a:solidFill>
                <a:latin typeface="Arial" panose="020B0604020202020204" pitchFamily="34" charset="0"/>
                <a:cs typeface="Arial" panose="020B0604020202020204" pitchFamily="34" charset="0"/>
              </a:rPr>
              <a:t>Deep responses and high rates of MRD</a:t>
            </a:r>
          </a:p>
        </p:txBody>
      </p:sp>
      <p:sp>
        <p:nvSpPr>
          <p:cNvPr id="3" name="TextBox 2">
            <a:extLst>
              <a:ext uri="{FF2B5EF4-FFF2-40B4-BE49-F238E27FC236}">
                <a16:creationId xmlns:a16="http://schemas.microsoft.com/office/drawing/2014/main" id="{1540F275-13FA-1F48-A8D2-6956DDCB400F}"/>
              </a:ext>
            </a:extLst>
          </p:cNvPr>
          <p:cNvSpPr txBox="1"/>
          <p:nvPr/>
        </p:nvSpPr>
        <p:spPr>
          <a:xfrm>
            <a:off x="6585754" y="877600"/>
            <a:ext cx="2453236" cy="207749"/>
          </a:xfrm>
          <a:prstGeom prst="rect">
            <a:avLst/>
          </a:prstGeom>
          <a:noFill/>
          <a:ln>
            <a:solidFill>
              <a:schemeClr val="tx1"/>
            </a:solidFill>
          </a:ln>
        </p:spPr>
        <p:txBody>
          <a:bodyPr wrap="none" lIns="68580" tIns="34290" rIns="68580" bIns="34290" rtlCol="0">
            <a:spAutoFit/>
          </a:bodyPr>
          <a:lstStyle/>
          <a:p>
            <a:r>
              <a:rPr lang="en-US" sz="900" b="1" dirty="0">
                <a:latin typeface="Arial" panose="020B0604020202020204" pitchFamily="34" charset="0"/>
                <a:cs typeface="Arial" panose="020B0604020202020204" pitchFamily="34" charset="0"/>
              </a:rPr>
              <a:t>Primary endpoint: </a:t>
            </a:r>
            <a:r>
              <a:rPr lang="en-US" sz="900" b="1" dirty="0" err="1">
                <a:latin typeface="Arial" panose="020B0604020202020204" pitchFamily="34" charset="0"/>
                <a:cs typeface="Arial" panose="020B0604020202020204" pitchFamily="34" charset="0"/>
              </a:rPr>
              <a:t>sCR</a:t>
            </a:r>
            <a:r>
              <a:rPr lang="en-US" sz="900" b="1" dirty="0">
                <a:latin typeface="Arial" panose="020B0604020202020204" pitchFamily="34" charset="0"/>
                <a:cs typeface="Arial" panose="020B0604020202020204" pitchFamily="34" charset="0"/>
              </a:rPr>
              <a:t> after consolidation</a:t>
            </a:r>
          </a:p>
        </p:txBody>
      </p:sp>
      <p:pic>
        <p:nvPicPr>
          <p:cNvPr id="6" name="Picture 5" descr="Chart&#10;&#10;Description automatically generated with low confidence">
            <a:extLst>
              <a:ext uri="{FF2B5EF4-FFF2-40B4-BE49-F238E27FC236}">
                <a16:creationId xmlns:a16="http://schemas.microsoft.com/office/drawing/2014/main" id="{99583507-AF8F-A7FC-B894-420BC59B26DE}"/>
              </a:ext>
            </a:extLst>
          </p:cNvPr>
          <p:cNvPicPr>
            <a:picLocks noChangeAspect="1"/>
          </p:cNvPicPr>
          <p:nvPr/>
        </p:nvPicPr>
        <p:blipFill rotWithShape="1">
          <a:blip r:embed="rId2"/>
          <a:srcRect b="11472"/>
          <a:stretch/>
        </p:blipFill>
        <p:spPr>
          <a:xfrm>
            <a:off x="6018002" y="2803585"/>
            <a:ext cx="2454054" cy="1502342"/>
          </a:xfrm>
          <a:prstGeom prst="rect">
            <a:avLst/>
          </a:prstGeom>
          <a:ln>
            <a:solidFill>
              <a:schemeClr val="tx1"/>
            </a:solidFill>
          </a:ln>
        </p:spPr>
      </p:pic>
    </p:spTree>
    <p:extLst>
      <p:ext uri="{BB962C8B-B14F-4D97-AF65-F5344CB8AC3E}">
        <p14:creationId xmlns:p14="http://schemas.microsoft.com/office/powerpoint/2010/main" val="173373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42F80-BFFB-DAF4-59AD-F7B4985FCB5F}"/>
              </a:ext>
            </a:extLst>
          </p:cNvPr>
          <p:cNvSpPr>
            <a:spLocks noGrp="1"/>
          </p:cNvSpPr>
          <p:nvPr>
            <p:ph type="title"/>
          </p:nvPr>
        </p:nvSpPr>
        <p:spPr>
          <a:xfrm>
            <a:off x="98135" y="-234961"/>
            <a:ext cx="9143999" cy="994172"/>
          </a:xfrm>
        </p:spPr>
        <p:txBody>
          <a:bodyPr>
            <a:normAutofit/>
          </a:bodyPr>
          <a:lstStyle/>
          <a:p>
            <a:pPr algn="ctr"/>
            <a:r>
              <a:rPr lang="en-US" sz="2700" b="1" dirty="0" err="1">
                <a:solidFill>
                  <a:schemeClr val="accent1">
                    <a:lumMod val="75000"/>
                  </a:schemeClr>
                </a:solidFill>
                <a:latin typeface="Arial" panose="020B0604020202020204" pitchFamily="34" charset="0"/>
                <a:cs typeface="Arial" panose="020B0604020202020204" pitchFamily="34" charset="0"/>
              </a:rPr>
              <a:t>IsKia</a:t>
            </a:r>
            <a:r>
              <a:rPr lang="en-US" sz="2700" b="1" dirty="0">
                <a:solidFill>
                  <a:schemeClr val="accent1">
                    <a:lumMod val="75000"/>
                  </a:schemeClr>
                </a:solidFill>
                <a:latin typeface="Arial" panose="020B0604020202020204" pitchFamily="34" charset="0"/>
                <a:cs typeface="Arial" panose="020B0604020202020204" pitchFamily="34" charset="0"/>
              </a:rPr>
              <a:t> – Phase 3 of </a:t>
            </a:r>
            <a:r>
              <a:rPr lang="en-US" sz="2700" b="1" dirty="0" err="1">
                <a:solidFill>
                  <a:schemeClr val="accent1">
                    <a:lumMod val="75000"/>
                  </a:schemeClr>
                </a:solidFill>
                <a:latin typeface="Arial" panose="020B0604020202020204" pitchFamily="34" charset="0"/>
                <a:cs typeface="Arial" panose="020B0604020202020204" pitchFamily="34" charset="0"/>
              </a:rPr>
              <a:t>KRd</a:t>
            </a:r>
            <a:r>
              <a:rPr lang="en-US" sz="2700" b="1" dirty="0">
                <a:solidFill>
                  <a:schemeClr val="accent1">
                    <a:lumMod val="75000"/>
                  </a:schemeClr>
                </a:solidFill>
                <a:latin typeface="Arial" panose="020B0604020202020204" pitchFamily="34" charset="0"/>
                <a:cs typeface="Arial" panose="020B0604020202020204" pitchFamily="34" charset="0"/>
              </a:rPr>
              <a:t> +/- </a:t>
            </a:r>
            <a:r>
              <a:rPr lang="en-US" sz="2700" b="1" dirty="0" err="1">
                <a:solidFill>
                  <a:schemeClr val="accent1">
                    <a:lumMod val="75000"/>
                  </a:schemeClr>
                </a:solidFill>
                <a:latin typeface="Arial" panose="020B0604020202020204" pitchFamily="34" charset="0"/>
                <a:cs typeface="Arial" panose="020B0604020202020204" pitchFamily="34" charset="0"/>
              </a:rPr>
              <a:t>isatuximab</a:t>
            </a:r>
            <a:endParaRPr lang="en-US" sz="2700" b="1" dirty="0">
              <a:solidFill>
                <a:schemeClr val="accent1">
                  <a:lumMod val="75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3951E6B-D949-6539-7E9D-BA0402257C8F}"/>
              </a:ext>
            </a:extLst>
          </p:cNvPr>
          <p:cNvSpPr txBox="1"/>
          <p:nvPr/>
        </p:nvSpPr>
        <p:spPr>
          <a:xfrm>
            <a:off x="2" y="4386258"/>
            <a:ext cx="878767" cy="207749"/>
          </a:xfrm>
          <a:prstGeom prst="rect">
            <a:avLst/>
          </a:prstGeom>
          <a:noFill/>
        </p:spPr>
        <p:txBody>
          <a:bodyPr wrap="none" rtlCol="0">
            <a:spAutoFit/>
          </a:bodyPr>
          <a:lstStyle/>
          <a:p>
            <a:r>
              <a:rPr lang="en-US" sz="750" dirty="0">
                <a:latin typeface="Arial" panose="020B0604020202020204" pitchFamily="34" charset="0"/>
                <a:cs typeface="Arial" panose="020B0604020202020204" pitchFamily="34" charset="0"/>
              </a:rPr>
              <a:t>Gay, ASH, 2023</a:t>
            </a:r>
          </a:p>
        </p:txBody>
      </p:sp>
      <p:sp>
        <p:nvSpPr>
          <p:cNvPr id="4" name="TextBox 3">
            <a:extLst>
              <a:ext uri="{FF2B5EF4-FFF2-40B4-BE49-F238E27FC236}">
                <a16:creationId xmlns:a16="http://schemas.microsoft.com/office/drawing/2014/main" id="{BB26F17A-F114-855C-B0F0-7410AFC4A66A}"/>
              </a:ext>
            </a:extLst>
          </p:cNvPr>
          <p:cNvSpPr txBox="1"/>
          <p:nvPr/>
        </p:nvSpPr>
        <p:spPr>
          <a:xfrm>
            <a:off x="98134" y="2212712"/>
            <a:ext cx="1337226" cy="692497"/>
          </a:xfrm>
          <a:prstGeom prst="rect">
            <a:avLst/>
          </a:prstGeom>
          <a:solidFill>
            <a:schemeClr val="bg1">
              <a:lumMod val="85000"/>
              <a:alpha val="50387"/>
            </a:schemeClr>
          </a:solidFill>
          <a:ln w="19050">
            <a:solidFill>
              <a:schemeClr val="tx1"/>
            </a:solidFill>
          </a:ln>
        </p:spPr>
        <p:txBody>
          <a:bodyPr wrap="none" rtlCol="0">
            <a:spAutoFit/>
          </a:bodyPr>
          <a:lstStyle/>
          <a:p>
            <a:pPr algn="ctr"/>
            <a:r>
              <a:rPr lang="en-US" sz="1500" b="1" dirty="0" err="1">
                <a:latin typeface="Arial" panose="020B0604020202020204" pitchFamily="34" charset="0"/>
                <a:cs typeface="Arial" panose="020B0604020202020204" pitchFamily="34" charset="0"/>
              </a:rPr>
              <a:t>IsKia</a:t>
            </a:r>
            <a:endParaRPr lang="en-US" sz="1500" b="1" dirty="0">
              <a:latin typeface="Arial" panose="020B0604020202020204" pitchFamily="34" charset="0"/>
              <a:cs typeface="Arial" panose="020B0604020202020204" pitchFamily="34" charset="0"/>
            </a:endParaRPr>
          </a:p>
          <a:p>
            <a:pPr algn="ctr"/>
            <a:r>
              <a:rPr lang="en-US" sz="1200" b="1" dirty="0">
                <a:latin typeface="Arial" panose="020B0604020202020204" pitchFamily="34" charset="0"/>
                <a:cs typeface="Arial" panose="020B0604020202020204" pitchFamily="34" charset="0"/>
              </a:rPr>
              <a:t>Isa-</a:t>
            </a:r>
            <a:r>
              <a:rPr lang="en-US" sz="1200" b="1" dirty="0" err="1">
                <a:latin typeface="Arial" panose="020B0604020202020204" pitchFamily="34" charset="0"/>
                <a:cs typeface="Arial" panose="020B0604020202020204" pitchFamily="34" charset="0"/>
              </a:rPr>
              <a:t>KRd</a:t>
            </a:r>
            <a:r>
              <a:rPr lang="en-US" sz="1200" b="1" dirty="0">
                <a:latin typeface="Arial" panose="020B0604020202020204" pitchFamily="34" charset="0"/>
                <a:cs typeface="Arial" panose="020B0604020202020204" pitchFamily="34" charset="0"/>
              </a:rPr>
              <a:t> vs </a:t>
            </a:r>
            <a:r>
              <a:rPr lang="en-US" sz="1200" b="1" dirty="0" err="1">
                <a:latin typeface="Arial" panose="020B0604020202020204" pitchFamily="34" charset="0"/>
                <a:cs typeface="Arial" panose="020B0604020202020204" pitchFamily="34" charset="0"/>
              </a:rPr>
              <a:t>KRd</a:t>
            </a:r>
            <a:endParaRPr lang="en-US" sz="1200" b="1"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[P3 (N = 302)]</a:t>
            </a:r>
          </a:p>
        </p:txBody>
      </p:sp>
      <p:sp>
        <p:nvSpPr>
          <p:cNvPr id="7" name="TextBox 6">
            <a:extLst>
              <a:ext uri="{FF2B5EF4-FFF2-40B4-BE49-F238E27FC236}">
                <a16:creationId xmlns:a16="http://schemas.microsoft.com/office/drawing/2014/main" id="{C1762461-AE6F-E409-631D-26CE50C86EED}"/>
              </a:ext>
            </a:extLst>
          </p:cNvPr>
          <p:cNvSpPr txBox="1"/>
          <p:nvPr/>
        </p:nvSpPr>
        <p:spPr>
          <a:xfrm rot="16200000">
            <a:off x="945386" y="2420458"/>
            <a:ext cx="1313180"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RANDOMIZATION</a:t>
            </a:r>
          </a:p>
        </p:txBody>
      </p:sp>
      <p:sp>
        <p:nvSpPr>
          <p:cNvPr id="8" name="TextBox 7">
            <a:extLst>
              <a:ext uri="{FF2B5EF4-FFF2-40B4-BE49-F238E27FC236}">
                <a16:creationId xmlns:a16="http://schemas.microsoft.com/office/drawing/2014/main" id="{D76DAF17-E20D-3E61-681E-F5F627C2EC4F}"/>
              </a:ext>
            </a:extLst>
          </p:cNvPr>
          <p:cNvSpPr txBox="1"/>
          <p:nvPr/>
        </p:nvSpPr>
        <p:spPr>
          <a:xfrm>
            <a:off x="1861236" y="1834280"/>
            <a:ext cx="2274008" cy="577081"/>
          </a:xfrm>
          <a:prstGeom prst="rect">
            <a:avLst/>
          </a:prstGeom>
          <a:solidFill>
            <a:schemeClr val="accent1">
              <a:lumMod val="75000"/>
            </a:schemeClr>
          </a:solidFill>
          <a:ln w="15875">
            <a:solidFill>
              <a:schemeClr val="tx1"/>
            </a:solidFill>
          </a:ln>
        </p:spPr>
        <p:txBody>
          <a:bodyPr wrap="square" rtlCol="0">
            <a:spAutoFit/>
          </a:bodyPr>
          <a:lstStyle/>
          <a:p>
            <a:pPr algn="ctr"/>
            <a:r>
              <a:rPr lang="en-US" sz="1350" b="1" dirty="0">
                <a:latin typeface="Arial" panose="020B0604020202020204" pitchFamily="34" charset="0"/>
                <a:cs typeface="Arial" panose="020B0604020202020204" pitchFamily="34" charset="0"/>
              </a:rPr>
              <a:t>Isa-</a:t>
            </a:r>
            <a:r>
              <a:rPr lang="en-US" sz="1350" b="1" dirty="0" err="1">
                <a:latin typeface="Arial" panose="020B0604020202020204" pitchFamily="34" charset="0"/>
                <a:cs typeface="Arial" panose="020B0604020202020204" pitchFamily="34" charset="0"/>
              </a:rPr>
              <a:t>KRd</a:t>
            </a:r>
            <a:endParaRPr lang="en-US" sz="1350" b="1" dirty="0">
              <a:latin typeface="Arial" panose="020B0604020202020204" pitchFamily="34" charset="0"/>
              <a:cs typeface="Arial" panose="020B0604020202020204" pitchFamily="34" charset="0"/>
            </a:endParaRPr>
          </a:p>
          <a:p>
            <a:pPr algn="ctr"/>
            <a:r>
              <a:rPr lang="en-US" sz="900" dirty="0">
                <a:latin typeface="Arial" panose="020B0604020202020204" pitchFamily="34" charset="0"/>
                <a:cs typeface="Arial" panose="020B0604020202020204" pitchFamily="34" charset="0"/>
              </a:rPr>
              <a:t>Isa 10 mg/kg </a:t>
            </a:r>
            <a:r>
              <a:rPr lang="en-US" sz="900" dirty="0" err="1">
                <a:latin typeface="Arial" panose="020B0604020202020204" pitchFamily="34" charset="0"/>
                <a:cs typeface="Arial" panose="020B0604020202020204" pitchFamily="34" charset="0"/>
              </a:rPr>
              <a:t>qwk</a:t>
            </a:r>
            <a:r>
              <a:rPr lang="en-US" sz="900" dirty="0">
                <a:latin typeface="Arial" panose="020B0604020202020204" pitchFamily="34" charset="0"/>
                <a:cs typeface="Arial" panose="020B0604020202020204" pitchFamily="34" charset="0"/>
              </a:rPr>
              <a:t> C1 </a:t>
            </a:r>
            <a:r>
              <a:rPr lang="en-US" sz="900" dirty="0">
                <a:latin typeface="Arial" panose="020B0604020202020204" pitchFamily="34" charset="0"/>
                <a:cs typeface="Arial" panose="020B0604020202020204" pitchFamily="34" charset="0"/>
                <a:sym typeface="Wingdings" pitchFamily="2" charset="2"/>
              </a:rPr>
              <a:t> q2w thereafter </a:t>
            </a:r>
            <a:r>
              <a:rPr lang="en-US" sz="900" dirty="0" err="1">
                <a:latin typeface="Arial" panose="020B0604020202020204" pitchFamily="34" charset="0"/>
                <a:cs typeface="Arial" panose="020B0604020202020204" pitchFamily="34" charset="0"/>
              </a:rPr>
              <a:t>KRd</a:t>
            </a:r>
            <a:r>
              <a:rPr lang="en-US" sz="900" dirty="0">
                <a:latin typeface="Arial" panose="020B0604020202020204" pitchFamily="34" charset="0"/>
                <a:cs typeface="Arial" panose="020B0604020202020204" pitchFamily="34" charset="0"/>
              </a:rPr>
              <a:t> as below</a:t>
            </a:r>
          </a:p>
        </p:txBody>
      </p:sp>
      <p:sp>
        <p:nvSpPr>
          <p:cNvPr id="9" name="TextBox 8">
            <a:extLst>
              <a:ext uri="{FF2B5EF4-FFF2-40B4-BE49-F238E27FC236}">
                <a16:creationId xmlns:a16="http://schemas.microsoft.com/office/drawing/2014/main" id="{4A7A5891-0A0B-0DB4-A9B3-A10EDA66F8C8}"/>
              </a:ext>
            </a:extLst>
          </p:cNvPr>
          <p:cNvSpPr txBox="1"/>
          <p:nvPr/>
        </p:nvSpPr>
        <p:spPr>
          <a:xfrm>
            <a:off x="1853130" y="2669459"/>
            <a:ext cx="2282115" cy="577081"/>
          </a:xfrm>
          <a:prstGeom prst="rect">
            <a:avLst/>
          </a:prstGeom>
          <a:solidFill>
            <a:schemeClr val="accent6"/>
          </a:solidFill>
          <a:ln w="15875">
            <a:solidFill>
              <a:schemeClr val="tx1"/>
            </a:solidFill>
          </a:ln>
        </p:spPr>
        <p:txBody>
          <a:bodyPr wrap="square" rtlCol="0">
            <a:spAutoFit/>
          </a:bodyPr>
          <a:lstStyle/>
          <a:p>
            <a:pPr algn="ctr"/>
            <a:r>
              <a:rPr lang="en-US" sz="1350" b="1" dirty="0" err="1">
                <a:latin typeface="Arial" panose="020B0604020202020204" pitchFamily="34" charset="0"/>
                <a:cs typeface="Arial" panose="020B0604020202020204" pitchFamily="34" charset="0"/>
              </a:rPr>
              <a:t>KRd</a:t>
            </a:r>
            <a:endParaRPr lang="en-US" sz="1350" b="1" dirty="0">
              <a:latin typeface="Arial" panose="020B0604020202020204" pitchFamily="34" charset="0"/>
              <a:cs typeface="Arial" panose="020B0604020202020204" pitchFamily="34" charset="0"/>
            </a:endParaRPr>
          </a:p>
          <a:p>
            <a:pPr algn="ctr"/>
            <a:r>
              <a:rPr lang="en-US" sz="900" dirty="0">
                <a:latin typeface="Arial" panose="020B0604020202020204" pitchFamily="34" charset="0"/>
                <a:cs typeface="Arial" panose="020B0604020202020204" pitchFamily="34" charset="0"/>
              </a:rPr>
              <a:t>Carfilzomib 20/56 d1,8,15</a:t>
            </a:r>
          </a:p>
          <a:p>
            <a:pPr algn="ctr"/>
            <a:r>
              <a:rPr lang="en-US" sz="900" dirty="0">
                <a:latin typeface="Arial" panose="020B0604020202020204" pitchFamily="34" charset="0"/>
                <a:cs typeface="Arial" panose="020B0604020202020204" pitchFamily="34" charset="0"/>
              </a:rPr>
              <a:t>Len 25 mg d1-21, </a:t>
            </a:r>
            <a:r>
              <a:rPr lang="en-US" sz="900" dirty="0" err="1">
                <a:latin typeface="Arial" panose="020B0604020202020204" pitchFamily="34" charset="0"/>
                <a:cs typeface="Arial" panose="020B0604020202020204" pitchFamily="34" charset="0"/>
              </a:rPr>
              <a:t>Dex</a:t>
            </a:r>
            <a:r>
              <a:rPr lang="en-US" sz="900" dirty="0">
                <a:latin typeface="Arial" panose="020B0604020202020204" pitchFamily="34" charset="0"/>
                <a:cs typeface="Arial" panose="020B0604020202020204" pitchFamily="34" charset="0"/>
              </a:rPr>
              <a:t> 40 mg </a:t>
            </a:r>
            <a:r>
              <a:rPr lang="en-US" sz="900" dirty="0" err="1">
                <a:latin typeface="Arial" panose="020B0604020202020204" pitchFamily="34" charset="0"/>
                <a:cs typeface="Arial" panose="020B0604020202020204" pitchFamily="34" charset="0"/>
              </a:rPr>
              <a:t>qweek</a:t>
            </a:r>
            <a:endParaRPr lang="en-US" sz="9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7D8F0BF-D7A4-6B29-4AAD-8D3A66551968}"/>
              </a:ext>
            </a:extLst>
          </p:cNvPr>
          <p:cNvSpPr txBox="1"/>
          <p:nvPr/>
        </p:nvSpPr>
        <p:spPr>
          <a:xfrm>
            <a:off x="5512807" y="1045276"/>
            <a:ext cx="3470822" cy="253916"/>
          </a:xfrm>
          <a:prstGeom prst="rect">
            <a:avLst/>
          </a:prstGeom>
          <a:noFill/>
        </p:spPr>
        <p:txBody>
          <a:bodyPr wrap="none" rtlCol="0">
            <a:spAutoFit/>
          </a:bodyPr>
          <a:lstStyle/>
          <a:p>
            <a:r>
              <a:rPr lang="en-US" sz="1050" b="1" dirty="0">
                <a:latin typeface="Arial" panose="020B0604020202020204" pitchFamily="34" charset="0"/>
                <a:cs typeface="Arial" panose="020B0604020202020204" pitchFamily="34" charset="0"/>
              </a:rPr>
              <a:t>Primary Endpoint: Rate of MRD- post-consolidation</a:t>
            </a:r>
            <a:endParaRPr lang="en-US" sz="1050" dirty="0">
              <a:latin typeface="Arial" panose="020B06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A3A45BFA-5172-AEC2-F664-5EE218925C28}"/>
              </a:ext>
            </a:extLst>
          </p:cNvPr>
          <p:cNvCxnSpPr>
            <a:stCxn id="4" idx="3"/>
            <a:endCxn id="7" idx="0"/>
          </p:cNvCxnSpPr>
          <p:nvPr/>
        </p:nvCxnSpPr>
        <p:spPr>
          <a:xfrm flipV="1">
            <a:off x="1435360" y="2547416"/>
            <a:ext cx="39658" cy="115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DAC1ED1-2F5B-5185-EBB8-158015563EC8}"/>
              </a:ext>
            </a:extLst>
          </p:cNvPr>
          <p:cNvCxnSpPr>
            <a:cxnSpLocks/>
            <a:stCxn id="7" idx="2"/>
            <a:endCxn id="8" idx="1"/>
          </p:cNvCxnSpPr>
          <p:nvPr/>
        </p:nvCxnSpPr>
        <p:spPr>
          <a:xfrm flipV="1">
            <a:off x="1728934" y="2122820"/>
            <a:ext cx="132302" cy="4245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6A66223-6FF6-CC5D-71D7-5E5FE2AB4FAF}"/>
              </a:ext>
            </a:extLst>
          </p:cNvPr>
          <p:cNvCxnSpPr>
            <a:cxnSpLocks/>
            <a:stCxn id="7" idx="2"/>
            <a:endCxn id="9" idx="1"/>
          </p:cNvCxnSpPr>
          <p:nvPr/>
        </p:nvCxnSpPr>
        <p:spPr>
          <a:xfrm>
            <a:off x="1728935" y="2547417"/>
            <a:ext cx="124195" cy="4105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C745332-424D-F803-2FEE-8E1E99EFBBF7}"/>
              </a:ext>
            </a:extLst>
          </p:cNvPr>
          <p:cNvSpPr txBox="1"/>
          <p:nvPr/>
        </p:nvSpPr>
        <p:spPr>
          <a:xfrm>
            <a:off x="1853130" y="1417512"/>
            <a:ext cx="2282115" cy="415498"/>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INDUCTION</a:t>
            </a:r>
          </a:p>
          <a:p>
            <a:pPr algn="ctr"/>
            <a:r>
              <a:rPr lang="en-US" sz="1050" dirty="0">
                <a:latin typeface="Arial" panose="020B0604020202020204" pitchFamily="34" charset="0"/>
                <a:cs typeface="Arial" panose="020B0604020202020204" pitchFamily="34" charset="0"/>
              </a:rPr>
              <a:t>4 – 28-day cycles</a:t>
            </a:r>
          </a:p>
        </p:txBody>
      </p:sp>
      <p:sp>
        <p:nvSpPr>
          <p:cNvPr id="18" name="TextBox 17">
            <a:extLst>
              <a:ext uri="{FF2B5EF4-FFF2-40B4-BE49-F238E27FC236}">
                <a16:creationId xmlns:a16="http://schemas.microsoft.com/office/drawing/2014/main" id="{B518F100-0B78-61E6-732F-03C15D6E9EB0}"/>
              </a:ext>
            </a:extLst>
          </p:cNvPr>
          <p:cNvSpPr txBox="1"/>
          <p:nvPr/>
        </p:nvSpPr>
        <p:spPr>
          <a:xfrm rot="16200000">
            <a:off x="3584421" y="2401909"/>
            <a:ext cx="1389176" cy="253916"/>
          </a:xfrm>
          <a:prstGeom prst="rect">
            <a:avLst/>
          </a:prstGeom>
          <a:noFill/>
          <a:ln w="15875">
            <a:solidFill>
              <a:schemeClr val="tx1"/>
            </a:solidFill>
          </a:ln>
        </p:spPr>
        <p:txBody>
          <a:bodyPr wrap="square" rtlCol="0">
            <a:spAutoFit/>
          </a:bodyPr>
          <a:lstStyle/>
          <a:p>
            <a:pPr algn="ctr"/>
            <a:r>
              <a:rPr lang="en-US" sz="1050" b="1" dirty="0">
                <a:latin typeface="Arial" panose="020B0604020202020204" pitchFamily="34" charset="0"/>
                <a:cs typeface="Arial" panose="020B0604020202020204" pitchFamily="34" charset="0"/>
              </a:rPr>
              <a:t>TRANSPLANT</a:t>
            </a:r>
          </a:p>
        </p:txBody>
      </p:sp>
      <p:sp>
        <p:nvSpPr>
          <p:cNvPr id="19" name="TextBox 18">
            <a:extLst>
              <a:ext uri="{FF2B5EF4-FFF2-40B4-BE49-F238E27FC236}">
                <a16:creationId xmlns:a16="http://schemas.microsoft.com/office/drawing/2014/main" id="{699E62AB-3FF9-8B33-A869-C5E3103ACE5E}"/>
              </a:ext>
            </a:extLst>
          </p:cNvPr>
          <p:cNvSpPr txBox="1"/>
          <p:nvPr/>
        </p:nvSpPr>
        <p:spPr>
          <a:xfrm>
            <a:off x="4422774" y="1834281"/>
            <a:ext cx="2282115" cy="577081"/>
          </a:xfrm>
          <a:prstGeom prst="rect">
            <a:avLst/>
          </a:prstGeom>
          <a:solidFill>
            <a:schemeClr val="accent1">
              <a:lumMod val="75000"/>
            </a:schemeClr>
          </a:solidFill>
          <a:ln w="15875">
            <a:solidFill>
              <a:schemeClr val="tx1"/>
            </a:solidFill>
          </a:ln>
        </p:spPr>
        <p:txBody>
          <a:bodyPr wrap="square" rtlCol="0">
            <a:spAutoFit/>
          </a:bodyPr>
          <a:lstStyle/>
          <a:p>
            <a:pPr algn="ctr"/>
            <a:r>
              <a:rPr lang="en-US" sz="1350" b="1" dirty="0">
                <a:latin typeface="Arial" panose="020B0604020202020204" pitchFamily="34" charset="0"/>
                <a:cs typeface="Arial" panose="020B0604020202020204" pitchFamily="34" charset="0"/>
              </a:rPr>
              <a:t>Isa-</a:t>
            </a:r>
            <a:r>
              <a:rPr lang="en-US" sz="1350" b="1" dirty="0" err="1">
                <a:latin typeface="Arial" panose="020B0604020202020204" pitchFamily="34" charset="0"/>
                <a:cs typeface="Arial" panose="020B0604020202020204" pitchFamily="34" charset="0"/>
              </a:rPr>
              <a:t>KRd</a:t>
            </a:r>
            <a:endParaRPr lang="en-US" sz="1350" b="1" dirty="0">
              <a:latin typeface="Arial" panose="020B0604020202020204" pitchFamily="34" charset="0"/>
              <a:cs typeface="Arial" panose="020B0604020202020204" pitchFamily="34" charset="0"/>
            </a:endParaRPr>
          </a:p>
          <a:p>
            <a:pPr algn="ctr"/>
            <a:r>
              <a:rPr lang="en-US" sz="900" dirty="0">
                <a:latin typeface="Arial" panose="020B0604020202020204" pitchFamily="34" charset="0"/>
                <a:cs typeface="Arial" panose="020B0604020202020204" pitchFamily="34" charset="0"/>
              </a:rPr>
              <a:t>Isa 10 mg/kg q2w</a:t>
            </a:r>
          </a:p>
          <a:p>
            <a:pPr algn="ctr"/>
            <a:r>
              <a:rPr lang="en-US" sz="900" dirty="0">
                <a:latin typeface="Arial" panose="020B0604020202020204" pitchFamily="34" charset="0"/>
                <a:cs typeface="Arial" panose="020B0604020202020204" pitchFamily="34" charset="0"/>
              </a:rPr>
              <a:t>KRD as below</a:t>
            </a:r>
          </a:p>
        </p:txBody>
      </p:sp>
      <p:sp>
        <p:nvSpPr>
          <p:cNvPr id="20" name="TextBox 19">
            <a:extLst>
              <a:ext uri="{FF2B5EF4-FFF2-40B4-BE49-F238E27FC236}">
                <a16:creationId xmlns:a16="http://schemas.microsoft.com/office/drawing/2014/main" id="{2526E81F-4967-C68C-C0AF-3CE6C6001E4E}"/>
              </a:ext>
            </a:extLst>
          </p:cNvPr>
          <p:cNvSpPr txBox="1"/>
          <p:nvPr/>
        </p:nvSpPr>
        <p:spPr>
          <a:xfrm>
            <a:off x="4422774" y="2669459"/>
            <a:ext cx="2282115" cy="577081"/>
          </a:xfrm>
          <a:prstGeom prst="rect">
            <a:avLst/>
          </a:prstGeom>
          <a:solidFill>
            <a:schemeClr val="accent6"/>
          </a:solidFill>
          <a:ln w="15875">
            <a:solidFill>
              <a:schemeClr val="tx1"/>
            </a:solidFill>
          </a:ln>
        </p:spPr>
        <p:txBody>
          <a:bodyPr wrap="square" rtlCol="0">
            <a:spAutoFit/>
          </a:bodyPr>
          <a:lstStyle/>
          <a:p>
            <a:pPr algn="ctr"/>
            <a:r>
              <a:rPr lang="en-US" sz="1350" b="1" dirty="0" err="1">
                <a:latin typeface="Arial" panose="020B0604020202020204" pitchFamily="34" charset="0"/>
                <a:cs typeface="Arial" panose="020B0604020202020204" pitchFamily="34" charset="0"/>
              </a:rPr>
              <a:t>KRd</a:t>
            </a:r>
            <a:endParaRPr lang="en-US" sz="1350" b="1" dirty="0">
              <a:latin typeface="Arial" panose="020B0604020202020204" pitchFamily="34" charset="0"/>
              <a:cs typeface="Arial" panose="020B0604020202020204" pitchFamily="34" charset="0"/>
            </a:endParaRPr>
          </a:p>
          <a:p>
            <a:pPr algn="ctr"/>
            <a:r>
              <a:rPr lang="en-US" sz="900" dirty="0">
                <a:latin typeface="Arial" panose="020B0604020202020204" pitchFamily="34" charset="0"/>
                <a:cs typeface="Arial" panose="020B0604020202020204" pitchFamily="34" charset="0"/>
              </a:rPr>
              <a:t>Carfilzomib 20/56 d1,8,15</a:t>
            </a:r>
          </a:p>
          <a:p>
            <a:pPr algn="ctr"/>
            <a:r>
              <a:rPr lang="en-US" sz="900" dirty="0">
                <a:latin typeface="Arial" panose="020B0604020202020204" pitchFamily="34" charset="0"/>
                <a:cs typeface="Arial" panose="020B0604020202020204" pitchFamily="34" charset="0"/>
              </a:rPr>
              <a:t>Len 25 mg d1-21, </a:t>
            </a:r>
            <a:r>
              <a:rPr lang="en-US" sz="900" dirty="0" err="1">
                <a:latin typeface="Arial" panose="020B0604020202020204" pitchFamily="34" charset="0"/>
                <a:cs typeface="Arial" panose="020B0604020202020204" pitchFamily="34" charset="0"/>
              </a:rPr>
              <a:t>Dex</a:t>
            </a:r>
            <a:r>
              <a:rPr lang="en-US" sz="900" dirty="0">
                <a:latin typeface="Arial" panose="020B0604020202020204" pitchFamily="34" charset="0"/>
                <a:cs typeface="Arial" panose="020B0604020202020204" pitchFamily="34" charset="0"/>
              </a:rPr>
              <a:t> 40 mg </a:t>
            </a:r>
            <a:r>
              <a:rPr lang="en-US" sz="900" dirty="0" err="1">
                <a:latin typeface="Arial" panose="020B0604020202020204" pitchFamily="34" charset="0"/>
                <a:cs typeface="Arial" panose="020B0604020202020204" pitchFamily="34" charset="0"/>
              </a:rPr>
              <a:t>qweek</a:t>
            </a:r>
            <a:endParaRPr lang="en-US" sz="9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7BC7519-B1C9-941C-26C0-925B1BB92F19}"/>
              </a:ext>
            </a:extLst>
          </p:cNvPr>
          <p:cNvSpPr txBox="1"/>
          <p:nvPr/>
        </p:nvSpPr>
        <p:spPr>
          <a:xfrm>
            <a:off x="6861886" y="1437724"/>
            <a:ext cx="2282115" cy="415498"/>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LIGHT CONSOLIDATION</a:t>
            </a:r>
          </a:p>
          <a:p>
            <a:pPr algn="ctr"/>
            <a:r>
              <a:rPr lang="en-US" sz="1050" dirty="0">
                <a:latin typeface="Arial" panose="020B0604020202020204" pitchFamily="34" charset="0"/>
                <a:cs typeface="Arial" panose="020B0604020202020204" pitchFamily="34" charset="0"/>
              </a:rPr>
              <a:t>12 – 28-day cycles</a:t>
            </a:r>
          </a:p>
        </p:txBody>
      </p:sp>
      <p:graphicFrame>
        <p:nvGraphicFramePr>
          <p:cNvPr id="32" name="Table 31">
            <a:extLst>
              <a:ext uri="{FF2B5EF4-FFF2-40B4-BE49-F238E27FC236}">
                <a16:creationId xmlns:a16="http://schemas.microsoft.com/office/drawing/2014/main" id="{4422FAC8-AFD7-6D7E-7209-FF5F982D2F34}"/>
              </a:ext>
            </a:extLst>
          </p:cNvPr>
          <p:cNvGraphicFramePr>
            <a:graphicFrameLocks noGrp="1"/>
          </p:cNvGraphicFramePr>
          <p:nvPr/>
        </p:nvGraphicFramePr>
        <p:xfrm>
          <a:off x="905257" y="3734520"/>
          <a:ext cx="2558035" cy="97155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1186435">
                  <a:extLst>
                    <a:ext uri="{9D8B030D-6E8A-4147-A177-3AD203B41FA5}">
                      <a16:colId xmlns:a16="http://schemas.microsoft.com/office/drawing/2014/main" val="514270072"/>
                    </a:ext>
                  </a:extLst>
                </a:gridCol>
                <a:gridCol w="672084">
                  <a:extLst>
                    <a:ext uri="{9D8B030D-6E8A-4147-A177-3AD203B41FA5}">
                      <a16:colId xmlns:a16="http://schemas.microsoft.com/office/drawing/2014/main" val="2472028983"/>
                    </a:ext>
                  </a:extLst>
                </a:gridCol>
                <a:gridCol w="699516">
                  <a:extLst>
                    <a:ext uri="{9D8B030D-6E8A-4147-A177-3AD203B41FA5}">
                      <a16:colId xmlns:a16="http://schemas.microsoft.com/office/drawing/2014/main" val="53459337"/>
                    </a:ext>
                  </a:extLst>
                </a:gridCol>
              </a:tblGrid>
              <a:tr h="194310">
                <a:tc>
                  <a:txBody>
                    <a:bodyPr/>
                    <a:lstStyle/>
                    <a:p>
                      <a:pPr algn="l"/>
                      <a:r>
                        <a:rPr lang="en-US" sz="800" dirty="0">
                          <a:latin typeface="Arial" panose="020B0604020202020204" pitchFamily="34" charset="0"/>
                          <a:cs typeface="Arial" panose="020B0604020202020204" pitchFamily="34" charset="0"/>
                        </a:rPr>
                        <a:t>Characteristic</a:t>
                      </a:r>
                    </a:p>
                  </a:txBody>
                  <a:tcPr marL="68580" marR="68580" marT="34290" marB="34290" anchor="ctr">
                    <a:solidFill>
                      <a:schemeClr val="accent1">
                        <a:lumMod val="75000"/>
                      </a:schemeClr>
                    </a:solidFill>
                  </a:tcPr>
                </a:tc>
                <a:tc>
                  <a:txBody>
                    <a:bodyPr/>
                    <a:lstStyle/>
                    <a:p>
                      <a:pPr algn="ctr"/>
                      <a:r>
                        <a:rPr lang="en-US" sz="800" dirty="0">
                          <a:latin typeface="Arial" panose="020B0604020202020204" pitchFamily="34" charset="0"/>
                          <a:cs typeface="Arial" panose="020B0604020202020204" pitchFamily="34" charset="0"/>
                        </a:rPr>
                        <a:t>D-</a:t>
                      </a:r>
                      <a:r>
                        <a:rPr lang="en-US" sz="800" dirty="0" err="1">
                          <a:latin typeface="Arial" panose="020B0604020202020204" pitchFamily="34" charset="0"/>
                          <a:cs typeface="Arial" panose="020B0604020202020204" pitchFamily="34" charset="0"/>
                        </a:rPr>
                        <a:t>RVd</a:t>
                      </a:r>
                      <a:endParaRPr lang="en-US" sz="800" dirty="0">
                        <a:latin typeface="Arial" panose="020B0604020202020204" pitchFamily="34" charset="0"/>
                        <a:cs typeface="Arial" panose="020B0604020202020204" pitchFamily="34" charset="0"/>
                      </a:endParaRPr>
                    </a:p>
                  </a:txBody>
                  <a:tcPr marL="68580" marR="68580" marT="34290" marB="34290" anchor="ctr">
                    <a:solidFill>
                      <a:schemeClr val="accent1">
                        <a:lumMod val="75000"/>
                      </a:schemeClr>
                    </a:solidFill>
                  </a:tcPr>
                </a:tc>
                <a:tc>
                  <a:txBody>
                    <a:bodyPr/>
                    <a:lstStyle/>
                    <a:p>
                      <a:pPr algn="ctr"/>
                      <a:r>
                        <a:rPr lang="en-US" sz="800" dirty="0" err="1">
                          <a:latin typeface="Arial" panose="020B0604020202020204" pitchFamily="34" charset="0"/>
                          <a:cs typeface="Arial" panose="020B0604020202020204" pitchFamily="34" charset="0"/>
                        </a:rPr>
                        <a:t>RVd</a:t>
                      </a:r>
                      <a:endParaRPr lang="en-US" sz="800" dirty="0">
                        <a:latin typeface="Arial" panose="020B0604020202020204" pitchFamily="34" charset="0"/>
                        <a:cs typeface="Arial" panose="020B0604020202020204" pitchFamily="34" charset="0"/>
                      </a:endParaRPr>
                    </a:p>
                  </a:txBody>
                  <a:tcPr marL="68580" marR="68580" marT="34290" marB="34290" anchor="ctr">
                    <a:solidFill>
                      <a:schemeClr val="accent1">
                        <a:lumMod val="75000"/>
                      </a:schemeClr>
                    </a:solidFill>
                  </a:tcPr>
                </a:tc>
                <a:extLst>
                  <a:ext uri="{0D108BD9-81ED-4DB2-BD59-A6C34878D82A}">
                    <a16:rowId xmlns:a16="http://schemas.microsoft.com/office/drawing/2014/main" val="842379921"/>
                  </a:ext>
                </a:extLst>
              </a:tr>
              <a:tr h="194310">
                <a:tc>
                  <a:txBody>
                    <a:bodyPr/>
                    <a:lstStyle/>
                    <a:p>
                      <a:pPr algn="l"/>
                      <a:r>
                        <a:rPr lang="en-US" sz="800" dirty="0">
                          <a:solidFill>
                            <a:schemeClr val="tx1"/>
                          </a:solidFill>
                          <a:latin typeface="Arial" panose="020B0604020202020204" pitchFamily="34" charset="0"/>
                          <a:cs typeface="Arial" panose="020B0604020202020204" pitchFamily="34" charset="0"/>
                        </a:rPr>
                        <a:t>Median age (range)</a:t>
                      </a:r>
                    </a:p>
                  </a:txBody>
                  <a:tcPr marL="68580" marR="68580" marT="34290" marB="34290" anchor="ctr"/>
                </a:tc>
                <a:tc>
                  <a:txBody>
                    <a:bodyPr/>
                    <a:lstStyle/>
                    <a:p>
                      <a:pPr algn="ctr"/>
                      <a:r>
                        <a:rPr lang="en-US" sz="800" dirty="0">
                          <a:latin typeface="Arial" panose="020B0604020202020204" pitchFamily="34" charset="0"/>
                          <a:cs typeface="Arial" panose="020B0604020202020204" pitchFamily="34" charset="0"/>
                        </a:rPr>
                        <a:t>61 (55-66)</a:t>
                      </a:r>
                    </a:p>
                  </a:txBody>
                  <a:tcPr marL="68580" marR="68580" marT="34290" marB="34290" anchor="ctr"/>
                </a:tc>
                <a:tc>
                  <a:txBody>
                    <a:bodyPr/>
                    <a:lstStyle/>
                    <a:p>
                      <a:pPr algn="ctr"/>
                      <a:r>
                        <a:rPr lang="en-US" sz="800" dirty="0">
                          <a:latin typeface="Arial" panose="020B0604020202020204" pitchFamily="34" charset="0"/>
                          <a:cs typeface="Arial" panose="020B0604020202020204" pitchFamily="34" charset="0"/>
                        </a:rPr>
                        <a:t>60 (54-63)</a:t>
                      </a:r>
                    </a:p>
                  </a:txBody>
                  <a:tcPr marL="68580" marR="68580" marT="34290" marB="34290" anchor="ctr"/>
                </a:tc>
                <a:extLst>
                  <a:ext uri="{0D108BD9-81ED-4DB2-BD59-A6C34878D82A}">
                    <a16:rowId xmlns:a16="http://schemas.microsoft.com/office/drawing/2014/main" val="2426064560"/>
                  </a:ext>
                </a:extLst>
              </a:tr>
              <a:tr h="194310">
                <a:tc>
                  <a:txBody>
                    <a:bodyPr/>
                    <a:lstStyle/>
                    <a:p>
                      <a:pPr algn="l"/>
                      <a:r>
                        <a:rPr lang="en-US" sz="800" dirty="0">
                          <a:solidFill>
                            <a:schemeClr val="tx1"/>
                          </a:solidFill>
                          <a:latin typeface="Arial" panose="020B0604020202020204" pitchFamily="34" charset="0"/>
                          <a:cs typeface="Arial" panose="020B0604020202020204" pitchFamily="34" charset="0"/>
                        </a:rPr>
                        <a:t>R-ISS 2/3</a:t>
                      </a:r>
                    </a:p>
                  </a:txBody>
                  <a:tcPr marL="68580" marR="68580" marT="34290" marB="34290" anchor="ctr"/>
                </a:tc>
                <a:tc>
                  <a:txBody>
                    <a:bodyPr/>
                    <a:lstStyle/>
                    <a:p>
                      <a:pPr algn="ctr"/>
                      <a:r>
                        <a:rPr lang="en-US" sz="800" dirty="0">
                          <a:latin typeface="Arial" panose="020B0604020202020204" pitchFamily="34" charset="0"/>
                          <a:cs typeface="Arial" panose="020B0604020202020204" pitchFamily="34" charset="0"/>
                        </a:rPr>
                        <a:t>65.0%</a:t>
                      </a:r>
                    </a:p>
                  </a:txBody>
                  <a:tcPr marL="68580" marR="68580" marT="34290" marB="34290" anchor="ctr"/>
                </a:tc>
                <a:tc>
                  <a:txBody>
                    <a:bodyPr/>
                    <a:lstStyle/>
                    <a:p>
                      <a:pPr algn="ctr"/>
                      <a:r>
                        <a:rPr lang="en-US" sz="800" dirty="0">
                          <a:latin typeface="Arial" panose="020B0604020202020204" pitchFamily="34" charset="0"/>
                          <a:cs typeface="Arial" panose="020B0604020202020204" pitchFamily="34" charset="0"/>
                        </a:rPr>
                        <a:t>66.0%</a:t>
                      </a:r>
                    </a:p>
                  </a:txBody>
                  <a:tcPr marL="68580" marR="68580" marT="34290" marB="34290" anchor="ctr"/>
                </a:tc>
                <a:extLst>
                  <a:ext uri="{0D108BD9-81ED-4DB2-BD59-A6C34878D82A}">
                    <a16:rowId xmlns:a16="http://schemas.microsoft.com/office/drawing/2014/main" val="4139314899"/>
                  </a:ext>
                </a:extLst>
              </a:tr>
              <a:tr h="194310">
                <a:tc>
                  <a:txBody>
                    <a:bodyPr/>
                    <a:lstStyle/>
                    <a:p>
                      <a:pPr algn="l"/>
                      <a:r>
                        <a:rPr lang="en-US" sz="800" dirty="0" err="1">
                          <a:solidFill>
                            <a:schemeClr val="tx1"/>
                          </a:solidFill>
                          <a:latin typeface="Arial" panose="020B0604020202020204" pitchFamily="34" charset="0"/>
                          <a:cs typeface="Arial" panose="020B0604020202020204" pitchFamily="34" charset="0"/>
                        </a:rPr>
                        <a:t>hrFISH</a:t>
                      </a:r>
                      <a:r>
                        <a:rPr lang="en-US" sz="800" dirty="0">
                          <a:solidFill>
                            <a:schemeClr val="tx1"/>
                          </a:solidFill>
                          <a:latin typeface="Arial" panose="020B0604020202020204" pitchFamily="34" charset="0"/>
                          <a:cs typeface="Arial" panose="020B0604020202020204" pitchFamily="34" charset="0"/>
                        </a:rPr>
                        <a:t> per IMWG</a:t>
                      </a:r>
                    </a:p>
                  </a:txBody>
                  <a:tcPr marL="68580" marR="68580" marT="34290" marB="34290" anchor="ctr"/>
                </a:tc>
                <a:tc>
                  <a:txBody>
                    <a:bodyPr/>
                    <a:lstStyle/>
                    <a:p>
                      <a:pPr algn="ctr"/>
                      <a:r>
                        <a:rPr lang="en-US" sz="800" dirty="0">
                          <a:latin typeface="Arial" panose="020B0604020202020204" pitchFamily="34" charset="0"/>
                          <a:cs typeface="Arial" panose="020B0604020202020204" pitchFamily="34" charset="0"/>
                        </a:rPr>
                        <a:t>18.0%</a:t>
                      </a:r>
                    </a:p>
                  </a:txBody>
                  <a:tcPr marL="68580" marR="68580" marT="34290" marB="34290" anchor="ctr"/>
                </a:tc>
                <a:tc>
                  <a:txBody>
                    <a:bodyPr/>
                    <a:lstStyle/>
                    <a:p>
                      <a:pPr algn="ctr"/>
                      <a:r>
                        <a:rPr lang="en-US" sz="800" dirty="0">
                          <a:latin typeface="Arial" panose="020B0604020202020204" pitchFamily="34" charset="0"/>
                          <a:cs typeface="Arial" panose="020B0604020202020204" pitchFamily="34" charset="0"/>
                        </a:rPr>
                        <a:t>19.0%</a:t>
                      </a:r>
                    </a:p>
                  </a:txBody>
                  <a:tcPr marL="68580" marR="68580" marT="34290" marB="34290" anchor="ctr"/>
                </a:tc>
                <a:extLst>
                  <a:ext uri="{0D108BD9-81ED-4DB2-BD59-A6C34878D82A}">
                    <a16:rowId xmlns:a16="http://schemas.microsoft.com/office/drawing/2014/main" val="1808274057"/>
                  </a:ext>
                </a:extLst>
              </a:tr>
              <a:tr h="194310">
                <a:tc>
                  <a:txBody>
                    <a:bodyPr/>
                    <a:lstStyle/>
                    <a:p>
                      <a:pPr algn="l"/>
                      <a:r>
                        <a:rPr lang="en-US" sz="800" dirty="0">
                          <a:solidFill>
                            <a:schemeClr val="tx1"/>
                          </a:solidFill>
                          <a:latin typeface="Arial" panose="020B0604020202020204" pitchFamily="34" charset="0"/>
                          <a:cs typeface="Arial" panose="020B0604020202020204" pitchFamily="34" charset="0"/>
                        </a:rPr>
                        <a:t>2+ </a:t>
                      </a:r>
                      <a:r>
                        <a:rPr lang="en-US" sz="800" dirty="0" err="1">
                          <a:solidFill>
                            <a:schemeClr val="tx1"/>
                          </a:solidFill>
                          <a:latin typeface="Arial" panose="020B0604020202020204" pitchFamily="34" charset="0"/>
                          <a:cs typeface="Arial" panose="020B0604020202020204" pitchFamily="34" charset="0"/>
                        </a:rPr>
                        <a:t>hrFISH</a:t>
                      </a:r>
                      <a:r>
                        <a:rPr lang="en-US" sz="800" dirty="0">
                          <a:solidFill>
                            <a:schemeClr val="tx1"/>
                          </a:solidFill>
                          <a:latin typeface="Arial" panose="020B0604020202020204" pitchFamily="34" charset="0"/>
                          <a:cs typeface="Arial" panose="020B0604020202020204" pitchFamily="34" charset="0"/>
                        </a:rPr>
                        <a:t> per R2-ISS</a:t>
                      </a:r>
                    </a:p>
                  </a:txBody>
                  <a:tcPr marL="68580" marR="68580" marT="34290" marB="34290" anchor="ctr"/>
                </a:tc>
                <a:tc>
                  <a:txBody>
                    <a:bodyPr/>
                    <a:lstStyle/>
                    <a:p>
                      <a:pPr algn="ctr"/>
                      <a:r>
                        <a:rPr lang="en-US" sz="800" dirty="0">
                          <a:latin typeface="Arial" panose="020B0604020202020204" pitchFamily="34" charset="0"/>
                          <a:cs typeface="Arial" panose="020B0604020202020204" pitchFamily="34" charset="0"/>
                        </a:rPr>
                        <a:t>9.0%</a:t>
                      </a:r>
                    </a:p>
                  </a:txBody>
                  <a:tcPr marL="68580" marR="68580" marT="34290" marB="34290" anchor="ctr"/>
                </a:tc>
                <a:tc>
                  <a:txBody>
                    <a:bodyPr/>
                    <a:lstStyle/>
                    <a:p>
                      <a:pPr algn="ctr"/>
                      <a:r>
                        <a:rPr lang="en-US" sz="800" dirty="0">
                          <a:latin typeface="Arial" panose="020B0604020202020204" pitchFamily="34" charset="0"/>
                          <a:cs typeface="Arial" panose="020B0604020202020204" pitchFamily="34" charset="0"/>
                        </a:rPr>
                        <a:t>11.0%</a:t>
                      </a:r>
                    </a:p>
                  </a:txBody>
                  <a:tcPr marL="68580" marR="68580" marT="34290" marB="34290" anchor="ctr"/>
                </a:tc>
                <a:extLst>
                  <a:ext uri="{0D108BD9-81ED-4DB2-BD59-A6C34878D82A}">
                    <a16:rowId xmlns:a16="http://schemas.microsoft.com/office/drawing/2014/main" val="573120866"/>
                  </a:ext>
                </a:extLst>
              </a:tr>
            </a:tbl>
          </a:graphicData>
        </a:graphic>
      </p:graphicFrame>
      <p:sp>
        <p:nvSpPr>
          <p:cNvPr id="33" name="TextBox 32">
            <a:extLst>
              <a:ext uri="{FF2B5EF4-FFF2-40B4-BE49-F238E27FC236}">
                <a16:creationId xmlns:a16="http://schemas.microsoft.com/office/drawing/2014/main" id="{1639DB07-263F-128C-4155-D51377FFC30C}"/>
              </a:ext>
            </a:extLst>
          </p:cNvPr>
          <p:cNvSpPr txBox="1"/>
          <p:nvPr/>
        </p:nvSpPr>
        <p:spPr>
          <a:xfrm>
            <a:off x="905256" y="3532254"/>
            <a:ext cx="2558034" cy="230832"/>
          </a:xfrm>
          <a:prstGeom prst="rect">
            <a:avLst/>
          </a:prstGeom>
          <a:noFill/>
        </p:spPr>
        <p:txBody>
          <a:bodyPr wrap="square" rtlCol="0">
            <a:spAutoFit/>
          </a:bodyPr>
          <a:lstStyle/>
          <a:p>
            <a:pPr algn="ctr"/>
            <a:r>
              <a:rPr lang="en-US" sz="900" b="1" dirty="0">
                <a:latin typeface="Arial" panose="020B0604020202020204" pitchFamily="34" charset="0"/>
                <a:cs typeface="Arial" panose="020B0604020202020204" pitchFamily="34" charset="0"/>
              </a:rPr>
              <a:t>Patient characteristics</a:t>
            </a:r>
          </a:p>
        </p:txBody>
      </p:sp>
      <p:sp>
        <p:nvSpPr>
          <p:cNvPr id="34" name="TextBox 33">
            <a:extLst>
              <a:ext uri="{FF2B5EF4-FFF2-40B4-BE49-F238E27FC236}">
                <a16:creationId xmlns:a16="http://schemas.microsoft.com/office/drawing/2014/main" id="{88B0326A-04EB-5594-7AA1-F18F384E8EFF}"/>
              </a:ext>
            </a:extLst>
          </p:cNvPr>
          <p:cNvSpPr txBox="1"/>
          <p:nvPr/>
        </p:nvSpPr>
        <p:spPr>
          <a:xfrm>
            <a:off x="869521" y="4733476"/>
            <a:ext cx="2770310" cy="196208"/>
          </a:xfrm>
          <a:prstGeom prst="rect">
            <a:avLst/>
          </a:prstGeom>
          <a:noFill/>
        </p:spPr>
        <p:txBody>
          <a:bodyPr wrap="none" rtlCol="0">
            <a:spAutoFit/>
          </a:bodyPr>
          <a:lstStyle/>
          <a:p>
            <a:r>
              <a:rPr lang="en-US" sz="675" dirty="0">
                <a:latin typeface="Arial" panose="020B0604020202020204" pitchFamily="34" charset="0"/>
                <a:cs typeface="Arial" panose="020B0604020202020204" pitchFamily="34" charset="0"/>
              </a:rPr>
              <a:t>*Defined as del17p, t(4;14), t(14;16) per IMWG, + 1q21 per R2-ISS </a:t>
            </a:r>
          </a:p>
        </p:txBody>
      </p:sp>
      <p:sp>
        <p:nvSpPr>
          <p:cNvPr id="35" name="TextBox 34">
            <a:extLst>
              <a:ext uri="{FF2B5EF4-FFF2-40B4-BE49-F238E27FC236}">
                <a16:creationId xmlns:a16="http://schemas.microsoft.com/office/drawing/2014/main" id="{36ED5274-3301-88F8-E170-3A853D36FA78}"/>
              </a:ext>
            </a:extLst>
          </p:cNvPr>
          <p:cNvSpPr txBox="1"/>
          <p:nvPr/>
        </p:nvSpPr>
        <p:spPr>
          <a:xfrm>
            <a:off x="3901757" y="3558805"/>
            <a:ext cx="1066319" cy="207749"/>
          </a:xfrm>
          <a:prstGeom prst="rect">
            <a:avLst/>
          </a:prstGeom>
          <a:noFill/>
        </p:spPr>
        <p:txBody>
          <a:bodyPr wrap="none" rtlCol="0">
            <a:spAutoFit/>
          </a:bodyPr>
          <a:lstStyle/>
          <a:p>
            <a:pPr algn="ctr"/>
            <a:r>
              <a:rPr lang="en-US" sz="750" dirty="0">
                <a:latin typeface="Arial" panose="020B0604020202020204" pitchFamily="34" charset="0"/>
                <a:cs typeface="Arial" panose="020B0604020202020204" pitchFamily="34" charset="0"/>
              </a:rPr>
              <a:t>Cytoxan mobilization</a:t>
            </a:r>
          </a:p>
        </p:txBody>
      </p:sp>
      <p:cxnSp>
        <p:nvCxnSpPr>
          <p:cNvPr id="37" name="Straight Arrow Connector 36">
            <a:extLst>
              <a:ext uri="{FF2B5EF4-FFF2-40B4-BE49-F238E27FC236}">
                <a16:creationId xmlns:a16="http://schemas.microsoft.com/office/drawing/2014/main" id="{53880B3E-0DA7-4B2E-F503-E1823DB92914}"/>
              </a:ext>
            </a:extLst>
          </p:cNvPr>
          <p:cNvCxnSpPr/>
          <p:nvPr/>
        </p:nvCxnSpPr>
        <p:spPr>
          <a:xfrm flipV="1">
            <a:off x="4289366" y="3323649"/>
            <a:ext cx="0" cy="1448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3B66086-3C62-EA1E-FB94-BC6CBD15319E}"/>
              </a:ext>
            </a:extLst>
          </p:cNvPr>
          <p:cNvCxnSpPr>
            <a:stCxn id="19" idx="3"/>
          </p:cNvCxnSpPr>
          <p:nvPr/>
        </p:nvCxnSpPr>
        <p:spPr>
          <a:xfrm flipV="1">
            <a:off x="6704889" y="2121317"/>
            <a:ext cx="294587" cy="1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A105617-2BD6-EA6C-1D78-C3287BF11798}"/>
              </a:ext>
            </a:extLst>
          </p:cNvPr>
          <p:cNvCxnSpPr>
            <a:stCxn id="20" idx="3"/>
          </p:cNvCxnSpPr>
          <p:nvPr/>
        </p:nvCxnSpPr>
        <p:spPr>
          <a:xfrm flipV="1">
            <a:off x="6704889" y="2945347"/>
            <a:ext cx="294587" cy="126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99E62AB-3FF9-8B33-A869-C5E3103ACE5E}"/>
              </a:ext>
            </a:extLst>
          </p:cNvPr>
          <p:cNvSpPr txBox="1"/>
          <p:nvPr/>
        </p:nvSpPr>
        <p:spPr>
          <a:xfrm>
            <a:off x="6998663" y="1862967"/>
            <a:ext cx="2034299" cy="577081"/>
          </a:xfrm>
          <a:prstGeom prst="rect">
            <a:avLst/>
          </a:prstGeom>
          <a:solidFill>
            <a:schemeClr val="accent1">
              <a:lumMod val="75000"/>
            </a:schemeClr>
          </a:solidFill>
          <a:ln w="15875">
            <a:solidFill>
              <a:schemeClr val="tx1"/>
            </a:solidFill>
          </a:ln>
        </p:spPr>
        <p:txBody>
          <a:bodyPr wrap="square" rtlCol="0">
            <a:spAutoFit/>
          </a:bodyPr>
          <a:lstStyle/>
          <a:p>
            <a:pPr algn="ctr"/>
            <a:r>
              <a:rPr lang="en-US" sz="1350" b="1" dirty="0">
                <a:latin typeface="Arial" panose="020B0604020202020204" pitchFamily="34" charset="0"/>
                <a:cs typeface="Arial" panose="020B0604020202020204" pitchFamily="34" charset="0"/>
              </a:rPr>
              <a:t>Isa-</a:t>
            </a:r>
            <a:r>
              <a:rPr lang="en-US" sz="1350" b="1" dirty="0" err="1">
                <a:latin typeface="Arial" panose="020B0604020202020204" pitchFamily="34" charset="0"/>
                <a:cs typeface="Arial" panose="020B0604020202020204" pitchFamily="34" charset="0"/>
              </a:rPr>
              <a:t>KRd</a:t>
            </a:r>
            <a:endParaRPr lang="en-US" sz="1350" b="1" dirty="0">
              <a:latin typeface="Arial" panose="020B0604020202020204" pitchFamily="34" charset="0"/>
              <a:cs typeface="Arial" panose="020B0604020202020204" pitchFamily="34" charset="0"/>
            </a:endParaRPr>
          </a:p>
          <a:p>
            <a:pPr algn="ctr"/>
            <a:r>
              <a:rPr lang="en-US" sz="900" dirty="0">
                <a:latin typeface="Arial" panose="020B0604020202020204" pitchFamily="34" charset="0"/>
                <a:cs typeface="Arial" panose="020B0604020202020204" pitchFamily="34" charset="0"/>
              </a:rPr>
              <a:t>Isa 10 mg/kg q4w</a:t>
            </a:r>
          </a:p>
          <a:p>
            <a:pPr algn="ctr"/>
            <a:r>
              <a:rPr lang="en-US" sz="900" dirty="0">
                <a:latin typeface="Arial" panose="020B0604020202020204" pitchFamily="34" charset="0"/>
                <a:cs typeface="Arial" panose="020B0604020202020204" pitchFamily="34" charset="0"/>
              </a:rPr>
              <a:t>KRD as below</a:t>
            </a:r>
          </a:p>
        </p:txBody>
      </p:sp>
      <p:sp>
        <p:nvSpPr>
          <p:cNvPr id="30" name="TextBox 29">
            <a:extLst>
              <a:ext uri="{FF2B5EF4-FFF2-40B4-BE49-F238E27FC236}">
                <a16:creationId xmlns:a16="http://schemas.microsoft.com/office/drawing/2014/main" id="{2526E81F-4967-C68C-C0AF-3CE6C6001E4E}"/>
              </a:ext>
            </a:extLst>
          </p:cNvPr>
          <p:cNvSpPr txBox="1"/>
          <p:nvPr/>
        </p:nvSpPr>
        <p:spPr>
          <a:xfrm>
            <a:off x="6977259" y="2730251"/>
            <a:ext cx="2077108" cy="715581"/>
          </a:xfrm>
          <a:prstGeom prst="rect">
            <a:avLst/>
          </a:prstGeom>
          <a:solidFill>
            <a:schemeClr val="accent6"/>
          </a:solidFill>
          <a:ln w="15875">
            <a:solidFill>
              <a:schemeClr val="tx1"/>
            </a:solidFill>
          </a:ln>
        </p:spPr>
        <p:txBody>
          <a:bodyPr wrap="square" rtlCol="0">
            <a:spAutoFit/>
          </a:bodyPr>
          <a:lstStyle/>
          <a:p>
            <a:pPr algn="ctr"/>
            <a:r>
              <a:rPr lang="en-US" sz="1350" b="1" dirty="0" err="1">
                <a:latin typeface="Arial" panose="020B0604020202020204" pitchFamily="34" charset="0"/>
                <a:cs typeface="Arial" panose="020B0604020202020204" pitchFamily="34" charset="0"/>
              </a:rPr>
              <a:t>KRd</a:t>
            </a:r>
            <a:endParaRPr lang="en-US" sz="1350" b="1" dirty="0">
              <a:latin typeface="Arial" panose="020B0604020202020204" pitchFamily="34" charset="0"/>
              <a:cs typeface="Arial" panose="020B0604020202020204" pitchFamily="34" charset="0"/>
            </a:endParaRPr>
          </a:p>
          <a:p>
            <a:pPr algn="ctr"/>
            <a:r>
              <a:rPr lang="en-US" sz="900" dirty="0" err="1">
                <a:latin typeface="Arial" panose="020B0604020202020204" pitchFamily="34" charset="0"/>
                <a:cs typeface="Arial" panose="020B0604020202020204" pitchFamily="34" charset="0"/>
              </a:rPr>
              <a:t>Carfilzomib</a:t>
            </a:r>
            <a:r>
              <a:rPr lang="en-US" sz="900" dirty="0">
                <a:latin typeface="Arial" panose="020B0604020202020204" pitchFamily="34" charset="0"/>
                <a:cs typeface="Arial" panose="020B0604020202020204" pitchFamily="34" charset="0"/>
              </a:rPr>
              <a:t> 56 d1, 15</a:t>
            </a:r>
          </a:p>
          <a:p>
            <a:pPr algn="ctr"/>
            <a:r>
              <a:rPr lang="en-US" sz="900" dirty="0">
                <a:latin typeface="Arial" panose="020B0604020202020204" pitchFamily="34" charset="0"/>
                <a:cs typeface="Arial" panose="020B0604020202020204" pitchFamily="34" charset="0"/>
              </a:rPr>
              <a:t>Len 10 mg d1-21, </a:t>
            </a:r>
            <a:r>
              <a:rPr lang="en-US" sz="900" dirty="0" err="1">
                <a:latin typeface="Arial" panose="020B0604020202020204" pitchFamily="34" charset="0"/>
                <a:cs typeface="Arial" panose="020B0604020202020204" pitchFamily="34" charset="0"/>
              </a:rPr>
              <a:t>Dex</a:t>
            </a:r>
            <a:r>
              <a:rPr lang="en-US" sz="900" dirty="0">
                <a:latin typeface="Arial" panose="020B0604020202020204" pitchFamily="34" charset="0"/>
                <a:cs typeface="Arial" panose="020B0604020202020204" pitchFamily="34" charset="0"/>
              </a:rPr>
              <a:t> 20 mg q2week</a:t>
            </a:r>
          </a:p>
        </p:txBody>
      </p:sp>
      <p:sp>
        <p:nvSpPr>
          <p:cNvPr id="31" name="TextBox 30">
            <a:extLst>
              <a:ext uri="{FF2B5EF4-FFF2-40B4-BE49-F238E27FC236}">
                <a16:creationId xmlns:a16="http://schemas.microsoft.com/office/drawing/2014/main" id="{C7BC7519-B1C9-941C-26C0-925B1BB92F19}"/>
              </a:ext>
            </a:extLst>
          </p:cNvPr>
          <p:cNvSpPr txBox="1"/>
          <p:nvPr/>
        </p:nvSpPr>
        <p:spPr>
          <a:xfrm>
            <a:off x="4537074" y="1445006"/>
            <a:ext cx="2282115" cy="415498"/>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CONSOLIDATION</a:t>
            </a:r>
          </a:p>
          <a:p>
            <a:pPr algn="ctr"/>
            <a:r>
              <a:rPr lang="en-US" sz="1050" dirty="0">
                <a:latin typeface="Arial" panose="020B0604020202020204" pitchFamily="34" charset="0"/>
                <a:cs typeface="Arial" panose="020B0604020202020204" pitchFamily="34" charset="0"/>
              </a:rPr>
              <a:t>4 – 28-day cycles</a:t>
            </a:r>
          </a:p>
        </p:txBody>
      </p:sp>
      <p:pic>
        <p:nvPicPr>
          <p:cNvPr id="25" name="Picture 24"/>
          <p:cNvPicPr>
            <a:picLocks noChangeAspect="1"/>
          </p:cNvPicPr>
          <p:nvPr/>
        </p:nvPicPr>
        <p:blipFill rotWithShape="1">
          <a:blip r:embed="rId2"/>
          <a:srcRect l="6470"/>
          <a:stretch/>
        </p:blipFill>
        <p:spPr>
          <a:xfrm>
            <a:off x="1623191" y="1543424"/>
            <a:ext cx="2946921" cy="2717078"/>
          </a:xfrm>
          <a:prstGeom prst="rect">
            <a:avLst/>
          </a:prstGeom>
          <a:ln>
            <a:solidFill>
              <a:srgbClr val="4F81BD"/>
            </a:solidFill>
          </a:ln>
        </p:spPr>
      </p:pic>
      <p:pic>
        <p:nvPicPr>
          <p:cNvPr id="26" name="Picture 25"/>
          <p:cNvPicPr>
            <a:picLocks noChangeAspect="1"/>
          </p:cNvPicPr>
          <p:nvPr/>
        </p:nvPicPr>
        <p:blipFill>
          <a:blip r:embed="rId3"/>
          <a:stretch>
            <a:fillRect/>
          </a:stretch>
        </p:blipFill>
        <p:spPr>
          <a:xfrm>
            <a:off x="5248190" y="1543426"/>
            <a:ext cx="2982081" cy="2670629"/>
          </a:xfrm>
          <a:prstGeom prst="rect">
            <a:avLst/>
          </a:prstGeom>
          <a:ln>
            <a:solidFill>
              <a:schemeClr val="tx1"/>
            </a:solidFill>
          </a:ln>
        </p:spPr>
      </p:pic>
    </p:spTree>
    <p:extLst>
      <p:ext uri="{BB962C8B-B14F-4D97-AF65-F5344CB8AC3E}">
        <p14:creationId xmlns:p14="http://schemas.microsoft.com/office/powerpoint/2010/main" val="21126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9"/>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1"/>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7" grpId="0"/>
      <p:bldP spid="8" grpId="0" animBg="1"/>
      <p:bldP spid="9" grpId="0" animBg="1"/>
      <p:bldP spid="17" grpId="0"/>
      <p:bldP spid="18" grpId="0" animBg="1"/>
      <p:bldP spid="19" grpId="0" animBg="1"/>
      <p:bldP spid="20" grpId="0" animBg="1"/>
      <p:bldP spid="21" grpId="0"/>
      <p:bldP spid="33" grpId="0"/>
      <p:bldP spid="34" grpId="0"/>
      <p:bldP spid="35" grpId="0"/>
      <p:bldP spid="28" grpId="0" animBg="1"/>
      <p:bldP spid="30" grpId="0" animBg="1"/>
      <p:bldP spid="3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7DD4-C364-4C84-2853-237413376B41}"/>
              </a:ext>
            </a:extLst>
          </p:cNvPr>
          <p:cNvSpPr>
            <a:spLocks noGrp="1"/>
          </p:cNvSpPr>
          <p:nvPr>
            <p:ph type="title"/>
          </p:nvPr>
        </p:nvSpPr>
        <p:spPr>
          <a:xfrm>
            <a:off x="411005" y="2381"/>
            <a:ext cx="8229600" cy="1028700"/>
          </a:xfrm>
        </p:spPr>
        <p:txBody>
          <a:bodyPr>
            <a:normAutofit/>
          </a:bodyPr>
          <a:lstStyle/>
          <a:p>
            <a:pPr algn="ctr"/>
            <a:r>
              <a:rPr lang="en-US" sz="2700" b="1" dirty="0">
                <a:solidFill>
                  <a:schemeClr val="accent1">
                    <a:lumMod val="75000"/>
                  </a:schemeClr>
                </a:solidFill>
                <a:latin typeface="Arial" panose="020B0604020202020204" pitchFamily="34" charset="0"/>
                <a:cs typeface="Arial" panose="020B0604020202020204" pitchFamily="34" charset="0"/>
              </a:rPr>
              <a:t>PERSEUS: D-</a:t>
            </a:r>
            <a:r>
              <a:rPr lang="en-US" sz="2700" b="1" dirty="0" err="1">
                <a:solidFill>
                  <a:schemeClr val="accent1">
                    <a:lumMod val="75000"/>
                  </a:schemeClr>
                </a:solidFill>
                <a:latin typeface="Arial" panose="020B0604020202020204" pitchFamily="34" charset="0"/>
                <a:cs typeface="Arial" panose="020B0604020202020204" pitchFamily="34" charset="0"/>
              </a:rPr>
              <a:t>VRd</a:t>
            </a:r>
            <a:r>
              <a:rPr lang="en-US" sz="2700" b="1" dirty="0">
                <a:solidFill>
                  <a:schemeClr val="accent1">
                    <a:lumMod val="75000"/>
                  </a:schemeClr>
                </a:solidFill>
                <a:latin typeface="Arial" panose="020B0604020202020204" pitchFamily="34" charset="0"/>
                <a:cs typeface="Arial" panose="020B0604020202020204" pitchFamily="34" charset="0"/>
              </a:rPr>
              <a:t> + D-R vs. </a:t>
            </a:r>
            <a:r>
              <a:rPr lang="en-US" sz="2700" b="1" dirty="0" err="1">
                <a:solidFill>
                  <a:schemeClr val="accent1">
                    <a:lumMod val="75000"/>
                  </a:schemeClr>
                </a:solidFill>
                <a:latin typeface="Arial" panose="020B0604020202020204" pitchFamily="34" charset="0"/>
                <a:cs typeface="Arial" panose="020B0604020202020204" pitchFamily="34" charset="0"/>
              </a:rPr>
              <a:t>VRd</a:t>
            </a:r>
            <a:r>
              <a:rPr lang="en-US" sz="2700" b="1" dirty="0">
                <a:solidFill>
                  <a:schemeClr val="accent1">
                    <a:lumMod val="75000"/>
                  </a:schemeClr>
                </a:solidFill>
                <a:latin typeface="Arial" panose="020B0604020202020204" pitchFamily="34" charset="0"/>
                <a:cs typeface="Arial" panose="020B0604020202020204" pitchFamily="34" charset="0"/>
              </a:rPr>
              <a:t> + R</a:t>
            </a:r>
            <a:br>
              <a:rPr lang="en-US" sz="2700" b="1" dirty="0">
                <a:solidFill>
                  <a:schemeClr val="accent1">
                    <a:lumMod val="75000"/>
                  </a:schemeClr>
                </a:solidFill>
                <a:latin typeface="Arial" panose="020B0604020202020204" pitchFamily="34" charset="0"/>
                <a:cs typeface="Arial" panose="020B0604020202020204" pitchFamily="34" charset="0"/>
              </a:rPr>
            </a:br>
            <a:r>
              <a:rPr lang="en-US" sz="2100" i="1" dirty="0">
                <a:solidFill>
                  <a:schemeClr val="accent1">
                    <a:lumMod val="75000"/>
                  </a:schemeClr>
                </a:solidFill>
                <a:latin typeface="Arial" panose="020B0604020202020204" pitchFamily="34" charset="0"/>
                <a:cs typeface="Arial" panose="020B0604020202020204" pitchFamily="34" charset="0"/>
              </a:rPr>
              <a:t>Improved PFS and higher MRD negativity rates</a:t>
            </a:r>
          </a:p>
        </p:txBody>
      </p:sp>
      <p:pic>
        <p:nvPicPr>
          <p:cNvPr id="8" name="Bildobjekt 8">
            <a:extLst>
              <a:ext uri="{FF2B5EF4-FFF2-40B4-BE49-F238E27FC236}">
                <a16:creationId xmlns:a16="http://schemas.microsoft.com/office/drawing/2014/main" id="{D52D0FE2-3516-63CF-5A77-5E6B7C84AF9C}"/>
              </a:ext>
            </a:extLst>
          </p:cNvPr>
          <p:cNvPicPr>
            <a:picLocks noChangeAspect="1"/>
          </p:cNvPicPr>
          <p:nvPr/>
        </p:nvPicPr>
        <p:blipFill>
          <a:blip r:embed="rId2"/>
          <a:stretch>
            <a:fillRect/>
          </a:stretch>
        </p:blipFill>
        <p:spPr>
          <a:xfrm>
            <a:off x="6082078" y="1300365"/>
            <a:ext cx="2886461" cy="1273767"/>
          </a:xfrm>
          <a:prstGeom prst="rect">
            <a:avLst/>
          </a:prstGeom>
          <a:ln>
            <a:solidFill>
              <a:schemeClr val="tx1"/>
            </a:solidFill>
          </a:ln>
        </p:spPr>
      </p:pic>
      <p:pic>
        <p:nvPicPr>
          <p:cNvPr id="9" name="Picture 8">
            <a:extLst>
              <a:ext uri="{FF2B5EF4-FFF2-40B4-BE49-F238E27FC236}">
                <a16:creationId xmlns:a16="http://schemas.microsoft.com/office/drawing/2014/main" id="{06113A98-061C-6173-26A8-D0EE0BEFD8AD}"/>
              </a:ext>
            </a:extLst>
          </p:cNvPr>
          <p:cNvPicPr>
            <a:picLocks noChangeAspect="1"/>
          </p:cNvPicPr>
          <p:nvPr/>
        </p:nvPicPr>
        <p:blipFill>
          <a:blip r:embed="rId3"/>
          <a:stretch>
            <a:fillRect/>
          </a:stretch>
        </p:blipFill>
        <p:spPr>
          <a:xfrm>
            <a:off x="6082077" y="2885914"/>
            <a:ext cx="2912486" cy="1204332"/>
          </a:xfrm>
          <a:prstGeom prst="rect">
            <a:avLst/>
          </a:prstGeom>
          <a:ln>
            <a:solidFill>
              <a:schemeClr val="tx1"/>
            </a:solidFill>
          </a:ln>
        </p:spPr>
      </p:pic>
      <p:pic>
        <p:nvPicPr>
          <p:cNvPr id="10" name="Picture 9">
            <a:extLst>
              <a:ext uri="{FF2B5EF4-FFF2-40B4-BE49-F238E27FC236}">
                <a16:creationId xmlns:a16="http://schemas.microsoft.com/office/drawing/2014/main" id="{7E65E809-C559-C634-6CA2-9CF155203138}"/>
              </a:ext>
            </a:extLst>
          </p:cNvPr>
          <p:cNvPicPr>
            <a:picLocks noChangeAspect="1"/>
          </p:cNvPicPr>
          <p:nvPr/>
        </p:nvPicPr>
        <p:blipFill>
          <a:blip r:embed="rId4"/>
          <a:stretch>
            <a:fillRect/>
          </a:stretch>
        </p:blipFill>
        <p:spPr>
          <a:xfrm>
            <a:off x="222695" y="1612117"/>
            <a:ext cx="5612510" cy="2056909"/>
          </a:xfrm>
          <a:prstGeom prst="rect">
            <a:avLst/>
          </a:prstGeom>
          <a:solidFill>
            <a:schemeClr val="tx1">
              <a:lumMod val="50000"/>
              <a:lumOff val="50000"/>
            </a:schemeClr>
          </a:solidFill>
          <a:ln>
            <a:solidFill>
              <a:schemeClr val="tx1"/>
            </a:solidFill>
          </a:ln>
        </p:spPr>
      </p:pic>
      <p:sp>
        <p:nvSpPr>
          <p:cNvPr id="15" name="TextBox 14">
            <a:extLst>
              <a:ext uri="{FF2B5EF4-FFF2-40B4-BE49-F238E27FC236}">
                <a16:creationId xmlns:a16="http://schemas.microsoft.com/office/drawing/2014/main" id="{F2B4341C-CD5E-22B4-F4F1-73E2E0DFC8E4}"/>
              </a:ext>
            </a:extLst>
          </p:cNvPr>
          <p:cNvSpPr txBox="1"/>
          <p:nvPr/>
        </p:nvSpPr>
        <p:spPr>
          <a:xfrm>
            <a:off x="5859590" y="4174575"/>
            <a:ext cx="2500661" cy="438582"/>
          </a:xfrm>
          <a:prstGeom prst="rect">
            <a:avLst/>
          </a:prstGeom>
          <a:noFill/>
        </p:spPr>
        <p:txBody>
          <a:bodyPr wrap="square" rtlCol="0">
            <a:spAutoFit/>
          </a:bodyPr>
          <a:lstStyle/>
          <a:p>
            <a:r>
              <a:rPr lang="en-US" sz="750" dirty="0"/>
              <a:t>Abstract # 7502, Paula Rodríguez-Otero et al </a:t>
            </a:r>
          </a:p>
          <a:p>
            <a:endParaRPr lang="en-US" sz="750" dirty="0"/>
          </a:p>
          <a:p>
            <a:endParaRPr lang="en-US" sz="750" dirty="0"/>
          </a:p>
        </p:txBody>
      </p:sp>
    </p:spTree>
    <p:extLst>
      <p:ext uri="{BB962C8B-B14F-4D97-AF65-F5344CB8AC3E}">
        <p14:creationId xmlns:p14="http://schemas.microsoft.com/office/powerpoint/2010/main" val="8312970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16372-0FE4-859C-F873-4729AF42C5C0}"/>
              </a:ext>
            </a:extLst>
          </p:cNvPr>
          <p:cNvSpPr>
            <a:spLocks noGrp="1"/>
          </p:cNvSpPr>
          <p:nvPr>
            <p:ph type="title"/>
          </p:nvPr>
        </p:nvSpPr>
        <p:spPr>
          <a:xfrm>
            <a:off x="457200" y="-43501"/>
            <a:ext cx="8229600" cy="1028700"/>
          </a:xfrm>
        </p:spPr>
        <p:txBody>
          <a:bodyPr>
            <a:normAutofit fontScale="90000"/>
          </a:bodyPr>
          <a:lstStyle/>
          <a:p>
            <a:pPr algn="ctr"/>
            <a:r>
              <a:rPr lang="en-US" sz="3600" b="1" dirty="0">
                <a:solidFill>
                  <a:schemeClr val="accent1">
                    <a:lumMod val="75000"/>
                  </a:schemeClr>
                </a:solidFill>
                <a:latin typeface="Arial" panose="020B0604020202020204" pitchFamily="34" charset="0"/>
                <a:cs typeface="Arial" panose="020B0604020202020204" pitchFamily="34" charset="0"/>
              </a:rPr>
              <a:t>D-</a:t>
            </a:r>
            <a:r>
              <a:rPr lang="en-US" sz="3600" b="1" dirty="0" err="1">
                <a:solidFill>
                  <a:schemeClr val="accent1">
                    <a:lumMod val="75000"/>
                  </a:schemeClr>
                </a:solidFill>
                <a:latin typeface="Arial" panose="020B0604020202020204" pitchFamily="34" charset="0"/>
                <a:cs typeface="Arial" panose="020B0604020202020204" pitchFamily="34" charset="0"/>
              </a:rPr>
              <a:t>VRd</a:t>
            </a:r>
            <a:r>
              <a:rPr lang="en-US" sz="3600" b="1" dirty="0">
                <a:solidFill>
                  <a:schemeClr val="accent1">
                    <a:lumMod val="75000"/>
                  </a:schemeClr>
                </a:solidFill>
                <a:latin typeface="Arial" panose="020B0604020202020204" pitchFamily="34" charset="0"/>
                <a:cs typeface="Arial" panose="020B0604020202020204" pitchFamily="34" charset="0"/>
              </a:rPr>
              <a:t> + D-R vs. </a:t>
            </a:r>
            <a:r>
              <a:rPr lang="en-US" sz="3600" b="1" dirty="0" err="1">
                <a:solidFill>
                  <a:schemeClr val="accent1">
                    <a:lumMod val="75000"/>
                  </a:schemeClr>
                </a:solidFill>
                <a:latin typeface="Arial" panose="020B0604020202020204" pitchFamily="34" charset="0"/>
                <a:cs typeface="Arial" panose="020B0604020202020204" pitchFamily="34" charset="0"/>
              </a:rPr>
              <a:t>VRd</a:t>
            </a:r>
            <a:r>
              <a:rPr lang="en-US" sz="3600" b="1" dirty="0">
                <a:solidFill>
                  <a:schemeClr val="accent1">
                    <a:lumMod val="75000"/>
                  </a:schemeClr>
                </a:solidFill>
                <a:latin typeface="Arial" panose="020B0604020202020204" pitchFamily="34" charset="0"/>
                <a:cs typeface="Arial" panose="020B0604020202020204" pitchFamily="34" charset="0"/>
              </a:rPr>
              <a:t> + R</a:t>
            </a:r>
            <a:br>
              <a:rPr lang="en-US" sz="3600" b="1" dirty="0">
                <a:solidFill>
                  <a:schemeClr val="accent1">
                    <a:lumMod val="75000"/>
                  </a:schemeClr>
                </a:solidFill>
                <a:latin typeface="Arial" panose="020B0604020202020204" pitchFamily="34" charset="0"/>
                <a:cs typeface="Arial" panose="020B0604020202020204" pitchFamily="34" charset="0"/>
              </a:rPr>
            </a:br>
            <a:r>
              <a:rPr lang="en-US" sz="2000" i="1" dirty="0">
                <a:solidFill>
                  <a:schemeClr val="accent1">
                    <a:lumMod val="75000"/>
                  </a:schemeClr>
                </a:solidFill>
                <a:latin typeface="Arial" panose="020B0604020202020204" pitchFamily="34" charset="0"/>
                <a:cs typeface="Arial" panose="020B0604020202020204" pitchFamily="34" charset="0"/>
              </a:rPr>
              <a:t>Twice as many with MRD negativity at 10</a:t>
            </a:r>
            <a:r>
              <a:rPr lang="en-US" sz="2000" i="1" baseline="30000" dirty="0">
                <a:solidFill>
                  <a:schemeClr val="accent1">
                    <a:lumMod val="75000"/>
                  </a:schemeClr>
                </a:solidFill>
                <a:latin typeface="Arial" panose="020B0604020202020204" pitchFamily="34" charset="0"/>
                <a:cs typeface="Arial" panose="020B0604020202020204" pitchFamily="34" charset="0"/>
              </a:rPr>
              <a:t>-6</a:t>
            </a:r>
            <a:br>
              <a:rPr lang="en-US" sz="2000" i="1" baseline="30000" dirty="0">
                <a:solidFill>
                  <a:schemeClr val="accent1">
                    <a:lumMod val="75000"/>
                  </a:schemeClr>
                </a:solidFill>
                <a:latin typeface="Arial" panose="020B0604020202020204" pitchFamily="34" charset="0"/>
                <a:cs typeface="Arial" panose="020B0604020202020204" pitchFamily="34" charset="0"/>
              </a:rPr>
            </a:br>
            <a:r>
              <a:rPr lang="en-US" sz="2000" i="1" dirty="0">
                <a:solidFill>
                  <a:schemeClr val="accent1">
                    <a:lumMod val="75000"/>
                  </a:schemeClr>
                </a:solidFill>
                <a:latin typeface="Arial" panose="020B0604020202020204" pitchFamily="34" charset="0"/>
                <a:cs typeface="Arial" panose="020B0604020202020204" pitchFamily="34" charset="0"/>
              </a:rPr>
              <a:t>Benefit seen across all sub-groups</a:t>
            </a:r>
            <a:endParaRPr lang="en-US" sz="2000" i="1" baseline="30000" dirty="0">
              <a:solidFill>
                <a:schemeClr val="accent1">
                  <a:lumMod val="75000"/>
                </a:schemeClr>
              </a:solidFill>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A9ACB349-1895-BD2A-876F-5969752386CB}"/>
              </a:ext>
            </a:extLst>
          </p:cNvPr>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6C869C0A-0C8A-6B40-2358-031A9E1C25D6}"/>
              </a:ext>
            </a:extLst>
          </p:cNvPr>
          <p:cNvPicPr>
            <a:picLocks noChangeAspect="1"/>
          </p:cNvPicPr>
          <p:nvPr/>
        </p:nvPicPr>
        <p:blipFill>
          <a:blip r:embed="rId2"/>
          <a:stretch>
            <a:fillRect/>
          </a:stretch>
        </p:blipFill>
        <p:spPr>
          <a:xfrm>
            <a:off x="168663" y="1753262"/>
            <a:ext cx="4938543" cy="1820296"/>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839B0D2F-39FA-A271-AB79-88DDBEDAD1C5}"/>
              </a:ext>
            </a:extLst>
          </p:cNvPr>
          <p:cNvPicPr>
            <a:picLocks noChangeAspect="1"/>
          </p:cNvPicPr>
          <p:nvPr/>
        </p:nvPicPr>
        <p:blipFill>
          <a:blip r:embed="rId3"/>
          <a:stretch>
            <a:fillRect/>
          </a:stretch>
        </p:blipFill>
        <p:spPr>
          <a:xfrm>
            <a:off x="5560270" y="1657407"/>
            <a:ext cx="3408269" cy="2012006"/>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1F9746D1-C127-346A-BA79-6242B46A769E}"/>
              </a:ext>
            </a:extLst>
          </p:cNvPr>
          <p:cNvSpPr txBox="1"/>
          <p:nvPr/>
        </p:nvSpPr>
        <p:spPr>
          <a:xfrm>
            <a:off x="1379964" y="1438545"/>
            <a:ext cx="2409634" cy="253916"/>
          </a:xfrm>
          <a:prstGeom prst="rect">
            <a:avLst/>
          </a:prstGeom>
          <a:noFill/>
        </p:spPr>
        <p:txBody>
          <a:bodyPr wrap="none" rtlCol="0">
            <a:spAutoFit/>
          </a:bodyPr>
          <a:lstStyle/>
          <a:p>
            <a:r>
              <a:rPr lang="en-US" sz="1050" b="1" dirty="0">
                <a:solidFill>
                  <a:schemeClr val="bg1"/>
                </a:solidFill>
              </a:rPr>
              <a:t>MRD Negativity Rates 10</a:t>
            </a:r>
            <a:r>
              <a:rPr lang="en-US" sz="1050" b="1" baseline="30000" dirty="0">
                <a:solidFill>
                  <a:schemeClr val="bg1"/>
                </a:solidFill>
              </a:rPr>
              <a:t>–5</a:t>
            </a:r>
            <a:r>
              <a:rPr lang="en-US" sz="1050" b="1" dirty="0">
                <a:solidFill>
                  <a:schemeClr val="bg1"/>
                </a:solidFill>
              </a:rPr>
              <a:t> and 10</a:t>
            </a:r>
            <a:r>
              <a:rPr lang="en-US" sz="1050" b="1" baseline="30000" dirty="0">
                <a:solidFill>
                  <a:schemeClr val="bg1"/>
                </a:solidFill>
              </a:rPr>
              <a:t>-6</a:t>
            </a:r>
          </a:p>
        </p:txBody>
      </p:sp>
      <p:sp>
        <p:nvSpPr>
          <p:cNvPr id="10" name="TextBox 9">
            <a:extLst>
              <a:ext uri="{FF2B5EF4-FFF2-40B4-BE49-F238E27FC236}">
                <a16:creationId xmlns:a16="http://schemas.microsoft.com/office/drawing/2014/main" id="{2955776D-07DD-D809-D9F0-E31F16DAD3E5}"/>
              </a:ext>
            </a:extLst>
          </p:cNvPr>
          <p:cNvSpPr txBox="1"/>
          <p:nvPr/>
        </p:nvSpPr>
        <p:spPr>
          <a:xfrm>
            <a:off x="5829419" y="1365282"/>
            <a:ext cx="3089307" cy="253916"/>
          </a:xfrm>
          <a:prstGeom prst="rect">
            <a:avLst/>
          </a:prstGeom>
          <a:noFill/>
        </p:spPr>
        <p:txBody>
          <a:bodyPr wrap="none" rtlCol="0">
            <a:spAutoFit/>
          </a:bodyPr>
          <a:lstStyle/>
          <a:p>
            <a:r>
              <a:rPr lang="en-US" sz="1050" b="1" dirty="0">
                <a:solidFill>
                  <a:schemeClr val="bg1"/>
                </a:solidFill>
              </a:rPr>
              <a:t>Sustained MRD Negativity Rates 10</a:t>
            </a:r>
            <a:r>
              <a:rPr lang="en-US" sz="1050" b="1" baseline="30000" dirty="0">
                <a:solidFill>
                  <a:schemeClr val="bg1"/>
                </a:solidFill>
              </a:rPr>
              <a:t>–5</a:t>
            </a:r>
            <a:r>
              <a:rPr lang="en-US" sz="1050" b="1" dirty="0">
                <a:solidFill>
                  <a:schemeClr val="bg1"/>
                </a:solidFill>
              </a:rPr>
              <a:t> and 10</a:t>
            </a:r>
            <a:r>
              <a:rPr lang="en-US" sz="1050" b="1" baseline="30000" dirty="0">
                <a:solidFill>
                  <a:schemeClr val="bg1"/>
                </a:solidFill>
              </a:rPr>
              <a:t>-6</a:t>
            </a:r>
          </a:p>
        </p:txBody>
      </p:sp>
      <p:sp>
        <p:nvSpPr>
          <p:cNvPr id="12" name="TextBox 11">
            <a:extLst>
              <a:ext uri="{FF2B5EF4-FFF2-40B4-BE49-F238E27FC236}">
                <a16:creationId xmlns:a16="http://schemas.microsoft.com/office/drawing/2014/main" id="{84A2CAC9-6198-9E10-ED7A-98741F954F74}"/>
              </a:ext>
            </a:extLst>
          </p:cNvPr>
          <p:cNvSpPr txBox="1"/>
          <p:nvPr/>
        </p:nvSpPr>
        <p:spPr>
          <a:xfrm>
            <a:off x="6142483" y="4122330"/>
            <a:ext cx="2500661" cy="438582"/>
          </a:xfrm>
          <a:prstGeom prst="rect">
            <a:avLst/>
          </a:prstGeom>
          <a:noFill/>
        </p:spPr>
        <p:txBody>
          <a:bodyPr wrap="square" rtlCol="0">
            <a:spAutoFit/>
          </a:bodyPr>
          <a:lstStyle/>
          <a:p>
            <a:r>
              <a:rPr lang="en-US" sz="750" dirty="0">
                <a:solidFill>
                  <a:schemeClr val="accent1">
                    <a:lumMod val="75000"/>
                  </a:schemeClr>
                </a:solidFill>
              </a:rPr>
              <a:t>Abstract # 7502, Paula Rodríguez-Otero et al </a:t>
            </a:r>
          </a:p>
          <a:p>
            <a:endParaRPr lang="en-US" sz="750" dirty="0">
              <a:solidFill>
                <a:schemeClr val="accent1">
                  <a:lumMod val="75000"/>
                </a:schemeClr>
              </a:solidFill>
            </a:endParaRPr>
          </a:p>
          <a:p>
            <a:endParaRPr lang="en-US" sz="750" dirty="0">
              <a:solidFill>
                <a:schemeClr val="accent1">
                  <a:lumMod val="75000"/>
                </a:schemeClr>
              </a:solidFill>
            </a:endParaRPr>
          </a:p>
        </p:txBody>
      </p:sp>
    </p:spTree>
    <p:extLst>
      <p:ext uri="{BB962C8B-B14F-4D97-AF65-F5344CB8AC3E}">
        <p14:creationId xmlns:p14="http://schemas.microsoft.com/office/powerpoint/2010/main" val="15249472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1C660-78B6-C60B-C9C5-DE751BA9AAB5}"/>
              </a:ext>
            </a:extLst>
          </p:cNvPr>
          <p:cNvSpPr>
            <a:spLocks noGrp="1"/>
          </p:cNvSpPr>
          <p:nvPr>
            <p:ph type="title"/>
          </p:nvPr>
        </p:nvSpPr>
        <p:spPr>
          <a:xfrm>
            <a:off x="448889" y="103981"/>
            <a:ext cx="8229600" cy="1028700"/>
          </a:xfrm>
        </p:spPr>
        <p:txBody>
          <a:bodyPr>
            <a:normAutofit fontScale="90000"/>
          </a:bodyPr>
          <a:lstStyle/>
          <a:p>
            <a:pPr algn="ctr"/>
            <a:r>
              <a:rPr lang="en-US" b="1" dirty="0">
                <a:solidFill>
                  <a:schemeClr val="accent1">
                    <a:lumMod val="75000"/>
                  </a:schemeClr>
                </a:solidFill>
                <a:latin typeface="Arial" panose="020B0604020202020204" pitchFamily="34" charset="0"/>
                <a:cs typeface="Arial" panose="020B0604020202020204" pitchFamily="34" charset="0"/>
              </a:rPr>
              <a:t>D-</a:t>
            </a:r>
            <a:r>
              <a:rPr lang="en-US" b="1" dirty="0" err="1">
                <a:solidFill>
                  <a:schemeClr val="accent1">
                    <a:lumMod val="75000"/>
                  </a:schemeClr>
                </a:solidFill>
                <a:latin typeface="Arial" panose="020B0604020202020204" pitchFamily="34" charset="0"/>
                <a:cs typeface="Arial" panose="020B0604020202020204" pitchFamily="34" charset="0"/>
              </a:rPr>
              <a:t>VRd</a:t>
            </a:r>
            <a:r>
              <a:rPr lang="en-US" b="1" dirty="0">
                <a:solidFill>
                  <a:schemeClr val="accent1">
                    <a:lumMod val="75000"/>
                  </a:schemeClr>
                </a:solidFill>
                <a:latin typeface="Arial" panose="020B0604020202020204" pitchFamily="34" charset="0"/>
                <a:cs typeface="Arial" panose="020B0604020202020204" pitchFamily="34" charset="0"/>
              </a:rPr>
              <a:t> + D-R vs. </a:t>
            </a:r>
            <a:r>
              <a:rPr lang="en-US" b="1" dirty="0" err="1">
                <a:solidFill>
                  <a:schemeClr val="accent1">
                    <a:lumMod val="75000"/>
                  </a:schemeClr>
                </a:solidFill>
                <a:latin typeface="Arial" panose="020B0604020202020204" pitchFamily="34" charset="0"/>
                <a:cs typeface="Arial" panose="020B0604020202020204" pitchFamily="34" charset="0"/>
              </a:rPr>
              <a:t>VRd</a:t>
            </a:r>
            <a:r>
              <a:rPr lang="en-US" b="1" dirty="0">
                <a:solidFill>
                  <a:schemeClr val="accent1">
                    <a:lumMod val="75000"/>
                  </a:schemeClr>
                </a:solidFill>
                <a:latin typeface="Arial" panose="020B0604020202020204" pitchFamily="34" charset="0"/>
                <a:cs typeface="Arial" panose="020B0604020202020204" pitchFamily="34" charset="0"/>
              </a:rPr>
              <a:t> + R</a:t>
            </a:r>
            <a:br>
              <a:rPr lang="en-US" b="1" dirty="0">
                <a:solidFill>
                  <a:schemeClr val="accent1">
                    <a:lumMod val="75000"/>
                  </a:schemeClr>
                </a:solidFill>
                <a:latin typeface="Arial" panose="020B0604020202020204" pitchFamily="34" charset="0"/>
                <a:cs typeface="Arial" panose="020B0604020202020204" pitchFamily="34" charset="0"/>
              </a:rPr>
            </a:br>
            <a:r>
              <a:rPr lang="en-US" sz="2000" i="1" dirty="0">
                <a:solidFill>
                  <a:schemeClr val="accent1">
                    <a:lumMod val="75000"/>
                  </a:schemeClr>
                </a:solidFill>
                <a:latin typeface="Arial" panose="020B0604020202020204" pitchFamily="34" charset="0"/>
                <a:cs typeface="Arial" panose="020B0604020202020204" pitchFamily="34" charset="0"/>
              </a:rPr>
              <a:t>PFS by MRD status</a:t>
            </a:r>
            <a:br>
              <a:rPr lang="en-US" sz="2000" i="1" dirty="0">
                <a:solidFill>
                  <a:schemeClr val="accent1">
                    <a:lumMod val="75000"/>
                  </a:schemeClr>
                </a:solidFill>
                <a:latin typeface="Arial" panose="020B0604020202020204" pitchFamily="34" charset="0"/>
                <a:cs typeface="Arial" panose="020B0604020202020204" pitchFamily="34" charset="0"/>
              </a:rPr>
            </a:br>
            <a:r>
              <a:rPr lang="en-US" sz="2000" i="1" dirty="0">
                <a:solidFill>
                  <a:schemeClr val="accent1">
                    <a:lumMod val="75000"/>
                  </a:schemeClr>
                </a:solidFill>
                <a:latin typeface="Arial" panose="020B0604020202020204" pitchFamily="34" charset="0"/>
                <a:cs typeface="Arial" panose="020B0604020202020204" pitchFamily="34" charset="0"/>
              </a:rPr>
              <a:t>High-Risk Patients did well but did not maintain </a:t>
            </a:r>
            <a:r>
              <a:rPr lang="en-US" sz="2000" i="1" dirty="0" err="1">
                <a:solidFill>
                  <a:schemeClr val="accent1">
                    <a:lumMod val="75000"/>
                  </a:schemeClr>
                </a:solidFill>
                <a:latin typeface="Arial" panose="020B0604020202020204" pitchFamily="34" charset="0"/>
                <a:cs typeface="Arial" panose="020B0604020202020204" pitchFamily="34" charset="0"/>
              </a:rPr>
              <a:t>MRDneg</a:t>
            </a:r>
            <a:r>
              <a:rPr lang="en-US" sz="2000" i="1" dirty="0">
                <a:solidFill>
                  <a:schemeClr val="accent1">
                    <a:lumMod val="75000"/>
                  </a:schemeClr>
                </a:solidFill>
                <a:latin typeface="Arial" panose="020B0604020202020204" pitchFamily="34" charset="0"/>
                <a:cs typeface="Arial" panose="020B0604020202020204" pitchFamily="34" charset="0"/>
              </a:rPr>
              <a:t> status</a:t>
            </a:r>
            <a:br>
              <a:rPr lang="en-US" sz="2000" b="1" i="1" dirty="0">
                <a:solidFill>
                  <a:schemeClr val="accent1">
                    <a:lumMod val="75000"/>
                  </a:schemeClr>
                </a:solidFill>
                <a:latin typeface="Arial" panose="020B0604020202020204" pitchFamily="34" charset="0"/>
                <a:cs typeface="Arial" panose="020B0604020202020204" pitchFamily="34" charset="0"/>
              </a:rPr>
            </a:br>
            <a:endParaRPr lang="en-US" sz="2000" b="1" i="1" dirty="0">
              <a:solidFill>
                <a:schemeClr val="accent1">
                  <a:lumMod val="7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3466D22-F4B3-932D-BB79-2056C2AD80A2}"/>
              </a:ext>
            </a:extLst>
          </p:cNvPr>
          <p:cNvPicPr>
            <a:picLocks noChangeAspect="1"/>
          </p:cNvPicPr>
          <p:nvPr/>
        </p:nvPicPr>
        <p:blipFill rotWithShape="1">
          <a:blip r:embed="rId2"/>
          <a:srcRect t="10623"/>
          <a:stretch/>
        </p:blipFill>
        <p:spPr>
          <a:xfrm>
            <a:off x="99084" y="1373546"/>
            <a:ext cx="4295775" cy="2902976"/>
          </a:xfrm>
          <a:prstGeom prst="rect">
            <a:avLst/>
          </a:prstGeom>
          <a:solidFill>
            <a:schemeClr val="bg1"/>
          </a:solidFill>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83DEAE6A-DF68-969C-4D59-B868A96F04EC}"/>
              </a:ext>
            </a:extLst>
          </p:cNvPr>
          <p:cNvSpPr txBox="1"/>
          <p:nvPr/>
        </p:nvSpPr>
        <p:spPr>
          <a:xfrm>
            <a:off x="4749144" y="2020135"/>
            <a:ext cx="4413388" cy="1131079"/>
          </a:xfrm>
          <a:prstGeom prst="rect">
            <a:avLst/>
          </a:prstGeom>
          <a:noFill/>
        </p:spPr>
        <p:txBody>
          <a:bodyPr wrap="none" rtlCol="0">
            <a:spAutoFit/>
          </a:bodyPr>
          <a:lstStyle/>
          <a:p>
            <a:r>
              <a:rPr lang="en-US" sz="1350" b="1" u="sng" dirty="0"/>
              <a:t>MRD-negativity (10</a:t>
            </a:r>
            <a:r>
              <a:rPr lang="en-US" sz="1350" b="1" u="sng" baseline="30000" dirty="0"/>
              <a:t>-6</a:t>
            </a:r>
            <a:r>
              <a:rPr lang="en-US" sz="1350" b="1" u="sng" dirty="0"/>
              <a:t>) in Patients with High-Risk MM</a:t>
            </a:r>
          </a:p>
          <a:p>
            <a:pPr algn="ctr"/>
            <a:endParaRPr lang="en-US" sz="1350" b="1" u="sng" dirty="0"/>
          </a:p>
          <a:p>
            <a:pPr algn="ctr"/>
            <a:r>
              <a:rPr lang="en-US" sz="1350" dirty="0"/>
              <a:t>Overall: 58% vs.31%</a:t>
            </a:r>
          </a:p>
          <a:p>
            <a:pPr algn="ctr"/>
            <a:r>
              <a:rPr lang="en-US" sz="1350" dirty="0"/>
              <a:t>Sustained ≥12 Months: 30% vs. 14%</a:t>
            </a:r>
          </a:p>
          <a:p>
            <a:endParaRPr lang="en-US" sz="1350" dirty="0"/>
          </a:p>
        </p:txBody>
      </p:sp>
      <p:sp>
        <p:nvSpPr>
          <p:cNvPr id="11" name="TextBox 10">
            <a:extLst>
              <a:ext uri="{FF2B5EF4-FFF2-40B4-BE49-F238E27FC236}">
                <a16:creationId xmlns:a16="http://schemas.microsoft.com/office/drawing/2014/main" id="{E3E9DF66-041A-D8DB-7CE8-D8995D7D87AE}"/>
              </a:ext>
            </a:extLst>
          </p:cNvPr>
          <p:cNvSpPr txBox="1"/>
          <p:nvPr/>
        </p:nvSpPr>
        <p:spPr>
          <a:xfrm>
            <a:off x="6457951" y="4071432"/>
            <a:ext cx="2500661" cy="438582"/>
          </a:xfrm>
          <a:prstGeom prst="rect">
            <a:avLst/>
          </a:prstGeom>
          <a:noFill/>
        </p:spPr>
        <p:txBody>
          <a:bodyPr wrap="square" rtlCol="0">
            <a:spAutoFit/>
          </a:bodyPr>
          <a:lstStyle/>
          <a:p>
            <a:r>
              <a:rPr lang="en-US" sz="750" dirty="0"/>
              <a:t>Abstract # 7502, Paula Rodríguez-Otero et al </a:t>
            </a:r>
          </a:p>
          <a:p>
            <a:endParaRPr lang="en-US" sz="750" dirty="0"/>
          </a:p>
          <a:p>
            <a:endParaRPr lang="en-US" sz="750" dirty="0"/>
          </a:p>
        </p:txBody>
      </p:sp>
    </p:spTree>
    <p:extLst>
      <p:ext uri="{BB962C8B-B14F-4D97-AF65-F5344CB8AC3E}">
        <p14:creationId xmlns:p14="http://schemas.microsoft.com/office/powerpoint/2010/main" val="13546036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305357" y="95358"/>
            <a:ext cx="8533289" cy="869044"/>
          </a:xfrm>
        </p:spPr>
        <p:txBody>
          <a:bodyPr>
            <a:normAutofit/>
          </a:bodyPr>
          <a:lstStyle/>
          <a:p>
            <a:pPr eaLnBrk="1" hangingPunct="1"/>
            <a:r>
              <a:rPr lang="en-US" sz="3599" dirty="0"/>
              <a:t>Take Home Points</a:t>
            </a:r>
            <a:endParaRPr lang="en-US" sz="3599" dirty="0">
              <a:ea typeface="ＭＳ Ｐゴシック" charset="0"/>
              <a:cs typeface="ＭＳ Ｐゴシック" charset="0"/>
            </a:endParaRPr>
          </a:p>
        </p:txBody>
      </p:sp>
      <p:sp>
        <p:nvSpPr>
          <p:cNvPr id="8" name="Rectangle: Rounded Corners 7">
            <a:extLst>
              <a:ext uri="{FF2B5EF4-FFF2-40B4-BE49-F238E27FC236}">
                <a16:creationId xmlns:a16="http://schemas.microsoft.com/office/drawing/2014/main" id="{D16A812D-1B95-4785-94D1-7F69744A6145}"/>
              </a:ext>
            </a:extLst>
          </p:cNvPr>
          <p:cNvSpPr/>
          <p:nvPr/>
        </p:nvSpPr>
        <p:spPr>
          <a:xfrm>
            <a:off x="1207151" y="1003061"/>
            <a:ext cx="5333306" cy="723806"/>
          </a:xfrm>
          <a:prstGeom prst="roundRect">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9" name="TextBox 8">
            <a:extLst>
              <a:ext uri="{FF2B5EF4-FFF2-40B4-BE49-F238E27FC236}">
                <a16:creationId xmlns:a16="http://schemas.microsoft.com/office/drawing/2014/main" id="{BF93CF34-B89C-4E1F-8588-31A7BC0CC864}"/>
              </a:ext>
            </a:extLst>
          </p:cNvPr>
          <p:cNvSpPr txBox="1"/>
          <p:nvPr/>
        </p:nvSpPr>
        <p:spPr>
          <a:xfrm>
            <a:off x="1359532" y="1042876"/>
            <a:ext cx="5180926" cy="669414"/>
          </a:xfrm>
          <a:prstGeom prst="rect">
            <a:avLst/>
          </a:prstGeom>
          <a:noFill/>
        </p:spPr>
        <p:txBody>
          <a:bodyPr wrap="square" rtlCol="0">
            <a:spAutoFit/>
          </a:bodyPr>
          <a:lstStyle/>
          <a:p>
            <a:r>
              <a:rPr lang="en-US" dirty="0">
                <a:solidFill>
                  <a:schemeClr val="bg1"/>
                </a:solidFill>
              </a:rPr>
              <a:t>Clinically relevant? </a:t>
            </a:r>
          </a:p>
          <a:p>
            <a:r>
              <a:rPr lang="en-US" sz="1350" u="sng" dirty="0">
                <a:solidFill>
                  <a:schemeClr val="bg1"/>
                </a:solidFill>
              </a:rPr>
              <a:t>Depth of response including MRD neg rates is unprecedented </a:t>
            </a:r>
          </a:p>
        </p:txBody>
      </p:sp>
      <p:sp>
        <p:nvSpPr>
          <p:cNvPr id="12" name="Rectangle: Rounded Corners 11">
            <a:extLst>
              <a:ext uri="{FF2B5EF4-FFF2-40B4-BE49-F238E27FC236}">
                <a16:creationId xmlns:a16="http://schemas.microsoft.com/office/drawing/2014/main" id="{AE448406-878D-465C-A570-E454706D51B7}"/>
              </a:ext>
            </a:extLst>
          </p:cNvPr>
          <p:cNvSpPr/>
          <p:nvPr/>
        </p:nvSpPr>
        <p:spPr>
          <a:xfrm>
            <a:off x="1207151" y="2049623"/>
            <a:ext cx="5333306" cy="723806"/>
          </a:xfrm>
          <a:prstGeom prst="roundRect">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13" name="TextBox 12">
            <a:extLst>
              <a:ext uri="{FF2B5EF4-FFF2-40B4-BE49-F238E27FC236}">
                <a16:creationId xmlns:a16="http://schemas.microsoft.com/office/drawing/2014/main" id="{1DD181A1-90BB-4D78-B440-288EBBAA2D55}"/>
              </a:ext>
            </a:extLst>
          </p:cNvPr>
          <p:cNvSpPr txBox="1"/>
          <p:nvPr/>
        </p:nvSpPr>
        <p:spPr>
          <a:xfrm>
            <a:off x="1359532" y="2116208"/>
            <a:ext cx="5180926" cy="669414"/>
          </a:xfrm>
          <a:prstGeom prst="rect">
            <a:avLst/>
          </a:prstGeom>
          <a:noFill/>
        </p:spPr>
        <p:txBody>
          <a:bodyPr wrap="square" rtlCol="0">
            <a:spAutoFit/>
          </a:bodyPr>
          <a:lstStyle/>
          <a:p>
            <a:r>
              <a:rPr lang="en-US" dirty="0">
                <a:solidFill>
                  <a:schemeClr val="bg1"/>
                </a:solidFill>
              </a:rPr>
              <a:t>Immediately practice changing?</a:t>
            </a:r>
          </a:p>
          <a:p>
            <a:r>
              <a:rPr lang="en-US" sz="1350" u="sng" dirty="0">
                <a:solidFill>
                  <a:schemeClr val="bg1"/>
                </a:solidFill>
              </a:rPr>
              <a:t>Confirms role of quadruplet therapy in upfront treatment of MM</a:t>
            </a:r>
          </a:p>
        </p:txBody>
      </p:sp>
      <p:sp>
        <p:nvSpPr>
          <p:cNvPr id="14" name="Rectangle: Rounded Corners 13">
            <a:extLst>
              <a:ext uri="{FF2B5EF4-FFF2-40B4-BE49-F238E27FC236}">
                <a16:creationId xmlns:a16="http://schemas.microsoft.com/office/drawing/2014/main" id="{FA3A846E-A37E-4751-A44B-1C27C664F226}"/>
              </a:ext>
            </a:extLst>
          </p:cNvPr>
          <p:cNvSpPr/>
          <p:nvPr/>
        </p:nvSpPr>
        <p:spPr>
          <a:xfrm>
            <a:off x="1207151" y="3074429"/>
            <a:ext cx="5333306" cy="723806"/>
          </a:xfrm>
          <a:prstGeom prst="roundRect">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15" name="TextBox 14">
            <a:extLst>
              <a:ext uri="{FF2B5EF4-FFF2-40B4-BE49-F238E27FC236}">
                <a16:creationId xmlns:a16="http://schemas.microsoft.com/office/drawing/2014/main" id="{42EBC4C2-E01A-4A77-BF06-E5ADC802C3EE}"/>
              </a:ext>
            </a:extLst>
          </p:cNvPr>
          <p:cNvSpPr txBox="1"/>
          <p:nvPr/>
        </p:nvSpPr>
        <p:spPr>
          <a:xfrm>
            <a:off x="1359532" y="3020888"/>
            <a:ext cx="5180926" cy="1038746"/>
          </a:xfrm>
          <a:prstGeom prst="rect">
            <a:avLst/>
          </a:prstGeom>
          <a:noFill/>
        </p:spPr>
        <p:txBody>
          <a:bodyPr wrap="square" rtlCol="0">
            <a:spAutoFit/>
          </a:bodyPr>
          <a:lstStyle/>
          <a:p>
            <a:pPr eaLnBrk="1" hangingPunct="1"/>
            <a:r>
              <a:rPr lang="en-US" dirty="0">
                <a:solidFill>
                  <a:schemeClr val="bg1"/>
                </a:solidFill>
              </a:rPr>
              <a:t>Impact on value/cost of care, long-/short-term side effects, etc.?</a:t>
            </a:r>
          </a:p>
          <a:p>
            <a:pPr eaLnBrk="1" hangingPunct="1"/>
            <a:r>
              <a:rPr lang="en-US" sz="1350" dirty="0">
                <a:solidFill>
                  <a:schemeClr val="bg1"/>
                </a:solidFill>
              </a:rPr>
              <a:t>Majority of patients were able to stop </a:t>
            </a:r>
            <a:r>
              <a:rPr lang="en-US" sz="1350" dirty="0" err="1">
                <a:solidFill>
                  <a:schemeClr val="bg1"/>
                </a:solidFill>
              </a:rPr>
              <a:t>dara</a:t>
            </a:r>
            <a:r>
              <a:rPr lang="en-US" sz="1350" dirty="0">
                <a:solidFill>
                  <a:schemeClr val="bg1"/>
                </a:solidFill>
              </a:rPr>
              <a:t> during maintenance</a:t>
            </a:r>
          </a:p>
        </p:txBody>
      </p:sp>
      <p:pic>
        <p:nvPicPr>
          <p:cNvPr id="11" name="Graphic 10" descr="Checkmark">
            <a:extLst>
              <a:ext uri="{FF2B5EF4-FFF2-40B4-BE49-F238E27FC236}">
                <a16:creationId xmlns:a16="http://schemas.microsoft.com/office/drawing/2014/main" id="{FED7650A-596D-4A23-8279-63D4C3463B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01" y="883377"/>
            <a:ext cx="869045" cy="869045"/>
          </a:xfrm>
          <a:prstGeom prst="rect">
            <a:avLst/>
          </a:prstGeom>
        </p:spPr>
      </p:pic>
      <p:pic>
        <p:nvPicPr>
          <p:cNvPr id="18" name="Graphic 17" descr="Checkmark">
            <a:extLst>
              <a:ext uri="{FF2B5EF4-FFF2-40B4-BE49-F238E27FC236}">
                <a16:creationId xmlns:a16="http://schemas.microsoft.com/office/drawing/2014/main" id="{A198C8F9-C9F6-4260-9181-569C369F14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01" y="2985844"/>
            <a:ext cx="869045" cy="869045"/>
          </a:xfrm>
          <a:prstGeom prst="rect">
            <a:avLst/>
          </a:prstGeom>
        </p:spPr>
      </p:pic>
      <p:pic>
        <p:nvPicPr>
          <p:cNvPr id="19" name="Graphic 18" descr="Checkmark">
            <a:extLst>
              <a:ext uri="{FF2B5EF4-FFF2-40B4-BE49-F238E27FC236}">
                <a16:creationId xmlns:a16="http://schemas.microsoft.com/office/drawing/2014/main" id="{26ABC372-C6FD-4986-B3EC-614F845074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01" y="1944328"/>
            <a:ext cx="869045" cy="869045"/>
          </a:xfrm>
          <a:prstGeom prst="rect">
            <a:avLst/>
          </a:prstGeom>
        </p:spPr>
      </p:pic>
      <p:sp>
        <p:nvSpPr>
          <p:cNvPr id="3" name="TextBox 2">
            <a:extLst>
              <a:ext uri="{FF2B5EF4-FFF2-40B4-BE49-F238E27FC236}">
                <a16:creationId xmlns:a16="http://schemas.microsoft.com/office/drawing/2014/main" id="{C5585784-6063-8534-3421-ACB4EAAD7DAE}"/>
              </a:ext>
            </a:extLst>
          </p:cNvPr>
          <p:cNvSpPr txBox="1"/>
          <p:nvPr/>
        </p:nvSpPr>
        <p:spPr>
          <a:xfrm>
            <a:off x="1507643" y="4025927"/>
            <a:ext cx="5173276" cy="300082"/>
          </a:xfrm>
          <a:prstGeom prst="rect">
            <a:avLst/>
          </a:prstGeom>
          <a:noFill/>
        </p:spPr>
        <p:txBody>
          <a:bodyPr wrap="none" rtlCol="0">
            <a:spAutoFit/>
          </a:bodyPr>
          <a:lstStyle/>
          <a:p>
            <a:r>
              <a:rPr lang="en-US" sz="1350" b="1" dirty="0"/>
              <a:t>Weakness</a:t>
            </a:r>
            <a:r>
              <a:rPr lang="en-US" sz="1350" dirty="0"/>
              <a:t>: High-risk patients couldn’t maintain MRD negativity   </a:t>
            </a:r>
          </a:p>
        </p:txBody>
      </p:sp>
    </p:spTree>
    <p:extLst>
      <p:ext uri="{BB962C8B-B14F-4D97-AF65-F5344CB8AC3E}">
        <p14:creationId xmlns:p14="http://schemas.microsoft.com/office/powerpoint/2010/main" val="39103406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3F8A77-28A1-9723-2340-4EA3E675FA22}"/>
              </a:ext>
            </a:extLst>
          </p:cNvPr>
          <p:cNvSpPr>
            <a:spLocks noGrp="1"/>
          </p:cNvSpPr>
          <p:nvPr>
            <p:ph type="ftr" sz="quarter" idx="11"/>
          </p:nvPr>
        </p:nvSpPr>
        <p:spPr/>
        <p:txBody>
          <a:bodyPr/>
          <a:lstStyle/>
          <a:p>
            <a:endParaRPr lang="en-US" dirty="0"/>
          </a:p>
        </p:txBody>
      </p:sp>
      <p:pic>
        <p:nvPicPr>
          <p:cNvPr id="5" name="Picture 4">
            <a:extLst>
              <a:ext uri="{FF2B5EF4-FFF2-40B4-BE49-F238E27FC236}">
                <a16:creationId xmlns:a16="http://schemas.microsoft.com/office/drawing/2014/main" id="{37D24FC1-65CB-2F54-AE16-78D45D4E7792}"/>
              </a:ext>
            </a:extLst>
          </p:cNvPr>
          <p:cNvPicPr>
            <a:picLocks noChangeAspect="1"/>
          </p:cNvPicPr>
          <p:nvPr/>
        </p:nvPicPr>
        <p:blipFill>
          <a:blip r:embed="rId2"/>
          <a:stretch>
            <a:fillRect/>
          </a:stretch>
        </p:blipFill>
        <p:spPr>
          <a:xfrm>
            <a:off x="113215" y="1625395"/>
            <a:ext cx="5829300" cy="2500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EFD0F5F7-3115-DCFE-CAAE-C864FC4702D2}"/>
              </a:ext>
            </a:extLst>
          </p:cNvPr>
          <p:cNvSpPr>
            <a:spLocks noGrp="1"/>
          </p:cNvSpPr>
          <p:nvPr>
            <p:ph type="title"/>
          </p:nvPr>
        </p:nvSpPr>
        <p:spPr>
          <a:xfrm>
            <a:off x="411005" y="80728"/>
            <a:ext cx="8229600" cy="1028700"/>
          </a:xfrm>
        </p:spPr>
        <p:txBody>
          <a:bodyPr>
            <a:normAutofit fontScale="90000"/>
          </a:bodyPr>
          <a:lstStyle/>
          <a:p>
            <a:pPr algn="ctr"/>
            <a:r>
              <a:rPr lang="en-US" sz="3100" b="1" dirty="0">
                <a:solidFill>
                  <a:schemeClr val="accent1">
                    <a:lumMod val="75000"/>
                  </a:schemeClr>
                </a:solidFill>
                <a:latin typeface="Arial" panose="020B0604020202020204" pitchFamily="34" charset="0"/>
                <a:cs typeface="Arial" panose="020B0604020202020204" pitchFamily="34" charset="0"/>
              </a:rPr>
              <a:t>IMROZ: </a:t>
            </a:r>
            <a:r>
              <a:rPr lang="en-US" sz="3100" b="1" dirty="0" err="1">
                <a:solidFill>
                  <a:schemeClr val="accent1">
                    <a:lumMod val="75000"/>
                  </a:schemeClr>
                </a:solidFill>
                <a:latin typeface="Arial" panose="020B0604020202020204" pitchFamily="34" charset="0"/>
                <a:cs typeface="Arial" panose="020B0604020202020204" pitchFamily="34" charset="0"/>
              </a:rPr>
              <a:t>Isatuximab-VRd</a:t>
            </a:r>
            <a:r>
              <a:rPr lang="en-US" sz="3100" b="1" dirty="0">
                <a:solidFill>
                  <a:schemeClr val="accent1">
                    <a:lumMod val="75000"/>
                  </a:schemeClr>
                </a:solidFill>
                <a:latin typeface="Arial" panose="020B0604020202020204" pitchFamily="34" charset="0"/>
                <a:cs typeface="Arial" panose="020B0604020202020204" pitchFamily="34" charset="0"/>
              </a:rPr>
              <a:t> + Isa-Rd vs. </a:t>
            </a:r>
            <a:r>
              <a:rPr lang="en-US" sz="3100" b="1" dirty="0" err="1">
                <a:solidFill>
                  <a:schemeClr val="accent1">
                    <a:lumMod val="75000"/>
                  </a:schemeClr>
                </a:solidFill>
                <a:latin typeface="Arial" panose="020B0604020202020204" pitchFamily="34" charset="0"/>
                <a:cs typeface="Arial" panose="020B0604020202020204" pitchFamily="34" charset="0"/>
              </a:rPr>
              <a:t>VRd</a:t>
            </a:r>
            <a:r>
              <a:rPr lang="en-US" sz="3100" b="1" dirty="0">
                <a:solidFill>
                  <a:schemeClr val="accent1">
                    <a:lumMod val="75000"/>
                  </a:schemeClr>
                </a:solidFill>
                <a:latin typeface="Arial" panose="020B0604020202020204" pitchFamily="34" charset="0"/>
                <a:cs typeface="Arial" panose="020B0604020202020204" pitchFamily="34" charset="0"/>
              </a:rPr>
              <a:t> + Rd</a:t>
            </a:r>
            <a:br>
              <a:rPr lang="en-US" sz="3100" b="1" dirty="0">
                <a:solidFill>
                  <a:schemeClr val="accent1">
                    <a:lumMod val="75000"/>
                  </a:schemeClr>
                </a:solidFill>
                <a:latin typeface="Arial" panose="020B0604020202020204" pitchFamily="34" charset="0"/>
                <a:cs typeface="Arial" panose="020B0604020202020204" pitchFamily="34" charset="0"/>
              </a:rPr>
            </a:br>
            <a:r>
              <a:rPr lang="en-US" sz="2325" i="1" dirty="0">
                <a:solidFill>
                  <a:schemeClr val="accent1">
                    <a:lumMod val="75000"/>
                  </a:schemeClr>
                </a:solidFill>
                <a:latin typeface="Arial" panose="020B0604020202020204" pitchFamily="34" charset="0"/>
                <a:cs typeface="Arial" panose="020B0604020202020204" pitchFamily="34" charset="0"/>
              </a:rPr>
              <a:t>For Transplant Ineligible Patients </a:t>
            </a:r>
            <a:br>
              <a:rPr lang="en-US" i="1" dirty="0">
                <a:solidFill>
                  <a:schemeClr val="accent1">
                    <a:lumMod val="75000"/>
                  </a:schemeClr>
                </a:solidFill>
                <a:latin typeface="Arial" panose="020B0604020202020204" pitchFamily="34" charset="0"/>
                <a:cs typeface="Arial" panose="020B0604020202020204" pitchFamily="34" charset="0"/>
              </a:rPr>
            </a:br>
            <a:r>
              <a:rPr lang="en-US" sz="2100" i="1" dirty="0">
                <a:solidFill>
                  <a:schemeClr val="accent1">
                    <a:lumMod val="75000"/>
                  </a:schemeClr>
                </a:solidFill>
                <a:latin typeface="Arial" panose="020B0604020202020204" pitchFamily="34" charset="0"/>
                <a:cs typeface="Arial" panose="020B0604020202020204" pitchFamily="34" charset="0"/>
              </a:rPr>
              <a:t> </a:t>
            </a:r>
          </a:p>
        </p:txBody>
      </p:sp>
      <p:graphicFrame>
        <p:nvGraphicFramePr>
          <p:cNvPr id="7" name="Table 6">
            <a:extLst>
              <a:ext uri="{FF2B5EF4-FFF2-40B4-BE49-F238E27FC236}">
                <a16:creationId xmlns:a16="http://schemas.microsoft.com/office/drawing/2014/main" id="{BE48BC11-04F8-A548-830F-F5A2345BAC9F}"/>
              </a:ext>
            </a:extLst>
          </p:cNvPr>
          <p:cNvGraphicFramePr>
            <a:graphicFrameLocks noGrp="1"/>
          </p:cNvGraphicFramePr>
          <p:nvPr/>
        </p:nvGraphicFramePr>
        <p:xfrm>
          <a:off x="6248402" y="2243359"/>
          <a:ext cx="2558035" cy="97155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1097281">
                  <a:extLst>
                    <a:ext uri="{9D8B030D-6E8A-4147-A177-3AD203B41FA5}">
                      <a16:colId xmlns:a16="http://schemas.microsoft.com/office/drawing/2014/main" val="514270072"/>
                    </a:ext>
                  </a:extLst>
                </a:gridCol>
                <a:gridCol w="726948">
                  <a:extLst>
                    <a:ext uri="{9D8B030D-6E8A-4147-A177-3AD203B41FA5}">
                      <a16:colId xmlns:a16="http://schemas.microsoft.com/office/drawing/2014/main" val="2472028983"/>
                    </a:ext>
                  </a:extLst>
                </a:gridCol>
                <a:gridCol w="733806">
                  <a:extLst>
                    <a:ext uri="{9D8B030D-6E8A-4147-A177-3AD203B41FA5}">
                      <a16:colId xmlns:a16="http://schemas.microsoft.com/office/drawing/2014/main" val="53459337"/>
                    </a:ext>
                  </a:extLst>
                </a:gridCol>
              </a:tblGrid>
              <a:tr h="194310">
                <a:tc>
                  <a:txBody>
                    <a:bodyPr/>
                    <a:lstStyle/>
                    <a:p>
                      <a:pPr algn="l"/>
                      <a:r>
                        <a:rPr lang="en-US" sz="800" dirty="0">
                          <a:latin typeface="Arial" panose="020B0604020202020204" pitchFamily="34" charset="0"/>
                          <a:cs typeface="Arial" panose="020B0604020202020204" pitchFamily="34" charset="0"/>
                        </a:rPr>
                        <a:t>Characteristic</a:t>
                      </a:r>
                    </a:p>
                  </a:txBody>
                  <a:tcPr marL="68580" marR="68580" marT="34290" marB="34290" anchor="ctr">
                    <a:solidFill>
                      <a:schemeClr val="accent1">
                        <a:lumMod val="75000"/>
                      </a:schemeClr>
                    </a:solidFill>
                  </a:tcPr>
                </a:tc>
                <a:tc>
                  <a:txBody>
                    <a:bodyPr/>
                    <a:lstStyle/>
                    <a:p>
                      <a:pPr algn="ctr"/>
                      <a:r>
                        <a:rPr lang="en-US" sz="800" dirty="0">
                          <a:latin typeface="Arial" panose="020B0604020202020204" pitchFamily="34" charset="0"/>
                          <a:cs typeface="Arial" panose="020B0604020202020204" pitchFamily="34" charset="0"/>
                        </a:rPr>
                        <a:t>D-</a:t>
                      </a:r>
                      <a:r>
                        <a:rPr lang="en-US" sz="800" dirty="0" err="1">
                          <a:latin typeface="Arial" panose="020B0604020202020204" pitchFamily="34" charset="0"/>
                          <a:cs typeface="Arial" panose="020B0604020202020204" pitchFamily="34" charset="0"/>
                        </a:rPr>
                        <a:t>RVd</a:t>
                      </a:r>
                      <a:endParaRPr lang="en-US" sz="800" dirty="0">
                        <a:latin typeface="Arial" panose="020B0604020202020204" pitchFamily="34" charset="0"/>
                        <a:cs typeface="Arial" panose="020B0604020202020204" pitchFamily="34" charset="0"/>
                      </a:endParaRPr>
                    </a:p>
                  </a:txBody>
                  <a:tcPr marL="68580" marR="68580" marT="34290" marB="34290" anchor="ctr">
                    <a:solidFill>
                      <a:schemeClr val="accent1">
                        <a:lumMod val="75000"/>
                      </a:schemeClr>
                    </a:solidFill>
                  </a:tcPr>
                </a:tc>
                <a:tc>
                  <a:txBody>
                    <a:bodyPr/>
                    <a:lstStyle/>
                    <a:p>
                      <a:pPr algn="ctr"/>
                      <a:r>
                        <a:rPr lang="en-US" sz="800" dirty="0" err="1">
                          <a:latin typeface="Arial" panose="020B0604020202020204" pitchFamily="34" charset="0"/>
                          <a:cs typeface="Arial" panose="020B0604020202020204" pitchFamily="34" charset="0"/>
                        </a:rPr>
                        <a:t>RVd</a:t>
                      </a:r>
                      <a:endParaRPr lang="en-US" sz="800" dirty="0">
                        <a:latin typeface="Arial" panose="020B0604020202020204" pitchFamily="34" charset="0"/>
                        <a:cs typeface="Arial" panose="020B0604020202020204" pitchFamily="34" charset="0"/>
                      </a:endParaRPr>
                    </a:p>
                  </a:txBody>
                  <a:tcPr marL="68580" marR="68580" marT="34290" marB="34290" anchor="ctr">
                    <a:solidFill>
                      <a:schemeClr val="accent1">
                        <a:lumMod val="75000"/>
                      </a:schemeClr>
                    </a:solidFill>
                  </a:tcPr>
                </a:tc>
                <a:extLst>
                  <a:ext uri="{0D108BD9-81ED-4DB2-BD59-A6C34878D82A}">
                    <a16:rowId xmlns:a16="http://schemas.microsoft.com/office/drawing/2014/main" val="842379921"/>
                  </a:ext>
                </a:extLst>
              </a:tr>
              <a:tr h="194310">
                <a:tc>
                  <a:txBody>
                    <a:bodyPr/>
                    <a:lstStyle/>
                    <a:p>
                      <a:pPr algn="l"/>
                      <a:r>
                        <a:rPr lang="en-US" sz="800" dirty="0">
                          <a:solidFill>
                            <a:schemeClr val="tx1"/>
                          </a:solidFill>
                          <a:latin typeface="Arial" panose="020B0604020202020204" pitchFamily="34" charset="0"/>
                          <a:cs typeface="Arial" panose="020B0604020202020204" pitchFamily="34" charset="0"/>
                        </a:rPr>
                        <a:t>Median age (range)</a:t>
                      </a:r>
                    </a:p>
                  </a:txBody>
                  <a:tcPr marL="68580" marR="68580" marT="34290" marB="34290" anchor="ctr"/>
                </a:tc>
                <a:tc>
                  <a:txBody>
                    <a:bodyPr/>
                    <a:lstStyle/>
                    <a:p>
                      <a:pPr algn="ctr"/>
                      <a:r>
                        <a:rPr lang="en-US" sz="800" dirty="0">
                          <a:latin typeface="Arial" panose="020B0604020202020204" pitchFamily="34" charset="0"/>
                          <a:cs typeface="Arial" panose="020B0604020202020204" pitchFamily="34" charset="0"/>
                        </a:rPr>
                        <a:t>72 (60-80)</a:t>
                      </a:r>
                    </a:p>
                  </a:txBody>
                  <a:tcPr marL="68580" marR="68580" marT="34290" marB="34290" anchor="ctr"/>
                </a:tc>
                <a:tc>
                  <a:txBody>
                    <a:bodyPr/>
                    <a:lstStyle/>
                    <a:p>
                      <a:pPr algn="ctr"/>
                      <a:r>
                        <a:rPr lang="en-US" sz="800" dirty="0">
                          <a:latin typeface="Arial" panose="020B0604020202020204" pitchFamily="34" charset="0"/>
                          <a:cs typeface="Arial" panose="020B0604020202020204" pitchFamily="34" charset="0"/>
                        </a:rPr>
                        <a:t>72 (55-80)</a:t>
                      </a:r>
                    </a:p>
                  </a:txBody>
                  <a:tcPr marL="68580" marR="68580" marT="34290" marB="34290" anchor="ctr"/>
                </a:tc>
                <a:extLst>
                  <a:ext uri="{0D108BD9-81ED-4DB2-BD59-A6C34878D82A}">
                    <a16:rowId xmlns:a16="http://schemas.microsoft.com/office/drawing/2014/main" val="2426064560"/>
                  </a:ext>
                </a:extLst>
              </a:tr>
              <a:tr h="194310">
                <a:tc>
                  <a:txBody>
                    <a:bodyPr/>
                    <a:lstStyle/>
                    <a:p>
                      <a:pPr algn="l"/>
                      <a:r>
                        <a:rPr lang="en-US" sz="800" dirty="0">
                          <a:solidFill>
                            <a:schemeClr val="tx1"/>
                          </a:solidFill>
                          <a:latin typeface="Arial" panose="020B0604020202020204" pitchFamily="34" charset="0"/>
                          <a:cs typeface="Arial" panose="020B0604020202020204" pitchFamily="34" charset="0"/>
                        </a:rPr>
                        <a:t>Age </a:t>
                      </a:r>
                      <a:r>
                        <a:rPr lang="en-US" sz="800" u="sng" dirty="0">
                          <a:solidFill>
                            <a:schemeClr val="tx1"/>
                          </a:solidFill>
                          <a:latin typeface="Arial" panose="020B0604020202020204" pitchFamily="34" charset="0"/>
                          <a:cs typeface="Arial" panose="020B0604020202020204" pitchFamily="34" charset="0"/>
                        </a:rPr>
                        <a:t>&gt;</a:t>
                      </a:r>
                      <a:r>
                        <a:rPr lang="en-US" sz="800" dirty="0">
                          <a:solidFill>
                            <a:schemeClr val="tx1"/>
                          </a:solidFill>
                          <a:latin typeface="Arial" panose="020B0604020202020204" pitchFamily="34" charset="0"/>
                          <a:cs typeface="Arial" panose="020B0604020202020204" pitchFamily="34" charset="0"/>
                        </a:rPr>
                        <a:t>75 (%)</a:t>
                      </a:r>
                    </a:p>
                  </a:txBody>
                  <a:tcPr marL="68580" marR="68580" marT="34290" marB="34290" anchor="ctr"/>
                </a:tc>
                <a:tc>
                  <a:txBody>
                    <a:bodyPr/>
                    <a:lstStyle/>
                    <a:p>
                      <a:pPr algn="ctr"/>
                      <a:r>
                        <a:rPr lang="en-US" sz="800" dirty="0">
                          <a:latin typeface="Arial" panose="020B0604020202020204" pitchFamily="34" charset="0"/>
                          <a:cs typeface="Arial" panose="020B0604020202020204" pitchFamily="34" charset="0"/>
                        </a:rPr>
                        <a:t>26</a:t>
                      </a:r>
                    </a:p>
                  </a:txBody>
                  <a:tcPr marL="68580" marR="68580" marT="34290" marB="34290" anchor="ctr"/>
                </a:tc>
                <a:tc>
                  <a:txBody>
                    <a:bodyPr/>
                    <a:lstStyle/>
                    <a:p>
                      <a:pPr algn="ctr"/>
                      <a:r>
                        <a:rPr lang="en-US" sz="800" dirty="0">
                          <a:latin typeface="Arial" panose="020B0604020202020204" pitchFamily="34" charset="0"/>
                          <a:cs typeface="Arial" panose="020B0604020202020204" pitchFamily="34" charset="0"/>
                        </a:rPr>
                        <a:t>31</a:t>
                      </a:r>
                    </a:p>
                  </a:txBody>
                  <a:tcPr marL="68580" marR="68580" marT="34290" marB="34290" anchor="ctr"/>
                </a:tc>
                <a:extLst>
                  <a:ext uri="{0D108BD9-81ED-4DB2-BD59-A6C34878D82A}">
                    <a16:rowId xmlns:a16="http://schemas.microsoft.com/office/drawing/2014/main" val="795156924"/>
                  </a:ext>
                </a:extLst>
              </a:tr>
              <a:tr h="194310">
                <a:tc>
                  <a:txBody>
                    <a:bodyPr/>
                    <a:lstStyle/>
                    <a:p>
                      <a:pPr algn="l"/>
                      <a:r>
                        <a:rPr lang="en-US" sz="800" dirty="0">
                          <a:solidFill>
                            <a:schemeClr val="tx1"/>
                          </a:solidFill>
                          <a:latin typeface="Arial" panose="020B0604020202020204" pitchFamily="34" charset="0"/>
                          <a:cs typeface="Arial" panose="020B0604020202020204" pitchFamily="34" charset="0"/>
                        </a:rPr>
                        <a:t>R-ISS 1 or 2 (%)</a:t>
                      </a:r>
                    </a:p>
                  </a:txBody>
                  <a:tcPr marL="68580" marR="68580" marT="34290" marB="34290" anchor="ctr"/>
                </a:tc>
                <a:tc>
                  <a:txBody>
                    <a:bodyPr/>
                    <a:lstStyle/>
                    <a:p>
                      <a:pPr algn="ctr"/>
                      <a:r>
                        <a:rPr lang="en-US" sz="800" dirty="0">
                          <a:latin typeface="Arial" panose="020B0604020202020204" pitchFamily="34" charset="0"/>
                          <a:cs typeface="Arial" panose="020B0604020202020204" pitchFamily="34" charset="0"/>
                        </a:rPr>
                        <a:t>88</a:t>
                      </a:r>
                    </a:p>
                  </a:txBody>
                  <a:tcPr marL="68580" marR="68580" marT="34290" marB="34290" anchor="ctr"/>
                </a:tc>
                <a:tc>
                  <a:txBody>
                    <a:bodyPr/>
                    <a:lstStyle/>
                    <a:p>
                      <a:pPr algn="ctr"/>
                      <a:r>
                        <a:rPr lang="en-US" sz="800" dirty="0">
                          <a:latin typeface="Arial" panose="020B0604020202020204" pitchFamily="34" charset="0"/>
                          <a:cs typeface="Arial" panose="020B0604020202020204" pitchFamily="34" charset="0"/>
                        </a:rPr>
                        <a:t>87</a:t>
                      </a:r>
                    </a:p>
                  </a:txBody>
                  <a:tcPr marL="68580" marR="68580" marT="34290" marB="34290" anchor="ctr"/>
                </a:tc>
                <a:extLst>
                  <a:ext uri="{0D108BD9-81ED-4DB2-BD59-A6C34878D82A}">
                    <a16:rowId xmlns:a16="http://schemas.microsoft.com/office/drawing/2014/main" val="4139314899"/>
                  </a:ext>
                </a:extLst>
              </a:tr>
              <a:tr h="194310">
                <a:tc>
                  <a:txBody>
                    <a:bodyPr/>
                    <a:lstStyle/>
                    <a:p>
                      <a:pPr algn="l"/>
                      <a:r>
                        <a:rPr lang="en-US" sz="800" dirty="0" err="1">
                          <a:solidFill>
                            <a:schemeClr val="tx1"/>
                          </a:solidFill>
                          <a:latin typeface="Arial" panose="020B0604020202020204" pitchFamily="34" charset="0"/>
                          <a:cs typeface="Arial" panose="020B0604020202020204" pitchFamily="34" charset="0"/>
                        </a:rPr>
                        <a:t>hrFISH</a:t>
                      </a:r>
                      <a:r>
                        <a:rPr lang="en-US" sz="800" dirty="0">
                          <a:solidFill>
                            <a:schemeClr val="tx1"/>
                          </a:solidFill>
                          <a:latin typeface="Arial" panose="020B0604020202020204" pitchFamily="34" charset="0"/>
                          <a:cs typeface="Arial" panose="020B0604020202020204" pitchFamily="34" charset="0"/>
                        </a:rPr>
                        <a:t>* (%)</a:t>
                      </a:r>
                    </a:p>
                  </a:txBody>
                  <a:tcPr marL="68580" marR="68580" marT="34290" marB="34290" anchor="ctr"/>
                </a:tc>
                <a:tc>
                  <a:txBody>
                    <a:bodyPr/>
                    <a:lstStyle/>
                    <a:p>
                      <a:pPr algn="ctr"/>
                      <a:r>
                        <a:rPr lang="en-US" sz="800" dirty="0">
                          <a:latin typeface="Arial" panose="020B0604020202020204" pitchFamily="34" charset="0"/>
                          <a:cs typeface="Arial" panose="020B0604020202020204" pitchFamily="34" charset="0"/>
                        </a:rPr>
                        <a:t>15</a:t>
                      </a:r>
                    </a:p>
                  </a:txBody>
                  <a:tcPr marL="68580" marR="68580" marT="34290" marB="34290" anchor="ctr"/>
                </a:tc>
                <a:tc>
                  <a:txBody>
                    <a:bodyPr/>
                    <a:lstStyle/>
                    <a:p>
                      <a:pPr algn="ctr"/>
                      <a:r>
                        <a:rPr lang="en-US" sz="800" dirty="0">
                          <a:latin typeface="Arial" panose="020B0604020202020204" pitchFamily="34" charset="0"/>
                          <a:cs typeface="Arial" panose="020B0604020202020204" pitchFamily="34" charset="0"/>
                        </a:rPr>
                        <a:t>18</a:t>
                      </a:r>
                    </a:p>
                  </a:txBody>
                  <a:tcPr marL="68580" marR="68580" marT="34290" marB="34290" anchor="ctr"/>
                </a:tc>
                <a:extLst>
                  <a:ext uri="{0D108BD9-81ED-4DB2-BD59-A6C34878D82A}">
                    <a16:rowId xmlns:a16="http://schemas.microsoft.com/office/drawing/2014/main" val="1808274057"/>
                  </a:ext>
                </a:extLst>
              </a:tr>
            </a:tbl>
          </a:graphicData>
        </a:graphic>
      </p:graphicFrame>
      <p:sp>
        <p:nvSpPr>
          <p:cNvPr id="8" name="TextBox 7">
            <a:extLst>
              <a:ext uri="{FF2B5EF4-FFF2-40B4-BE49-F238E27FC236}">
                <a16:creationId xmlns:a16="http://schemas.microsoft.com/office/drawing/2014/main" id="{5F76E1E1-D534-E546-561D-7EB34DD90932}"/>
              </a:ext>
            </a:extLst>
          </p:cNvPr>
          <p:cNvSpPr txBox="1"/>
          <p:nvPr/>
        </p:nvSpPr>
        <p:spPr>
          <a:xfrm>
            <a:off x="6248401" y="2041093"/>
            <a:ext cx="2569465" cy="230832"/>
          </a:xfrm>
          <a:prstGeom prst="rect">
            <a:avLst/>
          </a:prstGeom>
          <a:noFill/>
        </p:spPr>
        <p:txBody>
          <a:bodyPr wrap="square" rtlCol="0">
            <a:spAutoFit/>
          </a:bodyPr>
          <a:lstStyle/>
          <a:p>
            <a:pPr algn="ctr"/>
            <a:r>
              <a:rPr lang="en-US" sz="900" b="1" dirty="0">
                <a:latin typeface="Arial" panose="020B0604020202020204" pitchFamily="34" charset="0"/>
                <a:cs typeface="Arial" panose="020B0604020202020204" pitchFamily="34" charset="0"/>
              </a:rPr>
              <a:t>Patient characteristics</a:t>
            </a:r>
          </a:p>
        </p:txBody>
      </p:sp>
      <p:sp>
        <p:nvSpPr>
          <p:cNvPr id="9" name="TextBox 8">
            <a:extLst>
              <a:ext uri="{FF2B5EF4-FFF2-40B4-BE49-F238E27FC236}">
                <a16:creationId xmlns:a16="http://schemas.microsoft.com/office/drawing/2014/main" id="{BD97D977-2DB4-25AF-02B1-547802D344AF}"/>
              </a:ext>
            </a:extLst>
          </p:cNvPr>
          <p:cNvSpPr txBox="1"/>
          <p:nvPr/>
        </p:nvSpPr>
        <p:spPr>
          <a:xfrm>
            <a:off x="6248400" y="3244051"/>
            <a:ext cx="1584088" cy="196208"/>
          </a:xfrm>
          <a:prstGeom prst="rect">
            <a:avLst/>
          </a:prstGeom>
          <a:noFill/>
        </p:spPr>
        <p:txBody>
          <a:bodyPr wrap="none" rtlCol="0">
            <a:spAutoFit/>
          </a:bodyPr>
          <a:lstStyle/>
          <a:p>
            <a:r>
              <a:rPr lang="en-US" sz="675" dirty="0">
                <a:latin typeface="Arial" panose="020B0604020202020204" pitchFamily="34" charset="0"/>
                <a:cs typeface="Arial" panose="020B0604020202020204" pitchFamily="34" charset="0"/>
              </a:rPr>
              <a:t>*Defined as del17p, t(4;14), t(14;16) </a:t>
            </a:r>
          </a:p>
        </p:txBody>
      </p:sp>
      <p:sp>
        <p:nvSpPr>
          <p:cNvPr id="11" name="TextBox 10">
            <a:extLst>
              <a:ext uri="{FF2B5EF4-FFF2-40B4-BE49-F238E27FC236}">
                <a16:creationId xmlns:a16="http://schemas.microsoft.com/office/drawing/2014/main" id="{19DA30C2-0D94-F495-52F7-7DFE0F7F5D4F}"/>
              </a:ext>
            </a:extLst>
          </p:cNvPr>
          <p:cNvSpPr txBox="1"/>
          <p:nvPr/>
        </p:nvSpPr>
        <p:spPr>
          <a:xfrm>
            <a:off x="6140253" y="1638349"/>
            <a:ext cx="3280066" cy="484748"/>
          </a:xfrm>
          <a:prstGeom prst="rect">
            <a:avLst/>
          </a:prstGeom>
          <a:noFill/>
        </p:spPr>
        <p:txBody>
          <a:bodyPr wrap="square" rtlCol="0">
            <a:spAutoFit/>
          </a:bodyPr>
          <a:lstStyle/>
          <a:p>
            <a:pPr algn="ctr"/>
            <a:r>
              <a:rPr lang="en-US" sz="1050" b="1" dirty="0">
                <a:solidFill>
                  <a:schemeClr val="bg1"/>
                </a:solidFill>
              </a:rPr>
              <a:t>Who’s included</a:t>
            </a:r>
          </a:p>
          <a:p>
            <a:r>
              <a:rPr lang="en-US" sz="750" dirty="0">
                <a:solidFill>
                  <a:schemeClr val="bg1"/>
                </a:solidFill>
              </a:rPr>
              <a:t>Newly diagnosed MM ≥ 65 years patients </a:t>
            </a:r>
          </a:p>
          <a:p>
            <a:r>
              <a:rPr lang="en-US" sz="750" dirty="0">
                <a:solidFill>
                  <a:schemeClr val="bg1"/>
                </a:solidFill>
              </a:rPr>
              <a:t>Or &lt; 65 years with comorbidities affecting transplant eligibility</a:t>
            </a:r>
          </a:p>
        </p:txBody>
      </p:sp>
      <p:sp>
        <p:nvSpPr>
          <p:cNvPr id="12" name="TextBox 11">
            <a:extLst>
              <a:ext uri="{FF2B5EF4-FFF2-40B4-BE49-F238E27FC236}">
                <a16:creationId xmlns:a16="http://schemas.microsoft.com/office/drawing/2014/main" id="{DB311D9A-A6C7-1C5C-D5DA-CDD8AAA41D58}"/>
              </a:ext>
            </a:extLst>
          </p:cNvPr>
          <p:cNvSpPr txBox="1"/>
          <p:nvPr/>
        </p:nvSpPr>
        <p:spPr>
          <a:xfrm>
            <a:off x="6457951" y="4126209"/>
            <a:ext cx="2500661" cy="438582"/>
          </a:xfrm>
          <a:prstGeom prst="rect">
            <a:avLst/>
          </a:prstGeom>
          <a:noFill/>
        </p:spPr>
        <p:txBody>
          <a:bodyPr wrap="square" rtlCol="0">
            <a:spAutoFit/>
          </a:bodyPr>
          <a:lstStyle/>
          <a:p>
            <a:r>
              <a:rPr lang="en-US" sz="750" dirty="0"/>
              <a:t>Abstract # 7500, Thierry </a:t>
            </a:r>
            <a:r>
              <a:rPr lang="en-US" sz="750" dirty="0" err="1"/>
              <a:t>Facon</a:t>
            </a:r>
            <a:r>
              <a:rPr lang="en-US" sz="750" dirty="0"/>
              <a:t> et al </a:t>
            </a:r>
          </a:p>
          <a:p>
            <a:endParaRPr lang="en-US" sz="750" dirty="0"/>
          </a:p>
          <a:p>
            <a:endParaRPr lang="en-US" sz="750" dirty="0"/>
          </a:p>
        </p:txBody>
      </p:sp>
    </p:spTree>
    <p:extLst>
      <p:ext uri="{BB962C8B-B14F-4D97-AF65-F5344CB8AC3E}">
        <p14:creationId xmlns:p14="http://schemas.microsoft.com/office/powerpoint/2010/main" val="19585972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C41E08-4881-3B1A-1930-EC7FEAEF4489}"/>
              </a:ext>
            </a:extLst>
          </p:cNvPr>
          <p:cNvSpPr>
            <a:spLocks noGrp="1"/>
          </p:cNvSpPr>
          <p:nvPr>
            <p:ph type="ftr" sz="quarter" idx="11"/>
          </p:nvPr>
        </p:nvSpPr>
        <p:spPr/>
        <p:txBody>
          <a:bodyPr/>
          <a:lstStyle/>
          <a:p>
            <a:endParaRPr lang="en-US">
              <a:solidFill>
                <a:schemeClr val="tx1"/>
              </a:solidFill>
            </a:endParaRPr>
          </a:p>
        </p:txBody>
      </p:sp>
      <p:pic>
        <p:nvPicPr>
          <p:cNvPr id="5" name="Picture 4">
            <a:extLst>
              <a:ext uri="{FF2B5EF4-FFF2-40B4-BE49-F238E27FC236}">
                <a16:creationId xmlns:a16="http://schemas.microsoft.com/office/drawing/2014/main" id="{C27331B5-2B73-40C3-9249-453B507F2569}"/>
              </a:ext>
            </a:extLst>
          </p:cNvPr>
          <p:cNvPicPr>
            <a:picLocks noChangeAspect="1"/>
          </p:cNvPicPr>
          <p:nvPr/>
        </p:nvPicPr>
        <p:blipFill rotWithShape="1">
          <a:blip r:embed="rId2"/>
          <a:srcRect l="3346" r="3087"/>
          <a:stretch/>
        </p:blipFill>
        <p:spPr>
          <a:xfrm>
            <a:off x="133815" y="1647342"/>
            <a:ext cx="4683512" cy="1853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1">
            <a:extLst>
              <a:ext uri="{FF2B5EF4-FFF2-40B4-BE49-F238E27FC236}">
                <a16:creationId xmlns:a16="http://schemas.microsoft.com/office/drawing/2014/main" id="{895778D6-6AC0-AF37-F53E-14B350FDF6A7}"/>
              </a:ext>
            </a:extLst>
          </p:cNvPr>
          <p:cNvSpPr txBox="1">
            <a:spLocks/>
          </p:cNvSpPr>
          <p:nvPr/>
        </p:nvSpPr>
        <p:spPr>
          <a:xfrm>
            <a:off x="411005" y="21850"/>
            <a:ext cx="8229600" cy="1028700"/>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lgn="ctr"/>
            <a:r>
              <a:rPr lang="en-US" sz="2700" dirty="0">
                <a:solidFill>
                  <a:schemeClr val="accent1">
                    <a:lumMod val="75000"/>
                  </a:schemeClr>
                </a:solidFill>
              </a:rPr>
              <a:t>IMROZ: Isa-</a:t>
            </a:r>
            <a:r>
              <a:rPr lang="en-US" sz="2700" dirty="0" err="1">
                <a:solidFill>
                  <a:schemeClr val="accent1">
                    <a:lumMod val="75000"/>
                  </a:schemeClr>
                </a:solidFill>
              </a:rPr>
              <a:t>VRd</a:t>
            </a:r>
            <a:r>
              <a:rPr lang="en-US" sz="2700" dirty="0">
                <a:solidFill>
                  <a:schemeClr val="accent1">
                    <a:lumMod val="75000"/>
                  </a:schemeClr>
                </a:solidFill>
              </a:rPr>
              <a:t> + Isa-Rd vs. </a:t>
            </a:r>
            <a:r>
              <a:rPr lang="en-US" sz="2700" dirty="0" err="1">
                <a:solidFill>
                  <a:schemeClr val="accent1">
                    <a:lumMod val="75000"/>
                  </a:schemeClr>
                </a:solidFill>
              </a:rPr>
              <a:t>VRd</a:t>
            </a:r>
            <a:r>
              <a:rPr lang="en-US" sz="2700" dirty="0">
                <a:solidFill>
                  <a:schemeClr val="accent1">
                    <a:lumMod val="75000"/>
                  </a:schemeClr>
                </a:solidFill>
              </a:rPr>
              <a:t> + Rd</a:t>
            </a:r>
            <a:br>
              <a:rPr lang="en-US" sz="2700" dirty="0">
                <a:solidFill>
                  <a:schemeClr val="accent1">
                    <a:lumMod val="75000"/>
                  </a:schemeClr>
                </a:solidFill>
              </a:rPr>
            </a:br>
            <a:r>
              <a:rPr lang="en-US" sz="2175" b="0" i="1" dirty="0">
                <a:solidFill>
                  <a:schemeClr val="accent1">
                    <a:lumMod val="75000"/>
                  </a:schemeClr>
                </a:solidFill>
              </a:rPr>
              <a:t>Reduction in the risk of progression or death by 40% </a:t>
            </a:r>
          </a:p>
        </p:txBody>
      </p:sp>
      <p:sp>
        <p:nvSpPr>
          <p:cNvPr id="11" name="TextBox 10">
            <a:extLst>
              <a:ext uri="{FF2B5EF4-FFF2-40B4-BE49-F238E27FC236}">
                <a16:creationId xmlns:a16="http://schemas.microsoft.com/office/drawing/2014/main" id="{4D2684E0-0933-4C6E-5039-A0C29BC075D2}"/>
              </a:ext>
            </a:extLst>
          </p:cNvPr>
          <p:cNvSpPr txBox="1"/>
          <p:nvPr/>
        </p:nvSpPr>
        <p:spPr>
          <a:xfrm>
            <a:off x="1899305" y="4160371"/>
            <a:ext cx="2500661" cy="438582"/>
          </a:xfrm>
          <a:prstGeom prst="rect">
            <a:avLst/>
          </a:prstGeom>
          <a:noFill/>
        </p:spPr>
        <p:txBody>
          <a:bodyPr wrap="square" rtlCol="0">
            <a:spAutoFit/>
          </a:bodyPr>
          <a:lstStyle/>
          <a:p>
            <a:r>
              <a:rPr lang="en-US" sz="750" dirty="0"/>
              <a:t>Abstract # 7500, Thierry </a:t>
            </a:r>
            <a:r>
              <a:rPr lang="en-US" sz="750" dirty="0" err="1"/>
              <a:t>Facon</a:t>
            </a:r>
            <a:r>
              <a:rPr lang="en-US" sz="750" dirty="0"/>
              <a:t> et al </a:t>
            </a:r>
          </a:p>
          <a:p>
            <a:endParaRPr lang="en-US" sz="750" dirty="0"/>
          </a:p>
          <a:p>
            <a:endParaRPr lang="en-US" sz="750" dirty="0"/>
          </a:p>
        </p:txBody>
      </p:sp>
      <p:pic>
        <p:nvPicPr>
          <p:cNvPr id="51" name="Picture 50">
            <a:extLst>
              <a:ext uri="{FF2B5EF4-FFF2-40B4-BE49-F238E27FC236}">
                <a16:creationId xmlns:a16="http://schemas.microsoft.com/office/drawing/2014/main" id="{64A332C4-7171-0476-D6B2-EC8EDA960AFA}"/>
              </a:ext>
            </a:extLst>
          </p:cNvPr>
          <p:cNvPicPr>
            <a:picLocks noChangeAspect="1"/>
          </p:cNvPicPr>
          <p:nvPr/>
        </p:nvPicPr>
        <p:blipFill>
          <a:blip r:embed="rId3"/>
          <a:stretch>
            <a:fillRect/>
          </a:stretch>
        </p:blipFill>
        <p:spPr>
          <a:xfrm>
            <a:off x="5796713" y="1105270"/>
            <a:ext cx="2819400" cy="1583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0" name="Picture 89">
            <a:extLst>
              <a:ext uri="{FF2B5EF4-FFF2-40B4-BE49-F238E27FC236}">
                <a16:creationId xmlns:a16="http://schemas.microsoft.com/office/drawing/2014/main" id="{27C7354D-8C2E-F78C-A667-43EECA348C1E}"/>
              </a:ext>
            </a:extLst>
          </p:cNvPr>
          <p:cNvPicPr>
            <a:picLocks noChangeAspect="1"/>
          </p:cNvPicPr>
          <p:nvPr/>
        </p:nvPicPr>
        <p:blipFill>
          <a:blip r:embed="rId4"/>
          <a:stretch>
            <a:fillRect/>
          </a:stretch>
        </p:blipFill>
        <p:spPr>
          <a:xfrm>
            <a:off x="5956083" y="2854402"/>
            <a:ext cx="2500661" cy="1584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1" name="Picture 90">
            <a:extLst>
              <a:ext uri="{FF2B5EF4-FFF2-40B4-BE49-F238E27FC236}">
                <a16:creationId xmlns:a16="http://schemas.microsoft.com/office/drawing/2014/main" id="{5EDB9BD3-A42B-739E-F475-D19F414CB1DF}"/>
              </a:ext>
            </a:extLst>
          </p:cNvPr>
          <p:cNvPicPr>
            <a:picLocks noChangeAspect="1"/>
          </p:cNvPicPr>
          <p:nvPr/>
        </p:nvPicPr>
        <p:blipFill rotWithShape="1">
          <a:blip r:embed="rId5"/>
          <a:srcRect l="8879" r="8330"/>
          <a:stretch/>
        </p:blipFill>
        <p:spPr>
          <a:xfrm>
            <a:off x="5429074" y="2937655"/>
            <a:ext cx="3557408" cy="1490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 name="TextBox 91">
            <a:extLst>
              <a:ext uri="{FF2B5EF4-FFF2-40B4-BE49-F238E27FC236}">
                <a16:creationId xmlns:a16="http://schemas.microsoft.com/office/drawing/2014/main" id="{817B4C8C-5991-B1C8-A7A3-03611982F39E}"/>
              </a:ext>
            </a:extLst>
          </p:cNvPr>
          <p:cNvSpPr txBox="1"/>
          <p:nvPr/>
        </p:nvSpPr>
        <p:spPr>
          <a:xfrm>
            <a:off x="1154152" y="1359629"/>
            <a:ext cx="2339102" cy="300082"/>
          </a:xfrm>
          <a:prstGeom prst="rect">
            <a:avLst/>
          </a:prstGeom>
          <a:noFill/>
        </p:spPr>
        <p:txBody>
          <a:bodyPr wrap="none" rtlCol="0">
            <a:spAutoFit/>
          </a:bodyPr>
          <a:lstStyle/>
          <a:p>
            <a:r>
              <a:rPr lang="en-US" sz="1350" b="1" dirty="0">
                <a:solidFill>
                  <a:schemeClr val="bg1"/>
                </a:solidFill>
              </a:rPr>
              <a:t>Progression-Free Survival</a:t>
            </a:r>
          </a:p>
        </p:txBody>
      </p:sp>
      <p:pic>
        <p:nvPicPr>
          <p:cNvPr id="95" name="Picture 94">
            <a:extLst>
              <a:ext uri="{FF2B5EF4-FFF2-40B4-BE49-F238E27FC236}">
                <a16:creationId xmlns:a16="http://schemas.microsoft.com/office/drawing/2014/main" id="{CA526CAC-6F42-9F8F-1023-B01A7615BE62}"/>
              </a:ext>
            </a:extLst>
          </p:cNvPr>
          <p:cNvPicPr>
            <a:picLocks noChangeAspect="1"/>
          </p:cNvPicPr>
          <p:nvPr/>
        </p:nvPicPr>
        <p:blipFill>
          <a:blip r:embed="rId6"/>
          <a:stretch>
            <a:fillRect/>
          </a:stretch>
        </p:blipFill>
        <p:spPr>
          <a:xfrm>
            <a:off x="5426344" y="1234511"/>
            <a:ext cx="3560138" cy="1360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6" name="TextBox 95">
            <a:extLst>
              <a:ext uri="{FF2B5EF4-FFF2-40B4-BE49-F238E27FC236}">
                <a16:creationId xmlns:a16="http://schemas.microsoft.com/office/drawing/2014/main" id="{6475C297-4011-63EA-2A78-3B6C3E76C8F2}"/>
              </a:ext>
            </a:extLst>
          </p:cNvPr>
          <p:cNvSpPr txBox="1"/>
          <p:nvPr/>
        </p:nvSpPr>
        <p:spPr>
          <a:xfrm>
            <a:off x="6403902" y="2690830"/>
            <a:ext cx="1492716" cy="300082"/>
          </a:xfrm>
          <a:prstGeom prst="rect">
            <a:avLst/>
          </a:prstGeom>
          <a:noFill/>
        </p:spPr>
        <p:txBody>
          <a:bodyPr wrap="none" rtlCol="0">
            <a:spAutoFit/>
          </a:bodyPr>
          <a:lstStyle/>
          <a:p>
            <a:r>
              <a:rPr lang="en-US" sz="1350" b="1" dirty="0">
                <a:solidFill>
                  <a:schemeClr val="bg1"/>
                </a:solidFill>
              </a:rPr>
              <a:t>Overall Survival</a:t>
            </a:r>
          </a:p>
        </p:txBody>
      </p:sp>
      <p:sp>
        <p:nvSpPr>
          <p:cNvPr id="99" name="TextBox 98">
            <a:extLst>
              <a:ext uri="{FF2B5EF4-FFF2-40B4-BE49-F238E27FC236}">
                <a16:creationId xmlns:a16="http://schemas.microsoft.com/office/drawing/2014/main" id="{3A8A9651-996B-1BB0-BB24-53DB8BDA5E43}"/>
              </a:ext>
            </a:extLst>
          </p:cNvPr>
          <p:cNvSpPr txBox="1"/>
          <p:nvPr/>
        </p:nvSpPr>
        <p:spPr>
          <a:xfrm>
            <a:off x="5772240" y="918117"/>
            <a:ext cx="3031599" cy="300082"/>
          </a:xfrm>
          <a:prstGeom prst="rect">
            <a:avLst/>
          </a:prstGeom>
          <a:noFill/>
        </p:spPr>
        <p:txBody>
          <a:bodyPr wrap="none" rtlCol="0">
            <a:spAutoFit/>
          </a:bodyPr>
          <a:lstStyle/>
          <a:p>
            <a:r>
              <a:rPr lang="en-US" sz="1350" b="1" dirty="0">
                <a:solidFill>
                  <a:schemeClr val="bg1"/>
                </a:solidFill>
              </a:rPr>
              <a:t>Progression-Free Survival by MRD</a:t>
            </a:r>
          </a:p>
        </p:txBody>
      </p:sp>
    </p:spTree>
    <p:extLst>
      <p:ext uri="{BB962C8B-B14F-4D97-AF65-F5344CB8AC3E}">
        <p14:creationId xmlns:p14="http://schemas.microsoft.com/office/powerpoint/2010/main" val="259598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3A68996-52A4-C917-8E52-DD95F1544FD6}"/>
              </a:ext>
            </a:extLst>
          </p:cNvPr>
          <p:cNvSpPr>
            <a:spLocks noGrp="1"/>
          </p:cNvSpPr>
          <p:nvPr>
            <p:ph type="ftr" sz="quarter" idx="11"/>
          </p:nvPr>
        </p:nvSpPr>
        <p:spPr/>
        <p:txBody>
          <a:bodyPr/>
          <a:lstStyle/>
          <a:p>
            <a:endParaRPr lang="en-US"/>
          </a:p>
        </p:txBody>
      </p:sp>
      <p:sp>
        <p:nvSpPr>
          <p:cNvPr id="5" name="TextBox 4">
            <a:extLst>
              <a:ext uri="{FF2B5EF4-FFF2-40B4-BE49-F238E27FC236}">
                <a16:creationId xmlns:a16="http://schemas.microsoft.com/office/drawing/2014/main" id="{C1F649BB-4F68-44D4-2490-E1EC5F1B7BC0}"/>
              </a:ext>
            </a:extLst>
          </p:cNvPr>
          <p:cNvSpPr txBox="1"/>
          <p:nvPr/>
        </p:nvSpPr>
        <p:spPr>
          <a:xfrm>
            <a:off x="6457951" y="4138715"/>
            <a:ext cx="2500661" cy="438582"/>
          </a:xfrm>
          <a:prstGeom prst="rect">
            <a:avLst/>
          </a:prstGeom>
          <a:noFill/>
        </p:spPr>
        <p:txBody>
          <a:bodyPr wrap="square" rtlCol="0">
            <a:spAutoFit/>
          </a:bodyPr>
          <a:lstStyle/>
          <a:p>
            <a:r>
              <a:rPr lang="en-US" sz="750" dirty="0"/>
              <a:t>Abstract # 7500, Thierry </a:t>
            </a:r>
            <a:r>
              <a:rPr lang="en-US" sz="750" dirty="0" err="1"/>
              <a:t>Facon</a:t>
            </a:r>
            <a:r>
              <a:rPr lang="en-US" sz="750" dirty="0"/>
              <a:t> et al </a:t>
            </a:r>
          </a:p>
          <a:p>
            <a:endParaRPr lang="en-US" sz="750" dirty="0"/>
          </a:p>
          <a:p>
            <a:endParaRPr lang="en-US" sz="750" dirty="0"/>
          </a:p>
        </p:txBody>
      </p:sp>
      <p:sp>
        <p:nvSpPr>
          <p:cNvPr id="6" name="Title 1">
            <a:extLst>
              <a:ext uri="{FF2B5EF4-FFF2-40B4-BE49-F238E27FC236}">
                <a16:creationId xmlns:a16="http://schemas.microsoft.com/office/drawing/2014/main" id="{5BF33079-4348-E7A8-F6F5-3A0DF4C1EC88}"/>
              </a:ext>
            </a:extLst>
          </p:cNvPr>
          <p:cNvSpPr txBox="1">
            <a:spLocks/>
          </p:cNvSpPr>
          <p:nvPr/>
        </p:nvSpPr>
        <p:spPr>
          <a:xfrm>
            <a:off x="488752" y="-91857"/>
            <a:ext cx="8229600" cy="1028700"/>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lgn="ctr"/>
            <a:r>
              <a:rPr lang="en-US" sz="2700" dirty="0">
                <a:solidFill>
                  <a:schemeClr val="accent1">
                    <a:lumMod val="75000"/>
                  </a:schemeClr>
                </a:solidFill>
              </a:rPr>
              <a:t>IMROZ: Isa-</a:t>
            </a:r>
            <a:r>
              <a:rPr lang="en-US" sz="2700" dirty="0" err="1">
                <a:solidFill>
                  <a:schemeClr val="accent1">
                    <a:lumMod val="75000"/>
                  </a:schemeClr>
                </a:solidFill>
              </a:rPr>
              <a:t>VRd</a:t>
            </a:r>
            <a:r>
              <a:rPr lang="en-US" sz="2700" dirty="0">
                <a:solidFill>
                  <a:schemeClr val="accent1">
                    <a:lumMod val="75000"/>
                  </a:schemeClr>
                </a:solidFill>
              </a:rPr>
              <a:t> + Rd vs. </a:t>
            </a:r>
            <a:r>
              <a:rPr lang="en-US" sz="2700" dirty="0" err="1">
                <a:solidFill>
                  <a:schemeClr val="accent1">
                    <a:lumMod val="75000"/>
                  </a:schemeClr>
                </a:solidFill>
              </a:rPr>
              <a:t>VRd</a:t>
            </a:r>
            <a:r>
              <a:rPr lang="en-US" sz="2700" dirty="0">
                <a:solidFill>
                  <a:schemeClr val="accent1">
                    <a:lumMod val="75000"/>
                  </a:schemeClr>
                </a:solidFill>
              </a:rPr>
              <a:t> + Rd</a:t>
            </a:r>
            <a:br>
              <a:rPr lang="en-US" sz="2700" dirty="0">
                <a:solidFill>
                  <a:schemeClr val="accent1">
                    <a:lumMod val="75000"/>
                  </a:schemeClr>
                </a:solidFill>
              </a:rPr>
            </a:br>
            <a:r>
              <a:rPr lang="en-US" sz="2175" i="1" dirty="0">
                <a:solidFill>
                  <a:schemeClr val="accent1">
                    <a:lumMod val="75000"/>
                  </a:schemeClr>
                </a:solidFill>
              </a:rPr>
              <a:t>Higher risk of infection, malignancy and death</a:t>
            </a:r>
          </a:p>
        </p:txBody>
      </p:sp>
      <p:graphicFrame>
        <p:nvGraphicFramePr>
          <p:cNvPr id="10" name="Table 9">
            <a:extLst>
              <a:ext uri="{FF2B5EF4-FFF2-40B4-BE49-F238E27FC236}">
                <a16:creationId xmlns:a16="http://schemas.microsoft.com/office/drawing/2014/main" id="{07DDAE47-4B0B-E044-3BF0-7B1F63AB11B1}"/>
              </a:ext>
            </a:extLst>
          </p:cNvPr>
          <p:cNvGraphicFramePr>
            <a:graphicFrameLocks noGrp="1"/>
          </p:cNvGraphicFramePr>
          <p:nvPr/>
        </p:nvGraphicFramePr>
        <p:xfrm>
          <a:off x="212192" y="1379569"/>
          <a:ext cx="4881127" cy="1194563"/>
        </p:xfrm>
        <a:graphic>
          <a:graphicData uri="http://schemas.openxmlformats.org/drawingml/2006/table">
            <a:tbl>
              <a:tblPr firstRow="1" bandRow="1"/>
              <a:tblGrid>
                <a:gridCol w="2255015">
                  <a:extLst>
                    <a:ext uri="{9D8B030D-6E8A-4147-A177-3AD203B41FA5}">
                      <a16:colId xmlns:a16="http://schemas.microsoft.com/office/drawing/2014/main" val="1212021458"/>
                    </a:ext>
                  </a:extLst>
                </a:gridCol>
                <a:gridCol w="1204332">
                  <a:extLst>
                    <a:ext uri="{9D8B030D-6E8A-4147-A177-3AD203B41FA5}">
                      <a16:colId xmlns:a16="http://schemas.microsoft.com/office/drawing/2014/main" val="1076369621"/>
                    </a:ext>
                  </a:extLst>
                </a:gridCol>
                <a:gridCol w="1421780">
                  <a:extLst>
                    <a:ext uri="{9D8B030D-6E8A-4147-A177-3AD203B41FA5}">
                      <a16:colId xmlns:a16="http://schemas.microsoft.com/office/drawing/2014/main" val="3530171249"/>
                    </a:ext>
                  </a:extLst>
                </a:gridCol>
              </a:tblGrid>
              <a:tr h="3349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US" sz="800" b="1" kern="1200" dirty="0">
                          <a:solidFill>
                            <a:schemeClr val="bg1"/>
                          </a:solidFill>
                          <a:latin typeface="+mn-lt"/>
                          <a:ea typeface="+mn-ea"/>
                          <a:cs typeface="+mn-cs"/>
                        </a:rPr>
                      </a:br>
                      <a:r>
                        <a:rPr lang="en-US" sz="800" b="1" kern="1200" dirty="0">
                          <a:solidFill>
                            <a:schemeClr val="bg1"/>
                          </a:solidFill>
                          <a:latin typeface="+mn-lt"/>
                          <a:ea typeface="+mn-ea"/>
                          <a:cs typeface="+mn-cs"/>
                        </a:rPr>
                        <a:t>TEAE overview, n (%)</a:t>
                      </a:r>
                    </a:p>
                  </a:txBody>
                  <a:tcPr marL="35100" marR="35100" marT="0" marB="0" anchor="ctr">
                    <a:lnL w="12700" cmpd="sng">
                      <a:noFill/>
                      <a:prstDash val="soli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algn="ctr">
                        <a:lnSpc>
                          <a:spcPct val="106000"/>
                        </a:lnSpc>
                        <a:spcBef>
                          <a:spcPts val="0"/>
                        </a:spcBef>
                        <a:spcAft>
                          <a:spcPts val="0"/>
                        </a:spcAft>
                      </a:pPr>
                      <a:r>
                        <a:rPr lang="en-US" sz="800" b="1" kern="1200" dirty="0">
                          <a:solidFill>
                            <a:schemeClr val="bg1"/>
                          </a:solidFill>
                          <a:effectLst/>
                          <a:latin typeface="+mn-lt"/>
                          <a:ea typeface="Times New Roman" panose="02020603050405020304" pitchFamily="18" charset="0"/>
                          <a:cs typeface="Times New Roman" panose="02020603050405020304" pitchFamily="18" charset="0"/>
                        </a:rPr>
                        <a:t>Isa-VRd </a:t>
                      </a:r>
                      <a:endParaRPr lang="en-US" sz="800" dirty="0">
                        <a:solidFill>
                          <a:schemeClr val="bg1"/>
                        </a:solidFill>
                        <a:effectLst/>
                        <a:latin typeface="+mn-lt"/>
                        <a:ea typeface="Calibri" panose="020F0502020204030204" pitchFamily="34" charset="0"/>
                        <a:cs typeface="Times New Roman" panose="02020603050405020304" pitchFamily="18" charset="0"/>
                      </a:endParaRPr>
                    </a:p>
                    <a:p>
                      <a:pPr marL="0" marR="0" algn="ctr">
                        <a:lnSpc>
                          <a:spcPct val="106000"/>
                        </a:lnSpc>
                        <a:spcBef>
                          <a:spcPts val="0"/>
                        </a:spcBef>
                        <a:spcAft>
                          <a:spcPts val="0"/>
                        </a:spcAft>
                      </a:pPr>
                      <a:r>
                        <a:rPr lang="en-US" sz="800" b="1" kern="1200" dirty="0">
                          <a:solidFill>
                            <a:schemeClr val="bg1"/>
                          </a:solidFill>
                          <a:effectLst/>
                          <a:latin typeface="+mn-lt"/>
                          <a:ea typeface="Times New Roman" panose="02020603050405020304" pitchFamily="18" charset="0"/>
                          <a:cs typeface="Times New Roman" panose="02020603050405020304" pitchFamily="18" charset="0"/>
                        </a:rPr>
                        <a:t>(n=263)</a:t>
                      </a:r>
                      <a:endParaRPr lang="en-US" sz="8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algn="ctr">
                        <a:lnSpc>
                          <a:spcPct val="106000"/>
                        </a:lnSpc>
                        <a:spcBef>
                          <a:spcPts val="0"/>
                        </a:spcBef>
                        <a:spcAft>
                          <a:spcPts val="0"/>
                        </a:spcAft>
                      </a:pPr>
                      <a:r>
                        <a:rPr lang="en-US" sz="800" b="1" kern="1200" dirty="0">
                          <a:solidFill>
                            <a:schemeClr val="bg1"/>
                          </a:solidFill>
                          <a:effectLst/>
                          <a:latin typeface="+mn-lt"/>
                          <a:ea typeface="Times New Roman" panose="02020603050405020304" pitchFamily="18" charset="0"/>
                          <a:cs typeface="Times New Roman" panose="02020603050405020304" pitchFamily="18" charset="0"/>
                        </a:rPr>
                        <a:t>VRd </a:t>
                      </a:r>
                      <a:endParaRPr lang="en-US" sz="800" dirty="0">
                        <a:solidFill>
                          <a:schemeClr val="bg1"/>
                        </a:solidFill>
                        <a:effectLst/>
                        <a:latin typeface="+mn-lt"/>
                        <a:ea typeface="Calibri" panose="020F0502020204030204" pitchFamily="34" charset="0"/>
                        <a:cs typeface="Times New Roman" panose="02020603050405020304" pitchFamily="18" charset="0"/>
                      </a:endParaRPr>
                    </a:p>
                    <a:p>
                      <a:pPr marL="0" marR="0" algn="ctr">
                        <a:lnSpc>
                          <a:spcPct val="106000"/>
                        </a:lnSpc>
                        <a:spcBef>
                          <a:spcPts val="0"/>
                        </a:spcBef>
                        <a:spcAft>
                          <a:spcPts val="0"/>
                        </a:spcAft>
                      </a:pPr>
                      <a:r>
                        <a:rPr lang="en-US" sz="800" b="1" kern="1200" dirty="0">
                          <a:solidFill>
                            <a:schemeClr val="bg1"/>
                          </a:solidFill>
                          <a:effectLst/>
                          <a:latin typeface="+mn-lt"/>
                          <a:ea typeface="Times New Roman" panose="02020603050405020304" pitchFamily="18" charset="0"/>
                          <a:cs typeface="Times New Roman" panose="02020603050405020304" pitchFamily="18" charset="0"/>
                        </a:rPr>
                        <a:t>(n=181)</a:t>
                      </a:r>
                      <a:endParaRPr lang="en-US" sz="8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796947984"/>
                  </a:ext>
                </a:extLst>
              </a:tr>
              <a:tr h="151400">
                <a:tc>
                  <a:txBody>
                    <a:bodyPr/>
                    <a:lstStyle>
                      <a:lvl1pPr marL="0" algn="l" defTabSz="685783" rtl="0" eaLnBrk="1" latinLnBrk="0" hangingPunct="1">
                        <a:defRPr sz="1350" kern="1200">
                          <a:solidFill>
                            <a:schemeClr val="dk1"/>
                          </a:solidFill>
                          <a:latin typeface="Arial" panose="020B0604020202020204"/>
                        </a:defRPr>
                      </a:lvl1pPr>
                      <a:lvl2pPr marL="342892" algn="l" defTabSz="685783" rtl="0" eaLnBrk="1" latinLnBrk="0" hangingPunct="1">
                        <a:defRPr sz="1350" kern="1200">
                          <a:solidFill>
                            <a:schemeClr val="dk1"/>
                          </a:solidFill>
                          <a:latin typeface="Arial" panose="020B0604020202020204"/>
                        </a:defRPr>
                      </a:lvl2pPr>
                      <a:lvl3pPr marL="685783" algn="l" defTabSz="685783" rtl="0" eaLnBrk="1" latinLnBrk="0" hangingPunct="1">
                        <a:defRPr sz="1350" kern="1200">
                          <a:solidFill>
                            <a:schemeClr val="dk1"/>
                          </a:solidFill>
                          <a:latin typeface="Arial" panose="020B0604020202020204"/>
                        </a:defRPr>
                      </a:lvl3pPr>
                      <a:lvl4pPr marL="1028675" algn="l" defTabSz="685783" rtl="0" eaLnBrk="1" latinLnBrk="0" hangingPunct="1">
                        <a:defRPr sz="1350" kern="1200">
                          <a:solidFill>
                            <a:schemeClr val="dk1"/>
                          </a:solidFill>
                          <a:latin typeface="Arial" panose="020B0604020202020204"/>
                        </a:defRPr>
                      </a:lvl4pPr>
                      <a:lvl5pPr marL="1371566" algn="l" defTabSz="685783" rtl="0" eaLnBrk="1" latinLnBrk="0" hangingPunct="1">
                        <a:defRPr sz="1350" kern="1200">
                          <a:solidFill>
                            <a:schemeClr val="dk1"/>
                          </a:solidFill>
                          <a:latin typeface="Arial" panose="020B0604020202020204"/>
                        </a:defRPr>
                      </a:lvl5pPr>
                      <a:lvl6pPr marL="1714457" algn="l" defTabSz="685783" rtl="0" eaLnBrk="1" latinLnBrk="0" hangingPunct="1">
                        <a:defRPr sz="1350" kern="1200">
                          <a:solidFill>
                            <a:schemeClr val="dk1"/>
                          </a:solidFill>
                          <a:latin typeface="Arial" panose="020B0604020202020204"/>
                        </a:defRPr>
                      </a:lvl6pPr>
                      <a:lvl7pPr marL="2057348" algn="l" defTabSz="685783" rtl="0" eaLnBrk="1" latinLnBrk="0" hangingPunct="1">
                        <a:defRPr sz="1350" kern="1200">
                          <a:solidFill>
                            <a:schemeClr val="dk1"/>
                          </a:solidFill>
                          <a:latin typeface="Arial" panose="020B0604020202020204"/>
                        </a:defRPr>
                      </a:lvl7pPr>
                      <a:lvl8pPr marL="2400240" algn="l" defTabSz="685783" rtl="0" eaLnBrk="1" latinLnBrk="0" hangingPunct="1">
                        <a:defRPr sz="1350" kern="1200">
                          <a:solidFill>
                            <a:schemeClr val="dk1"/>
                          </a:solidFill>
                          <a:latin typeface="Arial" panose="020B0604020202020204"/>
                        </a:defRPr>
                      </a:lvl8pPr>
                      <a:lvl9pPr marL="2743132" algn="l" defTabSz="685783" rtl="0" eaLnBrk="1" latinLnBrk="0" hangingPunct="1">
                        <a:defRPr sz="1350" kern="1200">
                          <a:solidFill>
                            <a:schemeClr val="dk1"/>
                          </a:solidFill>
                          <a:latin typeface="Arial" panose="020B0604020202020204"/>
                        </a:defRPr>
                      </a:lvl9pPr>
                    </a:lstStyle>
                    <a:p>
                      <a:pPr>
                        <a:lnSpc>
                          <a:spcPct val="107000"/>
                        </a:lnSpc>
                        <a:spcBef>
                          <a:spcPts val="100"/>
                        </a:spcBef>
                        <a:spcAft>
                          <a:spcPts val="100"/>
                        </a:spcAft>
                      </a:pPr>
                      <a:r>
                        <a:rPr lang="en-US" sz="700" b="0" dirty="0">
                          <a:solidFill>
                            <a:schemeClr val="tx1">
                              <a:lumMod val="50000"/>
                            </a:schemeClr>
                          </a:solidFill>
                          <a:effectLst/>
                          <a:latin typeface="+mn-lt"/>
                        </a:rPr>
                        <a:t>Any TEAE</a:t>
                      </a:r>
                      <a:endParaRPr lang="en-GB" sz="700" b="0" dirty="0">
                        <a:solidFill>
                          <a:schemeClr val="tx1">
                            <a:lumMod val="50000"/>
                          </a:schemeClr>
                        </a:solidFill>
                        <a:effectLst/>
                        <a:latin typeface="+mn-lt"/>
                        <a:ea typeface="Times New Roman" panose="02020603050405020304" pitchFamily="18" charset="0"/>
                        <a:cs typeface="Arial" panose="020B0604020202020204" pitchFamily="34" charset="0"/>
                      </a:endParaRPr>
                    </a:p>
                  </a:txBody>
                  <a:tcPr marL="54000" marR="35100" marT="0" marB="0" anchor="ctr">
                    <a:lnL w="12700" cmpd="sng">
                      <a:noFill/>
                      <a:prstDash val="solid"/>
                    </a:lnL>
                    <a:lnR w="12700" cap="flat" cmpd="sng" algn="ctr">
                      <a:solidFill>
                        <a:schemeClr val="bg1"/>
                      </a:solidFill>
                      <a:prstDash val="solid"/>
                      <a:round/>
                      <a:headEnd type="none" w="med" len="med"/>
                      <a:tailEnd type="none" w="med" len="med"/>
                    </a:lnR>
                    <a:lnT w="12700" cmpd="sng">
                      <a:noFill/>
                      <a:prstDash val="soli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Trebuchet MS" panose="020B0603020202020204"/>
                        </a:defRPr>
                      </a:lvl1pPr>
                      <a:lvl2pPr marL="342900" algn="l" defTabSz="685800" rtl="0" eaLnBrk="1" latinLnBrk="0" hangingPunct="1">
                        <a:defRPr sz="1350" kern="1200">
                          <a:solidFill>
                            <a:schemeClr val="dk1"/>
                          </a:solidFill>
                          <a:latin typeface="Trebuchet MS" panose="020B0603020202020204"/>
                        </a:defRPr>
                      </a:lvl2pPr>
                      <a:lvl3pPr marL="685800" algn="l" defTabSz="685800" rtl="0" eaLnBrk="1" latinLnBrk="0" hangingPunct="1">
                        <a:defRPr sz="1350" kern="1200">
                          <a:solidFill>
                            <a:schemeClr val="dk1"/>
                          </a:solidFill>
                          <a:latin typeface="Trebuchet MS" panose="020B0603020202020204"/>
                        </a:defRPr>
                      </a:lvl3pPr>
                      <a:lvl4pPr marL="1028700" algn="l" defTabSz="685800" rtl="0" eaLnBrk="1" latinLnBrk="0" hangingPunct="1">
                        <a:defRPr sz="1350" kern="1200">
                          <a:solidFill>
                            <a:schemeClr val="dk1"/>
                          </a:solidFill>
                          <a:latin typeface="Trebuchet MS" panose="020B0603020202020204"/>
                        </a:defRPr>
                      </a:lvl4pPr>
                      <a:lvl5pPr marL="1371600" algn="l" defTabSz="685800" rtl="0" eaLnBrk="1" latinLnBrk="0" hangingPunct="1">
                        <a:defRPr sz="1350" kern="1200">
                          <a:solidFill>
                            <a:schemeClr val="dk1"/>
                          </a:solidFill>
                          <a:latin typeface="Trebuchet MS" panose="020B0603020202020204"/>
                        </a:defRPr>
                      </a:lvl5pPr>
                      <a:lvl6pPr marL="1714500" algn="l" defTabSz="685800" rtl="0" eaLnBrk="1" latinLnBrk="0" hangingPunct="1">
                        <a:defRPr sz="1350" kern="1200">
                          <a:solidFill>
                            <a:schemeClr val="dk1"/>
                          </a:solidFill>
                          <a:latin typeface="Trebuchet MS" panose="020B0603020202020204"/>
                        </a:defRPr>
                      </a:lvl6pPr>
                      <a:lvl7pPr marL="2057400" algn="l" defTabSz="685800" rtl="0" eaLnBrk="1" latinLnBrk="0" hangingPunct="1">
                        <a:defRPr sz="1350" kern="1200">
                          <a:solidFill>
                            <a:schemeClr val="dk1"/>
                          </a:solidFill>
                          <a:latin typeface="Trebuchet MS" panose="020B0603020202020204"/>
                        </a:defRPr>
                      </a:lvl7pPr>
                      <a:lvl8pPr marL="2400300" algn="l" defTabSz="685800" rtl="0" eaLnBrk="1" latinLnBrk="0" hangingPunct="1">
                        <a:defRPr sz="1350" kern="1200">
                          <a:solidFill>
                            <a:schemeClr val="dk1"/>
                          </a:solidFill>
                          <a:latin typeface="Trebuchet MS" panose="020B0603020202020204"/>
                        </a:defRPr>
                      </a:lvl8pPr>
                      <a:lvl9pPr marL="2743200" algn="l" defTabSz="685800" rtl="0" eaLnBrk="1" latinLnBrk="0" hangingPunct="1">
                        <a:defRPr sz="1350" kern="1200">
                          <a:solidFill>
                            <a:schemeClr val="dk1"/>
                          </a:solidFill>
                          <a:latin typeface="Trebuchet MS" panose="020B0603020202020204"/>
                        </a:defRPr>
                      </a:lvl9pPr>
                    </a:lstStyle>
                    <a:p>
                      <a:pPr marL="0" marR="0" lvl="0" indent="0" algn="ctr" rtl="0" eaLnBrk="1" fontAlgn="b" latinLnBrk="0" hangingPunct="1">
                        <a:lnSpc>
                          <a:spcPct val="100000"/>
                        </a:lnSpc>
                        <a:spcBef>
                          <a:spcPts val="0"/>
                        </a:spcBef>
                        <a:spcAft>
                          <a:spcPts val="0"/>
                        </a:spcAft>
                        <a:buClrTx/>
                        <a:buSzTx/>
                        <a:buFontTx/>
                        <a:buNone/>
                      </a:pPr>
                      <a:r>
                        <a:rPr lang="fr-FR" sz="700" b="0" kern="1200" dirty="0">
                          <a:solidFill>
                            <a:schemeClr val="tx1"/>
                          </a:solidFill>
                          <a:effectLst/>
                          <a:latin typeface="Arial" panose="020B0604020202020204" pitchFamily="34" charset="0"/>
                          <a:ea typeface="+mn-ea"/>
                          <a:cs typeface="Arial" panose="020B0604020202020204" pitchFamily="34" charset="0"/>
                        </a:rPr>
                        <a:t>262 (99.6)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Trebuchet MS" panose="020B0603020202020204"/>
                        </a:defRPr>
                      </a:lvl1pPr>
                      <a:lvl2pPr marL="342900" algn="l" defTabSz="685800" rtl="0" eaLnBrk="1" latinLnBrk="0" hangingPunct="1">
                        <a:defRPr sz="1350" kern="1200">
                          <a:solidFill>
                            <a:schemeClr val="dk1"/>
                          </a:solidFill>
                          <a:latin typeface="Trebuchet MS" panose="020B0603020202020204"/>
                        </a:defRPr>
                      </a:lvl2pPr>
                      <a:lvl3pPr marL="685800" algn="l" defTabSz="685800" rtl="0" eaLnBrk="1" latinLnBrk="0" hangingPunct="1">
                        <a:defRPr sz="1350" kern="1200">
                          <a:solidFill>
                            <a:schemeClr val="dk1"/>
                          </a:solidFill>
                          <a:latin typeface="Trebuchet MS" panose="020B0603020202020204"/>
                        </a:defRPr>
                      </a:lvl3pPr>
                      <a:lvl4pPr marL="1028700" algn="l" defTabSz="685800" rtl="0" eaLnBrk="1" latinLnBrk="0" hangingPunct="1">
                        <a:defRPr sz="1350" kern="1200">
                          <a:solidFill>
                            <a:schemeClr val="dk1"/>
                          </a:solidFill>
                          <a:latin typeface="Trebuchet MS" panose="020B0603020202020204"/>
                        </a:defRPr>
                      </a:lvl4pPr>
                      <a:lvl5pPr marL="1371600" algn="l" defTabSz="685800" rtl="0" eaLnBrk="1" latinLnBrk="0" hangingPunct="1">
                        <a:defRPr sz="1350" kern="1200">
                          <a:solidFill>
                            <a:schemeClr val="dk1"/>
                          </a:solidFill>
                          <a:latin typeface="Trebuchet MS" panose="020B0603020202020204"/>
                        </a:defRPr>
                      </a:lvl5pPr>
                      <a:lvl6pPr marL="1714500" algn="l" defTabSz="685800" rtl="0" eaLnBrk="1" latinLnBrk="0" hangingPunct="1">
                        <a:defRPr sz="1350" kern="1200">
                          <a:solidFill>
                            <a:schemeClr val="dk1"/>
                          </a:solidFill>
                          <a:latin typeface="Trebuchet MS" panose="020B0603020202020204"/>
                        </a:defRPr>
                      </a:lvl6pPr>
                      <a:lvl7pPr marL="2057400" algn="l" defTabSz="685800" rtl="0" eaLnBrk="1" latinLnBrk="0" hangingPunct="1">
                        <a:defRPr sz="1350" kern="1200">
                          <a:solidFill>
                            <a:schemeClr val="dk1"/>
                          </a:solidFill>
                          <a:latin typeface="Trebuchet MS" panose="020B0603020202020204"/>
                        </a:defRPr>
                      </a:lvl7pPr>
                      <a:lvl8pPr marL="2400300" algn="l" defTabSz="685800" rtl="0" eaLnBrk="1" latinLnBrk="0" hangingPunct="1">
                        <a:defRPr sz="1350" kern="1200">
                          <a:solidFill>
                            <a:schemeClr val="dk1"/>
                          </a:solidFill>
                          <a:latin typeface="Trebuchet MS" panose="020B0603020202020204"/>
                        </a:defRPr>
                      </a:lvl8pPr>
                      <a:lvl9pPr marL="2743200" algn="l" defTabSz="685800" rtl="0" eaLnBrk="1" latinLnBrk="0" hangingPunct="1">
                        <a:defRPr sz="1350" kern="1200">
                          <a:solidFill>
                            <a:schemeClr val="dk1"/>
                          </a:solidFill>
                          <a:latin typeface="Trebuchet MS" panose="020B0603020202020204"/>
                        </a:defRPr>
                      </a:lvl9pPr>
                    </a:lstStyle>
                    <a:p>
                      <a:pPr marL="0" marR="0" lvl="0" indent="0" algn="ctr" defTabSz="685800" rtl="0" eaLnBrk="1" fontAlgn="ctr" latinLnBrk="0" hangingPunct="1">
                        <a:lnSpc>
                          <a:spcPct val="100000"/>
                        </a:lnSpc>
                        <a:spcBef>
                          <a:spcPts val="0"/>
                        </a:spcBef>
                        <a:spcAft>
                          <a:spcPts val="0"/>
                        </a:spcAft>
                        <a:buClrTx/>
                        <a:buSzTx/>
                        <a:buFontTx/>
                        <a:buNone/>
                        <a:tabLst/>
                        <a:defRPr/>
                      </a:pPr>
                      <a:r>
                        <a:rPr lang="fr-FR" sz="700" b="0" kern="1200" dirty="0">
                          <a:solidFill>
                            <a:schemeClr val="tx1"/>
                          </a:solidFill>
                          <a:effectLst/>
                          <a:latin typeface="Arial"/>
                          <a:ea typeface="+mn-ea"/>
                          <a:cs typeface="Arial"/>
                        </a:rPr>
                        <a:t>178 (98.3)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6824820"/>
                  </a:ext>
                </a:extLst>
              </a:tr>
              <a:tr h="151400">
                <a:tc>
                  <a:txBody>
                    <a:bodyPr/>
                    <a:lstStyle>
                      <a:lvl1pPr marL="0" algn="l" defTabSz="685783" rtl="0" eaLnBrk="1" latinLnBrk="0" hangingPunct="1">
                        <a:defRPr sz="1350" kern="1200">
                          <a:solidFill>
                            <a:schemeClr val="dk1"/>
                          </a:solidFill>
                          <a:latin typeface="Arial" panose="020B0604020202020204"/>
                        </a:defRPr>
                      </a:lvl1pPr>
                      <a:lvl2pPr marL="342892" algn="l" defTabSz="685783" rtl="0" eaLnBrk="1" latinLnBrk="0" hangingPunct="1">
                        <a:defRPr sz="1350" kern="1200">
                          <a:solidFill>
                            <a:schemeClr val="dk1"/>
                          </a:solidFill>
                          <a:latin typeface="Arial" panose="020B0604020202020204"/>
                        </a:defRPr>
                      </a:lvl2pPr>
                      <a:lvl3pPr marL="685783" algn="l" defTabSz="685783" rtl="0" eaLnBrk="1" latinLnBrk="0" hangingPunct="1">
                        <a:defRPr sz="1350" kern="1200">
                          <a:solidFill>
                            <a:schemeClr val="dk1"/>
                          </a:solidFill>
                          <a:latin typeface="Arial" panose="020B0604020202020204"/>
                        </a:defRPr>
                      </a:lvl3pPr>
                      <a:lvl4pPr marL="1028675" algn="l" defTabSz="685783" rtl="0" eaLnBrk="1" latinLnBrk="0" hangingPunct="1">
                        <a:defRPr sz="1350" kern="1200">
                          <a:solidFill>
                            <a:schemeClr val="dk1"/>
                          </a:solidFill>
                          <a:latin typeface="Arial" panose="020B0604020202020204"/>
                        </a:defRPr>
                      </a:lvl4pPr>
                      <a:lvl5pPr marL="1371566" algn="l" defTabSz="685783" rtl="0" eaLnBrk="1" latinLnBrk="0" hangingPunct="1">
                        <a:defRPr sz="1350" kern="1200">
                          <a:solidFill>
                            <a:schemeClr val="dk1"/>
                          </a:solidFill>
                          <a:latin typeface="Arial" panose="020B0604020202020204"/>
                        </a:defRPr>
                      </a:lvl5pPr>
                      <a:lvl6pPr marL="1714457" algn="l" defTabSz="685783" rtl="0" eaLnBrk="1" latinLnBrk="0" hangingPunct="1">
                        <a:defRPr sz="1350" kern="1200">
                          <a:solidFill>
                            <a:schemeClr val="dk1"/>
                          </a:solidFill>
                          <a:latin typeface="Arial" panose="020B0604020202020204"/>
                        </a:defRPr>
                      </a:lvl6pPr>
                      <a:lvl7pPr marL="2057348" algn="l" defTabSz="685783" rtl="0" eaLnBrk="1" latinLnBrk="0" hangingPunct="1">
                        <a:defRPr sz="1350" kern="1200">
                          <a:solidFill>
                            <a:schemeClr val="dk1"/>
                          </a:solidFill>
                          <a:latin typeface="Arial" panose="020B0604020202020204"/>
                        </a:defRPr>
                      </a:lvl7pPr>
                      <a:lvl8pPr marL="2400240" algn="l" defTabSz="685783" rtl="0" eaLnBrk="1" latinLnBrk="0" hangingPunct="1">
                        <a:defRPr sz="1350" kern="1200">
                          <a:solidFill>
                            <a:schemeClr val="dk1"/>
                          </a:solidFill>
                          <a:latin typeface="Arial" panose="020B0604020202020204"/>
                        </a:defRPr>
                      </a:lvl8pPr>
                      <a:lvl9pPr marL="2743132" algn="l" defTabSz="685783" rtl="0" eaLnBrk="1" latinLnBrk="0" hangingPunct="1">
                        <a:defRPr sz="1350" kern="1200">
                          <a:solidFill>
                            <a:schemeClr val="dk1"/>
                          </a:solidFill>
                          <a:latin typeface="Arial" panose="020B0604020202020204"/>
                        </a:defRPr>
                      </a:lvl9pPr>
                    </a:lstStyle>
                    <a:p>
                      <a:pPr>
                        <a:lnSpc>
                          <a:spcPct val="107000"/>
                        </a:lnSpc>
                        <a:spcBef>
                          <a:spcPts val="100"/>
                        </a:spcBef>
                        <a:spcAft>
                          <a:spcPts val="100"/>
                        </a:spcAft>
                      </a:pPr>
                      <a:r>
                        <a:rPr lang="en-US" sz="700" b="0" dirty="0">
                          <a:solidFill>
                            <a:schemeClr val="tx1">
                              <a:lumMod val="50000"/>
                            </a:schemeClr>
                          </a:solidFill>
                          <a:effectLst/>
                          <a:latin typeface="+mn-lt"/>
                        </a:rPr>
                        <a:t>Grade ≥3 TEAEs</a:t>
                      </a:r>
                      <a:endParaRPr lang="en-GB" sz="700" b="0" dirty="0">
                        <a:solidFill>
                          <a:schemeClr val="tx1">
                            <a:lumMod val="50000"/>
                          </a:schemeClr>
                        </a:solidFill>
                        <a:effectLst/>
                        <a:latin typeface="+mn-lt"/>
                        <a:ea typeface="Times New Roman" panose="02020603050405020304" pitchFamily="18" charset="0"/>
                        <a:cs typeface="Arial" panose="020B0604020202020204" pitchFamily="34" charset="0"/>
                      </a:endParaRPr>
                    </a:p>
                  </a:txBody>
                  <a:tcPr marL="54000" marR="35100" marT="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BFD"/>
                    </a:solidFill>
                  </a:tcPr>
                </a:tc>
                <a:tc>
                  <a:txBody>
                    <a:bodyPr/>
                    <a:lstStyle>
                      <a:lvl1pPr marL="0" algn="l" defTabSz="685800" rtl="0" eaLnBrk="1" latinLnBrk="0" hangingPunct="1">
                        <a:defRPr sz="1350" kern="1200">
                          <a:solidFill>
                            <a:schemeClr val="dk1"/>
                          </a:solidFill>
                          <a:latin typeface="Trebuchet MS" panose="020B0603020202020204"/>
                        </a:defRPr>
                      </a:lvl1pPr>
                      <a:lvl2pPr marL="342900" algn="l" defTabSz="685800" rtl="0" eaLnBrk="1" latinLnBrk="0" hangingPunct="1">
                        <a:defRPr sz="1350" kern="1200">
                          <a:solidFill>
                            <a:schemeClr val="dk1"/>
                          </a:solidFill>
                          <a:latin typeface="Trebuchet MS" panose="020B0603020202020204"/>
                        </a:defRPr>
                      </a:lvl2pPr>
                      <a:lvl3pPr marL="685800" algn="l" defTabSz="685800" rtl="0" eaLnBrk="1" latinLnBrk="0" hangingPunct="1">
                        <a:defRPr sz="1350" kern="1200">
                          <a:solidFill>
                            <a:schemeClr val="dk1"/>
                          </a:solidFill>
                          <a:latin typeface="Trebuchet MS" panose="020B0603020202020204"/>
                        </a:defRPr>
                      </a:lvl3pPr>
                      <a:lvl4pPr marL="1028700" algn="l" defTabSz="685800" rtl="0" eaLnBrk="1" latinLnBrk="0" hangingPunct="1">
                        <a:defRPr sz="1350" kern="1200">
                          <a:solidFill>
                            <a:schemeClr val="dk1"/>
                          </a:solidFill>
                          <a:latin typeface="Trebuchet MS" panose="020B0603020202020204"/>
                        </a:defRPr>
                      </a:lvl4pPr>
                      <a:lvl5pPr marL="1371600" algn="l" defTabSz="685800" rtl="0" eaLnBrk="1" latinLnBrk="0" hangingPunct="1">
                        <a:defRPr sz="1350" kern="1200">
                          <a:solidFill>
                            <a:schemeClr val="dk1"/>
                          </a:solidFill>
                          <a:latin typeface="Trebuchet MS" panose="020B0603020202020204"/>
                        </a:defRPr>
                      </a:lvl5pPr>
                      <a:lvl6pPr marL="1714500" algn="l" defTabSz="685800" rtl="0" eaLnBrk="1" latinLnBrk="0" hangingPunct="1">
                        <a:defRPr sz="1350" kern="1200">
                          <a:solidFill>
                            <a:schemeClr val="dk1"/>
                          </a:solidFill>
                          <a:latin typeface="Trebuchet MS" panose="020B0603020202020204"/>
                        </a:defRPr>
                      </a:lvl6pPr>
                      <a:lvl7pPr marL="2057400" algn="l" defTabSz="685800" rtl="0" eaLnBrk="1" latinLnBrk="0" hangingPunct="1">
                        <a:defRPr sz="1350" kern="1200">
                          <a:solidFill>
                            <a:schemeClr val="dk1"/>
                          </a:solidFill>
                          <a:latin typeface="Trebuchet MS" panose="020B0603020202020204"/>
                        </a:defRPr>
                      </a:lvl7pPr>
                      <a:lvl8pPr marL="2400300" algn="l" defTabSz="685800" rtl="0" eaLnBrk="1" latinLnBrk="0" hangingPunct="1">
                        <a:defRPr sz="1350" kern="1200">
                          <a:solidFill>
                            <a:schemeClr val="dk1"/>
                          </a:solidFill>
                          <a:latin typeface="Trebuchet MS" panose="020B0603020202020204"/>
                        </a:defRPr>
                      </a:lvl8pPr>
                      <a:lvl9pPr marL="2743200" algn="l" defTabSz="685800" rtl="0" eaLnBrk="1" latinLnBrk="0" hangingPunct="1">
                        <a:defRPr sz="1350" kern="1200">
                          <a:solidFill>
                            <a:schemeClr val="dk1"/>
                          </a:solidFill>
                          <a:latin typeface="Trebuchet MS" panose="020B0603020202020204"/>
                        </a:defRPr>
                      </a:lvl9p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700" b="0" kern="1200" dirty="0">
                          <a:solidFill>
                            <a:schemeClr val="tx1"/>
                          </a:solidFill>
                          <a:effectLst/>
                          <a:latin typeface="Arial"/>
                          <a:ea typeface="+mn-ea"/>
                          <a:cs typeface="Arial"/>
                        </a:rPr>
                        <a:t>241 (91.6)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BFD"/>
                    </a:solidFill>
                  </a:tcPr>
                </a:tc>
                <a:tc>
                  <a:txBody>
                    <a:bodyPr/>
                    <a:lstStyle>
                      <a:lvl1pPr marL="0" algn="l" defTabSz="685800" rtl="0" eaLnBrk="1" latinLnBrk="0" hangingPunct="1">
                        <a:defRPr sz="1350" kern="1200">
                          <a:solidFill>
                            <a:schemeClr val="dk1"/>
                          </a:solidFill>
                          <a:latin typeface="Trebuchet MS" panose="020B0603020202020204"/>
                        </a:defRPr>
                      </a:lvl1pPr>
                      <a:lvl2pPr marL="342900" algn="l" defTabSz="685800" rtl="0" eaLnBrk="1" latinLnBrk="0" hangingPunct="1">
                        <a:defRPr sz="1350" kern="1200">
                          <a:solidFill>
                            <a:schemeClr val="dk1"/>
                          </a:solidFill>
                          <a:latin typeface="Trebuchet MS" panose="020B0603020202020204"/>
                        </a:defRPr>
                      </a:lvl2pPr>
                      <a:lvl3pPr marL="685800" algn="l" defTabSz="685800" rtl="0" eaLnBrk="1" latinLnBrk="0" hangingPunct="1">
                        <a:defRPr sz="1350" kern="1200">
                          <a:solidFill>
                            <a:schemeClr val="dk1"/>
                          </a:solidFill>
                          <a:latin typeface="Trebuchet MS" panose="020B0603020202020204"/>
                        </a:defRPr>
                      </a:lvl3pPr>
                      <a:lvl4pPr marL="1028700" algn="l" defTabSz="685800" rtl="0" eaLnBrk="1" latinLnBrk="0" hangingPunct="1">
                        <a:defRPr sz="1350" kern="1200">
                          <a:solidFill>
                            <a:schemeClr val="dk1"/>
                          </a:solidFill>
                          <a:latin typeface="Trebuchet MS" panose="020B0603020202020204"/>
                        </a:defRPr>
                      </a:lvl4pPr>
                      <a:lvl5pPr marL="1371600" algn="l" defTabSz="685800" rtl="0" eaLnBrk="1" latinLnBrk="0" hangingPunct="1">
                        <a:defRPr sz="1350" kern="1200">
                          <a:solidFill>
                            <a:schemeClr val="dk1"/>
                          </a:solidFill>
                          <a:latin typeface="Trebuchet MS" panose="020B0603020202020204"/>
                        </a:defRPr>
                      </a:lvl5pPr>
                      <a:lvl6pPr marL="1714500" algn="l" defTabSz="685800" rtl="0" eaLnBrk="1" latinLnBrk="0" hangingPunct="1">
                        <a:defRPr sz="1350" kern="1200">
                          <a:solidFill>
                            <a:schemeClr val="dk1"/>
                          </a:solidFill>
                          <a:latin typeface="Trebuchet MS" panose="020B0603020202020204"/>
                        </a:defRPr>
                      </a:lvl6pPr>
                      <a:lvl7pPr marL="2057400" algn="l" defTabSz="685800" rtl="0" eaLnBrk="1" latinLnBrk="0" hangingPunct="1">
                        <a:defRPr sz="1350" kern="1200">
                          <a:solidFill>
                            <a:schemeClr val="dk1"/>
                          </a:solidFill>
                          <a:latin typeface="Trebuchet MS" panose="020B0603020202020204"/>
                        </a:defRPr>
                      </a:lvl7pPr>
                      <a:lvl8pPr marL="2400300" algn="l" defTabSz="685800" rtl="0" eaLnBrk="1" latinLnBrk="0" hangingPunct="1">
                        <a:defRPr sz="1350" kern="1200">
                          <a:solidFill>
                            <a:schemeClr val="dk1"/>
                          </a:solidFill>
                          <a:latin typeface="Trebuchet MS" panose="020B0603020202020204"/>
                        </a:defRPr>
                      </a:lvl8pPr>
                      <a:lvl9pPr marL="2743200" algn="l" defTabSz="685800" rtl="0" eaLnBrk="1" latinLnBrk="0" hangingPunct="1">
                        <a:defRPr sz="1350" kern="1200">
                          <a:solidFill>
                            <a:schemeClr val="dk1"/>
                          </a:solidFill>
                          <a:latin typeface="Trebuchet MS" panose="020B0603020202020204"/>
                        </a:defRPr>
                      </a:lvl9pPr>
                    </a:lstStyle>
                    <a:p>
                      <a:pPr marL="0" marR="0" lvl="0" indent="0" algn="ctr" defTabSz="685800" rtl="0" eaLnBrk="1" fontAlgn="ctr" latinLnBrk="0" hangingPunct="1">
                        <a:lnSpc>
                          <a:spcPct val="100000"/>
                        </a:lnSpc>
                        <a:spcBef>
                          <a:spcPts val="0"/>
                        </a:spcBef>
                        <a:spcAft>
                          <a:spcPts val="0"/>
                        </a:spcAft>
                        <a:buClrTx/>
                        <a:buSzTx/>
                        <a:buFontTx/>
                        <a:buNone/>
                        <a:tabLst/>
                        <a:defRPr/>
                      </a:pPr>
                      <a:r>
                        <a:rPr lang="fr-FR" sz="700" b="0" kern="1200" dirty="0">
                          <a:solidFill>
                            <a:schemeClr val="tx1"/>
                          </a:solidFill>
                          <a:effectLst/>
                          <a:latin typeface="Arial"/>
                          <a:ea typeface="+mn-ea"/>
                          <a:cs typeface="Arial"/>
                        </a:rPr>
                        <a:t>152 (84.0)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BFD"/>
                    </a:solidFill>
                  </a:tcPr>
                </a:tc>
                <a:extLst>
                  <a:ext uri="{0D108BD9-81ED-4DB2-BD59-A6C34878D82A}">
                    <a16:rowId xmlns:a16="http://schemas.microsoft.com/office/drawing/2014/main" val="1557711457"/>
                  </a:ext>
                </a:extLst>
              </a:tr>
              <a:tr h="151400">
                <a:tc>
                  <a:txBody>
                    <a:bodyPr/>
                    <a:lstStyle>
                      <a:lvl1pPr marL="0" algn="l" defTabSz="685783" rtl="0" eaLnBrk="1" latinLnBrk="0" hangingPunct="1">
                        <a:defRPr sz="1350" kern="1200">
                          <a:solidFill>
                            <a:schemeClr val="dk1"/>
                          </a:solidFill>
                          <a:latin typeface="Arial" panose="020B0604020202020204"/>
                        </a:defRPr>
                      </a:lvl1pPr>
                      <a:lvl2pPr marL="342892" algn="l" defTabSz="685783" rtl="0" eaLnBrk="1" latinLnBrk="0" hangingPunct="1">
                        <a:defRPr sz="1350" kern="1200">
                          <a:solidFill>
                            <a:schemeClr val="dk1"/>
                          </a:solidFill>
                          <a:latin typeface="Arial" panose="020B0604020202020204"/>
                        </a:defRPr>
                      </a:lvl2pPr>
                      <a:lvl3pPr marL="685783" algn="l" defTabSz="685783" rtl="0" eaLnBrk="1" latinLnBrk="0" hangingPunct="1">
                        <a:defRPr sz="1350" kern="1200">
                          <a:solidFill>
                            <a:schemeClr val="dk1"/>
                          </a:solidFill>
                          <a:latin typeface="Arial" panose="020B0604020202020204"/>
                        </a:defRPr>
                      </a:lvl3pPr>
                      <a:lvl4pPr marL="1028675" algn="l" defTabSz="685783" rtl="0" eaLnBrk="1" latinLnBrk="0" hangingPunct="1">
                        <a:defRPr sz="1350" kern="1200">
                          <a:solidFill>
                            <a:schemeClr val="dk1"/>
                          </a:solidFill>
                          <a:latin typeface="Arial" panose="020B0604020202020204"/>
                        </a:defRPr>
                      </a:lvl4pPr>
                      <a:lvl5pPr marL="1371566" algn="l" defTabSz="685783" rtl="0" eaLnBrk="1" latinLnBrk="0" hangingPunct="1">
                        <a:defRPr sz="1350" kern="1200">
                          <a:solidFill>
                            <a:schemeClr val="dk1"/>
                          </a:solidFill>
                          <a:latin typeface="Arial" panose="020B0604020202020204"/>
                        </a:defRPr>
                      </a:lvl5pPr>
                      <a:lvl6pPr marL="1714457" algn="l" defTabSz="685783" rtl="0" eaLnBrk="1" latinLnBrk="0" hangingPunct="1">
                        <a:defRPr sz="1350" kern="1200">
                          <a:solidFill>
                            <a:schemeClr val="dk1"/>
                          </a:solidFill>
                          <a:latin typeface="Arial" panose="020B0604020202020204"/>
                        </a:defRPr>
                      </a:lvl6pPr>
                      <a:lvl7pPr marL="2057348" algn="l" defTabSz="685783" rtl="0" eaLnBrk="1" latinLnBrk="0" hangingPunct="1">
                        <a:defRPr sz="1350" kern="1200">
                          <a:solidFill>
                            <a:schemeClr val="dk1"/>
                          </a:solidFill>
                          <a:latin typeface="Arial" panose="020B0604020202020204"/>
                        </a:defRPr>
                      </a:lvl7pPr>
                      <a:lvl8pPr marL="2400240" algn="l" defTabSz="685783" rtl="0" eaLnBrk="1" latinLnBrk="0" hangingPunct="1">
                        <a:defRPr sz="1350" kern="1200">
                          <a:solidFill>
                            <a:schemeClr val="dk1"/>
                          </a:solidFill>
                          <a:latin typeface="Arial" panose="020B0604020202020204"/>
                        </a:defRPr>
                      </a:lvl8pPr>
                      <a:lvl9pPr marL="2743132" algn="l" defTabSz="685783" rtl="0" eaLnBrk="1" latinLnBrk="0" hangingPunct="1">
                        <a:defRPr sz="1350" kern="1200">
                          <a:solidFill>
                            <a:schemeClr val="dk1"/>
                          </a:solidFill>
                          <a:latin typeface="Arial" panose="020B0604020202020204"/>
                        </a:defRPr>
                      </a:lvl9pPr>
                    </a:lstStyle>
                    <a:p>
                      <a:pPr>
                        <a:lnSpc>
                          <a:spcPct val="107000"/>
                        </a:lnSpc>
                        <a:spcBef>
                          <a:spcPts val="100"/>
                        </a:spcBef>
                        <a:spcAft>
                          <a:spcPts val="100"/>
                        </a:spcAft>
                      </a:pPr>
                      <a:r>
                        <a:rPr lang="en-US" sz="700" b="0" dirty="0">
                          <a:solidFill>
                            <a:schemeClr val="tx1">
                              <a:lumMod val="50000"/>
                            </a:schemeClr>
                          </a:solidFill>
                          <a:effectLst/>
                          <a:latin typeface="+mn-lt"/>
                        </a:rPr>
                        <a:t>Grade 5 TEAEs*</a:t>
                      </a:r>
                      <a:endParaRPr lang="en-GB" sz="700" b="0" dirty="0">
                        <a:solidFill>
                          <a:schemeClr val="tx1">
                            <a:lumMod val="50000"/>
                          </a:schemeClr>
                        </a:solidFill>
                        <a:effectLst/>
                        <a:latin typeface="+mn-lt"/>
                        <a:ea typeface="Times New Roman" panose="02020603050405020304" pitchFamily="18" charset="0"/>
                        <a:cs typeface="Arial" panose="020B0604020202020204" pitchFamily="34" charset="0"/>
                      </a:endParaRPr>
                    </a:p>
                  </a:txBody>
                  <a:tcPr marL="54000" marR="35100" marT="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Trebuchet MS" panose="020B0603020202020204"/>
                        </a:defRPr>
                      </a:lvl1pPr>
                      <a:lvl2pPr marL="342900" algn="l" defTabSz="685800" rtl="0" eaLnBrk="1" latinLnBrk="0" hangingPunct="1">
                        <a:defRPr sz="1350" kern="1200">
                          <a:solidFill>
                            <a:schemeClr val="dk1"/>
                          </a:solidFill>
                          <a:latin typeface="Trebuchet MS" panose="020B0603020202020204"/>
                        </a:defRPr>
                      </a:lvl2pPr>
                      <a:lvl3pPr marL="685800" algn="l" defTabSz="685800" rtl="0" eaLnBrk="1" latinLnBrk="0" hangingPunct="1">
                        <a:defRPr sz="1350" kern="1200">
                          <a:solidFill>
                            <a:schemeClr val="dk1"/>
                          </a:solidFill>
                          <a:latin typeface="Trebuchet MS" panose="020B0603020202020204"/>
                        </a:defRPr>
                      </a:lvl3pPr>
                      <a:lvl4pPr marL="1028700" algn="l" defTabSz="685800" rtl="0" eaLnBrk="1" latinLnBrk="0" hangingPunct="1">
                        <a:defRPr sz="1350" kern="1200">
                          <a:solidFill>
                            <a:schemeClr val="dk1"/>
                          </a:solidFill>
                          <a:latin typeface="Trebuchet MS" panose="020B0603020202020204"/>
                        </a:defRPr>
                      </a:lvl4pPr>
                      <a:lvl5pPr marL="1371600" algn="l" defTabSz="685800" rtl="0" eaLnBrk="1" latinLnBrk="0" hangingPunct="1">
                        <a:defRPr sz="1350" kern="1200">
                          <a:solidFill>
                            <a:schemeClr val="dk1"/>
                          </a:solidFill>
                          <a:latin typeface="Trebuchet MS" panose="020B0603020202020204"/>
                        </a:defRPr>
                      </a:lvl5pPr>
                      <a:lvl6pPr marL="1714500" algn="l" defTabSz="685800" rtl="0" eaLnBrk="1" latinLnBrk="0" hangingPunct="1">
                        <a:defRPr sz="1350" kern="1200">
                          <a:solidFill>
                            <a:schemeClr val="dk1"/>
                          </a:solidFill>
                          <a:latin typeface="Trebuchet MS" panose="020B0603020202020204"/>
                        </a:defRPr>
                      </a:lvl6pPr>
                      <a:lvl7pPr marL="2057400" algn="l" defTabSz="685800" rtl="0" eaLnBrk="1" latinLnBrk="0" hangingPunct="1">
                        <a:defRPr sz="1350" kern="1200">
                          <a:solidFill>
                            <a:schemeClr val="dk1"/>
                          </a:solidFill>
                          <a:latin typeface="Trebuchet MS" panose="020B0603020202020204"/>
                        </a:defRPr>
                      </a:lvl7pPr>
                      <a:lvl8pPr marL="2400300" algn="l" defTabSz="685800" rtl="0" eaLnBrk="1" latinLnBrk="0" hangingPunct="1">
                        <a:defRPr sz="1350" kern="1200">
                          <a:solidFill>
                            <a:schemeClr val="dk1"/>
                          </a:solidFill>
                          <a:latin typeface="Trebuchet MS" panose="020B0603020202020204"/>
                        </a:defRPr>
                      </a:lvl8pPr>
                      <a:lvl9pPr marL="2743200" algn="l" defTabSz="685800" rtl="0" eaLnBrk="1" latinLnBrk="0" hangingPunct="1">
                        <a:defRPr sz="1350" kern="1200">
                          <a:solidFill>
                            <a:schemeClr val="dk1"/>
                          </a:solidFill>
                          <a:latin typeface="Trebuchet MS" panose="020B0603020202020204"/>
                        </a:defRPr>
                      </a:lvl9p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700" b="0" kern="1200" dirty="0">
                          <a:solidFill>
                            <a:schemeClr val="tx1"/>
                          </a:solidFill>
                          <a:effectLst/>
                          <a:latin typeface="Arial"/>
                          <a:ea typeface="+mn-ea"/>
                          <a:cs typeface="Arial"/>
                        </a:rPr>
                        <a:t>29 (11.0)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Trebuchet MS" panose="020B0603020202020204"/>
                        </a:defRPr>
                      </a:lvl1pPr>
                      <a:lvl2pPr marL="342900" algn="l" defTabSz="685800" rtl="0" eaLnBrk="1" latinLnBrk="0" hangingPunct="1">
                        <a:defRPr sz="1350" kern="1200">
                          <a:solidFill>
                            <a:schemeClr val="dk1"/>
                          </a:solidFill>
                          <a:latin typeface="Trebuchet MS" panose="020B0603020202020204"/>
                        </a:defRPr>
                      </a:lvl2pPr>
                      <a:lvl3pPr marL="685800" algn="l" defTabSz="685800" rtl="0" eaLnBrk="1" latinLnBrk="0" hangingPunct="1">
                        <a:defRPr sz="1350" kern="1200">
                          <a:solidFill>
                            <a:schemeClr val="dk1"/>
                          </a:solidFill>
                          <a:latin typeface="Trebuchet MS" panose="020B0603020202020204"/>
                        </a:defRPr>
                      </a:lvl3pPr>
                      <a:lvl4pPr marL="1028700" algn="l" defTabSz="685800" rtl="0" eaLnBrk="1" latinLnBrk="0" hangingPunct="1">
                        <a:defRPr sz="1350" kern="1200">
                          <a:solidFill>
                            <a:schemeClr val="dk1"/>
                          </a:solidFill>
                          <a:latin typeface="Trebuchet MS" panose="020B0603020202020204"/>
                        </a:defRPr>
                      </a:lvl4pPr>
                      <a:lvl5pPr marL="1371600" algn="l" defTabSz="685800" rtl="0" eaLnBrk="1" latinLnBrk="0" hangingPunct="1">
                        <a:defRPr sz="1350" kern="1200">
                          <a:solidFill>
                            <a:schemeClr val="dk1"/>
                          </a:solidFill>
                          <a:latin typeface="Trebuchet MS" panose="020B0603020202020204"/>
                        </a:defRPr>
                      </a:lvl5pPr>
                      <a:lvl6pPr marL="1714500" algn="l" defTabSz="685800" rtl="0" eaLnBrk="1" latinLnBrk="0" hangingPunct="1">
                        <a:defRPr sz="1350" kern="1200">
                          <a:solidFill>
                            <a:schemeClr val="dk1"/>
                          </a:solidFill>
                          <a:latin typeface="Trebuchet MS" panose="020B0603020202020204"/>
                        </a:defRPr>
                      </a:lvl6pPr>
                      <a:lvl7pPr marL="2057400" algn="l" defTabSz="685800" rtl="0" eaLnBrk="1" latinLnBrk="0" hangingPunct="1">
                        <a:defRPr sz="1350" kern="1200">
                          <a:solidFill>
                            <a:schemeClr val="dk1"/>
                          </a:solidFill>
                          <a:latin typeface="Trebuchet MS" panose="020B0603020202020204"/>
                        </a:defRPr>
                      </a:lvl7pPr>
                      <a:lvl8pPr marL="2400300" algn="l" defTabSz="685800" rtl="0" eaLnBrk="1" latinLnBrk="0" hangingPunct="1">
                        <a:defRPr sz="1350" kern="1200">
                          <a:solidFill>
                            <a:schemeClr val="dk1"/>
                          </a:solidFill>
                          <a:latin typeface="Trebuchet MS" panose="020B0603020202020204"/>
                        </a:defRPr>
                      </a:lvl8pPr>
                      <a:lvl9pPr marL="2743200" algn="l" defTabSz="685800" rtl="0" eaLnBrk="1" latinLnBrk="0" hangingPunct="1">
                        <a:defRPr sz="1350" kern="1200">
                          <a:solidFill>
                            <a:schemeClr val="dk1"/>
                          </a:solidFill>
                          <a:latin typeface="Trebuchet MS" panose="020B0603020202020204"/>
                        </a:defRPr>
                      </a:lvl9pPr>
                    </a:lstStyle>
                    <a:p>
                      <a:pPr marL="0" marR="0" lvl="0" indent="0" algn="ctr" defTabSz="685800" rtl="0" eaLnBrk="1" fontAlgn="ctr" latinLnBrk="0" hangingPunct="1">
                        <a:lnSpc>
                          <a:spcPct val="100000"/>
                        </a:lnSpc>
                        <a:spcBef>
                          <a:spcPts val="0"/>
                        </a:spcBef>
                        <a:spcAft>
                          <a:spcPts val="0"/>
                        </a:spcAft>
                        <a:buClrTx/>
                        <a:buSzTx/>
                        <a:buFontTx/>
                        <a:buNone/>
                        <a:tabLst/>
                        <a:defRPr/>
                      </a:pPr>
                      <a:r>
                        <a:rPr lang="fr-FR" sz="700" b="0" kern="1200" dirty="0">
                          <a:solidFill>
                            <a:schemeClr val="tx1"/>
                          </a:solidFill>
                          <a:effectLst/>
                          <a:latin typeface="Arial"/>
                          <a:ea typeface="+mn-ea"/>
                          <a:cs typeface="Arial"/>
                        </a:rPr>
                        <a:t>10 (5.5)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2544891"/>
                  </a:ext>
                </a:extLst>
              </a:tr>
              <a:tr h="202720">
                <a:tc>
                  <a:txBody>
                    <a:bodyPr/>
                    <a:lstStyle>
                      <a:lvl1pPr marL="0" algn="l" defTabSz="685783" rtl="0" eaLnBrk="1" latinLnBrk="0" hangingPunct="1">
                        <a:defRPr sz="1350" kern="1200">
                          <a:solidFill>
                            <a:schemeClr val="dk1"/>
                          </a:solidFill>
                          <a:latin typeface="Arial" panose="020B0604020202020204"/>
                        </a:defRPr>
                      </a:lvl1pPr>
                      <a:lvl2pPr marL="342892" algn="l" defTabSz="685783" rtl="0" eaLnBrk="1" latinLnBrk="0" hangingPunct="1">
                        <a:defRPr sz="1350" kern="1200">
                          <a:solidFill>
                            <a:schemeClr val="dk1"/>
                          </a:solidFill>
                          <a:latin typeface="Arial" panose="020B0604020202020204"/>
                        </a:defRPr>
                      </a:lvl2pPr>
                      <a:lvl3pPr marL="685783" algn="l" defTabSz="685783" rtl="0" eaLnBrk="1" latinLnBrk="0" hangingPunct="1">
                        <a:defRPr sz="1350" kern="1200">
                          <a:solidFill>
                            <a:schemeClr val="dk1"/>
                          </a:solidFill>
                          <a:latin typeface="Arial" panose="020B0604020202020204"/>
                        </a:defRPr>
                      </a:lvl3pPr>
                      <a:lvl4pPr marL="1028675" algn="l" defTabSz="685783" rtl="0" eaLnBrk="1" latinLnBrk="0" hangingPunct="1">
                        <a:defRPr sz="1350" kern="1200">
                          <a:solidFill>
                            <a:schemeClr val="dk1"/>
                          </a:solidFill>
                          <a:latin typeface="Arial" panose="020B0604020202020204"/>
                        </a:defRPr>
                      </a:lvl4pPr>
                      <a:lvl5pPr marL="1371566" algn="l" defTabSz="685783" rtl="0" eaLnBrk="1" latinLnBrk="0" hangingPunct="1">
                        <a:defRPr sz="1350" kern="1200">
                          <a:solidFill>
                            <a:schemeClr val="dk1"/>
                          </a:solidFill>
                          <a:latin typeface="Arial" panose="020B0604020202020204"/>
                        </a:defRPr>
                      </a:lvl5pPr>
                      <a:lvl6pPr marL="1714457" algn="l" defTabSz="685783" rtl="0" eaLnBrk="1" latinLnBrk="0" hangingPunct="1">
                        <a:defRPr sz="1350" kern="1200">
                          <a:solidFill>
                            <a:schemeClr val="dk1"/>
                          </a:solidFill>
                          <a:latin typeface="Arial" panose="020B0604020202020204"/>
                        </a:defRPr>
                      </a:lvl6pPr>
                      <a:lvl7pPr marL="2057348" algn="l" defTabSz="685783" rtl="0" eaLnBrk="1" latinLnBrk="0" hangingPunct="1">
                        <a:defRPr sz="1350" kern="1200">
                          <a:solidFill>
                            <a:schemeClr val="dk1"/>
                          </a:solidFill>
                          <a:latin typeface="Arial" panose="020B0604020202020204"/>
                        </a:defRPr>
                      </a:lvl7pPr>
                      <a:lvl8pPr marL="2400240" algn="l" defTabSz="685783" rtl="0" eaLnBrk="1" latinLnBrk="0" hangingPunct="1">
                        <a:defRPr sz="1350" kern="1200">
                          <a:solidFill>
                            <a:schemeClr val="dk1"/>
                          </a:solidFill>
                          <a:latin typeface="Arial" panose="020B0604020202020204"/>
                        </a:defRPr>
                      </a:lvl8pPr>
                      <a:lvl9pPr marL="2743132" algn="l" defTabSz="685783" rtl="0" eaLnBrk="1" latinLnBrk="0" hangingPunct="1">
                        <a:defRPr sz="1350" kern="1200">
                          <a:solidFill>
                            <a:schemeClr val="dk1"/>
                          </a:solidFill>
                          <a:latin typeface="Arial" panose="020B0604020202020204"/>
                        </a:defRPr>
                      </a:lvl9pPr>
                    </a:lstStyle>
                    <a:p>
                      <a:pPr>
                        <a:lnSpc>
                          <a:spcPct val="107000"/>
                        </a:lnSpc>
                        <a:spcBef>
                          <a:spcPts val="100"/>
                        </a:spcBef>
                        <a:spcAft>
                          <a:spcPts val="100"/>
                        </a:spcAft>
                      </a:pPr>
                      <a:r>
                        <a:rPr lang="en-US" sz="700" b="0" dirty="0">
                          <a:solidFill>
                            <a:schemeClr val="tx1">
                              <a:lumMod val="50000"/>
                            </a:schemeClr>
                          </a:solidFill>
                          <a:effectLst/>
                          <a:latin typeface="+mn-lt"/>
                        </a:rPr>
                        <a:t>Serious TEAEs</a:t>
                      </a:r>
                      <a:endParaRPr lang="en-GB" sz="700" b="0" dirty="0">
                        <a:solidFill>
                          <a:schemeClr val="tx1">
                            <a:lumMod val="50000"/>
                          </a:schemeClr>
                        </a:solidFill>
                        <a:effectLst/>
                        <a:latin typeface="+mn-lt"/>
                        <a:ea typeface="Times New Roman" panose="02020603050405020304" pitchFamily="18" charset="0"/>
                        <a:cs typeface="Arial" panose="020B0604020202020204" pitchFamily="34" charset="0"/>
                      </a:endParaRPr>
                    </a:p>
                  </a:txBody>
                  <a:tcPr marL="54000" marR="35100" marT="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BFD"/>
                    </a:solidFill>
                  </a:tcPr>
                </a:tc>
                <a:tc>
                  <a:txBody>
                    <a:bodyPr/>
                    <a:lstStyle>
                      <a:lvl1pPr marL="0" algn="l" defTabSz="685800" rtl="0" eaLnBrk="1" latinLnBrk="0" hangingPunct="1">
                        <a:defRPr sz="1350" kern="1200">
                          <a:solidFill>
                            <a:schemeClr val="dk1"/>
                          </a:solidFill>
                          <a:latin typeface="Trebuchet MS" panose="020B0603020202020204"/>
                        </a:defRPr>
                      </a:lvl1pPr>
                      <a:lvl2pPr marL="342900" algn="l" defTabSz="685800" rtl="0" eaLnBrk="1" latinLnBrk="0" hangingPunct="1">
                        <a:defRPr sz="1350" kern="1200">
                          <a:solidFill>
                            <a:schemeClr val="dk1"/>
                          </a:solidFill>
                          <a:latin typeface="Trebuchet MS" panose="020B0603020202020204"/>
                        </a:defRPr>
                      </a:lvl2pPr>
                      <a:lvl3pPr marL="685800" algn="l" defTabSz="685800" rtl="0" eaLnBrk="1" latinLnBrk="0" hangingPunct="1">
                        <a:defRPr sz="1350" kern="1200">
                          <a:solidFill>
                            <a:schemeClr val="dk1"/>
                          </a:solidFill>
                          <a:latin typeface="Trebuchet MS" panose="020B0603020202020204"/>
                        </a:defRPr>
                      </a:lvl3pPr>
                      <a:lvl4pPr marL="1028700" algn="l" defTabSz="685800" rtl="0" eaLnBrk="1" latinLnBrk="0" hangingPunct="1">
                        <a:defRPr sz="1350" kern="1200">
                          <a:solidFill>
                            <a:schemeClr val="dk1"/>
                          </a:solidFill>
                          <a:latin typeface="Trebuchet MS" panose="020B0603020202020204"/>
                        </a:defRPr>
                      </a:lvl4pPr>
                      <a:lvl5pPr marL="1371600" algn="l" defTabSz="685800" rtl="0" eaLnBrk="1" latinLnBrk="0" hangingPunct="1">
                        <a:defRPr sz="1350" kern="1200">
                          <a:solidFill>
                            <a:schemeClr val="dk1"/>
                          </a:solidFill>
                          <a:latin typeface="Trebuchet MS" panose="020B0603020202020204"/>
                        </a:defRPr>
                      </a:lvl5pPr>
                      <a:lvl6pPr marL="1714500" algn="l" defTabSz="685800" rtl="0" eaLnBrk="1" latinLnBrk="0" hangingPunct="1">
                        <a:defRPr sz="1350" kern="1200">
                          <a:solidFill>
                            <a:schemeClr val="dk1"/>
                          </a:solidFill>
                          <a:latin typeface="Trebuchet MS" panose="020B0603020202020204"/>
                        </a:defRPr>
                      </a:lvl6pPr>
                      <a:lvl7pPr marL="2057400" algn="l" defTabSz="685800" rtl="0" eaLnBrk="1" latinLnBrk="0" hangingPunct="1">
                        <a:defRPr sz="1350" kern="1200">
                          <a:solidFill>
                            <a:schemeClr val="dk1"/>
                          </a:solidFill>
                          <a:latin typeface="Trebuchet MS" panose="020B0603020202020204"/>
                        </a:defRPr>
                      </a:lvl7pPr>
                      <a:lvl8pPr marL="2400300" algn="l" defTabSz="685800" rtl="0" eaLnBrk="1" latinLnBrk="0" hangingPunct="1">
                        <a:defRPr sz="1350" kern="1200">
                          <a:solidFill>
                            <a:schemeClr val="dk1"/>
                          </a:solidFill>
                          <a:latin typeface="Trebuchet MS" panose="020B0603020202020204"/>
                        </a:defRPr>
                      </a:lvl8pPr>
                      <a:lvl9pPr marL="2743200" algn="l" defTabSz="685800" rtl="0" eaLnBrk="1" latinLnBrk="0" hangingPunct="1">
                        <a:defRPr sz="1350" kern="1200">
                          <a:solidFill>
                            <a:schemeClr val="dk1"/>
                          </a:solidFill>
                          <a:latin typeface="Trebuchet MS" panose="020B0603020202020204"/>
                        </a:defRPr>
                      </a:lvl9pPr>
                    </a:lstStyle>
                    <a:p>
                      <a:pPr marL="0" marR="0" lvl="0" indent="0" algn="ctr" defTabSz="685800" rtl="0" eaLnBrk="1" fontAlgn="b" latinLnBrk="0" hangingPunct="1">
                        <a:lnSpc>
                          <a:spcPct val="100000"/>
                        </a:lnSpc>
                        <a:spcBef>
                          <a:spcPts val="0"/>
                        </a:spcBef>
                        <a:spcAft>
                          <a:spcPts val="0"/>
                        </a:spcAft>
                        <a:buClrTx/>
                        <a:buSzTx/>
                        <a:buFontTx/>
                        <a:buNone/>
                        <a:tabLst/>
                        <a:defRPr/>
                      </a:pPr>
                      <a:r>
                        <a:rPr lang="fr-FR" sz="700" b="0" kern="1200" dirty="0">
                          <a:solidFill>
                            <a:schemeClr val="tx1"/>
                          </a:solidFill>
                          <a:effectLst/>
                          <a:latin typeface="Arial"/>
                          <a:ea typeface="+mn-ea"/>
                          <a:cs typeface="Arial"/>
                        </a:rPr>
                        <a:t>186 (70.7)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BFD"/>
                    </a:solidFill>
                  </a:tcPr>
                </a:tc>
                <a:tc>
                  <a:txBody>
                    <a:bodyPr/>
                    <a:lstStyle>
                      <a:lvl1pPr marL="0" algn="l" defTabSz="685800" rtl="0" eaLnBrk="1" latinLnBrk="0" hangingPunct="1">
                        <a:defRPr sz="1350" kern="1200">
                          <a:solidFill>
                            <a:schemeClr val="dk1"/>
                          </a:solidFill>
                          <a:latin typeface="Trebuchet MS" panose="020B0603020202020204"/>
                        </a:defRPr>
                      </a:lvl1pPr>
                      <a:lvl2pPr marL="342900" algn="l" defTabSz="685800" rtl="0" eaLnBrk="1" latinLnBrk="0" hangingPunct="1">
                        <a:defRPr sz="1350" kern="1200">
                          <a:solidFill>
                            <a:schemeClr val="dk1"/>
                          </a:solidFill>
                          <a:latin typeface="Trebuchet MS" panose="020B0603020202020204"/>
                        </a:defRPr>
                      </a:lvl2pPr>
                      <a:lvl3pPr marL="685800" algn="l" defTabSz="685800" rtl="0" eaLnBrk="1" latinLnBrk="0" hangingPunct="1">
                        <a:defRPr sz="1350" kern="1200">
                          <a:solidFill>
                            <a:schemeClr val="dk1"/>
                          </a:solidFill>
                          <a:latin typeface="Trebuchet MS" panose="020B0603020202020204"/>
                        </a:defRPr>
                      </a:lvl3pPr>
                      <a:lvl4pPr marL="1028700" algn="l" defTabSz="685800" rtl="0" eaLnBrk="1" latinLnBrk="0" hangingPunct="1">
                        <a:defRPr sz="1350" kern="1200">
                          <a:solidFill>
                            <a:schemeClr val="dk1"/>
                          </a:solidFill>
                          <a:latin typeface="Trebuchet MS" panose="020B0603020202020204"/>
                        </a:defRPr>
                      </a:lvl4pPr>
                      <a:lvl5pPr marL="1371600" algn="l" defTabSz="685800" rtl="0" eaLnBrk="1" latinLnBrk="0" hangingPunct="1">
                        <a:defRPr sz="1350" kern="1200">
                          <a:solidFill>
                            <a:schemeClr val="dk1"/>
                          </a:solidFill>
                          <a:latin typeface="Trebuchet MS" panose="020B0603020202020204"/>
                        </a:defRPr>
                      </a:lvl5pPr>
                      <a:lvl6pPr marL="1714500" algn="l" defTabSz="685800" rtl="0" eaLnBrk="1" latinLnBrk="0" hangingPunct="1">
                        <a:defRPr sz="1350" kern="1200">
                          <a:solidFill>
                            <a:schemeClr val="dk1"/>
                          </a:solidFill>
                          <a:latin typeface="Trebuchet MS" panose="020B0603020202020204"/>
                        </a:defRPr>
                      </a:lvl6pPr>
                      <a:lvl7pPr marL="2057400" algn="l" defTabSz="685800" rtl="0" eaLnBrk="1" latinLnBrk="0" hangingPunct="1">
                        <a:defRPr sz="1350" kern="1200">
                          <a:solidFill>
                            <a:schemeClr val="dk1"/>
                          </a:solidFill>
                          <a:latin typeface="Trebuchet MS" panose="020B0603020202020204"/>
                        </a:defRPr>
                      </a:lvl7pPr>
                      <a:lvl8pPr marL="2400300" algn="l" defTabSz="685800" rtl="0" eaLnBrk="1" latinLnBrk="0" hangingPunct="1">
                        <a:defRPr sz="1350" kern="1200">
                          <a:solidFill>
                            <a:schemeClr val="dk1"/>
                          </a:solidFill>
                          <a:latin typeface="Trebuchet MS" panose="020B0603020202020204"/>
                        </a:defRPr>
                      </a:lvl8pPr>
                      <a:lvl9pPr marL="2743200" algn="l" defTabSz="685800" rtl="0" eaLnBrk="1" latinLnBrk="0" hangingPunct="1">
                        <a:defRPr sz="1350" kern="1200">
                          <a:solidFill>
                            <a:schemeClr val="dk1"/>
                          </a:solidFill>
                          <a:latin typeface="Trebuchet MS" panose="020B0603020202020204"/>
                        </a:defRPr>
                      </a:lvl9pPr>
                    </a:lstStyle>
                    <a:p>
                      <a:pPr marL="0" marR="0" lvl="0" indent="0" algn="ctr" defTabSz="685800" rtl="0" eaLnBrk="1" fontAlgn="ctr" latinLnBrk="0" hangingPunct="1">
                        <a:lnSpc>
                          <a:spcPct val="100000"/>
                        </a:lnSpc>
                        <a:spcBef>
                          <a:spcPts val="0"/>
                        </a:spcBef>
                        <a:spcAft>
                          <a:spcPts val="0"/>
                        </a:spcAft>
                        <a:buClrTx/>
                        <a:buSzTx/>
                        <a:buFontTx/>
                        <a:buNone/>
                        <a:tabLst/>
                        <a:defRPr/>
                      </a:pPr>
                      <a:r>
                        <a:rPr lang="fr-FR" sz="700" b="0" kern="1200" dirty="0">
                          <a:solidFill>
                            <a:schemeClr val="tx1"/>
                          </a:solidFill>
                          <a:effectLst/>
                          <a:latin typeface="Arial"/>
                          <a:ea typeface="+mn-ea"/>
                          <a:cs typeface="Arial"/>
                        </a:rPr>
                        <a:t>122 (67.4)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BFD"/>
                    </a:solidFill>
                  </a:tcPr>
                </a:tc>
                <a:extLst>
                  <a:ext uri="{0D108BD9-81ED-4DB2-BD59-A6C34878D82A}">
                    <a16:rowId xmlns:a16="http://schemas.microsoft.com/office/drawing/2014/main" val="3409835148"/>
                  </a:ext>
                </a:extLst>
              </a:tr>
              <a:tr h="202720">
                <a:tc>
                  <a:txBody>
                    <a:bodyPr/>
                    <a:lstStyle>
                      <a:lvl1pPr marL="0" algn="l" defTabSz="685783" rtl="0" eaLnBrk="1" latinLnBrk="0" hangingPunct="1">
                        <a:defRPr sz="1350" kern="1200">
                          <a:solidFill>
                            <a:schemeClr val="dk1"/>
                          </a:solidFill>
                          <a:latin typeface="Arial" panose="020B0604020202020204"/>
                        </a:defRPr>
                      </a:lvl1pPr>
                      <a:lvl2pPr marL="342892" algn="l" defTabSz="685783" rtl="0" eaLnBrk="1" latinLnBrk="0" hangingPunct="1">
                        <a:defRPr sz="1350" kern="1200">
                          <a:solidFill>
                            <a:schemeClr val="dk1"/>
                          </a:solidFill>
                          <a:latin typeface="Arial" panose="020B0604020202020204"/>
                        </a:defRPr>
                      </a:lvl2pPr>
                      <a:lvl3pPr marL="685783" algn="l" defTabSz="685783" rtl="0" eaLnBrk="1" latinLnBrk="0" hangingPunct="1">
                        <a:defRPr sz="1350" kern="1200">
                          <a:solidFill>
                            <a:schemeClr val="dk1"/>
                          </a:solidFill>
                          <a:latin typeface="Arial" panose="020B0604020202020204"/>
                        </a:defRPr>
                      </a:lvl3pPr>
                      <a:lvl4pPr marL="1028675" algn="l" defTabSz="685783" rtl="0" eaLnBrk="1" latinLnBrk="0" hangingPunct="1">
                        <a:defRPr sz="1350" kern="1200">
                          <a:solidFill>
                            <a:schemeClr val="dk1"/>
                          </a:solidFill>
                          <a:latin typeface="Arial" panose="020B0604020202020204"/>
                        </a:defRPr>
                      </a:lvl4pPr>
                      <a:lvl5pPr marL="1371566" algn="l" defTabSz="685783" rtl="0" eaLnBrk="1" latinLnBrk="0" hangingPunct="1">
                        <a:defRPr sz="1350" kern="1200">
                          <a:solidFill>
                            <a:schemeClr val="dk1"/>
                          </a:solidFill>
                          <a:latin typeface="Arial" panose="020B0604020202020204"/>
                        </a:defRPr>
                      </a:lvl5pPr>
                      <a:lvl6pPr marL="1714457" algn="l" defTabSz="685783" rtl="0" eaLnBrk="1" latinLnBrk="0" hangingPunct="1">
                        <a:defRPr sz="1350" kern="1200">
                          <a:solidFill>
                            <a:schemeClr val="dk1"/>
                          </a:solidFill>
                          <a:latin typeface="Arial" panose="020B0604020202020204"/>
                        </a:defRPr>
                      </a:lvl6pPr>
                      <a:lvl7pPr marL="2057348" algn="l" defTabSz="685783" rtl="0" eaLnBrk="1" latinLnBrk="0" hangingPunct="1">
                        <a:defRPr sz="1350" kern="1200">
                          <a:solidFill>
                            <a:schemeClr val="dk1"/>
                          </a:solidFill>
                          <a:latin typeface="Arial" panose="020B0604020202020204"/>
                        </a:defRPr>
                      </a:lvl7pPr>
                      <a:lvl8pPr marL="2400240" algn="l" defTabSz="685783" rtl="0" eaLnBrk="1" latinLnBrk="0" hangingPunct="1">
                        <a:defRPr sz="1350" kern="1200">
                          <a:solidFill>
                            <a:schemeClr val="dk1"/>
                          </a:solidFill>
                          <a:latin typeface="Arial" panose="020B0604020202020204"/>
                        </a:defRPr>
                      </a:lvl8pPr>
                      <a:lvl9pPr marL="2743132" algn="l" defTabSz="685783" rtl="0" eaLnBrk="1" latinLnBrk="0" hangingPunct="1">
                        <a:defRPr sz="1350" kern="1200">
                          <a:solidFill>
                            <a:schemeClr val="dk1"/>
                          </a:solidFill>
                          <a:latin typeface="Arial" panose="020B0604020202020204"/>
                        </a:defRPr>
                      </a:lvl9pPr>
                    </a:lstStyle>
                    <a:p>
                      <a:pPr>
                        <a:lnSpc>
                          <a:spcPct val="107000"/>
                        </a:lnSpc>
                        <a:spcBef>
                          <a:spcPts val="100"/>
                        </a:spcBef>
                        <a:spcAft>
                          <a:spcPts val="100"/>
                        </a:spcAft>
                      </a:pPr>
                      <a:r>
                        <a:rPr lang="en-US" sz="700" b="0" dirty="0">
                          <a:solidFill>
                            <a:schemeClr val="tx1">
                              <a:lumMod val="50000"/>
                            </a:schemeClr>
                          </a:solidFill>
                          <a:effectLst/>
                          <a:latin typeface="+mn-lt"/>
                        </a:rPr>
                        <a:t>Any TEAE leading to definitive treatment discontinuation</a:t>
                      </a:r>
                      <a:endParaRPr lang="en-GB" sz="700" b="0" dirty="0">
                        <a:solidFill>
                          <a:schemeClr val="tx1">
                            <a:lumMod val="50000"/>
                          </a:schemeClr>
                        </a:solidFill>
                        <a:effectLst/>
                        <a:latin typeface="+mn-lt"/>
                        <a:ea typeface="Times New Roman" panose="02020603050405020304" pitchFamily="18" charset="0"/>
                        <a:cs typeface="Arial" panose="020B0604020202020204" pitchFamily="34" charset="0"/>
                      </a:endParaRPr>
                    </a:p>
                  </a:txBody>
                  <a:tcPr marL="54000" marR="35100" marT="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Trebuchet MS" panose="020B0603020202020204"/>
                        </a:defRPr>
                      </a:lvl1pPr>
                      <a:lvl2pPr marL="342900" algn="l" defTabSz="685800" rtl="0" eaLnBrk="1" latinLnBrk="0" hangingPunct="1">
                        <a:defRPr sz="1350" kern="1200">
                          <a:solidFill>
                            <a:schemeClr val="dk1"/>
                          </a:solidFill>
                          <a:latin typeface="Trebuchet MS" panose="020B0603020202020204"/>
                        </a:defRPr>
                      </a:lvl2pPr>
                      <a:lvl3pPr marL="685800" algn="l" defTabSz="685800" rtl="0" eaLnBrk="1" latinLnBrk="0" hangingPunct="1">
                        <a:defRPr sz="1350" kern="1200">
                          <a:solidFill>
                            <a:schemeClr val="dk1"/>
                          </a:solidFill>
                          <a:latin typeface="Trebuchet MS" panose="020B0603020202020204"/>
                        </a:defRPr>
                      </a:lvl3pPr>
                      <a:lvl4pPr marL="1028700" algn="l" defTabSz="685800" rtl="0" eaLnBrk="1" latinLnBrk="0" hangingPunct="1">
                        <a:defRPr sz="1350" kern="1200">
                          <a:solidFill>
                            <a:schemeClr val="dk1"/>
                          </a:solidFill>
                          <a:latin typeface="Trebuchet MS" panose="020B0603020202020204"/>
                        </a:defRPr>
                      </a:lvl4pPr>
                      <a:lvl5pPr marL="1371600" algn="l" defTabSz="685800" rtl="0" eaLnBrk="1" latinLnBrk="0" hangingPunct="1">
                        <a:defRPr sz="1350" kern="1200">
                          <a:solidFill>
                            <a:schemeClr val="dk1"/>
                          </a:solidFill>
                          <a:latin typeface="Trebuchet MS" panose="020B0603020202020204"/>
                        </a:defRPr>
                      </a:lvl5pPr>
                      <a:lvl6pPr marL="1714500" algn="l" defTabSz="685800" rtl="0" eaLnBrk="1" latinLnBrk="0" hangingPunct="1">
                        <a:defRPr sz="1350" kern="1200">
                          <a:solidFill>
                            <a:schemeClr val="dk1"/>
                          </a:solidFill>
                          <a:latin typeface="Trebuchet MS" panose="020B0603020202020204"/>
                        </a:defRPr>
                      </a:lvl6pPr>
                      <a:lvl7pPr marL="2057400" algn="l" defTabSz="685800" rtl="0" eaLnBrk="1" latinLnBrk="0" hangingPunct="1">
                        <a:defRPr sz="1350" kern="1200">
                          <a:solidFill>
                            <a:schemeClr val="dk1"/>
                          </a:solidFill>
                          <a:latin typeface="Trebuchet MS" panose="020B0603020202020204"/>
                        </a:defRPr>
                      </a:lvl7pPr>
                      <a:lvl8pPr marL="2400300" algn="l" defTabSz="685800" rtl="0" eaLnBrk="1" latinLnBrk="0" hangingPunct="1">
                        <a:defRPr sz="1350" kern="1200">
                          <a:solidFill>
                            <a:schemeClr val="dk1"/>
                          </a:solidFill>
                          <a:latin typeface="Trebuchet MS" panose="020B0603020202020204"/>
                        </a:defRPr>
                      </a:lvl8pPr>
                      <a:lvl9pPr marL="2743200" algn="l" defTabSz="685800" rtl="0" eaLnBrk="1" latinLnBrk="0" hangingPunct="1">
                        <a:defRPr sz="1350" kern="1200">
                          <a:solidFill>
                            <a:schemeClr val="dk1"/>
                          </a:solidFill>
                          <a:latin typeface="Trebuchet MS" panose="020B0603020202020204"/>
                        </a:defRPr>
                      </a:lvl9pPr>
                    </a:lstStyle>
                    <a:p>
                      <a:pPr marL="0" marR="0" lvl="0" indent="0" algn="ctr" rtl="0" eaLnBrk="1" fontAlgn="b" latinLnBrk="0" hangingPunct="1">
                        <a:lnSpc>
                          <a:spcPct val="100000"/>
                        </a:lnSpc>
                        <a:spcBef>
                          <a:spcPts val="0"/>
                        </a:spcBef>
                        <a:spcAft>
                          <a:spcPts val="0"/>
                        </a:spcAft>
                        <a:buClrTx/>
                        <a:buSzTx/>
                        <a:buFontTx/>
                        <a:buNone/>
                      </a:pPr>
                      <a:r>
                        <a:rPr lang="fr-FR" sz="700" b="0" kern="1200" dirty="0">
                          <a:solidFill>
                            <a:schemeClr val="tx1"/>
                          </a:solidFill>
                          <a:effectLst/>
                          <a:latin typeface="Arial" panose="020B0604020202020204" pitchFamily="34" charset="0"/>
                          <a:ea typeface="+mn-ea"/>
                          <a:cs typeface="Arial" panose="020B0604020202020204" pitchFamily="34" charset="0"/>
                        </a:rPr>
                        <a:t>60 (22.8)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Trebuchet MS" panose="020B0603020202020204"/>
                        </a:defRPr>
                      </a:lvl1pPr>
                      <a:lvl2pPr marL="342900" algn="l" defTabSz="685800" rtl="0" eaLnBrk="1" latinLnBrk="0" hangingPunct="1">
                        <a:defRPr sz="1350" kern="1200">
                          <a:solidFill>
                            <a:schemeClr val="dk1"/>
                          </a:solidFill>
                          <a:latin typeface="Trebuchet MS" panose="020B0603020202020204"/>
                        </a:defRPr>
                      </a:lvl2pPr>
                      <a:lvl3pPr marL="685800" algn="l" defTabSz="685800" rtl="0" eaLnBrk="1" latinLnBrk="0" hangingPunct="1">
                        <a:defRPr sz="1350" kern="1200">
                          <a:solidFill>
                            <a:schemeClr val="dk1"/>
                          </a:solidFill>
                          <a:latin typeface="Trebuchet MS" panose="020B0603020202020204"/>
                        </a:defRPr>
                      </a:lvl3pPr>
                      <a:lvl4pPr marL="1028700" algn="l" defTabSz="685800" rtl="0" eaLnBrk="1" latinLnBrk="0" hangingPunct="1">
                        <a:defRPr sz="1350" kern="1200">
                          <a:solidFill>
                            <a:schemeClr val="dk1"/>
                          </a:solidFill>
                          <a:latin typeface="Trebuchet MS" panose="020B0603020202020204"/>
                        </a:defRPr>
                      </a:lvl4pPr>
                      <a:lvl5pPr marL="1371600" algn="l" defTabSz="685800" rtl="0" eaLnBrk="1" latinLnBrk="0" hangingPunct="1">
                        <a:defRPr sz="1350" kern="1200">
                          <a:solidFill>
                            <a:schemeClr val="dk1"/>
                          </a:solidFill>
                          <a:latin typeface="Trebuchet MS" panose="020B0603020202020204"/>
                        </a:defRPr>
                      </a:lvl5pPr>
                      <a:lvl6pPr marL="1714500" algn="l" defTabSz="685800" rtl="0" eaLnBrk="1" latinLnBrk="0" hangingPunct="1">
                        <a:defRPr sz="1350" kern="1200">
                          <a:solidFill>
                            <a:schemeClr val="dk1"/>
                          </a:solidFill>
                          <a:latin typeface="Trebuchet MS" panose="020B0603020202020204"/>
                        </a:defRPr>
                      </a:lvl6pPr>
                      <a:lvl7pPr marL="2057400" algn="l" defTabSz="685800" rtl="0" eaLnBrk="1" latinLnBrk="0" hangingPunct="1">
                        <a:defRPr sz="1350" kern="1200">
                          <a:solidFill>
                            <a:schemeClr val="dk1"/>
                          </a:solidFill>
                          <a:latin typeface="Trebuchet MS" panose="020B0603020202020204"/>
                        </a:defRPr>
                      </a:lvl7pPr>
                      <a:lvl8pPr marL="2400300" algn="l" defTabSz="685800" rtl="0" eaLnBrk="1" latinLnBrk="0" hangingPunct="1">
                        <a:defRPr sz="1350" kern="1200">
                          <a:solidFill>
                            <a:schemeClr val="dk1"/>
                          </a:solidFill>
                          <a:latin typeface="Trebuchet MS" panose="020B0603020202020204"/>
                        </a:defRPr>
                      </a:lvl8pPr>
                      <a:lvl9pPr marL="2743200" algn="l" defTabSz="685800" rtl="0" eaLnBrk="1" latinLnBrk="0" hangingPunct="1">
                        <a:defRPr sz="1350" kern="1200">
                          <a:solidFill>
                            <a:schemeClr val="dk1"/>
                          </a:solidFill>
                          <a:latin typeface="Trebuchet MS" panose="020B0603020202020204"/>
                        </a:defRPr>
                      </a:lvl9pPr>
                    </a:lstStyle>
                    <a:p>
                      <a:pPr marL="0" marR="0" lvl="0" indent="0" algn="ctr" defTabSz="685800" rtl="0" eaLnBrk="1" fontAlgn="ctr" latinLnBrk="0" hangingPunct="1">
                        <a:lnSpc>
                          <a:spcPct val="100000"/>
                        </a:lnSpc>
                        <a:spcBef>
                          <a:spcPts val="0"/>
                        </a:spcBef>
                        <a:spcAft>
                          <a:spcPts val="0"/>
                        </a:spcAft>
                        <a:buClrTx/>
                        <a:buSzTx/>
                        <a:buFontTx/>
                        <a:buNone/>
                        <a:tabLst/>
                        <a:defRPr/>
                      </a:pPr>
                      <a:r>
                        <a:rPr lang="fr-FR" sz="700" b="0" kern="1200" dirty="0">
                          <a:solidFill>
                            <a:schemeClr val="tx1"/>
                          </a:solidFill>
                          <a:effectLst/>
                          <a:latin typeface="Arial"/>
                          <a:ea typeface="+mn-ea"/>
                          <a:cs typeface="Arial"/>
                        </a:rPr>
                        <a:t>47 (26.0)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81278033"/>
                  </a:ext>
                </a:extLst>
              </a:tr>
            </a:tbl>
          </a:graphicData>
        </a:graphic>
      </p:graphicFrame>
      <p:sp>
        <p:nvSpPr>
          <p:cNvPr id="11" name="TextBox 10">
            <a:extLst>
              <a:ext uri="{FF2B5EF4-FFF2-40B4-BE49-F238E27FC236}">
                <a16:creationId xmlns:a16="http://schemas.microsoft.com/office/drawing/2014/main" id="{BCAC5AC3-91E0-82F4-2CBB-F5C9F4862105}"/>
              </a:ext>
            </a:extLst>
          </p:cNvPr>
          <p:cNvSpPr txBox="1"/>
          <p:nvPr/>
        </p:nvSpPr>
        <p:spPr>
          <a:xfrm>
            <a:off x="5808367" y="1434393"/>
            <a:ext cx="2701383" cy="1107996"/>
          </a:xfrm>
          <a:prstGeom prst="rect">
            <a:avLst/>
          </a:prstGeom>
          <a:noFill/>
        </p:spPr>
        <p:txBody>
          <a:bodyPr wrap="square" rtlCol="0">
            <a:spAutoFit/>
          </a:bodyPr>
          <a:lstStyle/>
          <a:p>
            <a:pPr algn="ctr"/>
            <a:r>
              <a:rPr lang="en-US" sz="1200" b="1" dirty="0"/>
              <a:t>Isa-RVD vs. </a:t>
            </a:r>
            <a:r>
              <a:rPr lang="en-US" sz="1200" b="1" dirty="0" err="1"/>
              <a:t>VRd</a:t>
            </a:r>
            <a:endParaRPr lang="en-US" sz="1200" b="1" dirty="0"/>
          </a:p>
          <a:p>
            <a:pPr algn="ctr"/>
            <a:endParaRPr lang="en-US" sz="900" b="1" dirty="0"/>
          </a:p>
          <a:p>
            <a:pPr algn="ctr"/>
            <a:r>
              <a:rPr lang="en-US" sz="900" b="1" dirty="0"/>
              <a:t>G3 infection (45% vs. 38%)</a:t>
            </a:r>
          </a:p>
          <a:p>
            <a:pPr algn="ctr"/>
            <a:endParaRPr lang="en-US" sz="900" b="1" dirty="0"/>
          </a:p>
          <a:p>
            <a:pPr algn="ctr"/>
            <a:r>
              <a:rPr lang="en-US" sz="900" b="1" dirty="0"/>
              <a:t>Pneumonia (30% vs. 19%)</a:t>
            </a:r>
          </a:p>
          <a:p>
            <a:pPr algn="ctr"/>
            <a:endParaRPr lang="en-US" sz="900" b="1" dirty="0"/>
          </a:p>
          <a:p>
            <a:pPr algn="ctr"/>
            <a:r>
              <a:rPr lang="en-US" sz="900" b="1" dirty="0"/>
              <a:t>Secondary malignancies (9.5% vs. 5.5%) </a:t>
            </a:r>
          </a:p>
        </p:txBody>
      </p:sp>
      <p:sp>
        <p:nvSpPr>
          <p:cNvPr id="12" name="TextBox 11">
            <a:extLst>
              <a:ext uri="{FF2B5EF4-FFF2-40B4-BE49-F238E27FC236}">
                <a16:creationId xmlns:a16="http://schemas.microsoft.com/office/drawing/2014/main" id="{EF03B691-5B95-4E88-D2B3-F37B77593421}"/>
              </a:ext>
            </a:extLst>
          </p:cNvPr>
          <p:cNvSpPr txBox="1"/>
          <p:nvPr/>
        </p:nvSpPr>
        <p:spPr>
          <a:xfrm>
            <a:off x="695578" y="3489220"/>
            <a:ext cx="7750904" cy="715581"/>
          </a:xfrm>
          <a:prstGeom prst="rect">
            <a:avLst/>
          </a:prstGeom>
          <a:noFill/>
        </p:spPr>
        <p:txBody>
          <a:bodyPr wrap="none" rtlCol="0">
            <a:spAutoFit/>
          </a:bodyPr>
          <a:lstStyle/>
          <a:p>
            <a:r>
              <a:rPr lang="en-US" sz="1350" dirty="0"/>
              <a:t>Quality of life measurements by EORTC QLQ-C30 GHS, remained stable over time in both groups </a:t>
            </a:r>
          </a:p>
          <a:p>
            <a:endParaRPr lang="en-US" sz="1350" dirty="0"/>
          </a:p>
          <a:p>
            <a:endParaRPr lang="en-US" sz="1350" dirty="0"/>
          </a:p>
        </p:txBody>
      </p:sp>
      <p:sp>
        <p:nvSpPr>
          <p:cNvPr id="13" name="TextBox 12">
            <a:extLst>
              <a:ext uri="{FF2B5EF4-FFF2-40B4-BE49-F238E27FC236}">
                <a16:creationId xmlns:a16="http://schemas.microsoft.com/office/drawing/2014/main" id="{9A638CE4-17D7-683C-B51C-3AAE15A104BE}"/>
              </a:ext>
            </a:extLst>
          </p:cNvPr>
          <p:cNvSpPr txBox="1"/>
          <p:nvPr/>
        </p:nvSpPr>
        <p:spPr>
          <a:xfrm>
            <a:off x="758682" y="2867058"/>
            <a:ext cx="7689740" cy="300082"/>
          </a:xfrm>
          <a:prstGeom prst="rect">
            <a:avLst/>
          </a:prstGeom>
          <a:noFill/>
        </p:spPr>
        <p:txBody>
          <a:bodyPr wrap="square" rtlCol="0">
            <a:spAutoFit/>
          </a:bodyPr>
          <a:lstStyle/>
          <a:p>
            <a:r>
              <a:rPr lang="en-US" sz="1350" dirty="0"/>
              <a:t>Deaths were caused mainly by infection, Isa-</a:t>
            </a:r>
            <a:r>
              <a:rPr lang="en-US" sz="1350" dirty="0" err="1"/>
              <a:t>VRd</a:t>
            </a:r>
            <a:r>
              <a:rPr lang="en-US" sz="1350" dirty="0"/>
              <a:t> group (17, 6.5%) vs. </a:t>
            </a:r>
            <a:r>
              <a:rPr lang="en-US" sz="1350" dirty="0" err="1"/>
              <a:t>VRd</a:t>
            </a:r>
            <a:r>
              <a:rPr lang="en-US" sz="1350" dirty="0"/>
              <a:t> group (7, 3.9%) </a:t>
            </a:r>
          </a:p>
        </p:txBody>
      </p:sp>
    </p:spTree>
    <p:extLst>
      <p:ext uri="{BB962C8B-B14F-4D97-AF65-F5344CB8AC3E}">
        <p14:creationId xmlns:p14="http://schemas.microsoft.com/office/powerpoint/2010/main" val="211053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01370E-677B-152A-0B7D-C4F8B4461C43}"/>
              </a:ext>
            </a:extLst>
          </p:cNvPr>
          <p:cNvSpPr>
            <a:spLocks noGrp="1"/>
          </p:cNvSpPr>
          <p:nvPr>
            <p:ph type="title"/>
          </p:nvPr>
        </p:nvSpPr>
        <p:spPr>
          <a:xfrm>
            <a:off x="425196" y="64008"/>
            <a:ext cx="8293608" cy="693579"/>
          </a:xfrm>
        </p:spPr>
        <p:txBody>
          <a:bodyPr anchor="ctr">
            <a:normAutofit/>
          </a:bodyPr>
          <a:lstStyle/>
          <a:p>
            <a:pPr>
              <a:lnSpc>
                <a:spcPct val="90000"/>
              </a:lnSpc>
            </a:pPr>
            <a:r>
              <a:rPr lang="en-US" sz="2400" b="1" dirty="0"/>
              <a:t>Bone marrow fibrosis changes and efficacy outcomes</a:t>
            </a:r>
          </a:p>
        </p:txBody>
      </p:sp>
      <p:pic>
        <p:nvPicPr>
          <p:cNvPr id="6" name="Picture 5">
            <a:extLst>
              <a:ext uri="{FF2B5EF4-FFF2-40B4-BE49-F238E27FC236}">
                <a16:creationId xmlns:a16="http://schemas.microsoft.com/office/drawing/2014/main" id="{E28F5D74-B925-5454-0EA0-FEC9BC63F6AE}"/>
              </a:ext>
            </a:extLst>
          </p:cNvPr>
          <p:cNvPicPr>
            <a:picLocks noChangeAspect="1"/>
          </p:cNvPicPr>
          <p:nvPr/>
        </p:nvPicPr>
        <p:blipFill>
          <a:blip r:embed="rId2"/>
          <a:stretch>
            <a:fillRect/>
          </a:stretch>
        </p:blipFill>
        <p:spPr>
          <a:xfrm>
            <a:off x="1069848" y="757587"/>
            <a:ext cx="6995160" cy="34102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27765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305357" y="95358"/>
            <a:ext cx="8533289" cy="869044"/>
          </a:xfrm>
        </p:spPr>
        <p:txBody>
          <a:bodyPr>
            <a:normAutofit/>
          </a:bodyPr>
          <a:lstStyle/>
          <a:p>
            <a:pPr eaLnBrk="1" hangingPunct="1"/>
            <a:r>
              <a:rPr lang="en-US" sz="3599" dirty="0"/>
              <a:t>Take Home Points</a:t>
            </a:r>
            <a:endParaRPr lang="en-US" sz="3599" dirty="0">
              <a:ea typeface="ＭＳ Ｐゴシック" charset="0"/>
              <a:cs typeface="ＭＳ Ｐゴシック" charset="0"/>
            </a:endParaRPr>
          </a:p>
        </p:txBody>
      </p:sp>
      <p:sp>
        <p:nvSpPr>
          <p:cNvPr id="8" name="Rectangle: Rounded Corners 7">
            <a:extLst>
              <a:ext uri="{FF2B5EF4-FFF2-40B4-BE49-F238E27FC236}">
                <a16:creationId xmlns:a16="http://schemas.microsoft.com/office/drawing/2014/main" id="{D16A812D-1B95-4785-94D1-7F69744A6145}"/>
              </a:ext>
            </a:extLst>
          </p:cNvPr>
          <p:cNvSpPr/>
          <p:nvPr/>
        </p:nvSpPr>
        <p:spPr>
          <a:xfrm>
            <a:off x="1262970" y="1250268"/>
            <a:ext cx="5333306" cy="723806"/>
          </a:xfrm>
          <a:prstGeom prst="roundRect">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9" name="TextBox 8">
            <a:extLst>
              <a:ext uri="{FF2B5EF4-FFF2-40B4-BE49-F238E27FC236}">
                <a16:creationId xmlns:a16="http://schemas.microsoft.com/office/drawing/2014/main" id="{BF93CF34-B89C-4E1F-8588-31A7BC0CC864}"/>
              </a:ext>
            </a:extLst>
          </p:cNvPr>
          <p:cNvSpPr txBox="1"/>
          <p:nvPr/>
        </p:nvSpPr>
        <p:spPr>
          <a:xfrm>
            <a:off x="1415350" y="1292731"/>
            <a:ext cx="5180926" cy="830997"/>
          </a:xfrm>
          <a:prstGeom prst="rect">
            <a:avLst/>
          </a:prstGeom>
          <a:noFill/>
        </p:spPr>
        <p:txBody>
          <a:bodyPr wrap="square" rtlCol="0">
            <a:spAutoFit/>
          </a:bodyPr>
          <a:lstStyle/>
          <a:p>
            <a:r>
              <a:rPr lang="en-US" dirty="0">
                <a:solidFill>
                  <a:schemeClr val="bg1"/>
                </a:solidFill>
              </a:rPr>
              <a:t>Clinically relevant?</a:t>
            </a:r>
          </a:p>
          <a:p>
            <a:r>
              <a:rPr lang="en-US" sz="1200" dirty="0">
                <a:solidFill>
                  <a:schemeClr val="bg1"/>
                </a:solidFill>
              </a:rPr>
              <a:t>Response rates and PFS are unmatched especially as duration of </a:t>
            </a:r>
            <a:r>
              <a:rPr lang="en-US" sz="1200" dirty="0" err="1">
                <a:solidFill>
                  <a:schemeClr val="bg1"/>
                </a:solidFill>
              </a:rPr>
              <a:t>velcade</a:t>
            </a:r>
            <a:r>
              <a:rPr lang="en-US" sz="1200" dirty="0">
                <a:solidFill>
                  <a:schemeClr val="bg1"/>
                </a:solidFill>
              </a:rPr>
              <a:t> is limited</a:t>
            </a:r>
          </a:p>
        </p:txBody>
      </p:sp>
      <p:sp>
        <p:nvSpPr>
          <p:cNvPr id="12" name="Rectangle: Rounded Corners 11">
            <a:extLst>
              <a:ext uri="{FF2B5EF4-FFF2-40B4-BE49-F238E27FC236}">
                <a16:creationId xmlns:a16="http://schemas.microsoft.com/office/drawing/2014/main" id="{AE448406-878D-465C-A570-E454706D51B7}"/>
              </a:ext>
            </a:extLst>
          </p:cNvPr>
          <p:cNvSpPr/>
          <p:nvPr/>
        </p:nvSpPr>
        <p:spPr>
          <a:xfrm>
            <a:off x="1262970" y="2296830"/>
            <a:ext cx="5333306" cy="723806"/>
          </a:xfrm>
          <a:prstGeom prst="roundRect">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13" name="TextBox 12">
            <a:extLst>
              <a:ext uri="{FF2B5EF4-FFF2-40B4-BE49-F238E27FC236}">
                <a16:creationId xmlns:a16="http://schemas.microsoft.com/office/drawing/2014/main" id="{1DD181A1-90BB-4D78-B440-288EBBAA2D55}"/>
              </a:ext>
            </a:extLst>
          </p:cNvPr>
          <p:cNvSpPr txBox="1"/>
          <p:nvPr/>
        </p:nvSpPr>
        <p:spPr>
          <a:xfrm>
            <a:off x="1415351" y="2305056"/>
            <a:ext cx="5180926" cy="830997"/>
          </a:xfrm>
          <a:prstGeom prst="rect">
            <a:avLst/>
          </a:prstGeom>
          <a:noFill/>
        </p:spPr>
        <p:txBody>
          <a:bodyPr wrap="square" rtlCol="0">
            <a:spAutoFit/>
          </a:bodyPr>
          <a:lstStyle/>
          <a:p>
            <a:r>
              <a:rPr lang="en-US" dirty="0">
                <a:solidFill>
                  <a:schemeClr val="bg1"/>
                </a:solidFill>
              </a:rPr>
              <a:t>Immediately practice changing?</a:t>
            </a:r>
          </a:p>
          <a:p>
            <a:r>
              <a:rPr lang="en-US" sz="1200" dirty="0">
                <a:solidFill>
                  <a:schemeClr val="bg1"/>
                </a:solidFill>
              </a:rPr>
              <a:t>Yes, even transplant ineligible patients should receive a quadruplet therapy, caveat being age &gt;80 </a:t>
            </a:r>
            <a:r>
              <a:rPr lang="en-US" sz="1200" dirty="0" err="1">
                <a:solidFill>
                  <a:schemeClr val="bg1"/>
                </a:solidFill>
              </a:rPr>
              <a:t>yrs</a:t>
            </a:r>
            <a:r>
              <a:rPr lang="en-US" sz="1200" dirty="0">
                <a:solidFill>
                  <a:schemeClr val="bg1"/>
                </a:solidFill>
              </a:rPr>
              <a:t>, frail status, comorbidities</a:t>
            </a:r>
          </a:p>
        </p:txBody>
      </p:sp>
      <p:sp>
        <p:nvSpPr>
          <p:cNvPr id="14" name="Rectangle: Rounded Corners 13">
            <a:extLst>
              <a:ext uri="{FF2B5EF4-FFF2-40B4-BE49-F238E27FC236}">
                <a16:creationId xmlns:a16="http://schemas.microsoft.com/office/drawing/2014/main" id="{FA3A846E-A37E-4751-A44B-1C27C664F226}"/>
              </a:ext>
            </a:extLst>
          </p:cNvPr>
          <p:cNvSpPr/>
          <p:nvPr/>
        </p:nvSpPr>
        <p:spPr>
          <a:xfrm>
            <a:off x="1262970" y="3321636"/>
            <a:ext cx="5333306" cy="723806"/>
          </a:xfrm>
          <a:prstGeom prst="roundRect">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15" name="TextBox 14">
            <a:extLst>
              <a:ext uri="{FF2B5EF4-FFF2-40B4-BE49-F238E27FC236}">
                <a16:creationId xmlns:a16="http://schemas.microsoft.com/office/drawing/2014/main" id="{42EBC4C2-E01A-4A77-BF06-E5ADC802C3EE}"/>
              </a:ext>
            </a:extLst>
          </p:cNvPr>
          <p:cNvSpPr txBox="1"/>
          <p:nvPr/>
        </p:nvSpPr>
        <p:spPr>
          <a:xfrm>
            <a:off x="1339699" y="3268096"/>
            <a:ext cx="5256578" cy="773289"/>
          </a:xfrm>
          <a:prstGeom prst="rect">
            <a:avLst/>
          </a:prstGeom>
          <a:noFill/>
        </p:spPr>
        <p:txBody>
          <a:bodyPr wrap="square" rtlCol="0">
            <a:spAutoFit/>
          </a:bodyPr>
          <a:lstStyle/>
          <a:p>
            <a:pPr eaLnBrk="1" hangingPunct="1"/>
            <a:r>
              <a:rPr lang="en-US" sz="1650" dirty="0">
                <a:solidFill>
                  <a:schemeClr val="bg1"/>
                </a:solidFill>
              </a:rPr>
              <a:t>Impact on value/cost of care, long-/short-term side effects, etc.?</a:t>
            </a:r>
          </a:p>
          <a:p>
            <a:pPr eaLnBrk="1" hangingPunct="1"/>
            <a:r>
              <a:rPr lang="en-US" sz="1125" dirty="0">
                <a:solidFill>
                  <a:schemeClr val="bg1"/>
                </a:solidFill>
              </a:rPr>
              <a:t>Higher risk of infections (in COVID era) &amp; death when continuing therapy</a:t>
            </a:r>
          </a:p>
        </p:txBody>
      </p:sp>
      <p:pic>
        <p:nvPicPr>
          <p:cNvPr id="11" name="Graphic 10" descr="Checkmark">
            <a:extLst>
              <a:ext uri="{FF2B5EF4-FFF2-40B4-BE49-F238E27FC236}">
                <a16:creationId xmlns:a16="http://schemas.microsoft.com/office/drawing/2014/main" id="{FED7650A-596D-4A23-8279-63D4C3463B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120" y="1130584"/>
            <a:ext cx="869045" cy="869045"/>
          </a:xfrm>
          <a:prstGeom prst="rect">
            <a:avLst/>
          </a:prstGeom>
        </p:spPr>
      </p:pic>
      <p:pic>
        <p:nvPicPr>
          <p:cNvPr id="18" name="Graphic 17" descr="Checkmark">
            <a:extLst>
              <a:ext uri="{FF2B5EF4-FFF2-40B4-BE49-F238E27FC236}">
                <a16:creationId xmlns:a16="http://schemas.microsoft.com/office/drawing/2014/main" id="{A198C8F9-C9F6-4260-9181-569C369F14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120" y="3233050"/>
            <a:ext cx="869045" cy="869045"/>
          </a:xfrm>
          <a:prstGeom prst="rect">
            <a:avLst/>
          </a:prstGeom>
        </p:spPr>
      </p:pic>
      <p:pic>
        <p:nvPicPr>
          <p:cNvPr id="19" name="Graphic 18" descr="Checkmark">
            <a:extLst>
              <a:ext uri="{FF2B5EF4-FFF2-40B4-BE49-F238E27FC236}">
                <a16:creationId xmlns:a16="http://schemas.microsoft.com/office/drawing/2014/main" id="{26ABC372-C6FD-4986-B3EC-614F845074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120" y="2191535"/>
            <a:ext cx="869045" cy="869045"/>
          </a:xfrm>
          <a:prstGeom prst="rect">
            <a:avLst/>
          </a:prstGeom>
        </p:spPr>
      </p:pic>
      <p:sp>
        <p:nvSpPr>
          <p:cNvPr id="2" name="TextBox 1">
            <a:extLst>
              <a:ext uri="{FF2B5EF4-FFF2-40B4-BE49-F238E27FC236}">
                <a16:creationId xmlns:a16="http://schemas.microsoft.com/office/drawing/2014/main" id="{B6AFA60D-88E9-4FE4-DD05-799B848401B9}"/>
              </a:ext>
            </a:extLst>
          </p:cNvPr>
          <p:cNvSpPr txBox="1"/>
          <p:nvPr/>
        </p:nvSpPr>
        <p:spPr>
          <a:xfrm>
            <a:off x="989165" y="4068054"/>
            <a:ext cx="7010317" cy="300082"/>
          </a:xfrm>
          <a:prstGeom prst="rect">
            <a:avLst/>
          </a:prstGeom>
          <a:noFill/>
        </p:spPr>
        <p:txBody>
          <a:bodyPr wrap="none" rtlCol="0">
            <a:spAutoFit/>
          </a:bodyPr>
          <a:lstStyle/>
          <a:p>
            <a:r>
              <a:rPr lang="en-US" sz="1350" b="1" dirty="0"/>
              <a:t>Weakness</a:t>
            </a:r>
            <a:r>
              <a:rPr lang="en-US" sz="1350" dirty="0"/>
              <a:t>: </a:t>
            </a:r>
            <a:r>
              <a:rPr lang="en-US" sz="1350" dirty="0" err="1"/>
              <a:t>Isatuximab</a:t>
            </a:r>
            <a:r>
              <a:rPr lang="en-US" sz="1350" dirty="0"/>
              <a:t> requires iv administration and higher risk of death from infections </a:t>
            </a:r>
          </a:p>
        </p:txBody>
      </p:sp>
      <p:sp>
        <p:nvSpPr>
          <p:cNvPr id="3" name="TextBox 2">
            <a:extLst>
              <a:ext uri="{FF2B5EF4-FFF2-40B4-BE49-F238E27FC236}">
                <a16:creationId xmlns:a16="http://schemas.microsoft.com/office/drawing/2014/main" id="{93CD5FD6-9D18-5441-6878-F5C03878E2A1}"/>
              </a:ext>
            </a:extLst>
          </p:cNvPr>
          <p:cNvSpPr txBox="1"/>
          <p:nvPr/>
        </p:nvSpPr>
        <p:spPr>
          <a:xfrm>
            <a:off x="6700807" y="1744835"/>
            <a:ext cx="2395345" cy="1246495"/>
          </a:xfrm>
          <a:prstGeom prst="rect">
            <a:avLst/>
          </a:prstGeom>
          <a:noFill/>
          <a:ln>
            <a:solidFill>
              <a:schemeClr val="bg1"/>
            </a:solidFill>
            <a:prstDash val="sysDash"/>
          </a:ln>
        </p:spPr>
        <p:txBody>
          <a:bodyPr wrap="square" rtlCol="0">
            <a:spAutoFit/>
          </a:bodyPr>
          <a:lstStyle/>
          <a:p>
            <a:r>
              <a:rPr lang="en-US" sz="1200" b="1" u="sng" dirty="0">
                <a:solidFill>
                  <a:schemeClr val="bg1"/>
                </a:solidFill>
              </a:rPr>
              <a:t>Abstract #7501</a:t>
            </a:r>
          </a:p>
          <a:p>
            <a:r>
              <a:rPr lang="en-US" sz="1200" b="1" u="sng" dirty="0">
                <a:solidFill>
                  <a:schemeClr val="bg1"/>
                </a:solidFill>
              </a:rPr>
              <a:t>BENEFIT-IFM 2020-05  </a:t>
            </a:r>
          </a:p>
          <a:p>
            <a:r>
              <a:rPr lang="en-US" sz="1200" b="1" u="sng" dirty="0" err="1">
                <a:solidFill>
                  <a:schemeClr val="bg1"/>
                </a:solidFill>
              </a:rPr>
              <a:t>IsaRd</a:t>
            </a:r>
            <a:r>
              <a:rPr lang="en-US" sz="1200" b="1" u="sng" dirty="0">
                <a:solidFill>
                  <a:schemeClr val="bg1"/>
                </a:solidFill>
              </a:rPr>
              <a:t> vs. Isa-</a:t>
            </a:r>
            <a:r>
              <a:rPr lang="en-US" sz="1200" b="1" u="sng" dirty="0" err="1">
                <a:solidFill>
                  <a:schemeClr val="bg1"/>
                </a:solidFill>
              </a:rPr>
              <a:t>VRd</a:t>
            </a:r>
            <a:r>
              <a:rPr lang="en-US" sz="1200" b="1" u="sng" dirty="0">
                <a:solidFill>
                  <a:schemeClr val="bg1"/>
                </a:solidFill>
              </a:rPr>
              <a:t>  </a:t>
            </a:r>
          </a:p>
          <a:p>
            <a:endParaRPr lang="en-US" sz="975" dirty="0">
              <a:solidFill>
                <a:schemeClr val="bg1"/>
              </a:solidFill>
            </a:endParaRPr>
          </a:p>
          <a:p>
            <a:pPr algn="ctr"/>
            <a:r>
              <a:rPr lang="en-US" sz="975" dirty="0">
                <a:solidFill>
                  <a:schemeClr val="bg1"/>
                </a:solidFill>
              </a:rPr>
              <a:t>18-month MRD negativity rates at 10</a:t>
            </a:r>
            <a:r>
              <a:rPr lang="en-US" sz="975" baseline="30000" dirty="0">
                <a:solidFill>
                  <a:schemeClr val="bg1"/>
                </a:solidFill>
              </a:rPr>
              <a:t>−5   </a:t>
            </a:r>
            <a:r>
              <a:rPr lang="en-US" sz="975" dirty="0">
                <a:solidFill>
                  <a:schemeClr val="bg1"/>
                </a:solidFill>
              </a:rPr>
              <a:t>26% vs. 53%</a:t>
            </a:r>
          </a:p>
          <a:p>
            <a:r>
              <a:rPr lang="en-US" sz="975" dirty="0">
                <a:solidFill>
                  <a:schemeClr val="bg1"/>
                </a:solidFill>
              </a:rPr>
              <a:t>95% CI 1.89–5.28, P &lt; 0.0001</a:t>
            </a:r>
          </a:p>
        </p:txBody>
      </p:sp>
    </p:spTree>
    <p:extLst>
      <p:ext uri="{BB962C8B-B14F-4D97-AF65-F5344CB8AC3E}">
        <p14:creationId xmlns:p14="http://schemas.microsoft.com/office/powerpoint/2010/main" val="15479225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194415" y="481885"/>
          <a:ext cx="53340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685" y="452200"/>
            <a:ext cx="9217395" cy="461665"/>
          </a:xfrm>
          <a:prstGeom prst="rect">
            <a:avLst/>
          </a:prstGeom>
          <a:noFill/>
        </p:spPr>
        <p:txBody>
          <a:bodyPr wrap="none" rtlCol="0">
            <a:spAutoFit/>
          </a:bodyPr>
          <a:lstStyle/>
          <a:p>
            <a:r>
              <a:rPr lang="en-US" b="1" dirty="0">
                <a:solidFill>
                  <a:schemeClr val="bg1"/>
                </a:solidFill>
              </a:rPr>
              <a:t> Approach to High Dose Chemotherapy and Stem Cell Rescue</a:t>
            </a:r>
          </a:p>
        </p:txBody>
      </p:sp>
      <p:sp>
        <p:nvSpPr>
          <p:cNvPr id="13" name="Rectangle 2"/>
          <p:cNvSpPr txBox="1">
            <a:spLocks noChangeArrowheads="1"/>
          </p:cNvSpPr>
          <p:nvPr/>
        </p:nvSpPr>
        <p:spPr bwMode="auto">
          <a:xfrm>
            <a:off x="359534" y="-340519"/>
            <a:ext cx="8543167"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2pPr>
            <a:lvl3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3pPr>
            <a:lvl4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4pPr>
            <a:lvl5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5pPr>
            <a:lvl6pPr marL="457200" algn="l" rtl="0" fontAlgn="base">
              <a:spcBef>
                <a:spcPct val="0"/>
              </a:spcBef>
              <a:spcAft>
                <a:spcPct val="0"/>
              </a:spcAft>
              <a:defRPr sz="2400" b="1">
                <a:solidFill>
                  <a:schemeClr val="bg1"/>
                </a:solidFill>
                <a:latin typeface="Arial" pitchFamily="-65" charset="0"/>
              </a:defRPr>
            </a:lvl6pPr>
            <a:lvl7pPr marL="914400" algn="l" rtl="0" fontAlgn="base">
              <a:spcBef>
                <a:spcPct val="0"/>
              </a:spcBef>
              <a:spcAft>
                <a:spcPct val="0"/>
              </a:spcAft>
              <a:defRPr sz="2400" b="1">
                <a:solidFill>
                  <a:schemeClr val="bg1"/>
                </a:solidFill>
                <a:latin typeface="Arial" pitchFamily="-65" charset="0"/>
              </a:defRPr>
            </a:lvl7pPr>
            <a:lvl8pPr marL="1371600" algn="l" rtl="0" fontAlgn="base">
              <a:spcBef>
                <a:spcPct val="0"/>
              </a:spcBef>
              <a:spcAft>
                <a:spcPct val="0"/>
              </a:spcAft>
              <a:defRPr sz="2400" b="1">
                <a:solidFill>
                  <a:schemeClr val="bg1"/>
                </a:solidFill>
                <a:latin typeface="Arial" pitchFamily="-65" charset="0"/>
              </a:defRPr>
            </a:lvl8pPr>
            <a:lvl9pPr marL="1828800" algn="l" rtl="0" fontAlgn="base">
              <a:spcBef>
                <a:spcPct val="0"/>
              </a:spcBef>
              <a:spcAft>
                <a:spcPct val="0"/>
              </a:spcAft>
              <a:defRPr sz="2400" b="1">
                <a:solidFill>
                  <a:schemeClr val="bg1"/>
                </a:solidFill>
                <a:latin typeface="Arial" pitchFamily="-65" charset="0"/>
              </a:defRPr>
            </a:lvl9pPr>
          </a:lstStyle>
          <a:p>
            <a:pPr algn="ctr" eaLnBrk="1" hangingPunct="1"/>
            <a:r>
              <a:rPr lang="en-US" altLang="en-US" sz="1800" dirty="0">
                <a:solidFill>
                  <a:srgbClr val="285087"/>
                </a:solidFill>
                <a:latin typeface="Arial"/>
                <a:cs typeface="Arial"/>
              </a:rPr>
              <a:t>Treatment of Relapsed Multiple Myeloma: Factors in Decision-Making</a:t>
            </a:r>
          </a:p>
        </p:txBody>
      </p:sp>
      <p:sp>
        <p:nvSpPr>
          <p:cNvPr id="4" name="TextBox 3"/>
          <p:cNvSpPr txBox="1"/>
          <p:nvPr/>
        </p:nvSpPr>
        <p:spPr>
          <a:xfrm>
            <a:off x="3352800" y="494586"/>
            <a:ext cx="2362200" cy="954107"/>
          </a:xfrm>
          <a:prstGeom prst="rect">
            <a:avLst/>
          </a:prstGeom>
          <a:noFill/>
          <a:ln>
            <a:solidFill>
              <a:srgbClr val="203864"/>
            </a:solidFill>
          </a:ln>
        </p:spPr>
        <p:txBody>
          <a:bodyPr wrap="square" rtlCol="0">
            <a:spAutoFit/>
          </a:bodyPr>
          <a:lstStyle/>
          <a:p>
            <a:pPr algn="ctr"/>
            <a:r>
              <a:rPr lang="en-US" sz="800" b="1" dirty="0">
                <a:latin typeface="Arial"/>
                <a:cs typeface="Arial"/>
              </a:rPr>
              <a:t>Decision Making:</a:t>
            </a:r>
          </a:p>
          <a:p>
            <a:pPr algn="ctr"/>
            <a:r>
              <a:rPr lang="en-US" sz="800" dirty="0">
                <a:latin typeface="Arial"/>
                <a:cs typeface="Arial"/>
              </a:rPr>
              <a:t>Prior Therapies</a:t>
            </a:r>
          </a:p>
          <a:p>
            <a:pPr algn="ctr"/>
            <a:r>
              <a:rPr lang="en-US" sz="800" dirty="0">
                <a:latin typeface="Arial"/>
                <a:cs typeface="Arial"/>
              </a:rPr>
              <a:t>Treatment-free interval</a:t>
            </a:r>
          </a:p>
          <a:p>
            <a:pPr algn="ctr"/>
            <a:r>
              <a:rPr lang="en-US" sz="800" dirty="0">
                <a:latin typeface="Arial"/>
                <a:cs typeface="Arial"/>
              </a:rPr>
              <a:t>Patient preference</a:t>
            </a:r>
          </a:p>
          <a:p>
            <a:pPr algn="ctr"/>
            <a:r>
              <a:rPr lang="en-US" sz="800" dirty="0">
                <a:latin typeface="Arial"/>
                <a:cs typeface="Arial"/>
              </a:rPr>
              <a:t>Frailty</a:t>
            </a:r>
          </a:p>
          <a:p>
            <a:pPr algn="ctr"/>
            <a:r>
              <a:rPr lang="en-US" sz="800" dirty="0">
                <a:latin typeface="Arial"/>
                <a:cs typeface="Arial"/>
              </a:rPr>
              <a:t>Disease Characteristics</a:t>
            </a:r>
          </a:p>
          <a:p>
            <a:pPr algn="ctr"/>
            <a:r>
              <a:rPr lang="en-US" sz="800" dirty="0">
                <a:latin typeface="Arial"/>
                <a:cs typeface="Arial"/>
              </a:rPr>
              <a:t>Organ function</a:t>
            </a:r>
          </a:p>
        </p:txBody>
      </p:sp>
      <p:sp>
        <p:nvSpPr>
          <p:cNvPr id="17" name="TextBox 16"/>
          <p:cNvSpPr txBox="1"/>
          <p:nvPr/>
        </p:nvSpPr>
        <p:spPr>
          <a:xfrm>
            <a:off x="2779958" y="2345531"/>
            <a:ext cx="1501285" cy="2308324"/>
          </a:xfrm>
          <a:prstGeom prst="rect">
            <a:avLst/>
          </a:prstGeom>
          <a:noFill/>
          <a:ln>
            <a:solidFill>
              <a:srgbClr val="203864"/>
            </a:solidFill>
          </a:ln>
        </p:spPr>
        <p:txBody>
          <a:bodyPr wrap="square" rtlCol="0">
            <a:spAutoFit/>
          </a:bodyPr>
          <a:lstStyle/>
          <a:p>
            <a:r>
              <a:rPr lang="en-US" sz="800" b="1" dirty="0">
                <a:latin typeface="Arial"/>
                <a:cs typeface="Arial"/>
              </a:rPr>
              <a:t>Anti-CD38 sensitive/naïve:</a:t>
            </a:r>
          </a:p>
          <a:p>
            <a:r>
              <a:rPr lang="en-US" sz="800" dirty="0">
                <a:latin typeface="Arial"/>
                <a:cs typeface="Arial"/>
              </a:rPr>
              <a:t>Anti-CD38 + </a:t>
            </a:r>
            <a:r>
              <a:rPr lang="en-US" sz="800" dirty="0" err="1">
                <a:latin typeface="Arial"/>
                <a:cs typeface="Arial"/>
              </a:rPr>
              <a:t>IMid</a:t>
            </a:r>
            <a:r>
              <a:rPr lang="en-US" sz="800" dirty="0">
                <a:latin typeface="Arial"/>
                <a:cs typeface="Arial"/>
              </a:rPr>
              <a:t>/PI</a:t>
            </a:r>
          </a:p>
          <a:p>
            <a:endParaRPr lang="en-US" sz="800" dirty="0">
              <a:latin typeface="Arial"/>
              <a:cs typeface="Arial"/>
            </a:endParaRPr>
          </a:p>
          <a:p>
            <a:r>
              <a:rPr lang="en-US" sz="800" dirty="0" err="1">
                <a:latin typeface="Arial"/>
                <a:cs typeface="Arial"/>
              </a:rPr>
              <a:t>DRd</a:t>
            </a:r>
            <a:endParaRPr lang="en-US" sz="800" dirty="0">
              <a:latin typeface="Arial"/>
              <a:cs typeface="Arial"/>
            </a:endParaRPr>
          </a:p>
          <a:p>
            <a:r>
              <a:rPr lang="en-US" sz="800" dirty="0" err="1">
                <a:latin typeface="Arial"/>
                <a:cs typeface="Arial"/>
              </a:rPr>
              <a:t>DKd</a:t>
            </a:r>
            <a:endParaRPr lang="en-US" sz="800" dirty="0">
              <a:latin typeface="Arial"/>
              <a:cs typeface="Arial"/>
            </a:endParaRPr>
          </a:p>
          <a:p>
            <a:r>
              <a:rPr lang="en-US" sz="800" dirty="0" err="1">
                <a:latin typeface="Arial"/>
                <a:cs typeface="Arial"/>
              </a:rPr>
              <a:t>IsaKd</a:t>
            </a:r>
            <a:endParaRPr lang="en-US" sz="800" dirty="0">
              <a:latin typeface="Arial"/>
              <a:cs typeface="Arial"/>
            </a:endParaRPr>
          </a:p>
          <a:p>
            <a:r>
              <a:rPr lang="en-US" sz="800" dirty="0" err="1">
                <a:latin typeface="Arial"/>
                <a:cs typeface="Arial"/>
              </a:rPr>
              <a:t>DPd</a:t>
            </a:r>
            <a:endParaRPr lang="en-US" sz="800" dirty="0">
              <a:latin typeface="Arial"/>
              <a:cs typeface="Arial"/>
            </a:endParaRPr>
          </a:p>
          <a:p>
            <a:r>
              <a:rPr lang="en-US" sz="800" dirty="0" err="1">
                <a:latin typeface="Arial"/>
                <a:cs typeface="Arial"/>
              </a:rPr>
              <a:t>IsaPd</a:t>
            </a:r>
            <a:endParaRPr lang="en-US" sz="800" dirty="0">
              <a:latin typeface="Arial"/>
              <a:cs typeface="Arial"/>
            </a:endParaRPr>
          </a:p>
          <a:p>
            <a:endParaRPr lang="en-US" sz="800" dirty="0">
              <a:latin typeface="Arial"/>
              <a:cs typeface="Arial"/>
            </a:endParaRPr>
          </a:p>
          <a:p>
            <a:r>
              <a:rPr lang="en-US" sz="800" b="1" dirty="0">
                <a:latin typeface="Arial"/>
                <a:cs typeface="Arial"/>
              </a:rPr>
              <a:t>Anti-CD38 refractory:</a:t>
            </a:r>
          </a:p>
          <a:p>
            <a:r>
              <a:rPr lang="en-US" sz="800" dirty="0">
                <a:latin typeface="Arial"/>
                <a:cs typeface="Arial"/>
              </a:rPr>
              <a:t>Combinations of </a:t>
            </a:r>
            <a:r>
              <a:rPr lang="en-US" sz="800" dirty="0" err="1">
                <a:latin typeface="Arial"/>
                <a:cs typeface="Arial"/>
              </a:rPr>
              <a:t>IMiD</a:t>
            </a:r>
            <a:r>
              <a:rPr lang="en-US" sz="800" dirty="0">
                <a:latin typeface="Arial"/>
                <a:cs typeface="Arial"/>
              </a:rPr>
              <a:t> and PI</a:t>
            </a:r>
          </a:p>
          <a:p>
            <a:r>
              <a:rPr lang="en-US" sz="800" dirty="0" err="1">
                <a:latin typeface="Arial"/>
                <a:cs typeface="Arial"/>
              </a:rPr>
              <a:t>RVd</a:t>
            </a:r>
            <a:endParaRPr lang="en-US" sz="800" dirty="0">
              <a:latin typeface="Arial"/>
              <a:cs typeface="Arial"/>
            </a:endParaRPr>
          </a:p>
          <a:p>
            <a:r>
              <a:rPr lang="en-US" sz="800" dirty="0" err="1">
                <a:latin typeface="Arial"/>
                <a:cs typeface="Arial"/>
              </a:rPr>
              <a:t>KRd</a:t>
            </a:r>
            <a:endParaRPr lang="en-US" sz="800" dirty="0">
              <a:latin typeface="Arial"/>
              <a:cs typeface="Arial"/>
            </a:endParaRPr>
          </a:p>
          <a:p>
            <a:r>
              <a:rPr lang="en-US" sz="800" dirty="0" err="1">
                <a:latin typeface="Arial"/>
                <a:cs typeface="Arial"/>
              </a:rPr>
              <a:t>KPd</a:t>
            </a:r>
            <a:endParaRPr lang="en-US" sz="800" dirty="0">
              <a:latin typeface="Arial"/>
              <a:cs typeface="Arial"/>
            </a:endParaRPr>
          </a:p>
          <a:p>
            <a:r>
              <a:rPr lang="en-US" sz="800" dirty="0" err="1">
                <a:latin typeface="Arial"/>
                <a:cs typeface="Arial"/>
              </a:rPr>
              <a:t>PVd</a:t>
            </a:r>
            <a:endParaRPr lang="en-US" sz="800" dirty="0">
              <a:latin typeface="Arial"/>
              <a:cs typeface="Arial"/>
            </a:endParaRPr>
          </a:p>
          <a:p>
            <a:r>
              <a:rPr lang="en-US" sz="800" dirty="0" err="1">
                <a:latin typeface="Arial"/>
                <a:cs typeface="Arial"/>
              </a:rPr>
              <a:t>EloPd</a:t>
            </a:r>
            <a:endParaRPr lang="en-US" sz="800" dirty="0">
              <a:latin typeface="Arial"/>
              <a:cs typeface="Arial"/>
            </a:endParaRPr>
          </a:p>
          <a:p>
            <a:r>
              <a:rPr lang="en-US" sz="800" dirty="0" err="1">
                <a:latin typeface="Arial"/>
                <a:cs typeface="Arial"/>
              </a:rPr>
              <a:t>EloKd</a:t>
            </a:r>
            <a:endParaRPr lang="en-US" sz="800" dirty="0">
              <a:latin typeface="Arial"/>
              <a:cs typeface="Arial"/>
            </a:endParaRPr>
          </a:p>
          <a:p>
            <a:endParaRPr lang="en-US" sz="800" dirty="0">
              <a:latin typeface="Arial"/>
              <a:cs typeface="Arial"/>
            </a:endParaRPr>
          </a:p>
        </p:txBody>
      </p:sp>
      <p:sp>
        <p:nvSpPr>
          <p:cNvPr id="18" name="TextBox 17"/>
          <p:cNvSpPr txBox="1"/>
          <p:nvPr/>
        </p:nvSpPr>
        <p:spPr>
          <a:xfrm>
            <a:off x="5486401" y="2546489"/>
            <a:ext cx="1501285" cy="830997"/>
          </a:xfrm>
          <a:prstGeom prst="rect">
            <a:avLst/>
          </a:prstGeom>
          <a:noFill/>
          <a:ln>
            <a:solidFill>
              <a:srgbClr val="203864"/>
            </a:solidFill>
          </a:ln>
        </p:spPr>
        <p:txBody>
          <a:bodyPr wrap="square" rtlCol="0">
            <a:spAutoFit/>
          </a:bodyPr>
          <a:lstStyle/>
          <a:p>
            <a:r>
              <a:rPr lang="en-US" sz="800" b="1" dirty="0">
                <a:latin typeface="Arial"/>
                <a:cs typeface="Arial"/>
              </a:rPr>
              <a:t>BCMA-based therapies</a:t>
            </a:r>
          </a:p>
          <a:p>
            <a:r>
              <a:rPr lang="en-US" sz="800" dirty="0">
                <a:latin typeface="Arial"/>
                <a:cs typeface="Arial"/>
              </a:rPr>
              <a:t>CAR T</a:t>
            </a:r>
          </a:p>
          <a:p>
            <a:r>
              <a:rPr lang="en-US" sz="800" dirty="0" err="1">
                <a:latin typeface="Arial"/>
                <a:cs typeface="Arial"/>
              </a:rPr>
              <a:t>Bispecific</a:t>
            </a:r>
            <a:r>
              <a:rPr lang="en-US" sz="800" dirty="0">
                <a:latin typeface="Arial"/>
                <a:cs typeface="Arial"/>
              </a:rPr>
              <a:t> antibodies</a:t>
            </a:r>
          </a:p>
          <a:p>
            <a:endParaRPr lang="en-US" sz="800" dirty="0">
              <a:latin typeface="Arial"/>
              <a:cs typeface="Arial"/>
            </a:endParaRPr>
          </a:p>
          <a:p>
            <a:r>
              <a:rPr lang="en-US" sz="800" dirty="0">
                <a:latin typeface="Arial"/>
                <a:cs typeface="Arial"/>
              </a:rPr>
              <a:t>Others:</a:t>
            </a:r>
          </a:p>
          <a:p>
            <a:r>
              <a:rPr lang="en-US" sz="800" dirty="0" err="1">
                <a:latin typeface="Arial"/>
                <a:cs typeface="Arial"/>
              </a:rPr>
              <a:t>Selinexor</a:t>
            </a:r>
            <a:endParaRPr lang="en-US" sz="800" dirty="0">
              <a:latin typeface="Arial"/>
              <a:cs typeface="Arial"/>
            </a:endParaRPr>
          </a:p>
        </p:txBody>
      </p:sp>
      <p:sp>
        <p:nvSpPr>
          <p:cNvPr id="5" name="TextBox 4"/>
          <p:cNvSpPr txBox="1"/>
          <p:nvPr/>
        </p:nvSpPr>
        <p:spPr>
          <a:xfrm>
            <a:off x="990600" y="1809155"/>
            <a:ext cx="990600" cy="307777"/>
          </a:xfrm>
          <a:prstGeom prst="rect">
            <a:avLst/>
          </a:prstGeom>
          <a:noFill/>
        </p:spPr>
        <p:txBody>
          <a:bodyPr wrap="square" rtlCol="0">
            <a:spAutoFit/>
          </a:bodyPr>
          <a:lstStyle/>
          <a:p>
            <a:r>
              <a:rPr lang="en-US" sz="1400" b="1" dirty="0">
                <a:latin typeface="Arial"/>
                <a:cs typeface="Arial"/>
              </a:rPr>
              <a:t>Relapse</a:t>
            </a:r>
          </a:p>
        </p:txBody>
      </p:sp>
      <p:sp>
        <p:nvSpPr>
          <p:cNvPr id="9" name="TextBox 8"/>
          <p:cNvSpPr txBox="1"/>
          <p:nvPr/>
        </p:nvSpPr>
        <p:spPr>
          <a:xfrm>
            <a:off x="12700" y="2726532"/>
            <a:ext cx="2590800" cy="1384995"/>
          </a:xfrm>
          <a:prstGeom prst="rect">
            <a:avLst/>
          </a:prstGeom>
          <a:noFill/>
        </p:spPr>
        <p:txBody>
          <a:bodyPr wrap="square" rtlCol="0">
            <a:spAutoFit/>
          </a:bodyPr>
          <a:lstStyle/>
          <a:p>
            <a:pPr algn="ctr"/>
            <a:r>
              <a:rPr lang="en-US" sz="1200" b="1" u="sng" dirty="0">
                <a:latin typeface="Arial"/>
                <a:cs typeface="Arial"/>
              </a:rPr>
              <a:t>Choosing wisely</a:t>
            </a:r>
          </a:p>
          <a:p>
            <a:pPr algn="ctr"/>
            <a:r>
              <a:rPr lang="en-US" sz="1200" dirty="0">
                <a:latin typeface="Arial"/>
                <a:cs typeface="Arial"/>
              </a:rPr>
              <a:t>Better drug combinations </a:t>
            </a:r>
          </a:p>
          <a:p>
            <a:pPr algn="ctr"/>
            <a:endParaRPr lang="en-US" sz="1200" dirty="0">
              <a:latin typeface="Arial"/>
              <a:cs typeface="Arial"/>
            </a:endParaRPr>
          </a:p>
          <a:p>
            <a:pPr algn="ctr"/>
            <a:r>
              <a:rPr lang="en-US" sz="1200" dirty="0">
                <a:latin typeface="Arial"/>
                <a:cs typeface="Arial"/>
              </a:rPr>
              <a:t>                  </a:t>
            </a:r>
          </a:p>
          <a:p>
            <a:pPr algn="ctr"/>
            <a:r>
              <a:rPr lang="en-US" sz="1200" dirty="0">
                <a:latin typeface="Arial"/>
                <a:cs typeface="Arial"/>
              </a:rPr>
              <a:t>Best response </a:t>
            </a:r>
          </a:p>
          <a:p>
            <a:pPr algn="ctr"/>
            <a:r>
              <a:rPr lang="en-US" sz="1200" dirty="0">
                <a:latin typeface="Arial"/>
                <a:cs typeface="Arial"/>
              </a:rPr>
              <a:t>Best progression-free survival </a:t>
            </a:r>
          </a:p>
          <a:p>
            <a:pPr algn="ctr"/>
            <a:r>
              <a:rPr lang="en-US" sz="1200" dirty="0">
                <a:latin typeface="Arial"/>
                <a:cs typeface="Arial"/>
              </a:rPr>
              <a:t>Improved overall survival  </a:t>
            </a:r>
          </a:p>
        </p:txBody>
      </p:sp>
      <p:cxnSp>
        <p:nvCxnSpPr>
          <p:cNvPr id="7" name="Straight Arrow Connector 6"/>
          <p:cNvCxnSpPr/>
          <p:nvPr/>
        </p:nvCxnSpPr>
        <p:spPr>
          <a:xfrm>
            <a:off x="1371600" y="3218577"/>
            <a:ext cx="0" cy="1937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76216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317086" y="1486021"/>
            <a:ext cx="2743200" cy="1844675"/>
          </a:xfrm>
          <a:prstGeom prst="ellipse">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317086" y="1714932"/>
            <a:ext cx="1276350" cy="1303301"/>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hevron 9">
            <a:extLst>
              <a:ext uri="{FF2B5EF4-FFF2-40B4-BE49-F238E27FC236}">
                <a16:creationId xmlns:a16="http://schemas.microsoft.com/office/drawing/2014/main" id="{0A3C4246-1F62-EE4F-A93A-0995ABE2E966}"/>
              </a:ext>
            </a:extLst>
          </p:cNvPr>
          <p:cNvSpPr/>
          <p:nvPr/>
        </p:nvSpPr>
        <p:spPr bwMode="auto">
          <a:xfrm>
            <a:off x="5882427" y="2204565"/>
            <a:ext cx="355718" cy="168847"/>
          </a:xfrm>
          <a:prstGeom prst="chevron">
            <a:avLst/>
          </a:prstGeom>
          <a:solidFill>
            <a:schemeClr val="accent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fontAlgn="auto">
              <a:spcBef>
                <a:spcPts val="0"/>
              </a:spcBef>
              <a:spcAft>
                <a:spcPts val="0"/>
              </a:spcAft>
              <a:defRPr/>
            </a:pPr>
            <a:endParaRPr lang="en-US" dirty="0">
              <a:solidFill>
                <a:prstClr val="black"/>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20A7669-375B-794A-B393-3BDADB0DBB32}"/>
              </a:ext>
            </a:extLst>
          </p:cNvPr>
          <p:cNvSpPr txBox="1"/>
          <p:nvPr/>
        </p:nvSpPr>
        <p:spPr>
          <a:xfrm>
            <a:off x="7119097" y="856595"/>
            <a:ext cx="1874987" cy="3044170"/>
          </a:xfrm>
          <a:prstGeom prst="rect">
            <a:avLst/>
          </a:prstGeom>
          <a:solidFill>
            <a:srgbClr val="FFFFFF"/>
          </a:solidFill>
          <a:ln>
            <a:solidFill>
              <a:srgbClr val="000000"/>
            </a:solidFill>
          </a:ln>
          <a:effectLst/>
        </p:spPr>
        <p:txBody>
          <a:bodyPr wrap="square" rtlCol="0">
            <a:spAutoFit/>
          </a:bodyPr>
          <a:lstStyle/>
          <a:p>
            <a:pPr defTabSz="914377">
              <a:defRPr/>
            </a:pPr>
            <a:r>
              <a:rPr lang="en-US" sz="800" b="1" i="1" dirty="0">
                <a:solidFill>
                  <a:prstClr val="black"/>
                </a:solidFill>
                <a:latin typeface="Arial"/>
                <a:cs typeface="Arial"/>
              </a:rPr>
              <a:t>Antibody–Drug Conjugates (A)</a:t>
            </a:r>
          </a:p>
          <a:p>
            <a:pPr defTabSz="914377">
              <a:defRPr/>
            </a:pPr>
            <a:r>
              <a:rPr lang="en-US" sz="800" b="1" i="1" dirty="0">
                <a:solidFill>
                  <a:prstClr val="black"/>
                </a:solidFill>
                <a:latin typeface="Arial"/>
                <a:cs typeface="Arial"/>
              </a:rPr>
              <a:t> </a:t>
            </a:r>
            <a:br>
              <a:rPr lang="en-US" sz="800" i="1" dirty="0">
                <a:solidFill>
                  <a:prstClr val="black"/>
                </a:solidFill>
                <a:latin typeface="Arial"/>
                <a:cs typeface="Arial"/>
              </a:rPr>
            </a:br>
            <a:r>
              <a:rPr lang="en-US" sz="800" i="1" dirty="0">
                <a:solidFill>
                  <a:prstClr val="black"/>
                </a:solidFill>
                <a:latin typeface="Arial"/>
                <a:cs typeface="Arial"/>
              </a:rPr>
              <a:t>Belantamab mafodotin </a:t>
            </a:r>
          </a:p>
          <a:p>
            <a:pPr defTabSz="914377">
              <a:defRPr/>
            </a:pPr>
            <a:r>
              <a:rPr lang="en-US" sz="800" i="1" dirty="0">
                <a:solidFill>
                  <a:prstClr val="black"/>
                </a:solidFill>
                <a:latin typeface="Arial"/>
                <a:cs typeface="Arial"/>
              </a:rPr>
              <a:t>MEDI2228</a:t>
            </a:r>
          </a:p>
          <a:p>
            <a:pPr defTabSz="914377">
              <a:defRPr/>
            </a:pPr>
            <a:r>
              <a:rPr lang="en-US" sz="800" i="1" dirty="0">
                <a:solidFill>
                  <a:prstClr val="black"/>
                </a:solidFill>
                <a:latin typeface="Arial"/>
                <a:cs typeface="Arial"/>
              </a:rPr>
              <a:t>CC-99712</a:t>
            </a:r>
          </a:p>
          <a:p>
            <a:pPr defTabSz="914377">
              <a:defRPr/>
            </a:pPr>
            <a:endParaRPr lang="en-US" sz="800" i="1" dirty="0">
              <a:solidFill>
                <a:prstClr val="black"/>
              </a:solidFill>
              <a:latin typeface="Arial"/>
              <a:cs typeface="Arial"/>
            </a:endParaRPr>
          </a:p>
          <a:p>
            <a:pPr defTabSz="914377">
              <a:defRPr/>
            </a:pPr>
            <a:r>
              <a:rPr lang="en-US" sz="800" b="1" i="1" dirty="0" err="1">
                <a:solidFill>
                  <a:prstClr val="black"/>
                </a:solidFill>
                <a:latin typeface="Arial"/>
                <a:cs typeface="Arial"/>
              </a:rPr>
              <a:t>Bispecific</a:t>
            </a:r>
            <a:r>
              <a:rPr lang="en-US" sz="800" b="1" i="1" dirty="0">
                <a:solidFill>
                  <a:prstClr val="black"/>
                </a:solidFill>
                <a:latin typeface="Arial"/>
                <a:cs typeface="Arial"/>
              </a:rPr>
              <a:t> T-Cell Engagers (B)</a:t>
            </a:r>
          </a:p>
          <a:p>
            <a:pPr defTabSz="914377">
              <a:defRPr/>
            </a:pPr>
            <a:endParaRPr lang="en-US" sz="800" i="1" dirty="0">
              <a:solidFill>
                <a:prstClr val="black"/>
              </a:solidFill>
              <a:latin typeface="Arial"/>
              <a:cs typeface="Arial"/>
            </a:endParaRPr>
          </a:p>
          <a:p>
            <a:pPr defTabSz="914377">
              <a:defRPr/>
            </a:pPr>
            <a:r>
              <a:rPr lang="en-US" sz="800" i="1" dirty="0" err="1">
                <a:solidFill>
                  <a:srgbClr val="FF0000"/>
                </a:solidFill>
                <a:latin typeface="Arial"/>
                <a:cs typeface="Arial"/>
              </a:rPr>
              <a:t>Teclistamab</a:t>
            </a:r>
            <a:endParaRPr lang="en-US" sz="800" i="1" dirty="0">
              <a:solidFill>
                <a:srgbClr val="FF0000"/>
              </a:solidFill>
              <a:latin typeface="Arial"/>
              <a:cs typeface="Arial"/>
            </a:endParaRPr>
          </a:p>
          <a:p>
            <a:pPr defTabSz="914377">
              <a:defRPr/>
            </a:pPr>
            <a:r>
              <a:rPr lang="en-US" sz="800" i="1" dirty="0">
                <a:solidFill>
                  <a:prstClr val="black"/>
                </a:solidFill>
                <a:latin typeface="Arial"/>
                <a:cs typeface="Arial"/>
              </a:rPr>
              <a:t>TNB-383B</a:t>
            </a:r>
          </a:p>
          <a:p>
            <a:pPr defTabSz="914377">
              <a:defRPr/>
            </a:pPr>
            <a:r>
              <a:rPr lang="en-US" sz="800" i="1" dirty="0">
                <a:solidFill>
                  <a:prstClr val="black"/>
                </a:solidFill>
                <a:latin typeface="Arial"/>
                <a:cs typeface="Arial"/>
              </a:rPr>
              <a:t>REGN-5458</a:t>
            </a:r>
          </a:p>
          <a:p>
            <a:pPr defTabSz="914377">
              <a:defRPr/>
            </a:pPr>
            <a:r>
              <a:rPr lang="en-US" sz="800" i="1" dirty="0" err="1">
                <a:solidFill>
                  <a:prstClr val="black"/>
                </a:solidFill>
                <a:latin typeface="Arial"/>
                <a:cs typeface="Arial"/>
              </a:rPr>
              <a:t>Pavurutamab</a:t>
            </a:r>
            <a:r>
              <a:rPr lang="en-US" sz="800" i="1" dirty="0">
                <a:solidFill>
                  <a:prstClr val="black"/>
                </a:solidFill>
                <a:latin typeface="Arial"/>
                <a:cs typeface="Arial"/>
              </a:rPr>
              <a:t>/AMG 701</a:t>
            </a:r>
          </a:p>
          <a:p>
            <a:pPr defTabSz="914377">
              <a:defRPr/>
            </a:pPr>
            <a:r>
              <a:rPr lang="en-US" sz="800" i="1" dirty="0" err="1">
                <a:solidFill>
                  <a:prstClr val="black"/>
                </a:solidFill>
                <a:latin typeface="Arial"/>
                <a:cs typeface="Arial"/>
              </a:rPr>
              <a:t>Elranatamab</a:t>
            </a:r>
            <a:endParaRPr lang="en-US" sz="800" i="1" dirty="0">
              <a:solidFill>
                <a:prstClr val="black"/>
              </a:solidFill>
              <a:latin typeface="Arial"/>
              <a:cs typeface="Arial"/>
            </a:endParaRPr>
          </a:p>
          <a:p>
            <a:pPr defTabSz="914377">
              <a:defRPr/>
            </a:pPr>
            <a:endParaRPr lang="en-US" sz="800" i="1" dirty="0">
              <a:solidFill>
                <a:prstClr val="black"/>
              </a:solidFill>
              <a:latin typeface="Arial"/>
              <a:cs typeface="Arial"/>
            </a:endParaRPr>
          </a:p>
          <a:p>
            <a:pPr defTabSz="914377">
              <a:defRPr/>
            </a:pPr>
            <a:endParaRPr lang="en-US" sz="800" i="1" dirty="0">
              <a:solidFill>
                <a:prstClr val="black"/>
              </a:solidFill>
              <a:latin typeface="Arial"/>
              <a:cs typeface="Arial"/>
            </a:endParaRPr>
          </a:p>
          <a:p>
            <a:pPr defTabSz="914377">
              <a:defRPr/>
            </a:pPr>
            <a:r>
              <a:rPr lang="en-US" sz="800" b="1" i="1" dirty="0">
                <a:solidFill>
                  <a:prstClr val="black"/>
                </a:solidFill>
                <a:latin typeface="Arial"/>
                <a:cs typeface="Arial"/>
              </a:rPr>
              <a:t>CAR T-Cell Therapies (C)</a:t>
            </a:r>
            <a:br>
              <a:rPr lang="en-US" sz="800" i="1" dirty="0">
                <a:solidFill>
                  <a:prstClr val="black"/>
                </a:solidFill>
                <a:latin typeface="Arial"/>
                <a:cs typeface="Arial"/>
              </a:rPr>
            </a:br>
            <a:r>
              <a:rPr lang="en-US" sz="800" i="1" dirty="0">
                <a:solidFill>
                  <a:prstClr val="black"/>
                </a:solidFill>
                <a:latin typeface="Arial"/>
                <a:cs typeface="Arial"/>
              </a:rPr>
              <a:t> </a:t>
            </a:r>
            <a:endParaRPr lang="en-US" sz="800" i="1" dirty="0">
              <a:solidFill>
                <a:srgbClr val="FF0000"/>
              </a:solidFill>
              <a:latin typeface="Arial"/>
              <a:cs typeface="Arial"/>
            </a:endParaRPr>
          </a:p>
          <a:p>
            <a:pPr defTabSz="914377">
              <a:defRPr/>
            </a:pPr>
            <a:r>
              <a:rPr lang="en-US" sz="800" i="1" dirty="0" err="1">
                <a:solidFill>
                  <a:srgbClr val="FF0000"/>
                </a:solidFill>
                <a:latin typeface="Arial"/>
                <a:cs typeface="Arial"/>
              </a:rPr>
              <a:t>Idecabtagene</a:t>
            </a:r>
            <a:r>
              <a:rPr lang="en-US" sz="800" i="1" dirty="0">
                <a:solidFill>
                  <a:srgbClr val="FF0000"/>
                </a:solidFill>
                <a:latin typeface="Arial"/>
                <a:cs typeface="Arial"/>
              </a:rPr>
              <a:t> </a:t>
            </a:r>
            <a:r>
              <a:rPr lang="en-US" sz="800" i="1" dirty="0" err="1">
                <a:solidFill>
                  <a:srgbClr val="FF0000"/>
                </a:solidFill>
                <a:latin typeface="Arial"/>
                <a:cs typeface="Arial"/>
              </a:rPr>
              <a:t>vicleucel</a:t>
            </a:r>
            <a:r>
              <a:rPr lang="en-US" sz="800" i="1" dirty="0">
                <a:solidFill>
                  <a:srgbClr val="FF0000"/>
                </a:solidFill>
                <a:latin typeface="Arial"/>
                <a:cs typeface="Arial"/>
              </a:rPr>
              <a:t> </a:t>
            </a:r>
          </a:p>
          <a:p>
            <a:pPr defTabSz="914377">
              <a:defRPr/>
            </a:pPr>
            <a:r>
              <a:rPr lang="en-US" sz="800" i="1" dirty="0" err="1">
                <a:solidFill>
                  <a:srgbClr val="FF0000"/>
                </a:solidFill>
                <a:latin typeface="Arial"/>
                <a:cs typeface="Arial"/>
              </a:rPr>
              <a:t>Ciltacabtagene</a:t>
            </a:r>
            <a:r>
              <a:rPr lang="en-US" sz="800" i="1" dirty="0">
                <a:solidFill>
                  <a:srgbClr val="FF0000"/>
                </a:solidFill>
                <a:latin typeface="Arial"/>
                <a:cs typeface="Arial"/>
              </a:rPr>
              <a:t> </a:t>
            </a:r>
            <a:r>
              <a:rPr lang="en-US" sz="800" i="1" dirty="0" err="1">
                <a:solidFill>
                  <a:srgbClr val="FF0000"/>
                </a:solidFill>
                <a:latin typeface="Arial"/>
                <a:cs typeface="Arial"/>
              </a:rPr>
              <a:t>autoleucel</a:t>
            </a:r>
            <a:endParaRPr lang="en-US" sz="800" i="1" dirty="0">
              <a:solidFill>
                <a:srgbClr val="FF0000"/>
              </a:solidFill>
              <a:latin typeface="Arial"/>
              <a:cs typeface="Arial"/>
            </a:endParaRPr>
          </a:p>
          <a:p>
            <a:pPr defTabSz="914377">
              <a:defRPr/>
            </a:pPr>
            <a:r>
              <a:rPr lang="en-US" sz="800" i="1" dirty="0" err="1">
                <a:solidFill>
                  <a:prstClr val="black"/>
                </a:solidFill>
                <a:latin typeface="Arial"/>
                <a:cs typeface="Arial"/>
              </a:rPr>
              <a:t>Zevor-cel</a:t>
            </a:r>
            <a:r>
              <a:rPr lang="en-US" sz="800" i="1" dirty="0">
                <a:solidFill>
                  <a:prstClr val="black"/>
                </a:solidFill>
                <a:latin typeface="Arial"/>
                <a:cs typeface="Arial"/>
              </a:rPr>
              <a:t> (CT053) </a:t>
            </a:r>
          </a:p>
          <a:p>
            <a:pPr defTabSz="914377">
              <a:defRPr/>
            </a:pPr>
            <a:r>
              <a:rPr lang="en-US" sz="800" i="1" dirty="0">
                <a:solidFill>
                  <a:prstClr val="black"/>
                </a:solidFill>
                <a:latin typeface="Arial"/>
                <a:cs typeface="Arial"/>
              </a:rPr>
              <a:t>P-BCMA-101</a:t>
            </a:r>
          </a:p>
          <a:p>
            <a:pPr defTabSz="914377">
              <a:defRPr/>
            </a:pPr>
            <a:r>
              <a:rPr lang="en-US" sz="800" i="1" dirty="0">
                <a:solidFill>
                  <a:prstClr val="black"/>
                </a:solidFill>
                <a:latin typeface="Arial"/>
                <a:cs typeface="Arial"/>
              </a:rPr>
              <a:t>ALLO-715</a:t>
            </a:r>
          </a:p>
          <a:p>
            <a:pPr defTabSz="914377">
              <a:defRPr/>
            </a:pPr>
            <a:r>
              <a:rPr lang="en-US" sz="800" i="1" dirty="0" err="1">
                <a:solidFill>
                  <a:prstClr val="black"/>
                </a:solidFill>
                <a:latin typeface="Arial"/>
                <a:cs typeface="Arial"/>
              </a:rPr>
              <a:t>FasTCAR</a:t>
            </a:r>
            <a:r>
              <a:rPr lang="en-US" sz="800" i="1" dirty="0">
                <a:solidFill>
                  <a:prstClr val="black"/>
                </a:solidFill>
                <a:latin typeface="Arial"/>
                <a:cs typeface="Arial"/>
              </a:rPr>
              <a:t>-T GC012F </a:t>
            </a:r>
          </a:p>
          <a:p>
            <a:pPr defTabSz="914377">
              <a:defRPr/>
            </a:pPr>
            <a:r>
              <a:rPr lang="en-US" sz="800" i="1" dirty="0">
                <a:solidFill>
                  <a:prstClr val="black"/>
                </a:solidFill>
                <a:latin typeface="Arial"/>
                <a:cs typeface="Arial"/>
              </a:rPr>
              <a:t>CART-</a:t>
            </a:r>
            <a:r>
              <a:rPr lang="en-US" sz="800" i="1" dirty="0" err="1">
                <a:solidFill>
                  <a:prstClr val="black"/>
                </a:solidFill>
                <a:latin typeface="Arial"/>
                <a:cs typeface="Arial"/>
              </a:rPr>
              <a:t>ddBCMA</a:t>
            </a:r>
            <a:endParaRPr lang="en-US" sz="800" i="1" dirty="0">
              <a:solidFill>
                <a:prstClr val="black"/>
              </a:solidFill>
              <a:latin typeface="Arial"/>
              <a:cs typeface="Arial"/>
            </a:endParaRPr>
          </a:p>
        </p:txBody>
      </p:sp>
      <p:sp>
        <p:nvSpPr>
          <p:cNvPr id="14" name="TextBox 13"/>
          <p:cNvSpPr txBox="1"/>
          <p:nvPr/>
        </p:nvSpPr>
        <p:spPr>
          <a:xfrm>
            <a:off x="5984089" y="1800343"/>
            <a:ext cx="1109599" cy="461665"/>
          </a:xfrm>
          <a:prstGeom prst="rect">
            <a:avLst/>
          </a:prstGeom>
          <a:noFill/>
        </p:spPr>
        <p:txBody>
          <a:bodyPr wrap="none" rtlCol="0">
            <a:spAutoFit/>
          </a:bodyPr>
          <a:lstStyle/>
          <a:p>
            <a:r>
              <a:rPr lang="en-US" b="1" dirty="0"/>
              <a:t>BCMA</a:t>
            </a:r>
          </a:p>
        </p:txBody>
      </p:sp>
      <p:sp>
        <p:nvSpPr>
          <p:cNvPr id="15" name="Isosceles Triangle 14"/>
          <p:cNvSpPr/>
          <p:nvPr/>
        </p:nvSpPr>
        <p:spPr>
          <a:xfrm>
            <a:off x="4688686" y="1349493"/>
            <a:ext cx="304800" cy="30480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907553" y="1006175"/>
            <a:ext cx="1468672" cy="461665"/>
          </a:xfrm>
          <a:prstGeom prst="rect">
            <a:avLst/>
          </a:prstGeom>
          <a:noFill/>
        </p:spPr>
        <p:txBody>
          <a:bodyPr wrap="none" rtlCol="0">
            <a:spAutoFit/>
          </a:bodyPr>
          <a:lstStyle/>
          <a:p>
            <a:r>
              <a:rPr lang="en-US" b="1" dirty="0"/>
              <a:t>GPRC5D</a:t>
            </a:r>
          </a:p>
        </p:txBody>
      </p:sp>
      <p:sp>
        <p:nvSpPr>
          <p:cNvPr id="18" name="TextBox 17">
            <a:extLst>
              <a:ext uri="{FF2B5EF4-FFF2-40B4-BE49-F238E27FC236}">
                <a16:creationId xmlns:a16="http://schemas.microsoft.com/office/drawing/2014/main" id="{920A7669-375B-794A-B393-3BDADB0DBB32}"/>
              </a:ext>
            </a:extLst>
          </p:cNvPr>
          <p:cNvSpPr txBox="1"/>
          <p:nvPr/>
        </p:nvSpPr>
        <p:spPr>
          <a:xfrm>
            <a:off x="4754417" y="96026"/>
            <a:ext cx="1874987" cy="953224"/>
          </a:xfrm>
          <a:prstGeom prst="rect">
            <a:avLst/>
          </a:prstGeom>
          <a:solidFill>
            <a:srgbClr val="FFFFFF"/>
          </a:solidFill>
          <a:ln>
            <a:solidFill>
              <a:srgbClr val="000000"/>
            </a:solidFill>
          </a:ln>
          <a:effectLst/>
        </p:spPr>
        <p:txBody>
          <a:bodyPr wrap="square" rtlCol="0">
            <a:spAutoFit/>
          </a:bodyPr>
          <a:lstStyle/>
          <a:p>
            <a:pPr defTabSz="914377">
              <a:defRPr/>
            </a:pPr>
            <a:r>
              <a:rPr lang="en-US" sz="800" b="1" i="1" dirty="0" err="1">
                <a:solidFill>
                  <a:prstClr val="black"/>
                </a:solidFill>
                <a:latin typeface="Arial"/>
                <a:cs typeface="Arial"/>
              </a:rPr>
              <a:t>Bispecific</a:t>
            </a:r>
            <a:r>
              <a:rPr lang="en-US" sz="800" b="1" i="1" dirty="0">
                <a:solidFill>
                  <a:prstClr val="black"/>
                </a:solidFill>
                <a:latin typeface="Arial"/>
                <a:cs typeface="Arial"/>
              </a:rPr>
              <a:t> T-Cell Engagers</a:t>
            </a:r>
          </a:p>
          <a:p>
            <a:pPr defTabSz="914377">
              <a:defRPr/>
            </a:pPr>
            <a:endParaRPr lang="en-US" sz="800" i="1" dirty="0">
              <a:solidFill>
                <a:prstClr val="black"/>
              </a:solidFill>
              <a:latin typeface="Arial"/>
              <a:cs typeface="Arial"/>
            </a:endParaRPr>
          </a:p>
          <a:p>
            <a:pPr defTabSz="914377">
              <a:defRPr/>
            </a:pPr>
            <a:r>
              <a:rPr lang="en-US" sz="800" i="1" dirty="0" err="1">
                <a:solidFill>
                  <a:prstClr val="black"/>
                </a:solidFill>
                <a:latin typeface="Arial"/>
                <a:cs typeface="Arial"/>
              </a:rPr>
              <a:t>Talquetamab</a:t>
            </a:r>
            <a:endParaRPr lang="en-US" sz="800" i="1" dirty="0">
              <a:solidFill>
                <a:prstClr val="black"/>
              </a:solidFill>
              <a:latin typeface="Arial"/>
              <a:cs typeface="Arial"/>
            </a:endParaRPr>
          </a:p>
          <a:p>
            <a:pPr defTabSz="914377">
              <a:defRPr/>
            </a:pPr>
            <a:endParaRPr lang="en-US" sz="800" b="1" i="1" dirty="0">
              <a:solidFill>
                <a:prstClr val="black"/>
              </a:solidFill>
              <a:latin typeface="Arial"/>
              <a:cs typeface="Arial"/>
            </a:endParaRPr>
          </a:p>
          <a:p>
            <a:pPr defTabSz="914377">
              <a:defRPr/>
            </a:pPr>
            <a:r>
              <a:rPr lang="en-US" sz="800" b="1" i="1" dirty="0">
                <a:solidFill>
                  <a:prstClr val="black"/>
                </a:solidFill>
                <a:latin typeface="Arial"/>
                <a:cs typeface="Arial"/>
              </a:rPr>
              <a:t>CAR T-Cell Therapies</a:t>
            </a:r>
          </a:p>
          <a:p>
            <a:pPr defTabSz="914377">
              <a:defRPr/>
            </a:pPr>
            <a:endParaRPr lang="en-US" sz="800" i="1" dirty="0">
              <a:solidFill>
                <a:prstClr val="black"/>
              </a:solidFill>
              <a:latin typeface="Arial"/>
              <a:cs typeface="Arial"/>
            </a:endParaRPr>
          </a:p>
          <a:p>
            <a:pPr defTabSz="914377">
              <a:defRPr/>
            </a:pPr>
            <a:r>
              <a:rPr lang="en-US" sz="800" i="1" dirty="0">
                <a:solidFill>
                  <a:prstClr val="black"/>
                </a:solidFill>
                <a:latin typeface="Arial"/>
                <a:cs typeface="Arial"/>
              </a:rPr>
              <a:t>MCARH109</a:t>
            </a:r>
          </a:p>
        </p:txBody>
      </p:sp>
      <p:sp>
        <p:nvSpPr>
          <p:cNvPr id="20" name="TextBox 19"/>
          <p:cNvSpPr txBox="1"/>
          <p:nvPr/>
        </p:nvSpPr>
        <p:spPr>
          <a:xfrm>
            <a:off x="4888581" y="3237847"/>
            <a:ext cx="1160895" cy="830997"/>
          </a:xfrm>
          <a:prstGeom prst="rect">
            <a:avLst/>
          </a:prstGeom>
          <a:noFill/>
        </p:spPr>
        <p:txBody>
          <a:bodyPr wrap="none" rtlCol="0">
            <a:spAutoFit/>
          </a:bodyPr>
          <a:lstStyle/>
          <a:p>
            <a:r>
              <a:rPr lang="en-US" b="1" dirty="0"/>
              <a:t>FcRH5</a:t>
            </a:r>
          </a:p>
          <a:p>
            <a:endParaRPr lang="en-US" b="1" dirty="0"/>
          </a:p>
        </p:txBody>
      </p:sp>
      <p:sp>
        <p:nvSpPr>
          <p:cNvPr id="21" name="Parallelogram 20"/>
          <p:cNvSpPr/>
          <p:nvPr/>
        </p:nvSpPr>
        <p:spPr>
          <a:xfrm>
            <a:off x="4688686" y="3178293"/>
            <a:ext cx="228600" cy="304800"/>
          </a:xfrm>
          <a:prstGeom prst="parallelogram">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20A7669-375B-794A-B393-3BDADB0DBB32}"/>
              </a:ext>
            </a:extLst>
          </p:cNvPr>
          <p:cNvSpPr txBox="1"/>
          <p:nvPr/>
        </p:nvSpPr>
        <p:spPr>
          <a:xfrm>
            <a:off x="3816923" y="3628510"/>
            <a:ext cx="1874987" cy="584235"/>
          </a:xfrm>
          <a:prstGeom prst="rect">
            <a:avLst/>
          </a:prstGeom>
          <a:solidFill>
            <a:srgbClr val="FFFFFF"/>
          </a:solidFill>
          <a:ln>
            <a:solidFill>
              <a:srgbClr val="000000"/>
            </a:solidFill>
          </a:ln>
          <a:effectLst/>
        </p:spPr>
        <p:txBody>
          <a:bodyPr wrap="square" rtlCol="0">
            <a:spAutoFit/>
          </a:bodyPr>
          <a:lstStyle/>
          <a:p>
            <a:pPr defTabSz="914377">
              <a:defRPr/>
            </a:pPr>
            <a:endParaRPr lang="en-US" sz="800" i="1" dirty="0">
              <a:solidFill>
                <a:prstClr val="black"/>
              </a:solidFill>
              <a:latin typeface="Arial"/>
              <a:cs typeface="Arial"/>
            </a:endParaRPr>
          </a:p>
          <a:p>
            <a:pPr defTabSz="914377">
              <a:defRPr/>
            </a:pPr>
            <a:r>
              <a:rPr lang="en-US" sz="800" b="1" i="1" dirty="0" err="1">
                <a:solidFill>
                  <a:prstClr val="black"/>
                </a:solidFill>
                <a:latin typeface="Arial"/>
                <a:cs typeface="Arial"/>
              </a:rPr>
              <a:t>Bispecific</a:t>
            </a:r>
            <a:r>
              <a:rPr lang="en-US" sz="800" b="1" i="1" dirty="0">
                <a:solidFill>
                  <a:prstClr val="black"/>
                </a:solidFill>
                <a:latin typeface="Arial"/>
                <a:cs typeface="Arial"/>
              </a:rPr>
              <a:t> T-Cell Engagers</a:t>
            </a:r>
          </a:p>
          <a:p>
            <a:pPr defTabSz="914377">
              <a:defRPr/>
            </a:pPr>
            <a:endParaRPr lang="en-US" sz="800" i="1" dirty="0">
              <a:solidFill>
                <a:prstClr val="black"/>
              </a:solidFill>
              <a:latin typeface="Arial"/>
              <a:cs typeface="Arial"/>
            </a:endParaRPr>
          </a:p>
          <a:p>
            <a:pPr defTabSz="914377">
              <a:defRPr/>
            </a:pPr>
            <a:r>
              <a:rPr lang="en-US" sz="800" i="1" dirty="0" err="1">
                <a:solidFill>
                  <a:prstClr val="black"/>
                </a:solidFill>
                <a:latin typeface="Arial"/>
                <a:cs typeface="Arial"/>
              </a:rPr>
              <a:t>Cevostamab</a:t>
            </a:r>
            <a:endParaRPr lang="en-US" sz="800" i="1" dirty="0">
              <a:solidFill>
                <a:prstClr val="black"/>
              </a:solidFill>
              <a:latin typeface="Arial"/>
              <a:cs typeface="Arial"/>
            </a:endParaRPr>
          </a:p>
        </p:txBody>
      </p:sp>
      <p:sp>
        <p:nvSpPr>
          <p:cNvPr id="25" name="Title 1">
            <a:extLst>
              <a:ext uri="{FF2B5EF4-FFF2-40B4-BE49-F238E27FC236}">
                <a16:creationId xmlns:a16="http://schemas.microsoft.com/office/drawing/2014/main" id="{4271448B-E71C-EE42-A2C3-22F913626AEC}"/>
              </a:ext>
            </a:extLst>
          </p:cNvPr>
          <p:cNvSpPr>
            <a:spLocks noGrp="1"/>
          </p:cNvSpPr>
          <p:nvPr>
            <p:ph type="title"/>
          </p:nvPr>
        </p:nvSpPr>
        <p:spPr>
          <a:xfrm>
            <a:off x="-8356" y="2382"/>
            <a:ext cx="2599156" cy="3175912"/>
          </a:xfrm>
          <a:solidFill>
            <a:srgbClr val="FFFFFF"/>
          </a:solidFill>
        </p:spPr>
        <p:txBody>
          <a:bodyPr>
            <a:normAutofit/>
          </a:bodyPr>
          <a:lstStyle/>
          <a:p>
            <a:pPr algn="ctr">
              <a:lnSpc>
                <a:spcPct val="150000"/>
              </a:lnSpc>
            </a:pPr>
            <a:r>
              <a:rPr lang="en-US" sz="2200" b="1" u="sng" dirty="0">
                <a:solidFill>
                  <a:srgbClr val="094E98"/>
                </a:solidFill>
                <a:latin typeface="Arial" panose="020B0604020202020204" pitchFamily="34" charset="0"/>
                <a:cs typeface="Arial" panose="020B0604020202020204" pitchFamily="34" charset="0"/>
              </a:rPr>
              <a:t>A</a:t>
            </a:r>
            <a:r>
              <a:rPr lang="en-US" sz="2200" b="1" dirty="0">
                <a:solidFill>
                  <a:srgbClr val="094E98"/>
                </a:solidFill>
                <a:latin typeface="Arial" panose="020B0604020202020204" pitchFamily="34" charset="0"/>
                <a:cs typeface="Arial" panose="020B0604020202020204" pitchFamily="34" charset="0"/>
              </a:rPr>
              <a:t> </a:t>
            </a:r>
            <a:r>
              <a:rPr lang="en-US" sz="2200" b="1" u="sng" dirty="0">
                <a:solidFill>
                  <a:srgbClr val="094E98"/>
                </a:solidFill>
                <a:latin typeface="Arial" panose="020B0604020202020204" pitchFamily="34" charset="0"/>
                <a:cs typeface="Arial" panose="020B0604020202020204" pitchFamily="34" charset="0"/>
              </a:rPr>
              <a:t>B</a:t>
            </a:r>
            <a:r>
              <a:rPr lang="en-US" sz="2200" b="1" dirty="0">
                <a:solidFill>
                  <a:srgbClr val="094E98"/>
                </a:solidFill>
                <a:latin typeface="Arial" panose="020B0604020202020204" pitchFamily="34" charset="0"/>
                <a:cs typeface="Arial" panose="020B0604020202020204" pitchFamily="34" charset="0"/>
              </a:rPr>
              <a:t> </a:t>
            </a:r>
            <a:r>
              <a:rPr lang="en-US" sz="2200" b="1" u="sng" dirty="0">
                <a:solidFill>
                  <a:srgbClr val="094E98"/>
                </a:solidFill>
                <a:latin typeface="Arial" panose="020B0604020202020204" pitchFamily="34" charset="0"/>
                <a:cs typeface="Arial" panose="020B0604020202020204" pitchFamily="34" charset="0"/>
              </a:rPr>
              <a:t>C</a:t>
            </a:r>
            <a:r>
              <a:rPr lang="en-US" sz="2200" b="1" dirty="0">
                <a:solidFill>
                  <a:srgbClr val="094E98"/>
                </a:solidFill>
                <a:latin typeface="Arial" panose="020B0604020202020204" pitchFamily="34" charset="0"/>
                <a:cs typeface="Arial" panose="020B0604020202020204" pitchFamily="34" charset="0"/>
              </a:rPr>
              <a:t> of Immunotherapy in Multiple Myeloma</a:t>
            </a:r>
          </a:p>
        </p:txBody>
      </p:sp>
      <p:sp>
        <p:nvSpPr>
          <p:cNvPr id="2" name="TextBox 1"/>
          <p:cNvSpPr txBox="1"/>
          <p:nvPr/>
        </p:nvSpPr>
        <p:spPr>
          <a:xfrm>
            <a:off x="330201" y="4068326"/>
            <a:ext cx="922047" cy="246221"/>
          </a:xfrm>
          <a:prstGeom prst="rect">
            <a:avLst/>
          </a:prstGeom>
          <a:noFill/>
        </p:spPr>
        <p:txBody>
          <a:bodyPr wrap="none" rtlCol="0">
            <a:spAutoFit/>
          </a:bodyPr>
          <a:lstStyle/>
          <a:p>
            <a:r>
              <a:rPr lang="en-US" sz="1000" dirty="0">
                <a:solidFill>
                  <a:srgbClr val="FF0000"/>
                </a:solidFill>
                <a:latin typeface="Aril"/>
                <a:cs typeface="Aril"/>
              </a:rPr>
              <a:t>FDA approved</a:t>
            </a:r>
          </a:p>
        </p:txBody>
      </p:sp>
    </p:spTree>
    <p:extLst>
      <p:ext uri="{BB962C8B-B14F-4D97-AF65-F5344CB8AC3E}">
        <p14:creationId xmlns:p14="http://schemas.microsoft.com/office/powerpoint/2010/main" val="7216374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C02C-E572-5BAA-AF4A-7089C56CB77C}"/>
              </a:ext>
            </a:extLst>
          </p:cNvPr>
          <p:cNvSpPr>
            <a:spLocks noGrp="1"/>
          </p:cNvSpPr>
          <p:nvPr>
            <p:ph type="title"/>
          </p:nvPr>
        </p:nvSpPr>
        <p:spPr>
          <a:xfrm>
            <a:off x="334537" y="-63694"/>
            <a:ext cx="8549410" cy="1028700"/>
          </a:xfrm>
        </p:spPr>
        <p:txBody>
          <a:bodyPr>
            <a:normAutofit/>
          </a:bodyPr>
          <a:lstStyle/>
          <a:p>
            <a:r>
              <a:rPr lang="en-US" sz="2400" b="1" dirty="0">
                <a:solidFill>
                  <a:schemeClr val="accent1">
                    <a:lumMod val="75000"/>
                  </a:schemeClr>
                </a:solidFill>
                <a:latin typeface="Arial" panose="020B0604020202020204" pitchFamily="34" charset="0"/>
                <a:cs typeface="Arial" panose="020B0604020202020204" pitchFamily="34" charset="0"/>
              </a:rPr>
              <a:t>Life of an Antibody-Drug Conjugate and its Rebirth in MM</a:t>
            </a:r>
          </a:p>
        </p:txBody>
      </p:sp>
      <p:sp>
        <p:nvSpPr>
          <p:cNvPr id="4" name="Slide Number Placeholder 3">
            <a:extLst>
              <a:ext uri="{FF2B5EF4-FFF2-40B4-BE49-F238E27FC236}">
                <a16:creationId xmlns:a16="http://schemas.microsoft.com/office/drawing/2014/main" id="{E458D8DE-7770-D0E7-7A57-8FE1F3C405CF}"/>
              </a:ext>
            </a:extLst>
          </p:cNvPr>
          <p:cNvSpPr>
            <a:spLocks noGrp="1"/>
          </p:cNvSpPr>
          <p:nvPr>
            <p:ph type="sldNum" sz="quarter" idx="4"/>
          </p:nvPr>
        </p:nvSpPr>
        <p:spPr>
          <a:xfrm>
            <a:off x="11653518" y="6283885"/>
            <a:ext cx="383488" cy="365125"/>
          </a:xfrm>
          <a:prstGeom prst="rect">
            <a:avLst/>
          </a:prstGeom>
        </p:spPr>
        <p:txBody>
          <a:bodyPr vert="horz" lIns="91440" tIns="45720" rIns="91440" bIns="45720" rtlCol="0" anchor="ctr" anchorCtr="0"/>
          <a:lstStyle>
            <a:defPPr>
              <a:defRPr lang="en-US"/>
            </a:defPPr>
            <a:lvl1pPr marL="0" algn="r" defTabSz="914400" rtl="0" eaLnBrk="1" latinLnBrk="0" hangingPunct="1">
              <a:defRPr sz="12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FBAD49-1F68-914B-9DFB-5D552C1A2BEB}" type="slidenum">
              <a:rPr lang="en-US" smtClean="0"/>
              <a:pPr/>
              <a:t>113</a:t>
            </a:fld>
            <a:endParaRPr lang="en-US"/>
          </a:p>
        </p:txBody>
      </p:sp>
      <p:sp>
        <p:nvSpPr>
          <p:cNvPr id="5" name="TextBox 4">
            <a:extLst>
              <a:ext uri="{FF2B5EF4-FFF2-40B4-BE49-F238E27FC236}">
                <a16:creationId xmlns:a16="http://schemas.microsoft.com/office/drawing/2014/main" id="{0FE17D54-686D-ADA3-C622-1F1692D1885B}"/>
              </a:ext>
            </a:extLst>
          </p:cNvPr>
          <p:cNvSpPr txBox="1"/>
          <p:nvPr/>
        </p:nvSpPr>
        <p:spPr>
          <a:xfrm>
            <a:off x="3598223" y="1249208"/>
            <a:ext cx="5581742" cy="792525"/>
          </a:xfrm>
          <a:prstGeom prst="rect">
            <a:avLst/>
          </a:prstGeom>
          <a:noFill/>
        </p:spPr>
        <p:txBody>
          <a:bodyPr wrap="square">
            <a:spAutoFit/>
          </a:bodyPr>
          <a:lstStyle/>
          <a:p>
            <a:pPr algn="ctr">
              <a:spcBef>
                <a:spcPts val="337"/>
              </a:spcBef>
              <a:spcAft>
                <a:spcPts val="337"/>
              </a:spcAft>
            </a:pPr>
            <a:r>
              <a:rPr lang="en-US" sz="1350" dirty="0">
                <a:latin typeface="Arial" panose="020B0604020202020204" pitchFamily="34" charset="0"/>
                <a:cs typeface="Arial" panose="020B0604020202020204" pitchFamily="34" charset="0"/>
              </a:rPr>
              <a:t>Humanized, </a:t>
            </a:r>
            <a:r>
              <a:rPr lang="en-US" sz="1350" dirty="0" err="1">
                <a:latin typeface="Arial" panose="020B0604020202020204" pitchFamily="34" charset="0"/>
                <a:cs typeface="Arial" panose="020B0604020202020204" pitchFamily="34" charset="0"/>
              </a:rPr>
              <a:t>afucosylated</a:t>
            </a:r>
            <a:r>
              <a:rPr lang="en-US" sz="1350" dirty="0">
                <a:latin typeface="Arial" panose="020B0604020202020204" pitchFamily="34" charset="0"/>
                <a:cs typeface="Arial" panose="020B0604020202020204" pitchFamily="34" charset="0"/>
              </a:rPr>
              <a:t> IgG1 </a:t>
            </a:r>
            <a:r>
              <a:rPr lang="en-US" sz="1350" u="sng" dirty="0">
                <a:latin typeface="Arial" panose="020B0604020202020204" pitchFamily="34" charset="0"/>
                <a:cs typeface="Arial" panose="020B0604020202020204" pitchFamily="34" charset="0"/>
              </a:rPr>
              <a:t>anti-BCMA</a:t>
            </a:r>
            <a:r>
              <a:rPr lang="en-US" sz="1350" dirty="0">
                <a:latin typeface="Arial" panose="020B0604020202020204" pitchFamily="34" charset="0"/>
                <a:cs typeface="Arial" panose="020B0604020202020204" pitchFamily="34" charset="0"/>
              </a:rPr>
              <a:t>  antibody conjugated to monomethyl auristatin (MMAF)</a:t>
            </a:r>
          </a:p>
          <a:p>
            <a:pPr>
              <a:spcBef>
                <a:spcPts val="337"/>
              </a:spcBef>
              <a:spcAft>
                <a:spcPts val="337"/>
              </a:spcAft>
            </a:pPr>
            <a:r>
              <a:rPr lang="en-US" sz="1350" dirty="0">
                <a:latin typeface="Arial" panose="020B0604020202020204" pitchFamily="34" charset="0"/>
                <a:cs typeface="Arial" panose="020B0604020202020204" pitchFamily="34" charset="0"/>
              </a:rPr>
              <a:t>      Internalized -&gt; binds to tubulin -&gt; induces G2/M cell cycle arrest </a:t>
            </a:r>
          </a:p>
        </p:txBody>
      </p:sp>
      <p:pic>
        <p:nvPicPr>
          <p:cNvPr id="16" name="Picture 15">
            <a:extLst>
              <a:ext uri="{FF2B5EF4-FFF2-40B4-BE49-F238E27FC236}">
                <a16:creationId xmlns:a16="http://schemas.microsoft.com/office/drawing/2014/main" id="{D781FFE0-E73A-5E0A-5E94-E130F7FA66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78977" y="1090174"/>
            <a:ext cx="1085619" cy="1087508"/>
          </a:xfrm>
          <a:prstGeom prst="rect">
            <a:avLst/>
          </a:prstGeom>
        </p:spPr>
      </p:pic>
      <p:cxnSp>
        <p:nvCxnSpPr>
          <p:cNvPr id="17" name="Straight Connector 16">
            <a:extLst>
              <a:ext uri="{FF2B5EF4-FFF2-40B4-BE49-F238E27FC236}">
                <a16:creationId xmlns:a16="http://schemas.microsoft.com/office/drawing/2014/main" id="{2C17886E-0A53-F7CE-DBE3-1CFEC392D6D7}"/>
              </a:ext>
            </a:extLst>
          </p:cNvPr>
          <p:cNvCxnSpPr>
            <a:cxnSpLocks/>
          </p:cNvCxnSpPr>
          <p:nvPr/>
        </p:nvCxnSpPr>
        <p:spPr>
          <a:xfrm>
            <a:off x="874304" y="1808878"/>
            <a:ext cx="275993"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8185379-EC7E-6719-8A78-5F53C108222F}"/>
              </a:ext>
            </a:extLst>
          </p:cNvPr>
          <p:cNvSpPr txBox="1"/>
          <p:nvPr/>
        </p:nvSpPr>
        <p:spPr>
          <a:xfrm>
            <a:off x="1098609" y="1686436"/>
            <a:ext cx="886523" cy="323165"/>
          </a:xfrm>
          <a:prstGeom prst="rect">
            <a:avLst/>
          </a:prstGeom>
          <a:noFill/>
        </p:spPr>
        <p:txBody>
          <a:bodyPr wrap="square" rtlCol="0">
            <a:spAutoFit/>
          </a:bodyPr>
          <a:lstStyle/>
          <a:p>
            <a:pPr algn="ctr"/>
            <a:r>
              <a:rPr lang="en-US" sz="750" dirty="0" err="1"/>
              <a:t>MaleimidocaproylLinker</a:t>
            </a:r>
            <a:endParaRPr lang="en-US" sz="750" dirty="0"/>
          </a:p>
        </p:txBody>
      </p:sp>
      <p:sp>
        <p:nvSpPr>
          <p:cNvPr id="19" name="Cloud 18">
            <a:extLst>
              <a:ext uri="{FF2B5EF4-FFF2-40B4-BE49-F238E27FC236}">
                <a16:creationId xmlns:a16="http://schemas.microsoft.com/office/drawing/2014/main" id="{541982AC-388D-9344-79CB-D7FF33A342BE}"/>
              </a:ext>
            </a:extLst>
          </p:cNvPr>
          <p:cNvSpPr/>
          <p:nvPr/>
        </p:nvSpPr>
        <p:spPr>
          <a:xfrm>
            <a:off x="2248460" y="1677524"/>
            <a:ext cx="309446" cy="276999"/>
          </a:xfrm>
          <a:prstGeom prst="cloud">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0" name="TextBox 19">
            <a:extLst>
              <a:ext uri="{FF2B5EF4-FFF2-40B4-BE49-F238E27FC236}">
                <a16:creationId xmlns:a16="http://schemas.microsoft.com/office/drawing/2014/main" id="{22F37BBB-4B60-4178-0F3D-56F73F903AFA}"/>
              </a:ext>
            </a:extLst>
          </p:cNvPr>
          <p:cNvSpPr txBox="1"/>
          <p:nvPr/>
        </p:nvSpPr>
        <p:spPr>
          <a:xfrm>
            <a:off x="2192009" y="1720119"/>
            <a:ext cx="422351" cy="323165"/>
          </a:xfrm>
          <a:prstGeom prst="rect">
            <a:avLst/>
          </a:prstGeom>
          <a:noFill/>
        </p:spPr>
        <p:txBody>
          <a:bodyPr wrap="square" rtlCol="0">
            <a:spAutoFit/>
          </a:bodyPr>
          <a:lstStyle/>
          <a:p>
            <a:pPr algn="ctr"/>
            <a:r>
              <a:rPr lang="en-US" sz="750" dirty="0">
                <a:solidFill>
                  <a:schemeClr val="bg1"/>
                </a:solidFill>
              </a:rPr>
              <a:t>MMAF</a:t>
            </a:r>
          </a:p>
        </p:txBody>
      </p:sp>
      <p:cxnSp>
        <p:nvCxnSpPr>
          <p:cNvPr id="21" name="Straight Connector 20">
            <a:extLst>
              <a:ext uri="{FF2B5EF4-FFF2-40B4-BE49-F238E27FC236}">
                <a16:creationId xmlns:a16="http://schemas.microsoft.com/office/drawing/2014/main" id="{1BB55770-CD0C-0761-0604-C6DA4AB6F2D3}"/>
              </a:ext>
            </a:extLst>
          </p:cNvPr>
          <p:cNvCxnSpPr>
            <a:cxnSpLocks/>
          </p:cNvCxnSpPr>
          <p:nvPr/>
        </p:nvCxnSpPr>
        <p:spPr>
          <a:xfrm>
            <a:off x="1928765" y="1817240"/>
            <a:ext cx="275993"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1BB511D-D0AA-9DA1-D306-D932E805E3FC}"/>
              </a:ext>
            </a:extLst>
          </p:cNvPr>
          <p:cNvSpPr txBox="1"/>
          <p:nvPr/>
        </p:nvSpPr>
        <p:spPr>
          <a:xfrm>
            <a:off x="1012300" y="850403"/>
            <a:ext cx="4900961" cy="300082"/>
          </a:xfrm>
          <a:prstGeom prst="rect">
            <a:avLst/>
          </a:prstGeom>
          <a:noFill/>
        </p:spPr>
        <p:txBody>
          <a:bodyPr wrap="square">
            <a:spAutoFit/>
          </a:bodyPr>
          <a:lstStyle/>
          <a:p>
            <a:pPr>
              <a:spcBef>
                <a:spcPts val="337"/>
              </a:spcBef>
              <a:spcAft>
                <a:spcPts val="337"/>
              </a:spcAft>
            </a:pPr>
            <a:r>
              <a:rPr lang="en-US" sz="1350" b="1" dirty="0" err="1">
                <a:latin typeface="Arial" panose="020B0604020202020204" pitchFamily="34" charset="0"/>
                <a:cs typeface="Arial" panose="020B0604020202020204" pitchFamily="34" charset="0"/>
              </a:rPr>
              <a:t>Belantamab</a:t>
            </a:r>
            <a:r>
              <a:rPr lang="en-US" sz="1350" b="1" dirty="0">
                <a:latin typeface="Arial" panose="020B0604020202020204" pitchFamily="34" charset="0"/>
                <a:cs typeface="Arial" panose="020B0604020202020204" pitchFamily="34" charset="0"/>
              </a:rPr>
              <a:t> </a:t>
            </a:r>
            <a:r>
              <a:rPr lang="en-US" sz="1350" b="1" dirty="0" err="1">
                <a:latin typeface="Arial" panose="020B0604020202020204" pitchFamily="34" charset="0"/>
                <a:cs typeface="Arial" panose="020B0604020202020204" pitchFamily="34" charset="0"/>
              </a:rPr>
              <a:t>mafodotin</a:t>
            </a:r>
            <a:r>
              <a:rPr lang="en-US" sz="1350" b="1" dirty="0">
                <a:latin typeface="Arial" panose="020B0604020202020204" pitchFamily="34" charset="0"/>
                <a:cs typeface="Arial" panose="020B0604020202020204" pitchFamily="34" charset="0"/>
              </a:rPr>
              <a:t> (</a:t>
            </a:r>
            <a:r>
              <a:rPr lang="en-US" sz="1350" b="1" dirty="0" err="1">
                <a:latin typeface="Arial" panose="020B0604020202020204" pitchFamily="34" charset="0"/>
                <a:cs typeface="Arial" panose="020B0604020202020204" pitchFamily="34" charset="0"/>
              </a:rPr>
              <a:t>Belamaf</a:t>
            </a:r>
            <a:r>
              <a:rPr lang="en-US" sz="1350" b="1" dirty="0">
                <a:latin typeface="Arial" panose="020B0604020202020204" pitchFamily="34" charset="0"/>
                <a:cs typeface="Arial" panose="020B0604020202020204" pitchFamily="34" charset="0"/>
              </a:rPr>
              <a:t>) </a:t>
            </a:r>
            <a:endParaRPr lang="en-US" sz="1350" dirty="0">
              <a:latin typeface="Arial" panose="020B0604020202020204" pitchFamily="34" charset="0"/>
              <a:cs typeface="Arial" panose="020B0604020202020204" pitchFamily="34" charset="0"/>
            </a:endParaRPr>
          </a:p>
        </p:txBody>
      </p:sp>
      <p:graphicFrame>
        <p:nvGraphicFramePr>
          <p:cNvPr id="26" name="Diagram 25">
            <a:extLst>
              <a:ext uri="{FF2B5EF4-FFF2-40B4-BE49-F238E27FC236}">
                <a16:creationId xmlns:a16="http://schemas.microsoft.com/office/drawing/2014/main" id="{5729EC77-BA31-9744-6B76-D788124A0719}"/>
              </a:ext>
            </a:extLst>
          </p:cNvPr>
          <p:cNvGraphicFramePr/>
          <p:nvPr/>
        </p:nvGraphicFramePr>
        <p:xfrm>
          <a:off x="791345" y="2326640"/>
          <a:ext cx="4168163" cy="2054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 name="TextBox 26">
            <a:extLst>
              <a:ext uri="{FF2B5EF4-FFF2-40B4-BE49-F238E27FC236}">
                <a16:creationId xmlns:a16="http://schemas.microsoft.com/office/drawing/2014/main" id="{86F7A9CD-0B9A-D4ED-BD6E-7526F55507B4}"/>
              </a:ext>
            </a:extLst>
          </p:cNvPr>
          <p:cNvSpPr txBox="1"/>
          <p:nvPr/>
        </p:nvSpPr>
        <p:spPr>
          <a:xfrm>
            <a:off x="858250" y="2687037"/>
            <a:ext cx="1011973" cy="265457"/>
          </a:xfrm>
          <a:prstGeom prst="rect">
            <a:avLst/>
          </a:prstGeom>
          <a:noFill/>
        </p:spPr>
        <p:txBody>
          <a:bodyPr wrap="square" rtlCol="0">
            <a:spAutoFit/>
          </a:bodyPr>
          <a:lstStyle/>
          <a:p>
            <a:r>
              <a:rPr lang="en-US" sz="1125" b="1" dirty="0"/>
              <a:t>DREAMM 2</a:t>
            </a:r>
            <a:r>
              <a:rPr lang="en-US" sz="1125" b="1" baseline="30000" dirty="0"/>
              <a:t>1</a:t>
            </a:r>
            <a:endParaRPr lang="en-US" sz="1125" b="1" dirty="0"/>
          </a:p>
        </p:txBody>
      </p:sp>
      <p:sp>
        <p:nvSpPr>
          <p:cNvPr id="28" name="TextBox 27">
            <a:extLst>
              <a:ext uri="{FF2B5EF4-FFF2-40B4-BE49-F238E27FC236}">
                <a16:creationId xmlns:a16="http://schemas.microsoft.com/office/drawing/2014/main" id="{28206AC4-13F2-35E2-920E-4F863276638F}"/>
              </a:ext>
            </a:extLst>
          </p:cNvPr>
          <p:cNvSpPr txBox="1"/>
          <p:nvPr/>
        </p:nvSpPr>
        <p:spPr>
          <a:xfrm>
            <a:off x="858250" y="3754983"/>
            <a:ext cx="1011973" cy="265457"/>
          </a:xfrm>
          <a:prstGeom prst="rect">
            <a:avLst/>
          </a:prstGeom>
          <a:noFill/>
        </p:spPr>
        <p:txBody>
          <a:bodyPr wrap="square" rtlCol="0">
            <a:spAutoFit/>
          </a:bodyPr>
          <a:lstStyle/>
          <a:p>
            <a:r>
              <a:rPr lang="en-US" sz="1125" b="1" dirty="0"/>
              <a:t>DREAMM 3</a:t>
            </a:r>
            <a:r>
              <a:rPr lang="en-US" sz="1125" b="1" baseline="30000" dirty="0"/>
              <a:t>2</a:t>
            </a:r>
            <a:endParaRPr lang="en-US" sz="1125" b="1" dirty="0"/>
          </a:p>
        </p:txBody>
      </p:sp>
      <p:sp>
        <p:nvSpPr>
          <p:cNvPr id="29" name="TextBox 28">
            <a:extLst>
              <a:ext uri="{FF2B5EF4-FFF2-40B4-BE49-F238E27FC236}">
                <a16:creationId xmlns:a16="http://schemas.microsoft.com/office/drawing/2014/main" id="{943B50DF-7E2F-7597-B3D5-7DE5AACB343C}"/>
              </a:ext>
            </a:extLst>
          </p:cNvPr>
          <p:cNvSpPr txBox="1"/>
          <p:nvPr/>
        </p:nvSpPr>
        <p:spPr>
          <a:xfrm>
            <a:off x="5254920" y="3679968"/>
            <a:ext cx="2799539" cy="461665"/>
          </a:xfrm>
          <a:prstGeom prst="rect">
            <a:avLst/>
          </a:prstGeom>
          <a:solidFill>
            <a:schemeClr val="bg1"/>
          </a:solidFill>
        </p:spPr>
        <p:txBody>
          <a:bodyPr wrap="square" rtlCol="0">
            <a:spAutoFit/>
          </a:bodyPr>
          <a:lstStyle/>
          <a:p>
            <a:r>
              <a:rPr lang="en-US" sz="1200" b="1" u="sng" dirty="0">
                <a:solidFill>
                  <a:srgbClr val="094E98"/>
                </a:solidFill>
              </a:rPr>
              <a:t>No significant difference in PFS/OS</a:t>
            </a:r>
          </a:p>
          <a:p>
            <a:r>
              <a:rPr lang="en-US" sz="1200" b="1" i="1" dirty="0">
                <a:solidFill>
                  <a:srgbClr val="094E98"/>
                </a:solidFill>
              </a:rPr>
              <a:t>       </a:t>
            </a:r>
            <a:r>
              <a:rPr lang="en-US" sz="1200" b="1" i="1" dirty="0" err="1">
                <a:solidFill>
                  <a:srgbClr val="800000"/>
                </a:solidFill>
              </a:rPr>
              <a:t>Belamaf</a:t>
            </a:r>
            <a:r>
              <a:rPr lang="en-US" sz="1200" b="1" i="1" dirty="0">
                <a:solidFill>
                  <a:srgbClr val="800000"/>
                </a:solidFill>
              </a:rPr>
              <a:t> withdrawn from US</a:t>
            </a:r>
          </a:p>
        </p:txBody>
      </p:sp>
      <p:sp>
        <p:nvSpPr>
          <p:cNvPr id="30" name="TextBox 29">
            <a:extLst>
              <a:ext uri="{FF2B5EF4-FFF2-40B4-BE49-F238E27FC236}">
                <a16:creationId xmlns:a16="http://schemas.microsoft.com/office/drawing/2014/main" id="{C33A83D4-123D-7E85-7A9C-F9104B40FFEB}"/>
              </a:ext>
            </a:extLst>
          </p:cNvPr>
          <p:cNvSpPr txBox="1"/>
          <p:nvPr/>
        </p:nvSpPr>
        <p:spPr>
          <a:xfrm>
            <a:off x="7315201" y="4047006"/>
            <a:ext cx="2500661" cy="438582"/>
          </a:xfrm>
          <a:prstGeom prst="rect">
            <a:avLst/>
          </a:prstGeom>
          <a:noFill/>
        </p:spPr>
        <p:txBody>
          <a:bodyPr wrap="square" rtlCol="0">
            <a:spAutoFit/>
          </a:bodyPr>
          <a:lstStyle/>
          <a:p>
            <a:r>
              <a:rPr lang="en-US" sz="750" baseline="30000" dirty="0"/>
              <a:t>1</a:t>
            </a:r>
            <a:r>
              <a:rPr lang="en-US" sz="750" dirty="0"/>
              <a:t>Lonial et al. Lancet Oncology 2020</a:t>
            </a:r>
          </a:p>
          <a:p>
            <a:r>
              <a:rPr lang="en-US" sz="750" baseline="30000" dirty="0"/>
              <a:t>2</a:t>
            </a:r>
            <a:r>
              <a:rPr lang="en-US" sz="750" dirty="0"/>
              <a:t>Dimopoulos et al, Lancet Hematology 2023</a:t>
            </a:r>
          </a:p>
          <a:p>
            <a:endParaRPr lang="en-US" sz="750" dirty="0"/>
          </a:p>
        </p:txBody>
      </p:sp>
    </p:spTree>
    <p:extLst>
      <p:ext uri="{BB962C8B-B14F-4D97-AF65-F5344CB8AC3E}">
        <p14:creationId xmlns:p14="http://schemas.microsoft.com/office/powerpoint/2010/main" val="198545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P spid="27" grpId="0"/>
      <p:bldP spid="28" grpId="0"/>
      <p:bldP spid="2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9D48A21-123B-A9C9-7748-1683E2C8C2D3}"/>
              </a:ext>
            </a:extLst>
          </p:cNvPr>
          <p:cNvSpPr txBox="1">
            <a:spLocks/>
          </p:cNvSpPr>
          <p:nvPr/>
        </p:nvSpPr>
        <p:spPr>
          <a:xfrm>
            <a:off x="411005" y="46939"/>
            <a:ext cx="8229600" cy="489728"/>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lgn="ctr"/>
            <a:r>
              <a:rPr lang="en-US" sz="2925" dirty="0"/>
              <a:t>DREAMM-7</a:t>
            </a:r>
            <a:endParaRPr lang="en-US" sz="2100" dirty="0"/>
          </a:p>
        </p:txBody>
      </p:sp>
      <p:pic>
        <p:nvPicPr>
          <p:cNvPr id="9" name="Picture 8">
            <a:extLst>
              <a:ext uri="{FF2B5EF4-FFF2-40B4-BE49-F238E27FC236}">
                <a16:creationId xmlns:a16="http://schemas.microsoft.com/office/drawing/2014/main" id="{C27A9573-5138-40A3-05D9-BA0C36DDE481}"/>
              </a:ext>
            </a:extLst>
          </p:cNvPr>
          <p:cNvPicPr>
            <a:picLocks noChangeAspect="1"/>
          </p:cNvPicPr>
          <p:nvPr/>
        </p:nvPicPr>
        <p:blipFill>
          <a:blip r:embed="rId2"/>
          <a:stretch>
            <a:fillRect/>
          </a:stretch>
        </p:blipFill>
        <p:spPr>
          <a:xfrm>
            <a:off x="193753" y="1602327"/>
            <a:ext cx="5829300" cy="1809794"/>
          </a:xfrm>
          <a:prstGeom prst="rect">
            <a:avLst/>
          </a:prstGeom>
          <a:solidFill>
            <a:schemeClr val="tx1">
              <a:lumMod val="50000"/>
              <a:lumOff val="50000"/>
            </a:schemeClr>
          </a:solidFill>
          <a:ln>
            <a:solidFill>
              <a:schemeClr val="tx1"/>
            </a:solidFill>
          </a:ln>
        </p:spPr>
      </p:pic>
      <p:sp>
        <p:nvSpPr>
          <p:cNvPr id="11" name="TextBox 10">
            <a:extLst>
              <a:ext uri="{FF2B5EF4-FFF2-40B4-BE49-F238E27FC236}">
                <a16:creationId xmlns:a16="http://schemas.microsoft.com/office/drawing/2014/main" id="{885024B8-520E-BC02-B0B3-3BB590C28BFE}"/>
              </a:ext>
            </a:extLst>
          </p:cNvPr>
          <p:cNvSpPr txBox="1"/>
          <p:nvPr/>
        </p:nvSpPr>
        <p:spPr>
          <a:xfrm>
            <a:off x="76200" y="-127115"/>
            <a:ext cx="9018948" cy="1569660"/>
          </a:xfrm>
          <a:prstGeom prst="rect">
            <a:avLst/>
          </a:prstGeom>
          <a:noFill/>
        </p:spPr>
        <p:txBody>
          <a:bodyPr wrap="square" rtlCol="0">
            <a:spAutoFit/>
          </a:bodyPr>
          <a:lstStyle/>
          <a:p>
            <a:pPr algn="ctr"/>
            <a:r>
              <a:rPr lang="en-US" b="1" dirty="0">
                <a:solidFill>
                  <a:schemeClr val="accent1">
                    <a:lumMod val="75000"/>
                  </a:schemeClr>
                </a:solidFill>
                <a:latin typeface="Arial" panose="020B0604020202020204" pitchFamily="34" charset="0"/>
                <a:cs typeface="Arial" panose="020B0604020202020204" pitchFamily="34" charset="0"/>
              </a:rPr>
              <a:t>DREAMM-7 for in relapsed/refractory multiple myeloma </a:t>
            </a:r>
          </a:p>
          <a:p>
            <a:pPr algn="ctr"/>
            <a:r>
              <a:rPr lang="en-US" sz="1600" i="1" dirty="0" err="1">
                <a:solidFill>
                  <a:schemeClr val="accent1">
                    <a:lumMod val="75000"/>
                  </a:schemeClr>
                </a:solidFill>
                <a:latin typeface="Arial" panose="020B0604020202020204" pitchFamily="34" charset="0"/>
                <a:cs typeface="Arial" panose="020B0604020202020204" pitchFamily="34" charset="0"/>
              </a:rPr>
              <a:t>Belantamab</a:t>
            </a:r>
            <a:r>
              <a:rPr lang="en-US" sz="1600" i="1" dirty="0">
                <a:solidFill>
                  <a:schemeClr val="accent1">
                    <a:lumMod val="75000"/>
                  </a:schemeClr>
                </a:solidFill>
                <a:latin typeface="Arial" panose="020B0604020202020204" pitchFamily="34" charset="0"/>
                <a:cs typeface="Arial" panose="020B0604020202020204" pitchFamily="34" charset="0"/>
              </a:rPr>
              <a:t> </a:t>
            </a:r>
            <a:r>
              <a:rPr lang="en-US" sz="1600" i="1" dirty="0" err="1">
                <a:solidFill>
                  <a:schemeClr val="accent1">
                    <a:lumMod val="75000"/>
                  </a:schemeClr>
                </a:solidFill>
                <a:latin typeface="Arial" panose="020B0604020202020204" pitchFamily="34" charset="0"/>
                <a:cs typeface="Arial" panose="020B0604020202020204" pitchFamily="34" charset="0"/>
              </a:rPr>
              <a:t>mafodotin</a:t>
            </a:r>
            <a:r>
              <a:rPr lang="en-US" sz="1600" i="1" dirty="0">
                <a:solidFill>
                  <a:schemeClr val="accent1">
                    <a:lumMod val="75000"/>
                  </a:schemeClr>
                </a:solidFill>
                <a:latin typeface="Arial" panose="020B0604020202020204" pitchFamily="34" charset="0"/>
                <a:cs typeface="Arial" panose="020B0604020202020204" pitchFamily="34" charset="0"/>
              </a:rPr>
              <a:t> + bortezomib and dexamethasone (</a:t>
            </a:r>
            <a:r>
              <a:rPr lang="en-US" sz="1600" i="1" dirty="0" err="1">
                <a:solidFill>
                  <a:schemeClr val="accent1">
                    <a:lumMod val="75000"/>
                  </a:schemeClr>
                </a:solidFill>
                <a:latin typeface="Arial" panose="020B0604020202020204" pitchFamily="34" charset="0"/>
                <a:cs typeface="Arial" panose="020B0604020202020204" pitchFamily="34" charset="0"/>
              </a:rPr>
              <a:t>BVd</a:t>
            </a:r>
            <a:r>
              <a:rPr lang="en-US" sz="1600" i="1" dirty="0">
                <a:solidFill>
                  <a:schemeClr val="accent1">
                    <a:lumMod val="75000"/>
                  </a:schemeClr>
                </a:solidFill>
                <a:latin typeface="Arial" panose="020B0604020202020204" pitchFamily="34" charset="0"/>
                <a:cs typeface="Arial" panose="020B0604020202020204" pitchFamily="34" charset="0"/>
              </a:rPr>
              <a:t>)  </a:t>
            </a:r>
          </a:p>
          <a:p>
            <a:pPr algn="ctr"/>
            <a:r>
              <a:rPr lang="en-US" sz="1600" i="1" dirty="0">
                <a:solidFill>
                  <a:schemeClr val="accent1">
                    <a:lumMod val="75000"/>
                  </a:schemeClr>
                </a:solidFill>
                <a:latin typeface="Arial" panose="020B0604020202020204" pitchFamily="34" charset="0"/>
                <a:cs typeface="Arial" panose="020B0604020202020204" pitchFamily="34" charset="0"/>
              </a:rPr>
              <a:t>vs.</a:t>
            </a:r>
          </a:p>
          <a:p>
            <a:r>
              <a:rPr lang="en-US" sz="1600" i="1" dirty="0">
                <a:solidFill>
                  <a:schemeClr val="accent1">
                    <a:lumMod val="75000"/>
                  </a:schemeClr>
                </a:solidFill>
                <a:latin typeface="Arial" panose="020B0604020202020204" pitchFamily="34" charset="0"/>
                <a:cs typeface="Arial" panose="020B0604020202020204" pitchFamily="34" charset="0"/>
              </a:rPr>
              <a:t>                                   Daratumumab, bortezomib and dexamethasone (</a:t>
            </a:r>
            <a:r>
              <a:rPr lang="en-US" sz="1600" i="1" dirty="0" err="1">
                <a:solidFill>
                  <a:schemeClr val="accent1">
                    <a:lumMod val="75000"/>
                  </a:schemeClr>
                </a:solidFill>
                <a:latin typeface="Arial" panose="020B0604020202020204" pitchFamily="34" charset="0"/>
                <a:cs typeface="Arial" panose="020B0604020202020204" pitchFamily="34" charset="0"/>
              </a:rPr>
              <a:t>DVd</a:t>
            </a:r>
            <a:r>
              <a:rPr lang="en-US" sz="1600" i="1" dirty="0">
                <a:solidFill>
                  <a:schemeClr val="accent1">
                    <a:lumMod val="75000"/>
                  </a:schemeClr>
                </a:solidFill>
                <a:latin typeface="Arial" panose="020B0604020202020204" pitchFamily="34" charset="0"/>
                <a:cs typeface="Arial" panose="020B0604020202020204" pitchFamily="34" charset="0"/>
              </a:rPr>
              <a:t>)</a:t>
            </a:r>
          </a:p>
          <a:p>
            <a:endParaRPr lang="en-US" b="1" dirty="0">
              <a:solidFill>
                <a:schemeClr val="accent1">
                  <a:lumMod val="75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D71D36D-604C-F534-915A-32D3035CA2DE}"/>
              </a:ext>
            </a:extLst>
          </p:cNvPr>
          <p:cNvSpPr txBox="1"/>
          <p:nvPr/>
        </p:nvSpPr>
        <p:spPr>
          <a:xfrm>
            <a:off x="6081985" y="1834202"/>
            <a:ext cx="3127779" cy="923330"/>
          </a:xfrm>
          <a:prstGeom prst="rect">
            <a:avLst/>
          </a:prstGeom>
          <a:noFill/>
        </p:spPr>
        <p:txBody>
          <a:bodyPr wrap="none" rtlCol="0">
            <a:spAutoFit/>
          </a:bodyPr>
          <a:lstStyle/>
          <a:p>
            <a:pPr algn="ctr"/>
            <a:r>
              <a:rPr lang="en-US" sz="900" dirty="0"/>
              <a:t>Phase 3, N= 494</a:t>
            </a:r>
          </a:p>
          <a:p>
            <a:r>
              <a:rPr lang="en-US" sz="900" dirty="0"/>
              <a:t>Primary Endpoint: PFS</a:t>
            </a:r>
          </a:p>
          <a:p>
            <a:endParaRPr lang="en-US" sz="900" dirty="0"/>
          </a:p>
          <a:p>
            <a:endParaRPr lang="en-US" sz="900" dirty="0"/>
          </a:p>
          <a:p>
            <a:r>
              <a:rPr lang="en-US" sz="900" dirty="0"/>
              <a:t>&gt;80% with prior bortezomib exposure</a:t>
            </a:r>
          </a:p>
          <a:p>
            <a:r>
              <a:rPr lang="en-US" sz="900" dirty="0"/>
              <a:t>~ 50% with prior lenalidomide exposure (~30% refractory)</a:t>
            </a:r>
          </a:p>
        </p:txBody>
      </p:sp>
      <p:sp>
        <p:nvSpPr>
          <p:cNvPr id="13" name="TextBox 12">
            <a:extLst>
              <a:ext uri="{FF2B5EF4-FFF2-40B4-BE49-F238E27FC236}">
                <a16:creationId xmlns:a16="http://schemas.microsoft.com/office/drawing/2014/main" id="{6856C7F8-78AB-F4EA-DF88-60437CAAB94E}"/>
              </a:ext>
            </a:extLst>
          </p:cNvPr>
          <p:cNvSpPr txBox="1"/>
          <p:nvPr/>
        </p:nvSpPr>
        <p:spPr>
          <a:xfrm>
            <a:off x="6473191" y="4098131"/>
            <a:ext cx="2500661" cy="438582"/>
          </a:xfrm>
          <a:prstGeom prst="rect">
            <a:avLst/>
          </a:prstGeom>
          <a:noFill/>
        </p:spPr>
        <p:txBody>
          <a:bodyPr wrap="square" rtlCol="0">
            <a:spAutoFit/>
          </a:bodyPr>
          <a:lstStyle/>
          <a:p>
            <a:r>
              <a:rPr lang="en-US" sz="750" dirty="0"/>
              <a:t>Abstract # 7503, Maria-Victoria </a:t>
            </a:r>
            <a:r>
              <a:rPr lang="en-US" sz="750" dirty="0" err="1"/>
              <a:t>Mateos</a:t>
            </a:r>
            <a:r>
              <a:rPr lang="en-US" sz="750" dirty="0"/>
              <a:t> et al  </a:t>
            </a:r>
          </a:p>
          <a:p>
            <a:endParaRPr lang="en-US" sz="750" dirty="0"/>
          </a:p>
          <a:p>
            <a:endParaRPr lang="en-US" sz="750" dirty="0"/>
          </a:p>
        </p:txBody>
      </p:sp>
    </p:spTree>
    <p:extLst>
      <p:ext uri="{BB962C8B-B14F-4D97-AF65-F5344CB8AC3E}">
        <p14:creationId xmlns:p14="http://schemas.microsoft.com/office/powerpoint/2010/main" val="12444772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4EDC05-B2CB-C0F0-7BC5-07B1DE37BBEB}"/>
              </a:ext>
            </a:extLst>
          </p:cNvPr>
          <p:cNvPicPr>
            <a:picLocks noChangeAspect="1"/>
          </p:cNvPicPr>
          <p:nvPr/>
        </p:nvPicPr>
        <p:blipFill>
          <a:blip r:embed="rId3"/>
          <a:stretch>
            <a:fillRect/>
          </a:stretch>
        </p:blipFill>
        <p:spPr>
          <a:xfrm>
            <a:off x="267993" y="1606348"/>
            <a:ext cx="3524798" cy="2057400"/>
          </a:xfrm>
          <a:prstGeom prst="rect">
            <a:avLst/>
          </a:prstGeom>
          <a:solidFill>
            <a:schemeClr val="tx1">
              <a:lumMod val="50000"/>
              <a:lumOff val="50000"/>
            </a:schemeClr>
          </a:solidFill>
          <a:ln>
            <a:solidFill>
              <a:schemeClr val="tx1"/>
            </a:solidFill>
          </a:ln>
        </p:spPr>
      </p:pic>
      <p:sp>
        <p:nvSpPr>
          <p:cNvPr id="9" name="TextBox 8">
            <a:extLst>
              <a:ext uri="{FF2B5EF4-FFF2-40B4-BE49-F238E27FC236}">
                <a16:creationId xmlns:a16="http://schemas.microsoft.com/office/drawing/2014/main" id="{EB900C5A-1B81-4954-77C1-F624D5EBEF3A}"/>
              </a:ext>
            </a:extLst>
          </p:cNvPr>
          <p:cNvSpPr txBox="1"/>
          <p:nvPr/>
        </p:nvSpPr>
        <p:spPr>
          <a:xfrm>
            <a:off x="152423" y="3947370"/>
            <a:ext cx="4044698" cy="646331"/>
          </a:xfrm>
          <a:prstGeom prst="rect">
            <a:avLst/>
          </a:prstGeom>
          <a:noFill/>
        </p:spPr>
        <p:txBody>
          <a:bodyPr wrap="none" rtlCol="0">
            <a:spAutoFit/>
          </a:bodyPr>
          <a:lstStyle/>
          <a:p>
            <a:pPr algn="ctr"/>
            <a:r>
              <a:rPr lang="en-US" sz="1200" dirty="0"/>
              <a:t>Longer median PFS of 37 </a:t>
            </a:r>
            <a:r>
              <a:rPr lang="en-US" sz="1200" dirty="0" err="1"/>
              <a:t>mos</a:t>
            </a:r>
            <a:r>
              <a:rPr lang="en-US" sz="1200" dirty="0"/>
              <a:t> with </a:t>
            </a:r>
            <a:r>
              <a:rPr lang="en-US" sz="1200" dirty="0" err="1"/>
              <a:t>BVd</a:t>
            </a:r>
            <a:r>
              <a:rPr lang="en-US" sz="1200" dirty="0"/>
              <a:t> vs. </a:t>
            </a:r>
            <a:r>
              <a:rPr lang="en-US" sz="1200" dirty="0" err="1"/>
              <a:t>DVd</a:t>
            </a:r>
            <a:r>
              <a:rPr lang="en-US" sz="1200" dirty="0"/>
              <a:t> 13 </a:t>
            </a:r>
            <a:r>
              <a:rPr lang="en-US" sz="1200" dirty="0" err="1"/>
              <a:t>mos</a:t>
            </a:r>
            <a:endParaRPr lang="en-US" sz="1200" dirty="0"/>
          </a:p>
          <a:p>
            <a:pPr algn="ctr">
              <a:defRPr/>
            </a:pPr>
            <a:r>
              <a:rPr lang="en-US" sz="1200" dirty="0"/>
              <a:t>HR: 0.41 (0.31-0.53), p &lt;.00001</a:t>
            </a:r>
          </a:p>
          <a:p>
            <a:pPr algn="ctr"/>
            <a:endParaRPr lang="en-US" sz="1200" dirty="0"/>
          </a:p>
        </p:txBody>
      </p:sp>
      <p:pic>
        <p:nvPicPr>
          <p:cNvPr id="921" name="Picture 920">
            <a:extLst>
              <a:ext uri="{FF2B5EF4-FFF2-40B4-BE49-F238E27FC236}">
                <a16:creationId xmlns:a16="http://schemas.microsoft.com/office/drawing/2014/main" id="{86B1ACD6-C302-C6A2-21E1-1E677FAED6C4}"/>
              </a:ext>
            </a:extLst>
          </p:cNvPr>
          <p:cNvPicPr>
            <a:picLocks noChangeAspect="1"/>
          </p:cNvPicPr>
          <p:nvPr/>
        </p:nvPicPr>
        <p:blipFill>
          <a:blip r:embed="rId4"/>
          <a:stretch>
            <a:fillRect/>
          </a:stretch>
        </p:blipFill>
        <p:spPr>
          <a:xfrm>
            <a:off x="4814606" y="1606348"/>
            <a:ext cx="3622331" cy="2057400"/>
          </a:xfrm>
          <a:prstGeom prst="rect">
            <a:avLst/>
          </a:prstGeom>
          <a:solidFill>
            <a:schemeClr val="tx1">
              <a:lumMod val="50000"/>
              <a:lumOff val="50000"/>
            </a:schemeClr>
          </a:solidFill>
          <a:ln>
            <a:solidFill>
              <a:schemeClr val="tx1"/>
            </a:solidFill>
          </a:ln>
        </p:spPr>
      </p:pic>
      <p:sp>
        <p:nvSpPr>
          <p:cNvPr id="922" name="TextBox 921">
            <a:extLst>
              <a:ext uri="{FF2B5EF4-FFF2-40B4-BE49-F238E27FC236}">
                <a16:creationId xmlns:a16="http://schemas.microsoft.com/office/drawing/2014/main" id="{1F79E557-0D2C-65DC-73C5-85C2769F28B0}"/>
              </a:ext>
            </a:extLst>
          </p:cNvPr>
          <p:cNvSpPr txBox="1"/>
          <p:nvPr/>
        </p:nvSpPr>
        <p:spPr>
          <a:xfrm>
            <a:off x="5245069" y="3947369"/>
            <a:ext cx="2658805" cy="830997"/>
          </a:xfrm>
          <a:prstGeom prst="rect">
            <a:avLst/>
          </a:prstGeom>
          <a:noFill/>
        </p:spPr>
        <p:txBody>
          <a:bodyPr wrap="none" rtlCol="0">
            <a:spAutoFit/>
          </a:bodyPr>
          <a:lstStyle/>
          <a:p>
            <a:pPr algn="ctr"/>
            <a:r>
              <a:rPr lang="en-US" sz="1200" dirty="0"/>
              <a:t>Trend favoring OS for </a:t>
            </a:r>
            <a:r>
              <a:rPr lang="en-US" sz="1200" dirty="0" err="1"/>
              <a:t>BVd</a:t>
            </a:r>
            <a:r>
              <a:rPr lang="en-US" sz="1200" dirty="0"/>
              <a:t> vs. </a:t>
            </a:r>
            <a:r>
              <a:rPr lang="en-US" sz="1200" dirty="0" err="1"/>
              <a:t>DVd</a:t>
            </a:r>
            <a:r>
              <a:rPr lang="en-US" sz="1200" dirty="0"/>
              <a:t>  </a:t>
            </a:r>
          </a:p>
          <a:p>
            <a:pPr algn="ctr">
              <a:defRPr/>
            </a:pPr>
            <a:r>
              <a:rPr lang="en-US" sz="1200" dirty="0"/>
              <a:t>HR: 0.57, (0.4-0.8), p .00049</a:t>
            </a:r>
          </a:p>
          <a:p>
            <a:pPr algn="ctr">
              <a:defRPr/>
            </a:pPr>
            <a:endParaRPr lang="en-US" sz="1200" dirty="0"/>
          </a:p>
          <a:p>
            <a:pPr algn="ctr"/>
            <a:endParaRPr lang="en-US" sz="1200" dirty="0"/>
          </a:p>
        </p:txBody>
      </p:sp>
      <p:sp>
        <p:nvSpPr>
          <p:cNvPr id="923" name="TextBox 922">
            <a:extLst>
              <a:ext uri="{FF2B5EF4-FFF2-40B4-BE49-F238E27FC236}">
                <a16:creationId xmlns:a16="http://schemas.microsoft.com/office/drawing/2014/main" id="{04F045EA-C509-11F6-5AFB-4E83BC606481}"/>
              </a:ext>
            </a:extLst>
          </p:cNvPr>
          <p:cNvSpPr txBox="1"/>
          <p:nvPr/>
        </p:nvSpPr>
        <p:spPr>
          <a:xfrm>
            <a:off x="185319" y="17943"/>
            <a:ext cx="8688597" cy="523220"/>
          </a:xfrm>
          <a:prstGeom prst="rect">
            <a:avLst/>
          </a:prstGeom>
          <a:noFill/>
        </p:spPr>
        <p:txBody>
          <a:bodyPr wrap="none" rtlCol="0">
            <a:spAutoFit/>
          </a:bodyPr>
          <a:lstStyle/>
          <a:p>
            <a:pPr algn="ctr"/>
            <a:r>
              <a:rPr lang="en-US" sz="2800" b="1" dirty="0">
                <a:solidFill>
                  <a:schemeClr val="accent1">
                    <a:lumMod val="75000"/>
                  </a:schemeClr>
                </a:solidFill>
                <a:latin typeface="Arial" panose="020B0604020202020204" pitchFamily="34" charset="0"/>
                <a:cs typeface="Arial" panose="020B0604020202020204" pitchFamily="34" charset="0"/>
              </a:rPr>
              <a:t>DREAMM 7: </a:t>
            </a:r>
            <a:r>
              <a:rPr lang="en-US" sz="2800" b="1" dirty="0" err="1">
                <a:solidFill>
                  <a:schemeClr val="accent1">
                    <a:lumMod val="75000"/>
                  </a:schemeClr>
                </a:solidFill>
                <a:latin typeface="Arial" panose="020B0604020202020204" pitchFamily="34" charset="0"/>
                <a:cs typeface="Arial" panose="020B0604020202020204" pitchFamily="34" charset="0"/>
              </a:rPr>
              <a:t>BVd</a:t>
            </a:r>
            <a:r>
              <a:rPr lang="en-US" sz="2800" b="1" dirty="0">
                <a:solidFill>
                  <a:schemeClr val="accent1">
                    <a:lumMod val="75000"/>
                  </a:schemeClr>
                </a:solidFill>
                <a:latin typeface="Arial" panose="020B0604020202020204" pitchFamily="34" charset="0"/>
                <a:cs typeface="Arial" panose="020B0604020202020204" pitchFamily="34" charset="0"/>
              </a:rPr>
              <a:t> vs. </a:t>
            </a:r>
            <a:r>
              <a:rPr lang="en-US" sz="2800" b="1" dirty="0" err="1">
                <a:solidFill>
                  <a:schemeClr val="accent1">
                    <a:lumMod val="75000"/>
                  </a:schemeClr>
                </a:solidFill>
                <a:latin typeface="Arial" panose="020B0604020202020204" pitchFamily="34" charset="0"/>
                <a:cs typeface="Arial" panose="020B0604020202020204" pitchFamily="34" charset="0"/>
              </a:rPr>
              <a:t>DVd</a:t>
            </a:r>
            <a:r>
              <a:rPr lang="en-US" sz="2800" b="1" dirty="0">
                <a:solidFill>
                  <a:schemeClr val="accent1">
                    <a:lumMod val="75000"/>
                  </a:schemeClr>
                </a:solidFill>
                <a:latin typeface="Arial" panose="020B0604020202020204" pitchFamily="34" charset="0"/>
                <a:cs typeface="Arial" panose="020B0604020202020204" pitchFamily="34" charset="0"/>
              </a:rPr>
              <a:t> in R/R Multiple Myeloma</a:t>
            </a:r>
          </a:p>
        </p:txBody>
      </p:sp>
      <p:sp>
        <p:nvSpPr>
          <p:cNvPr id="924" name="TextBox 923">
            <a:extLst>
              <a:ext uri="{FF2B5EF4-FFF2-40B4-BE49-F238E27FC236}">
                <a16:creationId xmlns:a16="http://schemas.microsoft.com/office/drawing/2014/main" id="{81A04103-69F3-7F2B-DC05-A4327A4EB42F}"/>
              </a:ext>
            </a:extLst>
          </p:cNvPr>
          <p:cNvSpPr txBox="1"/>
          <p:nvPr/>
        </p:nvSpPr>
        <p:spPr>
          <a:xfrm>
            <a:off x="1842989" y="828046"/>
            <a:ext cx="5657318" cy="507831"/>
          </a:xfrm>
          <a:prstGeom prst="rect">
            <a:avLst/>
          </a:prstGeom>
          <a:noFill/>
        </p:spPr>
        <p:txBody>
          <a:bodyPr wrap="none" rtlCol="0">
            <a:spAutoFit/>
          </a:bodyPr>
          <a:lstStyle/>
          <a:p>
            <a:r>
              <a:rPr lang="en-US" sz="1350" dirty="0"/>
              <a:t>More VGPR and CR seen with </a:t>
            </a:r>
            <a:r>
              <a:rPr lang="en-US" sz="1350" dirty="0" err="1"/>
              <a:t>Belamaf</a:t>
            </a:r>
            <a:r>
              <a:rPr lang="en-US" sz="1350" dirty="0"/>
              <a:t>, 31%/35% than </a:t>
            </a:r>
            <a:r>
              <a:rPr lang="en-US" sz="1350" dirty="0" err="1"/>
              <a:t>DVd</a:t>
            </a:r>
            <a:r>
              <a:rPr lang="en-US" sz="1350" dirty="0"/>
              <a:t>, 29%/17%</a:t>
            </a:r>
          </a:p>
          <a:p>
            <a:r>
              <a:rPr lang="en-US" sz="1350" dirty="0"/>
              <a:t>PFS benefit also seen in high-risk disease </a:t>
            </a:r>
          </a:p>
        </p:txBody>
      </p:sp>
      <p:sp>
        <p:nvSpPr>
          <p:cNvPr id="925" name="TextBox 924">
            <a:extLst>
              <a:ext uri="{FF2B5EF4-FFF2-40B4-BE49-F238E27FC236}">
                <a16:creationId xmlns:a16="http://schemas.microsoft.com/office/drawing/2014/main" id="{2B4BA19D-8A5E-6BC8-2974-C65E42E55E0D}"/>
              </a:ext>
            </a:extLst>
          </p:cNvPr>
          <p:cNvSpPr txBox="1"/>
          <p:nvPr/>
        </p:nvSpPr>
        <p:spPr>
          <a:xfrm>
            <a:off x="4648564" y="1926144"/>
            <a:ext cx="4085216" cy="1361911"/>
          </a:xfrm>
          <a:prstGeom prst="rect">
            <a:avLst/>
          </a:prstGeom>
          <a:noFill/>
        </p:spPr>
        <p:txBody>
          <a:bodyPr wrap="square" rtlCol="0">
            <a:spAutoFit/>
          </a:bodyPr>
          <a:lstStyle/>
          <a:p>
            <a:r>
              <a:rPr lang="en-US" sz="1500" b="1" dirty="0" err="1"/>
              <a:t>Belamaf</a:t>
            </a:r>
            <a:r>
              <a:rPr lang="en-US" sz="1500" b="1" dirty="0"/>
              <a:t> special adverse events</a:t>
            </a:r>
          </a:p>
          <a:p>
            <a:endParaRPr lang="en-US" sz="1500" b="1" dirty="0"/>
          </a:p>
          <a:p>
            <a:pPr marL="214313" indent="-214313">
              <a:buFont typeface="Arial" panose="020B0604020202020204" pitchFamily="34" charset="0"/>
              <a:buChar char="•"/>
            </a:pPr>
            <a:r>
              <a:rPr lang="en-US" sz="1050" dirty="0"/>
              <a:t>Ocular events:  all 79%, grade-3 34%</a:t>
            </a:r>
          </a:p>
          <a:p>
            <a:pPr marL="214313" indent="-214313">
              <a:buFont typeface="Arial" panose="020B0604020202020204" pitchFamily="34" charset="0"/>
              <a:buChar char="•"/>
            </a:pPr>
            <a:r>
              <a:rPr lang="en-US" sz="1050" dirty="0"/>
              <a:t>Blurred vision: 66%</a:t>
            </a:r>
          </a:p>
          <a:p>
            <a:r>
              <a:rPr lang="en-US" sz="1050" i="1" dirty="0"/>
              <a:t>Leading to reductions/delays/discontinuations in 44%, 78%, 9%.</a:t>
            </a:r>
          </a:p>
          <a:p>
            <a:endParaRPr lang="en-US" sz="1050" dirty="0"/>
          </a:p>
          <a:p>
            <a:pPr marL="214313" indent="-214313">
              <a:buFont typeface="Arial" panose="020B0604020202020204" pitchFamily="34" charset="0"/>
              <a:buChar char="•"/>
            </a:pPr>
            <a:r>
              <a:rPr lang="en-US" sz="1050" dirty="0"/>
              <a:t>Also, higher rates of G3 thrombocytopenia and infections</a:t>
            </a:r>
          </a:p>
        </p:txBody>
      </p:sp>
      <p:sp>
        <p:nvSpPr>
          <p:cNvPr id="926" name="TextBox 925">
            <a:extLst>
              <a:ext uri="{FF2B5EF4-FFF2-40B4-BE49-F238E27FC236}">
                <a16:creationId xmlns:a16="http://schemas.microsoft.com/office/drawing/2014/main" id="{CAAAA2D1-AC36-F691-9AF3-D5CDB5408391}"/>
              </a:ext>
            </a:extLst>
          </p:cNvPr>
          <p:cNvSpPr txBox="1"/>
          <p:nvPr/>
        </p:nvSpPr>
        <p:spPr>
          <a:xfrm>
            <a:off x="4572001" y="4407757"/>
            <a:ext cx="2500661" cy="438582"/>
          </a:xfrm>
          <a:prstGeom prst="rect">
            <a:avLst/>
          </a:prstGeom>
          <a:noFill/>
        </p:spPr>
        <p:txBody>
          <a:bodyPr wrap="square" rtlCol="0">
            <a:spAutoFit/>
          </a:bodyPr>
          <a:lstStyle/>
          <a:p>
            <a:r>
              <a:rPr lang="en-US" sz="750" dirty="0"/>
              <a:t>Abstract # 7503, Maria-Victoria </a:t>
            </a:r>
            <a:r>
              <a:rPr lang="en-US" sz="750" dirty="0" err="1"/>
              <a:t>Mateos</a:t>
            </a:r>
            <a:r>
              <a:rPr lang="en-US" sz="750" dirty="0"/>
              <a:t> et al  </a:t>
            </a:r>
          </a:p>
          <a:p>
            <a:endParaRPr lang="en-US" sz="750" dirty="0"/>
          </a:p>
          <a:p>
            <a:endParaRPr lang="en-US" sz="750" dirty="0"/>
          </a:p>
        </p:txBody>
      </p:sp>
    </p:spTree>
    <p:extLst>
      <p:ext uri="{BB962C8B-B14F-4D97-AF65-F5344CB8AC3E}">
        <p14:creationId xmlns:p14="http://schemas.microsoft.com/office/powerpoint/2010/main" val="97086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21"/>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22" grpId="0"/>
      <p:bldP spid="922" grpId="1"/>
      <p:bldP spid="92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305357" y="95358"/>
            <a:ext cx="8533289" cy="869044"/>
          </a:xfrm>
        </p:spPr>
        <p:txBody>
          <a:bodyPr>
            <a:normAutofit/>
          </a:bodyPr>
          <a:lstStyle/>
          <a:p>
            <a:pPr eaLnBrk="1" hangingPunct="1"/>
            <a:r>
              <a:rPr lang="en-US" sz="3599" dirty="0"/>
              <a:t>Take Home Points</a:t>
            </a:r>
            <a:endParaRPr lang="en-US" sz="3599" dirty="0">
              <a:ea typeface="ＭＳ Ｐゴシック" charset="0"/>
              <a:cs typeface="ＭＳ Ｐゴシック" charset="0"/>
            </a:endParaRPr>
          </a:p>
        </p:txBody>
      </p:sp>
      <p:sp>
        <p:nvSpPr>
          <p:cNvPr id="8" name="Rectangle: Rounded Corners 7">
            <a:extLst>
              <a:ext uri="{FF2B5EF4-FFF2-40B4-BE49-F238E27FC236}">
                <a16:creationId xmlns:a16="http://schemas.microsoft.com/office/drawing/2014/main" id="{D16A812D-1B95-4785-94D1-7F69744A6145}"/>
              </a:ext>
            </a:extLst>
          </p:cNvPr>
          <p:cNvSpPr/>
          <p:nvPr/>
        </p:nvSpPr>
        <p:spPr>
          <a:xfrm>
            <a:off x="1286894" y="1250268"/>
            <a:ext cx="5333306" cy="723806"/>
          </a:xfrm>
          <a:prstGeom prst="roundRect">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9" name="TextBox 8">
            <a:extLst>
              <a:ext uri="{FF2B5EF4-FFF2-40B4-BE49-F238E27FC236}">
                <a16:creationId xmlns:a16="http://schemas.microsoft.com/office/drawing/2014/main" id="{BF93CF34-B89C-4E1F-8588-31A7BC0CC864}"/>
              </a:ext>
            </a:extLst>
          </p:cNvPr>
          <p:cNvSpPr txBox="1"/>
          <p:nvPr/>
        </p:nvSpPr>
        <p:spPr>
          <a:xfrm>
            <a:off x="1439275" y="1362276"/>
            <a:ext cx="5180926" cy="669414"/>
          </a:xfrm>
          <a:prstGeom prst="rect">
            <a:avLst/>
          </a:prstGeom>
          <a:noFill/>
        </p:spPr>
        <p:txBody>
          <a:bodyPr wrap="square" rtlCol="0">
            <a:spAutoFit/>
          </a:bodyPr>
          <a:lstStyle/>
          <a:p>
            <a:r>
              <a:rPr lang="en-US" dirty="0">
                <a:solidFill>
                  <a:schemeClr val="bg1"/>
                </a:solidFill>
              </a:rPr>
              <a:t>Clinically relevant?</a:t>
            </a:r>
          </a:p>
          <a:p>
            <a:r>
              <a:rPr lang="en-US" sz="1350" dirty="0">
                <a:solidFill>
                  <a:schemeClr val="bg1"/>
                </a:solidFill>
              </a:rPr>
              <a:t>Three year long PFS irrespective of cytogenetic risk is excellent</a:t>
            </a:r>
          </a:p>
        </p:txBody>
      </p:sp>
      <p:sp>
        <p:nvSpPr>
          <p:cNvPr id="12" name="Rectangle: Rounded Corners 11">
            <a:extLst>
              <a:ext uri="{FF2B5EF4-FFF2-40B4-BE49-F238E27FC236}">
                <a16:creationId xmlns:a16="http://schemas.microsoft.com/office/drawing/2014/main" id="{AE448406-878D-465C-A570-E454706D51B7}"/>
              </a:ext>
            </a:extLst>
          </p:cNvPr>
          <p:cNvSpPr/>
          <p:nvPr/>
        </p:nvSpPr>
        <p:spPr>
          <a:xfrm>
            <a:off x="1286894" y="2296830"/>
            <a:ext cx="5333306" cy="723806"/>
          </a:xfrm>
          <a:prstGeom prst="roundRect">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13" name="TextBox 12">
            <a:extLst>
              <a:ext uri="{FF2B5EF4-FFF2-40B4-BE49-F238E27FC236}">
                <a16:creationId xmlns:a16="http://schemas.microsoft.com/office/drawing/2014/main" id="{1DD181A1-90BB-4D78-B440-288EBBAA2D55}"/>
              </a:ext>
            </a:extLst>
          </p:cNvPr>
          <p:cNvSpPr txBox="1"/>
          <p:nvPr/>
        </p:nvSpPr>
        <p:spPr>
          <a:xfrm>
            <a:off x="1363084" y="2314149"/>
            <a:ext cx="5180926" cy="877163"/>
          </a:xfrm>
          <a:prstGeom prst="rect">
            <a:avLst/>
          </a:prstGeom>
          <a:noFill/>
        </p:spPr>
        <p:txBody>
          <a:bodyPr wrap="square" rtlCol="0">
            <a:spAutoFit/>
          </a:bodyPr>
          <a:lstStyle/>
          <a:p>
            <a:r>
              <a:rPr lang="en-US" dirty="0">
                <a:solidFill>
                  <a:schemeClr val="bg1"/>
                </a:solidFill>
              </a:rPr>
              <a:t>Immediately practice changing?</a:t>
            </a:r>
          </a:p>
          <a:p>
            <a:r>
              <a:rPr lang="en-US" sz="1350" dirty="0">
                <a:solidFill>
                  <a:schemeClr val="bg1"/>
                </a:solidFill>
              </a:rPr>
              <a:t>Needs to be seen as </a:t>
            </a:r>
            <a:r>
              <a:rPr lang="en-US" sz="1350" dirty="0" err="1">
                <a:solidFill>
                  <a:schemeClr val="bg1"/>
                </a:solidFill>
              </a:rPr>
              <a:t>Belamaf</a:t>
            </a:r>
            <a:r>
              <a:rPr lang="en-US" sz="1350" dirty="0">
                <a:solidFill>
                  <a:schemeClr val="bg1"/>
                </a:solidFill>
              </a:rPr>
              <a:t> is not available in the US market but anti-BCMA space is quite competitive</a:t>
            </a:r>
          </a:p>
        </p:txBody>
      </p:sp>
      <p:sp>
        <p:nvSpPr>
          <p:cNvPr id="14" name="Rectangle: Rounded Corners 13">
            <a:extLst>
              <a:ext uri="{FF2B5EF4-FFF2-40B4-BE49-F238E27FC236}">
                <a16:creationId xmlns:a16="http://schemas.microsoft.com/office/drawing/2014/main" id="{FA3A846E-A37E-4751-A44B-1C27C664F226}"/>
              </a:ext>
            </a:extLst>
          </p:cNvPr>
          <p:cNvSpPr/>
          <p:nvPr/>
        </p:nvSpPr>
        <p:spPr>
          <a:xfrm>
            <a:off x="1286894" y="3321636"/>
            <a:ext cx="5333306" cy="723806"/>
          </a:xfrm>
          <a:prstGeom prst="roundRect">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15" name="TextBox 14">
            <a:extLst>
              <a:ext uri="{FF2B5EF4-FFF2-40B4-BE49-F238E27FC236}">
                <a16:creationId xmlns:a16="http://schemas.microsoft.com/office/drawing/2014/main" id="{42EBC4C2-E01A-4A77-BF06-E5ADC802C3EE}"/>
              </a:ext>
            </a:extLst>
          </p:cNvPr>
          <p:cNvSpPr txBox="1"/>
          <p:nvPr/>
        </p:nvSpPr>
        <p:spPr>
          <a:xfrm>
            <a:off x="1439275" y="3268095"/>
            <a:ext cx="5180926" cy="1038746"/>
          </a:xfrm>
          <a:prstGeom prst="rect">
            <a:avLst/>
          </a:prstGeom>
          <a:noFill/>
        </p:spPr>
        <p:txBody>
          <a:bodyPr wrap="square" rtlCol="0">
            <a:spAutoFit/>
          </a:bodyPr>
          <a:lstStyle/>
          <a:p>
            <a:pPr eaLnBrk="1" hangingPunct="1"/>
            <a:r>
              <a:rPr lang="en-US" dirty="0">
                <a:solidFill>
                  <a:schemeClr val="bg1"/>
                </a:solidFill>
              </a:rPr>
              <a:t>Impact on value/cost of care, long-/short-term side effects, etc.?</a:t>
            </a:r>
          </a:p>
          <a:p>
            <a:pPr eaLnBrk="1" hangingPunct="1"/>
            <a:r>
              <a:rPr lang="en-US" sz="1350" dirty="0">
                <a:solidFill>
                  <a:schemeClr val="bg1"/>
                </a:solidFill>
              </a:rPr>
              <a:t>Ocular toxicities remain a challenge but are manageable</a:t>
            </a:r>
          </a:p>
        </p:txBody>
      </p:sp>
      <p:pic>
        <p:nvPicPr>
          <p:cNvPr id="11" name="Graphic 10" descr="Checkmark">
            <a:extLst>
              <a:ext uri="{FF2B5EF4-FFF2-40B4-BE49-F238E27FC236}">
                <a16:creationId xmlns:a16="http://schemas.microsoft.com/office/drawing/2014/main" id="{FED7650A-596D-4A23-8279-63D4C3463B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044" y="1130584"/>
            <a:ext cx="869045" cy="869045"/>
          </a:xfrm>
          <a:prstGeom prst="rect">
            <a:avLst/>
          </a:prstGeom>
        </p:spPr>
      </p:pic>
      <p:pic>
        <p:nvPicPr>
          <p:cNvPr id="18" name="Graphic 17" descr="Checkmark">
            <a:extLst>
              <a:ext uri="{FF2B5EF4-FFF2-40B4-BE49-F238E27FC236}">
                <a16:creationId xmlns:a16="http://schemas.microsoft.com/office/drawing/2014/main" id="{A198C8F9-C9F6-4260-9181-569C369F14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044" y="3233050"/>
            <a:ext cx="869045" cy="869045"/>
          </a:xfrm>
          <a:prstGeom prst="rect">
            <a:avLst/>
          </a:prstGeom>
        </p:spPr>
      </p:pic>
      <p:pic>
        <p:nvPicPr>
          <p:cNvPr id="19" name="Graphic 18" descr="Checkmark">
            <a:extLst>
              <a:ext uri="{FF2B5EF4-FFF2-40B4-BE49-F238E27FC236}">
                <a16:creationId xmlns:a16="http://schemas.microsoft.com/office/drawing/2014/main" id="{26ABC372-C6FD-4986-B3EC-614F845074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044" y="2191535"/>
            <a:ext cx="869045" cy="869045"/>
          </a:xfrm>
          <a:prstGeom prst="rect">
            <a:avLst/>
          </a:prstGeom>
        </p:spPr>
      </p:pic>
      <p:sp>
        <p:nvSpPr>
          <p:cNvPr id="2" name="TextBox 1">
            <a:extLst>
              <a:ext uri="{FF2B5EF4-FFF2-40B4-BE49-F238E27FC236}">
                <a16:creationId xmlns:a16="http://schemas.microsoft.com/office/drawing/2014/main" id="{5BA2570E-0F57-B234-640F-E68E7B7008CE}"/>
              </a:ext>
            </a:extLst>
          </p:cNvPr>
          <p:cNvSpPr txBox="1"/>
          <p:nvPr/>
        </p:nvSpPr>
        <p:spPr>
          <a:xfrm>
            <a:off x="261432" y="4069552"/>
            <a:ext cx="8786573" cy="300082"/>
          </a:xfrm>
          <a:prstGeom prst="rect">
            <a:avLst/>
          </a:prstGeom>
          <a:noFill/>
        </p:spPr>
        <p:txBody>
          <a:bodyPr wrap="none" rtlCol="0">
            <a:spAutoFit/>
          </a:bodyPr>
          <a:lstStyle/>
          <a:p>
            <a:r>
              <a:rPr lang="en-US" sz="1350" b="1" dirty="0"/>
              <a:t>Weakness</a:t>
            </a:r>
            <a:r>
              <a:rPr lang="en-US" sz="1350" dirty="0"/>
              <a:t>: </a:t>
            </a:r>
            <a:r>
              <a:rPr lang="en-US" sz="1350" dirty="0" err="1"/>
              <a:t>Belamaf</a:t>
            </a:r>
            <a:r>
              <a:rPr lang="en-US" sz="1350" dirty="0"/>
              <a:t> only available on EAP, unique toxicity profile, comparison with </a:t>
            </a:r>
            <a:r>
              <a:rPr lang="en-US" sz="1350" dirty="0" err="1"/>
              <a:t>DRd</a:t>
            </a:r>
            <a:r>
              <a:rPr lang="en-US" sz="1350" dirty="0"/>
              <a:t> or </a:t>
            </a:r>
            <a:r>
              <a:rPr lang="en-US" sz="1350" dirty="0" err="1"/>
              <a:t>DKd</a:t>
            </a:r>
            <a:r>
              <a:rPr lang="en-US" sz="1350" dirty="0"/>
              <a:t>/Isa-</a:t>
            </a:r>
            <a:r>
              <a:rPr lang="en-US" sz="1350" dirty="0" err="1"/>
              <a:t>Kd</a:t>
            </a:r>
            <a:r>
              <a:rPr lang="en-US" sz="1350" dirty="0"/>
              <a:t> more apt</a:t>
            </a:r>
          </a:p>
        </p:txBody>
      </p:sp>
    </p:spTree>
    <p:extLst>
      <p:ext uri="{BB962C8B-B14F-4D97-AF65-F5344CB8AC3E}">
        <p14:creationId xmlns:p14="http://schemas.microsoft.com/office/powerpoint/2010/main" val="7804915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64789-356D-52A5-C6F7-58DB3E9718F9}"/>
              </a:ext>
            </a:extLst>
          </p:cNvPr>
          <p:cNvSpPr>
            <a:spLocks noGrp="1"/>
          </p:cNvSpPr>
          <p:nvPr>
            <p:ph type="title"/>
          </p:nvPr>
        </p:nvSpPr>
        <p:spPr>
          <a:xfrm>
            <a:off x="253274" y="-240070"/>
            <a:ext cx="8637453" cy="1028700"/>
          </a:xfrm>
        </p:spPr>
        <p:txBody>
          <a:bodyPr>
            <a:normAutofit/>
          </a:bodyPr>
          <a:lstStyle/>
          <a:p>
            <a:pPr algn="ctr"/>
            <a:r>
              <a:rPr lang="en-US" sz="1600" b="1" dirty="0">
                <a:solidFill>
                  <a:schemeClr val="accent1">
                    <a:lumMod val="75000"/>
                  </a:schemeClr>
                </a:solidFill>
                <a:latin typeface="Arial" panose="020B0604020202020204" pitchFamily="34" charset="0"/>
                <a:cs typeface="Arial" panose="020B0604020202020204" pitchFamily="34" charset="0"/>
              </a:rPr>
              <a:t>Impact of Extramedullary Multiple Myeloma on Outcomes with </a:t>
            </a:r>
            <a:r>
              <a:rPr lang="en-US" sz="1600" b="1" dirty="0" err="1">
                <a:solidFill>
                  <a:schemeClr val="accent1">
                    <a:lumMod val="75000"/>
                  </a:schemeClr>
                </a:solidFill>
                <a:latin typeface="Arial" panose="020B0604020202020204" pitchFamily="34" charset="0"/>
                <a:cs typeface="Arial" panose="020B0604020202020204" pitchFamily="34" charset="0"/>
              </a:rPr>
              <a:t>Idecabtagene</a:t>
            </a:r>
            <a:r>
              <a:rPr lang="en-US" sz="1600" b="1" dirty="0">
                <a:solidFill>
                  <a:schemeClr val="accent1">
                    <a:lumMod val="75000"/>
                  </a:schemeClr>
                </a:solidFill>
                <a:latin typeface="Arial" panose="020B0604020202020204" pitchFamily="34" charset="0"/>
                <a:cs typeface="Arial" panose="020B0604020202020204" pitchFamily="34" charset="0"/>
              </a:rPr>
              <a:t> </a:t>
            </a:r>
            <a:r>
              <a:rPr lang="en-US" sz="1600" b="1" dirty="0" err="1">
                <a:solidFill>
                  <a:schemeClr val="accent1">
                    <a:lumMod val="75000"/>
                  </a:schemeClr>
                </a:solidFill>
                <a:latin typeface="Arial" panose="020B0604020202020204" pitchFamily="34" charset="0"/>
                <a:cs typeface="Arial" panose="020B0604020202020204" pitchFamily="34" charset="0"/>
              </a:rPr>
              <a:t>vicleucel</a:t>
            </a:r>
            <a:endParaRPr lang="en-US" sz="1600" b="1" dirty="0">
              <a:solidFill>
                <a:schemeClr val="accent1">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FBFD60F-AB4E-7407-0E14-9C70C64F1845}"/>
              </a:ext>
            </a:extLst>
          </p:cNvPr>
          <p:cNvSpPr>
            <a:spLocks noGrp="1"/>
          </p:cNvSpPr>
          <p:nvPr>
            <p:ph type="sldNum" sz="quarter" idx="12"/>
          </p:nvPr>
        </p:nvSpPr>
        <p:spPr/>
        <p:txBody>
          <a:bodyPr/>
          <a:lstStyle/>
          <a:p>
            <a:fld id="{9135969F-3D65-8844-AA85-FBF034EBEA61}" type="slidenum">
              <a:rPr lang="en-US" smtClean="0"/>
              <a:t>117</a:t>
            </a:fld>
            <a:endParaRPr lang="en-US"/>
          </a:p>
        </p:txBody>
      </p:sp>
      <p:pic>
        <p:nvPicPr>
          <p:cNvPr id="5" name="Picture 4">
            <a:extLst>
              <a:ext uri="{FF2B5EF4-FFF2-40B4-BE49-F238E27FC236}">
                <a16:creationId xmlns:a16="http://schemas.microsoft.com/office/drawing/2014/main" id="{A0E24BB4-D02F-040A-D656-23B463AF8DB6}"/>
              </a:ext>
            </a:extLst>
          </p:cNvPr>
          <p:cNvPicPr>
            <a:picLocks noChangeAspect="1"/>
          </p:cNvPicPr>
          <p:nvPr/>
        </p:nvPicPr>
        <p:blipFill>
          <a:blip r:embed="rId2"/>
          <a:stretch>
            <a:fillRect/>
          </a:stretch>
        </p:blipFill>
        <p:spPr>
          <a:xfrm>
            <a:off x="426374" y="1685279"/>
            <a:ext cx="3567641" cy="2284484"/>
          </a:xfrm>
          <a:prstGeom prst="rect">
            <a:avLst/>
          </a:prstGeom>
          <a:solidFill>
            <a:schemeClr val="tx1">
              <a:lumMod val="50000"/>
              <a:lumOff val="50000"/>
            </a:schemeClr>
          </a:solidFill>
          <a:ln>
            <a:solidFill>
              <a:schemeClr val="tx1"/>
            </a:solidFill>
          </a:ln>
        </p:spPr>
      </p:pic>
      <p:pic>
        <p:nvPicPr>
          <p:cNvPr id="6" name="Picture 5">
            <a:extLst>
              <a:ext uri="{FF2B5EF4-FFF2-40B4-BE49-F238E27FC236}">
                <a16:creationId xmlns:a16="http://schemas.microsoft.com/office/drawing/2014/main" id="{A4AEDDCB-5804-F8E9-971B-E52B66AFDCDD}"/>
              </a:ext>
            </a:extLst>
          </p:cNvPr>
          <p:cNvPicPr>
            <a:picLocks noChangeAspect="1"/>
          </p:cNvPicPr>
          <p:nvPr/>
        </p:nvPicPr>
        <p:blipFill>
          <a:blip r:embed="rId3"/>
          <a:stretch>
            <a:fillRect/>
          </a:stretch>
        </p:blipFill>
        <p:spPr>
          <a:xfrm>
            <a:off x="458687" y="1173971"/>
            <a:ext cx="3535325" cy="2788934"/>
          </a:xfrm>
          <a:prstGeom prst="rect">
            <a:avLst/>
          </a:prstGeom>
          <a:ln>
            <a:solidFill>
              <a:schemeClr val="tx1"/>
            </a:solidFill>
          </a:ln>
        </p:spPr>
      </p:pic>
      <p:pic>
        <p:nvPicPr>
          <p:cNvPr id="7" name="Content Placeholder 6">
            <a:extLst>
              <a:ext uri="{FF2B5EF4-FFF2-40B4-BE49-F238E27FC236}">
                <a16:creationId xmlns:a16="http://schemas.microsoft.com/office/drawing/2014/main" id="{6BC17A7E-EB32-EE58-93B3-022147A549DC}"/>
              </a:ext>
            </a:extLst>
          </p:cNvPr>
          <p:cNvPicPr>
            <a:picLocks noChangeAspect="1"/>
          </p:cNvPicPr>
          <p:nvPr/>
        </p:nvPicPr>
        <p:blipFill>
          <a:blip r:embed="rId4"/>
          <a:stretch>
            <a:fillRect/>
          </a:stretch>
        </p:blipFill>
        <p:spPr>
          <a:xfrm>
            <a:off x="5149988" y="1151398"/>
            <a:ext cx="3535326" cy="2791263"/>
          </a:xfrm>
          <a:prstGeom prst="rect">
            <a:avLst/>
          </a:prstGeom>
          <a:ln>
            <a:solidFill>
              <a:schemeClr val="tx1"/>
            </a:solidFill>
          </a:ln>
        </p:spPr>
      </p:pic>
      <p:sp>
        <p:nvSpPr>
          <p:cNvPr id="9" name="TextBox 8">
            <a:extLst>
              <a:ext uri="{FF2B5EF4-FFF2-40B4-BE49-F238E27FC236}">
                <a16:creationId xmlns:a16="http://schemas.microsoft.com/office/drawing/2014/main" id="{0C4413AB-D1D3-CAF0-A151-29D65F75EA88}"/>
              </a:ext>
            </a:extLst>
          </p:cNvPr>
          <p:cNvSpPr txBox="1"/>
          <p:nvPr/>
        </p:nvSpPr>
        <p:spPr>
          <a:xfrm>
            <a:off x="920567" y="1094075"/>
            <a:ext cx="2339102" cy="300082"/>
          </a:xfrm>
          <a:prstGeom prst="rect">
            <a:avLst/>
          </a:prstGeom>
          <a:noFill/>
        </p:spPr>
        <p:txBody>
          <a:bodyPr wrap="none" rtlCol="0">
            <a:spAutoFit/>
          </a:bodyPr>
          <a:lstStyle/>
          <a:p>
            <a:r>
              <a:rPr lang="en-US" sz="1350" b="1" dirty="0">
                <a:solidFill>
                  <a:schemeClr val="bg1"/>
                </a:solidFill>
              </a:rPr>
              <a:t>Progression-Free Survival</a:t>
            </a:r>
          </a:p>
        </p:txBody>
      </p:sp>
      <p:sp>
        <p:nvSpPr>
          <p:cNvPr id="10" name="TextBox 9">
            <a:extLst>
              <a:ext uri="{FF2B5EF4-FFF2-40B4-BE49-F238E27FC236}">
                <a16:creationId xmlns:a16="http://schemas.microsoft.com/office/drawing/2014/main" id="{2E6150FA-45E6-ABC9-99DE-337D9FC34645}"/>
              </a:ext>
            </a:extLst>
          </p:cNvPr>
          <p:cNvSpPr txBox="1"/>
          <p:nvPr/>
        </p:nvSpPr>
        <p:spPr>
          <a:xfrm>
            <a:off x="6341783" y="1094075"/>
            <a:ext cx="1492716" cy="300082"/>
          </a:xfrm>
          <a:prstGeom prst="rect">
            <a:avLst/>
          </a:prstGeom>
          <a:noFill/>
        </p:spPr>
        <p:txBody>
          <a:bodyPr wrap="none" rtlCol="0">
            <a:spAutoFit/>
          </a:bodyPr>
          <a:lstStyle/>
          <a:p>
            <a:r>
              <a:rPr lang="en-US" sz="1350" b="1" dirty="0">
                <a:solidFill>
                  <a:schemeClr val="bg1"/>
                </a:solidFill>
              </a:rPr>
              <a:t>Overall Survival</a:t>
            </a:r>
          </a:p>
        </p:txBody>
      </p:sp>
      <p:sp>
        <p:nvSpPr>
          <p:cNvPr id="11" name="TextBox 10">
            <a:extLst>
              <a:ext uri="{FF2B5EF4-FFF2-40B4-BE49-F238E27FC236}">
                <a16:creationId xmlns:a16="http://schemas.microsoft.com/office/drawing/2014/main" id="{707A5A18-EBD1-D618-75FD-91F77917A121}"/>
              </a:ext>
            </a:extLst>
          </p:cNvPr>
          <p:cNvSpPr txBox="1"/>
          <p:nvPr/>
        </p:nvSpPr>
        <p:spPr>
          <a:xfrm>
            <a:off x="2584014" y="810301"/>
            <a:ext cx="4257761" cy="300082"/>
          </a:xfrm>
          <a:prstGeom prst="rect">
            <a:avLst/>
          </a:prstGeom>
          <a:noFill/>
        </p:spPr>
        <p:txBody>
          <a:bodyPr wrap="square" rtlCol="0">
            <a:spAutoFit/>
          </a:bodyPr>
          <a:lstStyle/>
          <a:p>
            <a:r>
              <a:rPr lang="en-US" sz="1350" dirty="0">
                <a:solidFill>
                  <a:schemeClr val="bg1"/>
                </a:solidFill>
              </a:rPr>
              <a:t>Retrospective cohort of 84 patients, 11 sites</a:t>
            </a:r>
          </a:p>
        </p:txBody>
      </p:sp>
      <p:sp>
        <p:nvSpPr>
          <p:cNvPr id="13" name="TextBox 12">
            <a:extLst>
              <a:ext uri="{FF2B5EF4-FFF2-40B4-BE49-F238E27FC236}">
                <a16:creationId xmlns:a16="http://schemas.microsoft.com/office/drawing/2014/main" id="{1C731490-A885-278D-DA56-BC5B15F7AAC7}"/>
              </a:ext>
            </a:extLst>
          </p:cNvPr>
          <p:cNvSpPr txBox="1"/>
          <p:nvPr/>
        </p:nvSpPr>
        <p:spPr>
          <a:xfrm>
            <a:off x="5334367" y="4153295"/>
            <a:ext cx="4625162" cy="184666"/>
          </a:xfrm>
          <a:prstGeom prst="rect">
            <a:avLst/>
          </a:prstGeom>
          <a:noFill/>
        </p:spPr>
        <p:txBody>
          <a:bodyPr wrap="square">
            <a:spAutoFit/>
          </a:bodyPr>
          <a:lstStyle/>
          <a:p>
            <a:r>
              <a:rPr lang="en-US" sz="600" dirty="0"/>
              <a:t>Abstract #7508, Saurabh </a:t>
            </a:r>
            <a:r>
              <a:rPr lang="en-US" sz="600" dirty="0" err="1"/>
              <a:t>Zanwar</a:t>
            </a:r>
            <a:r>
              <a:rPr lang="en-US" sz="600" dirty="0"/>
              <a:t> et al</a:t>
            </a:r>
          </a:p>
        </p:txBody>
      </p:sp>
    </p:spTree>
    <p:extLst>
      <p:ext uri="{BB962C8B-B14F-4D97-AF65-F5344CB8AC3E}">
        <p14:creationId xmlns:p14="http://schemas.microsoft.com/office/powerpoint/2010/main" val="245680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013" y="-58198"/>
            <a:ext cx="7886700" cy="994172"/>
          </a:xfrm>
        </p:spPr>
        <p:txBody>
          <a:bodyPr>
            <a:normAutofit/>
          </a:bodyPr>
          <a:lstStyle/>
          <a:p>
            <a:pPr algn="ctr"/>
            <a:r>
              <a:rPr lang="en-US" sz="2400" b="1" dirty="0">
                <a:solidFill>
                  <a:schemeClr val="accent1">
                    <a:lumMod val="75000"/>
                  </a:schemeClr>
                </a:solidFill>
                <a:latin typeface="Arial"/>
                <a:cs typeface="Arial"/>
              </a:rPr>
              <a:t>RedirecTT-1: Phase 1b trial</a:t>
            </a:r>
            <a:br>
              <a:rPr lang="en-US" sz="2400" b="1" dirty="0">
                <a:solidFill>
                  <a:schemeClr val="accent1">
                    <a:lumMod val="75000"/>
                  </a:schemeClr>
                </a:solidFill>
                <a:latin typeface="Arial"/>
                <a:cs typeface="Arial"/>
              </a:rPr>
            </a:br>
            <a:r>
              <a:rPr lang="en-US" sz="2400" b="1" dirty="0">
                <a:solidFill>
                  <a:schemeClr val="accent1">
                    <a:lumMod val="75000"/>
                  </a:schemeClr>
                </a:solidFill>
                <a:latin typeface="Arial"/>
                <a:cs typeface="Arial"/>
              </a:rPr>
              <a:t>Dual Targeting via </a:t>
            </a:r>
            <a:r>
              <a:rPr lang="en-US" sz="2400" b="1" dirty="0" err="1">
                <a:solidFill>
                  <a:schemeClr val="accent1">
                    <a:lumMod val="75000"/>
                  </a:schemeClr>
                </a:solidFill>
                <a:latin typeface="Arial"/>
                <a:cs typeface="Arial"/>
              </a:rPr>
              <a:t>Teclistamab</a:t>
            </a:r>
            <a:r>
              <a:rPr lang="en-US" sz="2400" b="1" dirty="0">
                <a:solidFill>
                  <a:schemeClr val="accent1">
                    <a:lumMod val="75000"/>
                  </a:schemeClr>
                </a:solidFill>
                <a:latin typeface="Arial"/>
                <a:cs typeface="Arial"/>
              </a:rPr>
              <a:t> + </a:t>
            </a:r>
            <a:r>
              <a:rPr lang="en-US" sz="2400" b="1" dirty="0" err="1">
                <a:solidFill>
                  <a:schemeClr val="accent1">
                    <a:lumMod val="75000"/>
                  </a:schemeClr>
                </a:solidFill>
                <a:latin typeface="Arial"/>
                <a:cs typeface="Arial"/>
              </a:rPr>
              <a:t>Talquetamab</a:t>
            </a:r>
            <a:r>
              <a:rPr lang="en-US" sz="2400" b="1" dirty="0">
                <a:solidFill>
                  <a:schemeClr val="accent1">
                    <a:lumMod val="75000"/>
                  </a:schemeClr>
                </a:solidFill>
                <a:latin typeface="Arial"/>
                <a:cs typeface="Arial"/>
              </a:rPr>
              <a:t> </a:t>
            </a:r>
          </a:p>
        </p:txBody>
      </p:sp>
      <p:pic>
        <p:nvPicPr>
          <p:cNvPr id="6" name="Picture 5"/>
          <p:cNvPicPr>
            <a:picLocks noChangeAspect="1"/>
          </p:cNvPicPr>
          <p:nvPr/>
        </p:nvPicPr>
        <p:blipFill>
          <a:blip r:embed="rId2"/>
          <a:stretch>
            <a:fillRect/>
          </a:stretch>
        </p:blipFill>
        <p:spPr>
          <a:xfrm>
            <a:off x="493014" y="1239706"/>
            <a:ext cx="3235824" cy="2428523"/>
          </a:xfrm>
          <a:prstGeom prst="rect">
            <a:avLst/>
          </a:prstGeom>
          <a:ln w="19050">
            <a:solidFill>
              <a:schemeClr val="tx1"/>
            </a:solidFill>
          </a:ln>
        </p:spPr>
      </p:pic>
      <p:sp>
        <p:nvSpPr>
          <p:cNvPr id="7" name="TextBox 6"/>
          <p:cNvSpPr txBox="1"/>
          <p:nvPr/>
        </p:nvSpPr>
        <p:spPr>
          <a:xfrm>
            <a:off x="6773184" y="4087175"/>
            <a:ext cx="1669047" cy="253916"/>
          </a:xfrm>
          <a:prstGeom prst="rect">
            <a:avLst/>
          </a:prstGeom>
          <a:noFill/>
        </p:spPr>
        <p:txBody>
          <a:bodyPr wrap="none" rtlCol="0">
            <a:spAutoFit/>
          </a:bodyPr>
          <a:lstStyle/>
          <a:p>
            <a:r>
              <a:rPr lang="en-US" sz="1050" dirty="0"/>
              <a:t>Cohen et al, ASCO 2023</a:t>
            </a:r>
          </a:p>
        </p:txBody>
      </p:sp>
      <p:sp>
        <p:nvSpPr>
          <p:cNvPr id="8" name="Content Placeholder 2">
            <a:extLst>
              <a:ext uri="{FF2B5EF4-FFF2-40B4-BE49-F238E27FC236}">
                <a16:creationId xmlns:a16="http://schemas.microsoft.com/office/drawing/2014/main" id="{A49E56D2-289B-4590-8977-CD2246659825}"/>
              </a:ext>
            </a:extLst>
          </p:cNvPr>
          <p:cNvSpPr>
            <a:spLocks noGrp="1"/>
          </p:cNvSpPr>
          <p:nvPr>
            <p:ph sz="half" idx="4294967295"/>
          </p:nvPr>
        </p:nvSpPr>
        <p:spPr>
          <a:xfrm>
            <a:off x="4953001" y="1286712"/>
            <a:ext cx="3296869" cy="1499059"/>
          </a:xfrm>
          <a:prstGeom prst="rect">
            <a:avLst/>
          </a:prstGeom>
        </p:spPr>
        <p:txBody>
          <a:bodyPr>
            <a:normAutofit/>
          </a:bodyPr>
          <a:lstStyle/>
          <a:p>
            <a:r>
              <a:rPr lang="en-GB" sz="1800" dirty="0">
                <a:latin typeface="Arial"/>
                <a:cs typeface="Arial"/>
              </a:rPr>
              <a:t>Primary objectives</a:t>
            </a:r>
          </a:p>
          <a:p>
            <a:pPr lvl="1"/>
            <a:r>
              <a:rPr lang="en-GB" sz="1600" dirty="0">
                <a:latin typeface="Arial"/>
                <a:cs typeface="Arial"/>
              </a:rPr>
              <a:t>Evaluate safety </a:t>
            </a:r>
          </a:p>
          <a:p>
            <a:pPr lvl="1"/>
            <a:r>
              <a:rPr lang="en-GB" sz="1600" dirty="0">
                <a:latin typeface="Arial"/>
                <a:cs typeface="Arial"/>
              </a:rPr>
              <a:t>Identify RP2R(s) and schedule for the combination</a:t>
            </a:r>
          </a:p>
        </p:txBody>
      </p:sp>
      <p:sp>
        <p:nvSpPr>
          <p:cNvPr id="10" name="Rectangle 9"/>
          <p:cNvSpPr/>
          <p:nvPr/>
        </p:nvSpPr>
        <p:spPr>
          <a:xfrm>
            <a:off x="665491" y="3754428"/>
            <a:ext cx="3233899" cy="646331"/>
          </a:xfrm>
          <a:prstGeom prst="rect">
            <a:avLst/>
          </a:prstGeom>
        </p:spPr>
        <p:txBody>
          <a:bodyPr wrap="none">
            <a:spAutoFit/>
          </a:bodyPr>
          <a:lstStyle/>
          <a:p>
            <a:pPr marL="214313" indent="-214313">
              <a:buFont typeface="Wingdings" charset="2"/>
              <a:buChar char="u"/>
            </a:pPr>
            <a:r>
              <a:rPr lang="en-US" sz="1200" dirty="0">
                <a:latin typeface="Arial" panose="020B0604020202020204" pitchFamily="34" charset="0"/>
                <a:cs typeface="Arial" panose="020B0604020202020204" pitchFamily="34" charset="0"/>
              </a:rPr>
              <a:t>Triple refractory: 80%</a:t>
            </a:r>
          </a:p>
          <a:p>
            <a:pPr marL="214313" indent="-214313">
              <a:buFont typeface="Wingdings" charset="2"/>
              <a:buChar char="u"/>
            </a:pPr>
            <a:r>
              <a:rPr lang="en-US" sz="1200" dirty="0">
                <a:latin typeface="Arial" panose="020B0604020202020204" pitchFamily="34" charset="0"/>
                <a:cs typeface="Arial" panose="020B0604020202020204" pitchFamily="34" charset="0"/>
              </a:rPr>
              <a:t>High </a:t>
            </a:r>
            <a:r>
              <a:rPr lang="mr-IN" sz="1200" dirty="0">
                <a:latin typeface="Arial" panose="020B0604020202020204" pitchFamily="34" charset="0"/>
              </a:rPr>
              <a:t>–</a:t>
            </a:r>
            <a:r>
              <a:rPr lang="en-US" sz="1200" dirty="0">
                <a:latin typeface="Arial" panose="020B0604020202020204" pitchFamily="34" charset="0"/>
                <a:cs typeface="Arial" panose="020B0604020202020204" pitchFamily="34" charset="0"/>
              </a:rPr>
              <a:t>risk </a:t>
            </a:r>
            <a:r>
              <a:rPr lang="en-US" sz="1200" dirty="0" err="1">
                <a:latin typeface="Arial" panose="020B0604020202020204" pitchFamily="34" charset="0"/>
                <a:cs typeface="Arial" panose="020B0604020202020204" pitchFamily="34" charset="0"/>
              </a:rPr>
              <a:t>cytogenetics</a:t>
            </a:r>
            <a:r>
              <a:rPr lang="en-US" sz="1200" dirty="0">
                <a:latin typeface="Arial" panose="020B0604020202020204" pitchFamily="34" charset="0"/>
                <a:cs typeface="Arial" panose="020B0604020202020204" pitchFamily="34" charset="0"/>
              </a:rPr>
              <a:t>: 33%</a:t>
            </a:r>
          </a:p>
          <a:p>
            <a:pPr marL="214313" indent="-214313">
              <a:buFont typeface="Wingdings" charset="2"/>
              <a:buChar char="u"/>
            </a:pPr>
            <a:r>
              <a:rPr lang="en-US" sz="1200" dirty="0" err="1">
                <a:latin typeface="Arial" panose="020B0604020202020204" pitchFamily="34" charset="0"/>
                <a:cs typeface="Arial" panose="020B0604020202020204" pitchFamily="34" charset="0"/>
              </a:rPr>
              <a:t>Extramedullary</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plasmacytoma</a:t>
            </a:r>
            <a:r>
              <a:rPr lang="en-US" sz="1200" dirty="0">
                <a:latin typeface="Arial" panose="020B0604020202020204" pitchFamily="34" charset="0"/>
                <a:cs typeface="Arial" panose="020B0604020202020204" pitchFamily="34" charset="0"/>
              </a:rPr>
              <a:t>, ≥1: 37.6%</a:t>
            </a:r>
          </a:p>
        </p:txBody>
      </p:sp>
    </p:spTree>
    <p:extLst>
      <p:ext uri="{BB962C8B-B14F-4D97-AF65-F5344CB8AC3E}">
        <p14:creationId xmlns:p14="http://schemas.microsoft.com/office/powerpoint/2010/main" val="9670323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9E7213-0F5C-26F9-9214-FDCA7A9BDDB7}"/>
              </a:ext>
            </a:extLst>
          </p:cNvPr>
          <p:cNvSpPr txBox="1">
            <a:spLocks/>
          </p:cNvSpPr>
          <p:nvPr/>
        </p:nvSpPr>
        <p:spPr>
          <a:xfrm>
            <a:off x="685800" y="-106389"/>
            <a:ext cx="78867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accent1">
                    <a:lumMod val="75000"/>
                  </a:schemeClr>
                </a:solidFill>
                <a:latin typeface="Arial"/>
                <a:cs typeface="Arial"/>
              </a:rPr>
              <a:t>RedirecTT-1: Efficacy </a:t>
            </a:r>
          </a:p>
        </p:txBody>
      </p:sp>
      <p:graphicFrame>
        <p:nvGraphicFramePr>
          <p:cNvPr id="5" name="Chart 4">
            <a:extLst>
              <a:ext uri="{FF2B5EF4-FFF2-40B4-BE49-F238E27FC236}">
                <a16:creationId xmlns:a16="http://schemas.microsoft.com/office/drawing/2014/main" id="{D47D3A6A-8163-A022-2708-C6EB7D394C84}"/>
              </a:ext>
            </a:extLst>
          </p:cNvPr>
          <p:cNvGraphicFramePr/>
          <p:nvPr/>
        </p:nvGraphicFramePr>
        <p:xfrm>
          <a:off x="457201" y="887783"/>
          <a:ext cx="4488873" cy="305374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9C3CCB15-BE57-E9C1-74CE-D89221F002A4}"/>
              </a:ext>
            </a:extLst>
          </p:cNvPr>
          <p:cNvSpPr txBox="1"/>
          <p:nvPr/>
        </p:nvSpPr>
        <p:spPr>
          <a:xfrm>
            <a:off x="5562601" y="1431131"/>
            <a:ext cx="3339199" cy="2677656"/>
          </a:xfrm>
          <a:prstGeom prst="rect">
            <a:avLst/>
          </a:prstGeom>
          <a:noFill/>
          <a:ln>
            <a:solidFill>
              <a:srgbClr val="4F81BD"/>
            </a:solidFill>
          </a:ln>
        </p:spPr>
        <p:txBody>
          <a:bodyPr wrap="square" rtlCol="0">
            <a:spAutoFit/>
          </a:bodyPr>
          <a:lstStyle/>
          <a:p>
            <a:r>
              <a:rPr lang="en-US" u="sng" dirty="0">
                <a:latin typeface="Arial"/>
                <a:cs typeface="Arial"/>
              </a:rPr>
              <a:t>All:</a:t>
            </a:r>
          </a:p>
          <a:p>
            <a:r>
              <a:rPr lang="en-US" dirty="0">
                <a:latin typeface="Arial"/>
                <a:cs typeface="Arial"/>
              </a:rPr>
              <a:t>Median PFS: </a:t>
            </a:r>
            <a:r>
              <a:rPr lang="mr-IN" dirty="0">
                <a:latin typeface="Arial"/>
                <a:cs typeface="Arial"/>
              </a:rPr>
              <a:t>20.9</a:t>
            </a:r>
            <a:r>
              <a:rPr lang="en-US" dirty="0">
                <a:latin typeface="Arial"/>
                <a:cs typeface="Arial"/>
              </a:rPr>
              <a:t> </a:t>
            </a:r>
            <a:r>
              <a:rPr lang="mr-IN" dirty="0">
                <a:latin typeface="Arial"/>
                <a:cs typeface="Arial"/>
              </a:rPr>
              <a:t>(13.0–NE)</a:t>
            </a:r>
            <a:endParaRPr lang="en-US" dirty="0">
              <a:latin typeface="Arial"/>
              <a:cs typeface="Arial"/>
            </a:endParaRPr>
          </a:p>
          <a:p>
            <a:endParaRPr lang="mr-IN" dirty="0">
              <a:latin typeface="Arial"/>
              <a:cs typeface="Arial"/>
            </a:endParaRPr>
          </a:p>
          <a:p>
            <a:r>
              <a:rPr lang="en-US" u="sng" dirty="0" err="1">
                <a:latin typeface="Arial"/>
                <a:cs typeface="Arial"/>
              </a:rPr>
              <a:t>Extramedullary</a:t>
            </a:r>
            <a:r>
              <a:rPr lang="en-US" u="sng" dirty="0">
                <a:latin typeface="Arial"/>
                <a:cs typeface="Arial"/>
              </a:rPr>
              <a:t> MM:</a:t>
            </a:r>
          </a:p>
          <a:p>
            <a:r>
              <a:rPr lang="mr-IN" dirty="0">
                <a:latin typeface="Arial"/>
                <a:cs typeface="Arial"/>
              </a:rPr>
              <a:t>≥CR</a:t>
            </a:r>
            <a:r>
              <a:rPr lang="en-US" dirty="0">
                <a:latin typeface="Arial"/>
                <a:cs typeface="Arial"/>
              </a:rPr>
              <a:t>: </a:t>
            </a:r>
            <a:r>
              <a:rPr lang="mr-IN" dirty="0">
                <a:latin typeface="Arial"/>
                <a:cs typeface="Arial"/>
              </a:rPr>
              <a:t>28.6%</a:t>
            </a:r>
            <a:endParaRPr lang="en-US" dirty="0">
              <a:latin typeface="Arial"/>
              <a:cs typeface="Arial"/>
            </a:endParaRPr>
          </a:p>
          <a:p>
            <a:r>
              <a:rPr lang="en-US" dirty="0">
                <a:latin typeface="Arial"/>
                <a:cs typeface="Arial"/>
              </a:rPr>
              <a:t>DOR:  </a:t>
            </a:r>
            <a:r>
              <a:rPr lang="mr-IN" dirty="0">
                <a:latin typeface="Arial"/>
                <a:cs typeface="Arial"/>
              </a:rPr>
              <a:t>NE</a:t>
            </a:r>
            <a:r>
              <a:rPr lang="en-US" dirty="0">
                <a:latin typeface="Arial"/>
                <a:cs typeface="Arial"/>
              </a:rPr>
              <a:t> </a:t>
            </a:r>
            <a:r>
              <a:rPr lang="mr-IN" dirty="0">
                <a:latin typeface="Arial"/>
                <a:cs typeface="Arial"/>
              </a:rPr>
              <a:t>(4.17–NE)</a:t>
            </a:r>
          </a:p>
        </p:txBody>
      </p:sp>
      <p:sp>
        <p:nvSpPr>
          <p:cNvPr id="8" name="TextBox 7">
            <a:extLst>
              <a:ext uri="{FF2B5EF4-FFF2-40B4-BE49-F238E27FC236}">
                <a16:creationId xmlns:a16="http://schemas.microsoft.com/office/drawing/2014/main" id="{06F32758-5492-61EF-0EC7-6182776A641E}"/>
              </a:ext>
            </a:extLst>
          </p:cNvPr>
          <p:cNvSpPr txBox="1"/>
          <p:nvPr/>
        </p:nvSpPr>
        <p:spPr>
          <a:xfrm>
            <a:off x="6553201" y="4128611"/>
            <a:ext cx="1669047" cy="253916"/>
          </a:xfrm>
          <a:prstGeom prst="rect">
            <a:avLst/>
          </a:prstGeom>
          <a:noFill/>
        </p:spPr>
        <p:txBody>
          <a:bodyPr wrap="none" rtlCol="0">
            <a:spAutoFit/>
          </a:bodyPr>
          <a:lstStyle/>
          <a:p>
            <a:r>
              <a:rPr lang="en-US" sz="1050" dirty="0"/>
              <a:t>Cohen et al, ASCO 2023</a:t>
            </a:r>
          </a:p>
        </p:txBody>
      </p:sp>
    </p:spTree>
    <p:extLst>
      <p:ext uri="{BB962C8B-B14F-4D97-AF65-F5344CB8AC3E}">
        <p14:creationId xmlns:p14="http://schemas.microsoft.com/office/powerpoint/2010/main" val="176286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84AFE-5BED-7C57-BF5C-CF1522AED411}"/>
              </a:ext>
            </a:extLst>
          </p:cNvPr>
          <p:cNvSpPr>
            <a:spLocks noGrp="1"/>
          </p:cNvSpPr>
          <p:nvPr>
            <p:ph type="title"/>
          </p:nvPr>
        </p:nvSpPr>
        <p:spPr>
          <a:xfrm>
            <a:off x="0" y="77217"/>
            <a:ext cx="9144000" cy="572008"/>
          </a:xfrm>
        </p:spPr>
        <p:txBody>
          <a:bodyPr/>
          <a:lstStyle/>
          <a:p>
            <a:r>
              <a:rPr lang="en-US" sz="1900" b="1" dirty="0"/>
              <a:t>SIMPLIFY-1: No association of BM fibrosis changes and outcomes at </a:t>
            </a:r>
            <a:r>
              <a:rPr lang="en-US" sz="1900" b="1" dirty="0" err="1"/>
              <a:t>wk</a:t>
            </a:r>
            <a:r>
              <a:rPr lang="en-US" sz="1900" b="1" dirty="0"/>
              <a:t> 24</a:t>
            </a:r>
          </a:p>
        </p:txBody>
      </p:sp>
      <p:pic>
        <p:nvPicPr>
          <p:cNvPr id="2" name="Picture 1">
            <a:extLst>
              <a:ext uri="{FF2B5EF4-FFF2-40B4-BE49-F238E27FC236}">
                <a16:creationId xmlns:a16="http://schemas.microsoft.com/office/drawing/2014/main" id="{8951ED4D-426D-8CBA-C012-8BFFA9344322}"/>
              </a:ext>
            </a:extLst>
          </p:cNvPr>
          <p:cNvPicPr>
            <a:picLocks noChangeAspect="1"/>
          </p:cNvPicPr>
          <p:nvPr/>
        </p:nvPicPr>
        <p:blipFill>
          <a:blip r:embed="rId2"/>
          <a:stretch>
            <a:fillRect/>
          </a:stretch>
        </p:blipFill>
        <p:spPr>
          <a:xfrm>
            <a:off x="336839" y="658313"/>
            <a:ext cx="3114354" cy="159375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D1F3DBC-79C2-3404-7BCC-4CB705EB3DFE}"/>
              </a:ext>
            </a:extLst>
          </p:cNvPr>
          <p:cNvPicPr>
            <a:picLocks noChangeAspect="1"/>
          </p:cNvPicPr>
          <p:nvPr/>
        </p:nvPicPr>
        <p:blipFill>
          <a:blip r:embed="rId3"/>
          <a:stretch>
            <a:fillRect/>
          </a:stretch>
        </p:blipFill>
        <p:spPr>
          <a:xfrm>
            <a:off x="6405604" y="2020825"/>
            <a:ext cx="2481743" cy="2176272"/>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CDCB364-5750-9E15-397A-72D88A993B26}"/>
              </a:ext>
            </a:extLst>
          </p:cNvPr>
          <p:cNvPicPr>
            <a:picLocks noChangeAspect="1"/>
          </p:cNvPicPr>
          <p:nvPr/>
        </p:nvPicPr>
        <p:blipFill>
          <a:blip r:embed="rId4"/>
          <a:stretch>
            <a:fillRect/>
          </a:stretch>
        </p:blipFill>
        <p:spPr>
          <a:xfrm>
            <a:off x="3665026" y="658313"/>
            <a:ext cx="3239770" cy="161193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CB2DB78-9663-A06F-6EAF-F240FA0E6D03}"/>
              </a:ext>
            </a:extLst>
          </p:cNvPr>
          <p:cNvPicPr>
            <a:picLocks noChangeAspect="1"/>
          </p:cNvPicPr>
          <p:nvPr/>
        </p:nvPicPr>
        <p:blipFill>
          <a:blip r:embed="rId5"/>
          <a:stretch>
            <a:fillRect/>
          </a:stretch>
        </p:blipFill>
        <p:spPr>
          <a:xfrm>
            <a:off x="1179255" y="2356352"/>
            <a:ext cx="4105656" cy="1754638"/>
          </a:xfrm>
          <a:prstGeom prst="rect">
            <a:avLst/>
          </a:prstGeom>
          <a:ln>
            <a:noFill/>
          </a:ln>
          <a:effectLst>
            <a:outerShdw blurRad="292100" dist="139700" dir="2700000" algn="tl" rotWithShape="0">
              <a:srgbClr val="333333">
                <a:alpha val="65000"/>
              </a:srgbClr>
            </a:outerShdw>
          </a:effectLst>
        </p:spPr>
      </p:pic>
      <p:sp>
        <p:nvSpPr>
          <p:cNvPr id="5" name="Text Box 11">
            <a:extLst>
              <a:ext uri="{FF2B5EF4-FFF2-40B4-BE49-F238E27FC236}">
                <a16:creationId xmlns:a16="http://schemas.microsoft.com/office/drawing/2014/main" id="{78D989FB-5E98-6269-E216-5F471EF18D8D}"/>
              </a:ext>
            </a:extLst>
          </p:cNvPr>
          <p:cNvSpPr txBox="1">
            <a:spLocks noChangeArrowheads="1"/>
          </p:cNvSpPr>
          <p:nvPr/>
        </p:nvSpPr>
        <p:spPr bwMode="auto">
          <a:xfrm>
            <a:off x="-82333" y="4164428"/>
            <a:ext cx="207249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altLang="en-US" sz="10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Oh S et al, ASH 2022, Abstract 337 </a:t>
            </a:r>
          </a:p>
        </p:txBody>
      </p:sp>
    </p:spTree>
    <p:extLst>
      <p:ext uri="{BB962C8B-B14F-4D97-AF65-F5344CB8AC3E}">
        <p14:creationId xmlns:p14="http://schemas.microsoft.com/office/powerpoint/2010/main" val="40026012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106389"/>
            <a:ext cx="7886700" cy="994172"/>
          </a:xfrm>
        </p:spPr>
        <p:txBody>
          <a:bodyPr>
            <a:normAutofit/>
          </a:bodyPr>
          <a:lstStyle/>
          <a:p>
            <a:pPr algn="ctr"/>
            <a:r>
              <a:rPr lang="en-US" sz="2400" b="1" dirty="0">
                <a:solidFill>
                  <a:schemeClr val="accent1">
                    <a:lumMod val="75000"/>
                  </a:schemeClr>
                </a:solidFill>
                <a:latin typeface="Arial"/>
                <a:cs typeface="Arial"/>
              </a:rPr>
              <a:t>RedirecTT-1: Safety and Efficacy </a:t>
            </a:r>
          </a:p>
        </p:txBody>
      </p:sp>
      <p:pic>
        <p:nvPicPr>
          <p:cNvPr id="5" name="Picture 4"/>
          <p:cNvPicPr>
            <a:picLocks noChangeAspect="1"/>
          </p:cNvPicPr>
          <p:nvPr/>
        </p:nvPicPr>
        <p:blipFill>
          <a:blip r:embed="rId2"/>
          <a:stretch>
            <a:fillRect/>
          </a:stretch>
        </p:blipFill>
        <p:spPr>
          <a:xfrm>
            <a:off x="117728" y="2002643"/>
            <a:ext cx="3802718" cy="1631450"/>
          </a:xfrm>
          <a:prstGeom prst="rect">
            <a:avLst/>
          </a:prstGeom>
        </p:spPr>
      </p:pic>
      <p:graphicFrame>
        <p:nvGraphicFramePr>
          <p:cNvPr id="6" name="Table 19">
            <a:extLst>
              <a:ext uri="{FF2B5EF4-FFF2-40B4-BE49-F238E27FC236}">
                <a16:creationId xmlns:a16="http://schemas.microsoft.com/office/drawing/2014/main" id="{A8CFB0C8-D544-25C5-5135-F8C62CA5E1F5}"/>
              </a:ext>
            </a:extLst>
          </p:cNvPr>
          <p:cNvGraphicFramePr>
            <a:graphicFrameLocks noGrp="1"/>
          </p:cNvGraphicFramePr>
          <p:nvPr/>
        </p:nvGraphicFramePr>
        <p:xfrm>
          <a:off x="3929591" y="669131"/>
          <a:ext cx="4977163" cy="3459480"/>
        </p:xfrm>
        <a:graphic>
          <a:graphicData uri="http://schemas.openxmlformats.org/drawingml/2006/table">
            <a:tbl>
              <a:tblPr firstRow="1" bandRow="1">
                <a:tableStyleId>{5C22544A-7EE6-4342-B048-85BDC9FD1C3A}</a:tableStyleId>
              </a:tblPr>
              <a:tblGrid>
                <a:gridCol w="1715739">
                  <a:extLst>
                    <a:ext uri="{9D8B030D-6E8A-4147-A177-3AD203B41FA5}">
                      <a16:colId xmlns:a16="http://schemas.microsoft.com/office/drawing/2014/main" val="714753599"/>
                    </a:ext>
                  </a:extLst>
                </a:gridCol>
                <a:gridCol w="815356">
                  <a:extLst>
                    <a:ext uri="{9D8B030D-6E8A-4147-A177-3AD203B41FA5}">
                      <a16:colId xmlns:a16="http://schemas.microsoft.com/office/drawing/2014/main" val="3174491497"/>
                    </a:ext>
                  </a:extLst>
                </a:gridCol>
                <a:gridCol w="815356">
                  <a:extLst>
                    <a:ext uri="{9D8B030D-6E8A-4147-A177-3AD203B41FA5}">
                      <a16:colId xmlns:a16="http://schemas.microsoft.com/office/drawing/2014/main" val="3000638754"/>
                    </a:ext>
                  </a:extLst>
                </a:gridCol>
                <a:gridCol w="815356">
                  <a:extLst>
                    <a:ext uri="{9D8B030D-6E8A-4147-A177-3AD203B41FA5}">
                      <a16:colId xmlns:a16="http://schemas.microsoft.com/office/drawing/2014/main" val="3343667819"/>
                    </a:ext>
                  </a:extLst>
                </a:gridCol>
                <a:gridCol w="815356">
                  <a:extLst>
                    <a:ext uri="{9D8B030D-6E8A-4147-A177-3AD203B41FA5}">
                      <a16:colId xmlns:a16="http://schemas.microsoft.com/office/drawing/2014/main" val="2663837161"/>
                    </a:ext>
                  </a:extLst>
                </a:gridCol>
              </a:tblGrid>
              <a:tr h="457962">
                <a:tc rowSpan="2">
                  <a:txBody>
                    <a:bodyPr/>
                    <a:lstStyle/>
                    <a:p>
                      <a:pPr algn="l">
                        <a:lnSpc>
                          <a:spcPct val="100000"/>
                        </a:lnSpc>
                        <a:spcBef>
                          <a:spcPts val="1200"/>
                        </a:spcBef>
                        <a:spcAft>
                          <a:spcPts val="0"/>
                        </a:spcAft>
                      </a:pPr>
                      <a:endParaRPr lang="en-US" sz="900" b="1" dirty="0">
                        <a:solidFill>
                          <a:schemeClr val="bg1"/>
                        </a:solidFill>
                        <a:latin typeface="+mn-lt"/>
                        <a:ea typeface="Open Sans" panose="020B0606030504020204" pitchFamily="34" charset="0"/>
                        <a:cs typeface="Open Sans" panose="020B0606030504020204" pitchFamily="34" charset="0"/>
                      </a:endParaRPr>
                    </a:p>
                    <a:p>
                      <a:pPr algn="l">
                        <a:lnSpc>
                          <a:spcPct val="100000"/>
                        </a:lnSpc>
                        <a:spcBef>
                          <a:spcPts val="1200"/>
                        </a:spcBef>
                        <a:spcAft>
                          <a:spcPts val="0"/>
                        </a:spcAft>
                      </a:pPr>
                      <a:endParaRPr lang="en-US" sz="900" b="1" dirty="0">
                        <a:solidFill>
                          <a:schemeClr val="bg1"/>
                        </a:solidFill>
                        <a:latin typeface="+mn-lt"/>
                        <a:ea typeface="Open Sans" panose="020B0606030504020204" pitchFamily="34" charset="0"/>
                        <a:cs typeface="Open Sans" panose="020B0606030504020204" pitchFamily="34" charset="0"/>
                      </a:endParaRPr>
                    </a:p>
                    <a:p>
                      <a:pPr algn="l">
                        <a:lnSpc>
                          <a:spcPct val="100000"/>
                        </a:lnSpc>
                        <a:spcBef>
                          <a:spcPts val="1200"/>
                        </a:spcBef>
                        <a:spcAft>
                          <a:spcPts val="0"/>
                        </a:spcAft>
                      </a:pPr>
                      <a:r>
                        <a:rPr lang="en-US" sz="900" b="1" dirty="0" err="1">
                          <a:solidFill>
                            <a:schemeClr val="bg1"/>
                          </a:solidFill>
                          <a:latin typeface="+mn-lt"/>
                          <a:ea typeface="Open Sans" panose="020B0606030504020204" pitchFamily="34" charset="0"/>
                          <a:cs typeface="Open Sans" panose="020B0606030504020204" pitchFamily="34" charset="0"/>
                        </a:rPr>
                        <a:t>TEAE</a:t>
                      </a:r>
                      <a:r>
                        <a:rPr lang="en-US" sz="900" b="1" baseline="30000" dirty="0" err="1">
                          <a:solidFill>
                            <a:schemeClr val="bg1"/>
                          </a:solidFill>
                          <a:latin typeface="+mn-lt"/>
                          <a:ea typeface="Open Sans" panose="020B0606030504020204" pitchFamily="34" charset="0"/>
                          <a:cs typeface="Open Sans" panose="020B0606030504020204" pitchFamily="34" charset="0"/>
                        </a:rPr>
                        <a:t>a</a:t>
                      </a:r>
                      <a:r>
                        <a:rPr lang="en-US" sz="900" b="1" dirty="0">
                          <a:solidFill>
                            <a:schemeClr val="bg1"/>
                          </a:solidFill>
                          <a:latin typeface="+mn-lt"/>
                          <a:ea typeface="Open Sans" panose="020B0606030504020204" pitchFamily="34" charset="0"/>
                          <a:cs typeface="Open Sans" panose="020B0606030504020204" pitchFamily="34" charset="0"/>
                        </a:rPr>
                        <a:t> (≥25% overall), n (%)</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3479"/>
                    </a:solidFill>
                  </a:tcPr>
                </a:tc>
                <a:tc gridSpan="2">
                  <a:txBody>
                    <a:bodyPr/>
                    <a:lstStyle/>
                    <a:p>
                      <a:pPr marL="0" marR="0" lvl="0" indent="0" algn="ctr" defTabSz="914396" rtl="0" eaLnBrk="1" fontAlgn="auto" latinLnBrk="0" hangingPunct="1">
                        <a:lnSpc>
                          <a:spcPct val="90000"/>
                        </a:lnSpc>
                        <a:spcBef>
                          <a:spcPts val="20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mn-lt"/>
                          <a:ea typeface="+mn-ea"/>
                          <a:cs typeface="Open Sans" panose="020B0606030504020204" pitchFamily="34" charset="0"/>
                        </a:rPr>
                        <a:t>All Dose Levels</a:t>
                      </a:r>
                      <a:br>
                        <a:rPr kumimoji="0" lang="en-US" sz="900" b="1" i="0" u="none" strike="noStrike" kern="1200" cap="none" spc="0" normalizeH="0" baseline="0" noProof="0" dirty="0">
                          <a:ln>
                            <a:noFill/>
                          </a:ln>
                          <a:solidFill>
                            <a:schemeClr val="bg1"/>
                          </a:solidFill>
                          <a:effectLst/>
                          <a:uLnTx/>
                          <a:uFillTx/>
                          <a:latin typeface="+mn-lt"/>
                          <a:ea typeface="+mn-ea"/>
                          <a:cs typeface="Open Sans" panose="020B0606030504020204" pitchFamily="34" charset="0"/>
                        </a:rPr>
                      </a:br>
                      <a:r>
                        <a:rPr kumimoji="0" lang="en-US" sz="900" b="1" i="0" u="none" strike="noStrike" kern="1200" cap="none" spc="0" normalizeH="0" baseline="0" noProof="0" dirty="0">
                          <a:ln>
                            <a:noFill/>
                          </a:ln>
                          <a:solidFill>
                            <a:schemeClr val="bg1"/>
                          </a:solidFill>
                          <a:effectLst/>
                          <a:uLnTx/>
                          <a:uFillTx/>
                          <a:latin typeface="+mn-lt"/>
                          <a:ea typeface="+mn-ea"/>
                          <a:cs typeface="Open Sans" panose="020B0606030504020204" pitchFamily="34" charset="0"/>
                        </a:rPr>
                        <a:t>N=93</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3479"/>
                    </a:solidFill>
                  </a:tcPr>
                </a:tc>
                <a:tc hMerge="1">
                  <a:txBody>
                    <a:bodyPr/>
                    <a:lstStyle/>
                    <a:p>
                      <a:pPr marL="0" marR="0" lvl="0" indent="0" algn="ctr" defTabSz="914396" rtl="0" eaLnBrk="1" fontAlgn="auto" latinLnBrk="0" hangingPunct="1">
                        <a:lnSpc>
                          <a:spcPct val="90000"/>
                        </a:lnSpc>
                        <a:spcBef>
                          <a:spcPts val="200"/>
                        </a:spcBef>
                        <a:spcAft>
                          <a:spcPts val="0"/>
                        </a:spcAft>
                        <a:buClrTx/>
                        <a:buSzTx/>
                        <a:buFontTx/>
                        <a:buNone/>
                        <a:tabLst/>
                        <a:defRPr/>
                      </a:pPr>
                      <a:endParaRPr kumimoji="0" lang="en-US" sz="1100" b="1" i="0" u="none" strike="noStrike" kern="1200" cap="none" spc="0" normalizeH="0" baseline="0" noProof="0" dirty="0">
                        <a:ln>
                          <a:noFill/>
                        </a:ln>
                        <a:solidFill>
                          <a:schemeClr val="bg1"/>
                        </a:solidFill>
                        <a:effectLst/>
                        <a:uLnTx/>
                        <a:uFillTx/>
                        <a:latin typeface="+mn-lt"/>
                        <a:ea typeface="+mn-ea"/>
                        <a:cs typeface="Open Sans" panose="020B0606030504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3479"/>
                    </a:solidFill>
                  </a:tcPr>
                </a:tc>
                <a:tc gridSpan="2">
                  <a:txBody>
                    <a:bodyPr/>
                    <a:lstStyle/>
                    <a:p>
                      <a:pPr marL="0" marR="0" lvl="0" indent="0" algn="ctr" defTabSz="914396" rtl="0" eaLnBrk="1" fontAlgn="auto" latinLnBrk="0" hangingPunct="1">
                        <a:lnSpc>
                          <a:spcPct val="90000"/>
                        </a:lnSpc>
                        <a:spcBef>
                          <a:spcPts val="20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mn-lt"/>
                          <a:ea typeface="+mn-ea"/>
                          <a:cs typeface="Open Sans" panose="020B0606030504020204" pitchFamily="34" charset="0"/>
                        </a:rPr>
                        <a:t>Tec 3.0 mg/kg + </a:t>
                      </a:r>
                      <a:br>
                        <a:rPr kumimoji="0" lang="en-US" sz="900" b="1" i="0" u="none" strike="noStrike" kern="1200" cap="none" spc="0" normalizeH="0" baseline="0" noProof="0" dirty="0">
                          <a:ln>
                            <a:noFill/>
                          </a:ln>
                          <a:solidFill>
                            <a:schemeClr val="bg1"/>
                          </a:solidFill>
                          <a:effectLst/>
                          <a:uLnTx/>
                          <a:uFillTx/>
                          <a:latin typeface="+mn-lt"/>
                          <a:ea typeface="+mn-ea"/>
                          <a:cs typeface="Open Sans" panose="020B0606030504020204" pitchFamily="34" charset="0"/>
                        </a:rPr>
                      </a:br>
                      <a:r>
                        <a:rPr kumimoji="0" lang="en-US" sz="900" b="1" i="0" u="none" strike="noStrike" kern="1200" cap="none" spc="0" normalizeH="0" baseline="0" noProof="0" dirty="0">
                          <a:ln>
                            <a:noFill/>
                          </a:ln>
                          <a:solidFill>
                            <a:schemeClr val="bg1"/>
                          </a:solidFill>
                          <a:effectLst/>
                          <a:uLnTx/>
                          <a:uFillTx/>
                          <a:latin typeface="+mn-lt"/>
                          <a:ea typeface="+mn-ea"/>
                          <a:cs typeface="Open Sans" panose="020B0606030504020204" pitchFamily="34" charset="0"/>
                        </a:rPr>
                        <a:t>Tal 0.8 mg/kg Q2W</a:t>
                      </a:r>
                    </a:p>
                    <a:p>
                      <a:pPr marL="0" marR="0" lvl="0" indent="0" algn="ctr" defTabSz="914396" rtl="0" eaLnBrk="1" fontAlgn="auto" latinLnBrk="0" hangingPunct="1">
                        <a:lnSpc>
                          <a:spcPct val="90000"/>
                        </a:lnSpc>
                        <a:spcBef>
                          <a:spcPts val="20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mn-lt"/>
                          <a:ea typeface="+mn-ea"/>
                          <a:cs typeface="Open Sans" panose="020B0606030504020204" pitchFamily="34" charset="0"/>
                        </a:rPr>
                        <a:t>n=34</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3479"/>
                    </a:solidFill>
                  </a:tcPr>
                </a:tc>
                <a:tc hMerge="1">
                  <a:txBody>
                    <a:bodyPr/>
                    <a:lstStyle/>
                    <a:p>
                      <a:pPr marL="0" marR="0" algn="ctr">
                        <a:lnSpc>
                          <a:spcPct val="90000"/>
                        </a:lnSpc>
                        <a:spcBef>
                          <a:spcPts val="200"/>
                        </a:spcBef>
                        <a:spcAft>
                          <a:spcPts val="0"/>
                        </a:spcAft>
                      </a:pPr>
                      <a:endParaRPr lang="en-US" sz="1400" b="1" kern="12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3479"/>
                    </a:solidFill>
                  </a:tcPr>
                </a:tc>
                <a:extLst>
                  <a:ext uri="{0D108BD9-81ED-4DB2-BD59-A6C34878D82A}">
                    <a16:rowId xmlns:a16="http://schemas.microsoft.com/office/drawing/2014/main" val="2316622497"/>
                  </a:ext>
                </a:extLst>
              </a:tr>
              <a:tr h="250698">
                <a:tc vMerge="1">
                  <a:txBody>
                    <a:bodyPr/>
                    <a:lstStyle/>
                    <a:p>
                      <a:pPr algn="ctr">
                        <a:lnSpc>
                          <a:spcPct val="100000"/>
                        </a:lnSpc>
                        <a:spcBef>
                          <a:spcPts val="1200"/>
                        </a:spcBef>
                        <a:spcAft>
                          <a:spcPts val="0"/>
                        </a:spcAft>
                      </a:pPr>
                      <a:r>
                        <a:rPr lang="en-US" sz="1200" b="0">
                          <a:solidFill>
                            <a:schemeClr val="bg1"/>
                          </a:solidFill>
                          <a:latin typeface="Open Sans" panose="020B0606030504020204" pitchFamily="34" charset="0"/>
                          <a:ea typeface="Open Sans" panose="020B0606030504020204" pitchFamily="34" charset="0"/>
                          <a:cs typeface="Open Sans" panose="020B0606030504020204" pitchFamily="34" charset="0"/>
                        </a:rPr>
                        <a:t>AE (≥20%), n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c>
                  <a:txBody>
                    <a:bodyPr/>
                    <a:lstStyle/>
                    <a:p>
                      <a:pPr algn="ctr">
                        <a:lnSpc>
                          <a:spcPct val="100000"/>
                        </a:lnSpc>
                        <a:spcBef>
                          <a:spcPts val="1200"/>
                        </a:spcBef>
                        <a:spcAft>
                          <a:spcPts val="0"/>
                        </a:spcAft>
                      </a:pPr>
                      <a:r>
                        <a:rPr lang="en-US" sz="900" b="1" dirty="0">
                          <a:solidFill>
                            <a:schemeClr val="bg1"/>
                          </a:solidFill>
                          <a:latin typeface="+mn-lt"/>
                          <a:ea typeface="Open Sans" panose="020B0606030504020204" pitchFamily="34" charset="0"/>
                          <a:cs typeface="Open Sans" panose="020B0606030504020204" pitchFamily="34" charset="0"/>
                        </a:rPr>
                        <a:t>Any Grade</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3479"/>
                    </a:solidFill>
                  </a:tcPr>
                </a:tc>
                <a:tc>
                  <a:txBody>
                    <a:bodyPr/>
                    <a:lstStyle/>
                    <a:p>
                      <a:pPr algn="ctr">
                        <a:lnSpc>
                          <a:spcPct val="100000"/>
                        </a:lnSpc>
                        <a:spcBef>
                          <a:spcPts val="1200"/>
                        </a:spcBef>
                        <a:spcAft>
                          <a:spcPts val="0"/>
                        </a:spcAft>
                      </a:pPr>
                      <a:r>
                        <a:rPr lang="en-US" sz="900" b="1" dirty="0">
                          <a:solidFill>
                            <a:schemeClr val="bg1"/>
                          </a:solidFill>
                          <a:latin typeface="+mn-lt"/>
                          <a:ea typeface="Open Sans" panose="020B0606030504020204" pitchFamily="34" charset="0"/>
                          <a:cs typeface="Open Sans" panose="020B0606030504020204" pitchFamily="34" charset="0"/>
                        </a:rPr>
                        <a:t>Grade 3/4</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3479"/>
                    </a:solidFill>
                  </a:tcPr>
                </a:tc>
                <a:tc>
                  <a:txBody>
                    <a:bodyPr/>
                    <a:lstStyle/>
                    <a:p>
                      <a:pPr algn="ctr">
                        <a:lnSpc>
                          <a:spcPct val="100000"/>
                        </a:lnSpc>
                        <a:spcBef>
                          <a:spcPts val="1200"/>
                        </a:spcBef>
                        <a:spcAft>
                          <a:spcPts val="0"/>
                        </a:spcAft>
                      </a:pPr>
                      <a:r>
                        <a:rPr lang="en-US" sz="900" b="1" dirty="0">
                          <a:solidFill>
                            <a:schemeClr val="bg1"/>
                          </a:solidFill>
                          <a:latin typeface="+mn-lt"/>
                          <a:ea typeface="Open Sans" panose="020B0606030504020204" pitchFamily="34" charset="0"/>
                          <a:cs typeface="Open Sans" panose="020B0606030504020204" pitchFamily="34" charset="0"/>
                        </a:rPr>
                        <a:t>Any Grade</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3479"/>
                    </a:solidFill>
                  </a:tcPr>
                </a:tc>
                <a:tc>
                  <a:txBody>
                    <a:bodyPr/>
                    <a:lstStyle/>
                    <a:p>
                      <a:pPr algn="ctr">
                        <a:lnSpc>
                          <a:spcPct val="100000"/>
                        </a:lnSpc>
                        <a:spcBef>
                          <a:spcPts val="1200"/>
                        </a:spcBef>
                        <a:spcAft>
                          <a:spcPts val="0"/>
                        </a:spcAft>
                      </a:pPr>
                      <a:r>
                        <a:rPr lang="en-US" sz="900" b="1" dirty="0">
                          <a:solidFill>
                            <a:schemeClr val="bg1"/>
                          </a:solidFill>
                          <a:latin typeface="+mn-lt"/>
                          <a:ea typeface="Open Sans" panose="020B0606030504020204" pitchFamily="34" charset="0"/>
                          <a:cs typeface="Open Sans" panose="020B0606030504020204" pitchFamily="34" charset="0"/>
                        </a:rPr>
                        <a:t>Grade 3/4</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3479"/>
                    </a:solidFill>
                  </a:tcPr>
                </a:tc>
                <a:extLst>
                  <a:ext uri="{0D108BD9-81ED-4DB2-BD59-A6C34878D82A}">
                    <a16:rowId xmlns:a16="http://schemas.microsoft.com/office/drawing/2014/main" val="163738102"/>
                  </a:ext>
                </a:extLst>
              </a:tr>
              <a:tr h="205740">
                <a:tc>
                  <a:txBody>
                    <a:bodyPr/>
                    <a:lstStyle/>
                    <a:p>
                      <a:pPr>
                        <a:lnSpc>
                          <a:spcPct val="100000"/>
                        </a:lnSpc>
                        <a:spcBef>
                          <a:spcPts val="1200"/>
                        </a:spcBef>
                        <a:spcAft>
                          <a:spcPts val="0"/>
                        </a:spcAft>
                      </a:pPr>
                      <a:r>
                        <a:rPr lang="en-US" sz="900" b="1" dirty="0">
                          <a:solidFill>
                            <a:schemeClr val="bg1"/>
                          </a:solidFill>
                          <a:latin typeface="+mn-lt"/>
                          <a:ea typeface="Open Sans" panose="020B0606030504020204" pitchFamily="34" charset="0"/>
                          <a:cs typeface="Open Sans" panose="020B0606030504020204" pitchFamily="34" charset="0"/>
                        </a:rPr>
                        <a:t>Nonhematologic TEAEs</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9CBE8"/>
                    </a:solidFill>
                  </a:tcPr>
                </a:tc>
                <a:tc>
                  <a:txBody>
                    <a:bodyPr/>
                    <a:lstStyle/>
                    <a:p>
                      <a:pPr>
                        <a:lnSpc>
                          <a:spcPct val="100000"/>
                        </a:lnSpc>
                        <a:spcBef>
                          <a:spcPts val="1200"/>
                        </a:spcBef>
                        <a:spcAft>
                          <a:spcPts val="0"/>
                        </a:spcAft>
                      </a:pPr>
                      <a:endParaRPr lang="en-US" sz="900" b="1" dirty="0">
                        <a:solidFill>
                          <a:schemeClr val="bg1"/>
                        </a:solidFill>
                        <a:latin typeface="+mn-lt"/>
                        <a:ea typeface="Open Sans" panose="020B0606030504020204" pitchFamily="34" charset="0"/>
                        <a:cs typeface="Open Sans" panose="020B0606030504020204" pitchFamily="34"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9CBE8"/>
                    </a:solidFill>
                  </a:tcPr>
                </a:tc>
                <a:tc>
                  <a:txBody>
                    <a:bodyPr/>
                    <a:lstStyle/>
                    <a:p>
                      <a:pPr>
                        <a:lnSpc>
                          <a:spcPct val="100000"/>
                        </a:lnSpc>
                        <a:spcBef>
                          <a:spcPts val="1200"/>
                        </a:spcBef>
                        <a:spcAft>
                          <a:spcPts val="0"/>
                        </a:spcAft>
                      </a:pPr>
                      <a:endParaRPr lang="en-US" sz="900" b="1">
                        <a:solidFill>
                          <a:schemeClr val="bg1"/>
                        </a:solidFill>
                        <a:latin typeface="+mn-lt"/>
                        <a:ea typeface="Open Sans" panose="020B0606030504020204" pitchFamily="34" charset="0"/>
                        <a:cs typeface="Open Sans" panose="020B0606030504020204" pitchFamily="34"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9CBE8"/>
                    </a:solidFill>
                  </a:tcPr>
                </a:tc>
                <a:tc>
                  <a:txBody>
                    <a:bodyPr/>
                    <a:lstStyle/>
                    <a:p>
                      <a:pPr>
                        <a:lnSpc>
                          <a:spcPct val="100000"/>
                        </a:lnSpc>
                        <a:spcBef>
                          <a:spcPts val="1200"/>
                        </a:spcBef>
                        <a:spcAft>
                          <a:spcPts val="0"/>
                        </a:spcAft>
                      </a:pPr>
                      <a:endParaRPr lang="en-US" sz="900" b="1">
                        <a:solidFill>
                          <a:schemeClr val="bg1"/>
                        </a:solidFill>
                        <a:latin typeface="+mn-lt"/>
                        <a:ea typeface="Open Sans" panose="020B0606030504020204" pitchFamily="34" charset="0"/>
                        <a:cs typeface="Open Sans" panose="020B0606030504020204" pitchFamily="34"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9CBE8"/>
                    </a:solidFill>
                  </a:tcPr>
                </a:tc>
                <a:tc>
                  <a:txBody>
                    <a:bodyPr/>
                    <a:lstStyle/>
                    <a:p>
                      <a:pPr>
                        <a:lnSpc>
                          <a:spcPct val="100000"/>
                        </a:lnSpc>
                        <a:spcBef>
                          <a:spcPts val="1200"/>
                        </a:spcBef>
                        <a:spcAft>
                          <a:spcPts val="0"/>
                        </a:spcAft>
                      </a:pPr>
                      <a:endParaRPr lang="en-US" sz="900" b="1">
                        <a:solidFill>
                          <a:schemeClr val="bg1"/>
                        </a:solidFill>
                        <a:latin typeface="+mn-lt"/>
                        <a:ea typeface="Open Sans" panose="020B0606030504020204" pitchFamily="34" charset="0"/>
                        <a:cs typeface="Open Sans" panose="020B0606030504020204" pitchFamily="34"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9CBE8"/>
                    </a:solidFill>
                  </a:tcPr>
                </a:tc>
                <a:extLst>
                  <a:ext uri="{0D108BD9-81ED-4DB2-BD59-A6C34878D82A}">
                    <a16:rowId xmlns:a16="http://schemas.microsoft.com/office/drawing/2014/main" val="2237302448"/>
                  </a:ext>
                </a:extLst>
              </a:tr>
              <a:tr h="205740">
                <a:tc>
                  <a:txBody>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900" kern="1200" dirty="0">
                          <a:solidFill>
                            <a:schemeClr val="tx1"/>
                          </a:solidFill>
                          <a:effectLst/>
                          <a:latin typeface="+mn-lt"/>
                          <a:ea typeface="Open Sans" panose="020B0606030504020204" pitchFamily="34" charset="0"/>
                          <a:cs typeface="Open Sans" panose="020B0606030504020204" pitchFamily="34" charset="0"/>
                        </a:rPr>
                        <a:t>CRS</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71 (76.3)</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3 (3.2)</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25 (73.5)</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a:solidFill>
                            <a:schemeClr val="tx1"/>
                          </a:solidFill>
                          <a:effectLst/>
                          <a:latin typeface="+mn-lt"/>
                          <a:ea typeface="Open Sans" panose="020B0606030504020204" pitchFamily="34" charset="0"/>
                          <a:cs typeface="Open Sans" panose="020B0606030504020204" pitchFamily="34" charset="0"/>
                        </a:rPr>
                        <a:t>0</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extLst>
                  <a:ext uri="{0D108BD9-81ED-4DB2-BD59-A6C34878D82A}">
                    <a16:rowId xmlns:a16="http://schemas.microsoft.com/office/drawing/2014/main" val="2772771475"/>
                  </a:ext>
                </a:extLst>
              </a:tr>
              <a:tr h="205740">
                <a:tc>
                  <a:txBody>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900" kern="1200" dirty="0" err="1">
                          <a:solidFill>
                            <a:schemeClr val="tx1"/>
                          </a:solidFill>
                          <a:effectLst/>
                          <a:latin typeface="+mn-lt"/>
                          <a:ea typeface="Open Sans" panose="020B0606030504020204" pitchFamily="34" charset="0"/>
                          <a:cs typeface="Open Sans" panose="020B0606030504020204" pitchFamily="34" charset="0"/>
                        </a:rPr>
                        <a:t>Dysgeusia</a:t>
                      </a:r>
                      <a:r>
                        <a:rPr lang="en-US" sz="900" kern="1200" baseline="30000" dirty="0" err="1">
                          <a:solidFill>
                            <a:schemeClr val="tx1"/>
                          </a:solidFill>
                          <a:effectLst/>
                          <a:latin typeface="+mn-lt"/>
                          <a:ea typeface="Open Sans" panose="020B0606030504020204" pitchFamily="34" charset="0"/>
                          <a:cs typeface="Open Sans" panose="020B0606030504020204" pitchFamily="34" charset="0"/>
                        </a:rPr>
                        <a:t>b,c</a:t>
                      </a:r>
                      <a:endParaRPr lang="en-US" sz="900" kern="1200" baseline="30000" dirty="0">
                        <a:solidFill>
                          <a:schemeClr val="tx1"/>
                        </a:solidFill>
                        <a:effectLst/>
                        <a:latin typeface="+mn-lt"/>
                        <a:ea typeface="Open Sans" panose="020B0606030504020204" pitchFamily="34" charset="0"/>
                        <a:cs typeface="Open Sans" panose="020B0606030504020204" pitchFamily="34"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57 (61.3)</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16 (47.1)</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extLst>
                  <a:ext uri="{0D108BD9-81ED-4DB2-BD59-A6C34878D82A}">
                    <a16:rowId xmlns:a16="http://schemas.microsoft.com/office/drawing/2014/main" val="436776312"/>
                  </a:ext>
                </a:extLst>
              </a:tr>
              <a:tr h="205740">
                <a:tc>
                  <a:txBody>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900" kern="1200" dirty="0">
                          <a:solidFill>
                            <a:schemeClr val="tx1"/>
                          </a:solidFill>
                          <a:effectLst/>
                          <a:latin typeface="+mn-lt"/>
                          <a:ea typeface="Open Sans" panose="020B0606030504020204" pitchFamily="34" charset="0"/>
                          <a:cs typeface="Open Sans" panose="020B0606030504020204" pitchFamily="34" charset="0"/>
                        </a:rPr>
                        <a:t>Pyrexia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47 (50.5)</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2 (2.2)</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a:solidFill>
                            <a:schemeClr val="tx1"/>
                          </a:solidFill>
                          <a:effectLst/>
                          <a:latin typeface="+mn-lt"/>
                          <a:ea typeface="Open Sans" panose="020B0606030504020204" pitchFamily="34" charset="0"/>
                          <a:cs typeface="Open Sans" panose="020B0606030504020204" pitchFamily="34" charset="0"/>
                        </a:rPr>
                        <a:t>13 (38.2)</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a:solidFill>
                            <a:schemeClr val="tx1"/>
                          </a:solidFill>
                          <a:effectLst/>
                          <a:latin typeface="+mn-lt"/>
                          <a:ea typeface="Open Sans" panose="020B0606030504020204" pitchFamily="34" charset="0"/>
                          <a:cs typeface="Open Sans" panose="020B0606030504020204" pitchFamily="34" charset="0"/>
                        </a:rPr>
                        <a:t>1 (2.9)</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extLst>
                  <a:ext uri="{0D108BD9-81ED-4DB2-BD59-A6C34878D82A}">
                    <a16:rowId xmlns:a16="http://schemas.microsoft.com/office/drawing/2014/main" val="479969460"/>
                  </a:ext>
                </a:extLst>
              </a:tr>
              <a:tr h="205740">
                <a:tc>
                  <a:txBody>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900" kern="1200" baseline="0" dirty="0">
                          <a:solidFill>
                            <a:schemeClr val="tx1"/>
                          </a:solidFill>
                          <a:effectLst/>
                          <a:latin typeface="+mn-lt"/>
                          <a:ea typeface="Open Sans" panose="020B0606030504020204" pitchFamily="34" charset="0"/>
                          <a:cs typeface="Open Sans" panose="020B0606030504020204" pitchFamily="34" charset="0"/>
                        </a:rPr>
                        <a:t>Skin </a:t>
                      </a:r>
                      <a:r>
                        <a:rPr lang="en-US" sz="900" kern="1200" baseline="0" dirty="0" err="1">
                          <a:solidFill>
                            <a:schemeClr val="tx1"/>
                          </a:solidFill>
                          <a:effectLst/>
                          <a:latin typeface="+mn-lt"/>
                          <a:ea typeface="Open Sans" panose="020B0606030504020204" pitchFamily="34" charset="0"/>
                          <a:cs typeface="Open Sans" panose="020B0606030504020204" pitchFamily="34" charset="0"/>
                        </a:rPr>
                        <a:t>toxicity</a:t>
                      </a:r>
                      <a:r>
                        <a:rPr lang="en-US" sz="900" kern="1200" baseline="30000" dirty="0" err="1">
                          <a:solidFill>
                            <a:schemeClr val="tx1"/>
                          </a:solidFill>
                          <a:effectLst/>
                          <a:latin typeface="+mn-lt"/>
                          <a:ea typeface="Open Sans" panose="020B0606030504020204" pitchFamily="34" charset="0"/>
                          <a:cs typeface="Open Sans" panose="020B0606030504020204" pitchFamily="34" charset="0"/>
                        </a:rPr>
                        <a:t>d</a:t>
                      </a:r>
                      <a:endParaRPr lang="en-US" sz="900" kern="1200" baseline="30000" dirty="0">
                        <a:solidFill>
                          <a:schemeClr val="tx1"/>
                        </a:solidFill>
                        <a:effectLst/>
                        <a:latin typeface="+mn-lt"/>
                        <a:ea typeface="Open Sans" panose="020B0606030504020204" pitchFamily="34" charset="0"/>
                        <a:cs typeface="Open Sans" panose="020B0606030504020204" pitchFamily="34"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50 (53.8)</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0</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18 (52.9)</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0</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extLst>
                  <a:ext uri="{0D108BD9-81ED-4DB2-BD59-A6C34878D82A}">
                    <a16:rowId xmlns:a16="http://schemas.microsoft.com/office/drawing/2014/main" val="1186382463"/>
                  </a:ext>
                </a:extLst>
              </a:tr>
              <a:tr h="205740">
                <a:tc>
                  <a:txBody>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900" kern="1200" dirty="0">
                          <a:solidFill>
                            <a:schemeClr val="tx1"/>
                          </a:solidFill>
                          <a:effectLst/>
                          <a:latin typeface="+mn-lt"/>
                          <a:ea typeface="Open Sans" panose="020B0606030504020204" pitchFamily="34" charset="0"/>
                          <a:cs typeface="Open Sans" panose="020B0606030504020204" pitchFamily="34" charset="0"/>
                        </a:rPr>
                        <a:t>Nail </a:t>
                      </a:r>
                      <a:r>
                        <a:rPr lang="en-US" sz="900" kern="1200" dirty="0" err="1">
                          <a:solidFill>
                            <a:schemeClr val="tx1"/>
                          </a:solidFill>
                          <a:effectLst/>
                          <a:latin typeface="+mn-lt"/>
                          <a:ea typeface="Open Sans" panose="020B0606030504020204" pitchFamily="34" charset="0"/>
                          <a:cs typeface="Open Sans" panose="020B0606030504020204" pitchFamily="34" charset="0"/>
                        </a:rPr>
                        <a:t>disorders</a:t>
                      </a:r>
                      <a:r>
                        <a:rPr lang="en-US" sz="900" kern="1200" baseline="30000" dirty="0" err="1">
                          <a:solidFill>
                            <a:schemeClr val="tx1"/>
                          </a:solidFill>
                          <a:effectLst/>
                          <a:latin typeface="+mn-lt"/>
                          <a:ea typeface="Open Sans" panose="020B0606030504020204" pitchFamily="34" charset="0"/>
                          <a:cs typeface="Open Sans" panose="020B0606030504020204" pitchFamily="34" charset="0"/>
                        </a:rPr>
                        <a:t>e</a:t>
                      </a:r>
                      <a:endParaRPr lang="en-US" sz="900" kern="1200" baseline="30000" dirty="0">
                        <a:solidFill>
                          <a:schemeClr val="tx1"/>
                        </a:solidFill>
                        <a:effectLst/>
                        <a:latin typeface="+mn-lt"/>
                        <a:ea typeface="Open Sans" panose="020B0606030504020204" pitchFamily="34" charset="0"/>
                        <a:cs typeface="Open Sans" panose="020B0606030504020204" pitchFamily="34"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43 (46.2)</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0</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14 (41.2)</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0</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extLst>
                  <a:ext uri="{0D108BD9-81ED-4DB2-BD59-A6C34878D82A}">
                    <a16:rowId xmlns:a16="http://schemas.microsoft.com/office/drawing/2014/main" val="1293250055"/>
                  </a:ext>
                </a:extLst>
              </a:tr>
              <a:tr h="205740">
                <a:tc>
                  <a:txBody>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900" kern="1200" dirty="0">
                          <a:solidFill>
                            <a:schemeClr val="tx1"/>
                          </a:solidFill>
                          <a:effectLst/>
                          <a:latin typeface="+mn-lt"/>
                          <a:ea typeface="Open Sans" panose="020B0606030504020204" pitchFamily="34" charset="0"/>
                          <a:cs typeface="Open Sans" panose="020B0606030504020204" pitchFamily="34" charset="0"/>
                        </a:rPr>
                        <a:t>Diarrhea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38 (40.9)</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2 (2.2)</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14 (41.2)</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a:solidFill>
                            <a:schemeClr val="tx1"/>
                          </a:solidFill>
                          <a:effectLst/>
                          <a:latin typeface="+mn-lt"/>
                          <a:ea typeface="Open Sans" panose="020B0606030504020204" pitchFamily="34" charset="0"/>
                          <a:cs typeface="Open Sans" panose="020B0606030504020204" pitchFamily="34" charset="0"/>
                        </a:rPr>
                        <a:t>1 (2.9)</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extLst>
                  <a:ext uri="{0D108BD9-81ED-4DB2-BD59-A6C34878D82A}">
                    <a16:rowId xmlns:a16="http://schemas.microsoft.com/office/drawing/2014/main" val="2396067838"/>
                  </a:ext>
                </a:extLst>
              </a:tr>
              <a:tr h="205740">
                <a:tc>
                  <a:txBody>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900" kern="1200">
                          <a:solidFill>
                            <a:schemeClr val="tx1"/>
                          </a:solidFill>
                          <a:effectLst/>
                          <a:latin typeface="+mn-lt"/>
                          <a:ea typeface="Open Sans" panose="020B0606030504020204" pitchFamily="34" charset="0"/>
                          <a:cs typeface="Open Sans" panose="020B0606030504020204" pitchFamily="34" charset="0"/>
                        </a:rPr>
                        <a:t>Cough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36 (38.7)</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0</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8 (23.5)</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a:solidFill>
                            <a:schemeClr val="tx1"/>
                          </a:solidFill>
                          <a:effectLst/>
                          <a:latin typeface="+mn-lt"/>
                          <a:ea typeface="Open Sans" panose="020B0606030504020204" pitchFamily="34" charset="0"/>
                          <a:cs typeface="Open Sans" panose="020B0606030504020204" pitchFamily="34" charset="0"/>
                        </a:rPr>
                        <a:t>0</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extLst>
                  <a:ext uri="{0D108BD9-81ED-4DB2-BD59-A6C34878D82A}">
                    <a16:rowId xmlns:a16="http://schemas.microsoft.com/office/drawing/2014/main" val="2715543767"/>
                  </a:ext>
                </a:extLst>
              </a:tr>
              <a:tr h="205740">
                <a:tc>
                  <a:txBody>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900" kern="1200">
                          <a:solidFill>
                            <a:schemeClr val="tx1"/>
                          </a:solidFill>
                          <a:effectLst/>
                          <a:latin typeface="+mn-lt"/>
                          <a:ea typeface="Open Sans" panose="020B0606030504020204" pitchFamily="34" charset="0"/>
                          <a:cs typeface="Open Sans" panose="020B0606030504020204" pitchFamily="34" charset="0"/>
                        </a:rPr>
                        <a:t>Dry mouth</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35 (37.6)</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0</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a:solidFill>
                            <a:schemeClr val="tx1"/>
                          </a:solidFill>
                          <a:effectLst/>
                          <a:latin typeface="+mn-lt"/>
                          <a:ea typeface="Open Sans" panose="020B0606030504020204" pitchFamily="34" charset="0"/>
                          <a:cs typeface="Open Sans" panose="020B0606030504020204" pitchFamily="34" charset="0"/>
                        </a:rPr>
                        <a:t>11 (32.4)</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a:solidFill>
                            <a:schemeClr val="tx1"/>
                          </a:solidFill>
                          <a:effectLst/>
                          <a:latin typeface="+mn-lt"/>
                          <a:ea typeface="Open Sans" panose="020B0606030504020204" pitchFamily="34" charset="0"/>
                          <a:cs typeface="Open Sans" panose="020B0606030504020204" pitchFamily="34" charset="0"/>
                        </a:rPr>
                        <a:t>0</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extLst>
                  <a:ext uri="{0D108BD9-81ED-4DB2-BD59-A6C34878D82A}">
                    <a16:rowId xmlns:a16="http://schemas.microsoft.com/office/drawing/2014/main" val="812115872"/>
                  </a:ext>
                </a:extLst>
              </a:tr>
              <a:tr h="205740">
                <a:tc>
                  <a:txBody>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900" kern="1200" dirty="0" err="1">
                          <a:solidFill>
                            <a:schemeClr val="tx1"/>
                          </a:solidFill>
                          <a:effectLst/>
                          <a:latin typeface="+mn-lt"/>
                          <a:ea typeface="Open Sans" panose="020B0606030504020204" pitchFamily="34" charset="0"/>
                          <a:cs typeface="Open Sans" panose="020B0606030504020204" pitchFamily="34" charset="0"/>
                        </a:rPr>
                        <a:t>Rash</a:t>
                      </a:r>
                      <a:r>
                        <a:rPr lang="en-US" sz="900" kern="1200" baseline="30000" dirty="0" err="1">
                          <a:solidFill>
                            <a:schemeClr val="tx1"/>
                          </a:solidFill>
                          <a:effectLst/>
                          <a:latin typeface="+mn-lt"/>
                          <a:ea typeface="Open Sans" panose="020B0606030504020204" pitchFamily="34" charset="0"/>
                          <a:cs typeface="Open Sans" panose="020B0606030504020204" pitchFamily="34" charset="0"/>
                        </a:rPr>
                        <a:t>f</a:t>
                      </a:r>
                      <a:endParaRPr lang="en-US" sz="900" kern="1200" baseline="30000" dirty="0">
                        <a:solidFill>
                          <a:schemeClr val="tx1"/>
                        </a:solidFill>
                        <a:effectLst/>
                        <a:latin typeface="+mn-lt"/>
                        <a:ea typeface="Open Sans" panose="020B0606030504020204" pitchFamily="34" charset="0"/>
                        <a:cs typeface="Open Sans" panose="020B0606030504020204" pitchFamily="34" charset="0"/>
                      </a:endParaRP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32 (34.4)</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1 (1.1)</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10 (29.4)</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1 (2.9)</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extLst>
                  <a:ext uri="{0D108BD9-81ED-4DB2-BD59-A6C34878D82A}">
                    <a16:rowId xmlns:a16="http://schemas.microsoft.com/office/drawing/2014/main" val="3446667467"/>
                  </a:ext>
                </a:extLst>
              </a:tr>
              <a:tr h="205740">
                <a:tc>
                  <a:txBody>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900" kern="1200" dirty="0">
                          <a:solidFill>
                            <a:schemeClr val="tx1"/>
                          </a:solidFill>
                          <a:effectLst/>
                          <a:latin typeface="+mn-lt"/>
                          <a:ea typeface="Open Sans" panose="020B0606030504020204" pitchFamily="34" charset="0"/>
                          <a:cs typeface="Open Sans" panose="020B0606030504020204" pitchFamily="34" charset="0"/>
                        </a:rPr>
                        <a:t>COVID-19</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31 (33.3)</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9 (9.7)</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a:solidFill>
                            <a:schemeClr val="tx1"/>
                          </a:solidFill>
                          <a:effectLst/>
                          <a:latin typeface="+mn-lt"/>
                          <a:ea typeface="Open Sans" panose="020B0606030504020204" pitchFamily="34" charset="0"/>
                          <a:cs typeface="Open Sans" panose="020B0606030504020204" pitchFamily="34" charset="0"/>
                        </a:rPr>
                        <a:t>14 (41.2)</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1 (2.9)</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extLst>
                  <a:ext uri="{0D108BD9-81ED-4DB2-BD59-A6C34878D82A}">
                    <a16:rowId xmlns:a16="http://schemas.microsoft.com/office/drawing/2014/main" val="484678095"/>
                  </a:ext>
                </a:extLst>
              </a:tr>
              <a:tr h="205740">
                <a:tc>
                  <a:txBody>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900" kern="1200" dirty="0">
                          <a:solidFill>
                            <a:schemeClr val="tx1"/>
                          </a:solidFill>
                          <a:effectLst/>
                          <a:latin typeface="+mn-lt"/>
                          <a:ea typeface="Open Sans" panose="020B0606030504020204" pitchFamily="34" charset="0"/>
                          <a:cs typeface="Open Sans" panose="020B0606030504020204" pitchFamily="34" charset="0"/>
                        </a:rPr>
                        <a:t>Pneumonia</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25 (26.9)</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10 (10.8)</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4 (11.8)</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2 (5.9)</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extLst>
                  <a:ext uri="{0D108BD9-81ED-4DB2-BD59-A6C34878D82A}">
                    <a16:rowId xmlns:a16="http://schemas.microsoft.com/office/drawing/2014/main" val="1653411294"/>
                  </a:ext>
                </a:extLst>
              </a:tr>
              <a:tr h="205740">
                <a:tc>
                  <a:txBody>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900" kern="1200">
                          <a:solidFill>
                            <a:schemeClr val="tx1"/>
                          </a:solidFill>
                          <a:effectLst/>
                          <a:latin typeface="+mn-lt"/>
                          <a:ea typeface="Open Sans" panose="020B0606030504020204" pitchFamily="34" charset="0"/>
                          <a:cs typeface="Open Sans" panose="020B0606030504020204" pitchFamily="34" charset="0"/>
                        </a:rPr>
                        <a:t>Fatigue</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24 (25.8)</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7 (7.5)</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6 (17.6)</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tc>
                  <a:txBody>
                    <a:bodyPr/>
                    <a:lstStyle/>
                    <a:p>
                      <a:pPr marL="0" marR="0" lvl="0" indent="0" algn="ctr" defTabSz="914396" rtl="0" eaLnBrk="1" fontAlgn="auto" latinLnBrk="0" hangingPunct="1">
                        <a:lnSpc>
                          <a:spcPct val="100000"/>
                        </a:lnSpc>
                        <a:spcBef>
                          <a:spcPts val="1200"/>
                        </a:spcBef>
                        <a:spcAft>
                          <a:spcPts val="0"/>
                        </a:spcAft>
                        <a:buClrTx/>
                        <a:buSzTx/>
                        <a:buFontTx/>
                        <a:buNone/>
                        <a:tabLst/>
                        <a:defRPr/>
                      </a:pPr>
                      <a:r>
                        <a:rPr lang="en-US" sz="900" b="0" dirty="0">
                          <a:solidFill>
                            <a:schemeClr val="tx1"/>
                          </a:solidFill>
                          <a:effectLst/>
                          <a:latin typeface="+mn-lt"/>
                          <a:ea typeface="Open Sans" panose="020B0606030504020204" pitchFamily="34" charset="0"/>
                          <a:cs typeface="Open Sans" panose="020B0606030504020204" pitchFamily="34" charset="0"/>
                        </a:rPr>
                        <a:t>2 (5.9)</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E4F7"/>
                    </a:solidFill>
                  </a:tcPr>
                </a:tc>
                <a:extLst>
                  <a:ext uri="{0D108BD9-81ED-4DB2-BD59-A6C34878D82A}">
                    <a16:rowId xmlns:a16="http://schemas.microsoft.com/office/drawing/2014/main" val="2664873231"/>
                  </a:ext>
                </a:extLst>
              </a:tr>
            </a:tbl>
          </a:graphicData>
        </a:graphic>
      </p:graphicFrame>
      <p:sp>
        <p:nvSpPr>
          <p:cNvPr id="9" name="TextBox 8"/>
          <p:cNvSpPr txBox="1"/>
          <p:nvPr/>
        </p:nvSpPr>
        <p:spPr>
          <a:xfrm>
            <a:off x="428103" y="4400776"/>
            <a:ext cx="1669047" cy="253916"/>
          </a:xfrm>
          <a:prstGeom prst="rect">
            <a:avLst/>
          </a:prstGeom>
          <a:noFill/>
        </p:spPr>
        <p:txBody>
          <a:bodyPr wrap="none" rtlCol="0">
            <a:spAutoFit/>
          </a:bodyPr>
          <a:lstStyle/>
          <a:p>
            <a:r>
              <a:rPr lang="en-US" sz="1050" dirty="0">
                <a:solidFill>
                  <a:srgbClr val="FFFFFF"/>
                </a:solidFill>
              </a:rPr>
              <a:t>Cohen et al, ASCO 2023</a:t>
            </a:r>
          </a:p>
        </p:txBody>
      </p:sp>
      <p:sp>
        <p:nvSpPr>
          <p:cNvPr id="2" name="TextBox 1">
            <a:extLst>
              <a:ext uri="{FF2B5EF4-FFF2-40B4-BE49-F238E27FC236}">
                <a16:creationId xmlns:a16="http://schemas.microsoft.com/office/drawing/2014/main" id="{EDD0E2BD-3B78-DAEA-DD52-381ED4B7675D}"/>
              </a:ext>
            </a:extLst>
          </p:cNvPr>
          <p:cNvSpPr txBox="1"/>
          <p:nvPr/>
        </p:nvSpPr>
        <p:spPr>
          <a:xfrm>
            <a:off x="6553201" y="4128611"/>
            <a:ext cx="1669047" cy="253916"/>
          </a:xfrm>
          <a:prstGeom prst="rect">
            <a:avLst/>
          </a:prstGeom>
          <a:noFill/>
        </p:spPr>
        <p:txBody>
          <a:bodyPr wrap="none" rtlCol="0">
            <a:spAutoFit/>
          </a:bodyPr>
          <a:lstStyle/>
          <a:p>
            <a:r>
              <a:rPr lang="en-US" sz="1050" dirty="0"/>
              <a:t>Cohen et al, ASCO 2023</a:t>
            </a:r>
          </a:p>
        </p:txBody>
      </p:sp>
    </p:spTree>
    <p:extLst>
      <p:ext uri="{BB962C8B-B14F-4D97-AF65-F5344CB8AC3E}">
        <p14:creationId xmlns:p14="http://schemas.microsoft.com/office/powerpoint/2010/main" val="310466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5C7EBF7-D8AF-3545-9D55-D33FBDDEDBAF}"/>
              </a:ext>
            </a:extLst>
          </p:cNvPr>
          <p:cNvSpPr txBox="1"/>
          <p:nvPr/>
        </p:nvSpPr>
        <p:spPr>
          <a:xfrm>
            <a:off x="609600" y="627652"/>
            <a:ext cx="1690206" cy="3085460"/>
          </a:xfrm>
          <a:prstGeom prst="rect">
            <a:avLst/>
          </a:prstGeom>
          <a:noFill/>
        </p:spPr>
        <p:txBody>
          <a:bodyPr wrap="none" lIns="68580" tIns="34290" rIns="68580" bIns="34290" rtlCol="0">
            <a:spAutoFit/>
          </a:bodyPr>
          <a:lstStyle/>
          <a:p>
            <a:r>
              <a:rPr lang="en-US" sz="1400" b="1" dirty="0">
                <a:latin typeface="Arial" panose="020B0604020202020204" pitchFamily="34" charset="0"/>
                <a:cs typeface="Arial" panose="020B0604020202020204" pitchFamily="34" charset="0"/>
              </a:rPr>
              <a:t>Physician</a:t>
            </a:r>
          </a:p>
          <a:p>
            <a:r>
              <a:rPr lang="en-US" sz="1400" dirty="0">
                <a:latin typeface="Arial" panose="020B0604020202020204" pitchFamily="34" charset="0"/>
                <a:cs typeface="Arial" panose="020B0604020202020204" pitchFamily="34" charset="0"/>
              </a:rPr>
              <a:t>Amandeep Godara</a:t>
            </a:r>
          </a:p>
          <a:p>
            <a:r>
              <a:rPr lang="en-US" sz="1400" dirty="0">
                <a:latin typeface="Arial" panose="020B0604020202020204" pitchFamily="34" charset="0"/>
                <a:cs typeface="Arial" panose="020B0604020202020204" pitchFamily="34" charset="0"/>
              </a:rPr>
              <a:t>Douglas </a:t>
            </a:r>
            <a:r>
              <a:rPr lang="en-US" sz="1400" dirty="0" err="1">
                <a:latin typeface="Arial" panose="020B0604020202020204" pitchFamily="34" charset="0"/>
                <a:cs typeface="Arial" panose="020B0604020202020204" pitchFamily="34" charset="0"/>
              </a:rPr>
              <a:t>Sborov</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Brian McClune</a:t>
            </a:r>
          </a:p>
          <a:p>
            <a:r>
              <a:rPr lang="en-US" sz="1400" dirty="0" err="1">
                <a:latin typeface="Arial" panose="020B0604020202020204" pitchFamily="34" charset="0"/>
                <a:cs typeface="Arial" panose="020B0604020202020204" pitchFamily="34" charset="0"/>
              </a:rPr>
              <a:t>Ghulam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Mohyuddin</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APC</a:t>
            </a:r>
          </a:p>
          <a:p>
            <a:r>
              <a:rPr lang="en-US" sz="1400" dirty="0">
                <a:latin typeface="Arial" panose="020B0604020202020204" pitchFamily="34" charset="0"/>
                <a:cs typeface="Arial" panose="020B0604020202020204" pitchFamily="34" charset="0"/>
              </a:rPr>
              <a:t>Mary Steinbach</a:t>
            </a:r>
          </a:p>
          <a:p>
            <a:r>
              <a:rPr lang="en-US" sz="1400" dirty="0">
                <a:latin typeface="Arial" panose="020B0604020202020204" pitchFamily="34" charset="0"/>
                <a:cs typeface="Arial" panose="020B0604020202020204" pitchFamily="34" charset="0"/>
              </a:rPr>
              <a:t>Sam </a:t>
            </a:r>
            <a:r>
              <a:rPr lang="en-US" sz="1400" dirty="0" err="1">
                <a:latin typeface="Arial" panose="020B0604020202020204" pitchFamily="34" charset="0"/>
                <a:cs typeface="Arial" panose="020B0604020202020204" pitchFamily="34" charset="0"/>
              </a:rPr>
              <a:t>Shewan</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Lindsey Maxwell</a:t>
            </a:r>
          </a:p>
          <a:p>
            <a:r>
              <a:rPr lang="en-US" sz="1400" dirty="0">
                <a:latin typeface="Arial" panose="020B0604020202020204" pitchFamily="34" charset="0"/>
                <a:cs typeface="Arial" panose="020B0604020202020204" pitchFamily="34" charset="0"/>
              </a:rPr>
              <a:t>Meghan Vigil</a:t>
            </a:r>
          </a:p>
          <a:p>
            <a:r>
              <a:rPr lang="en-US" sz="1400" dirty="0">
                <a:latin typeface="Arial" panose="020B0604020202020204" pitchFamily="34" charset="0"/>
                <a:cs typeface="Arial" panose="020B0604020202020204" pitchFamily="34" charset="0"/>
              </a:rPr>
              <a:t>Eliza Parkin</a:t>
            </a:r>
          </a:p>
          <a:p>
            <a:endParaRPr lang="en-US" sz="1400" b="1"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AC29924-4854-7F43-8C1F-0EF534D18D89}"/>
              </a:ext>
            </a:extLst>
          </p:cNvPr>
          <p:cNvSpPr/>
          <p:nvPr/>
        </p:nvSpPr>
        <p:spPr>
          <a:xfrm>
            <a:off x="0" y="2383"/>
            <a:ext cx="9144000" cy="56213"/>
          </a:xfrm>
          <a:prstGeom prst="rect">
            <a:avLst/>
          </a:prstGeom>
          <a:solidFill>
            <a:schemeClr val="accent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cxnSp>
        <p:nvCxnSpPr>
          <p:cNvPr id="10" name="Straight Connector 9">
            <a:extLst>
              <a:ext uri="{FF2B5EF4-FFF2-40B4-BE49-F238E27FC236}">
                <a16:creationId xmlns:a16="http://schemas.microsoft.com/office/drawing/2014/main" id="{73D7F59E-D5BA-E74D-B01D-E37FBB563EEA}"/>
              </a:ext>
            </a:extLst>
          </p:cNvPr>
          <p:cNvCxnSpPr/>
          <p:nvPr/>
        </p:nvCxnSpPr>
        <p:spPr>
          <a:xfrm>
            <a:off x="39350" y="81079"/>
            <a:ext cx="9072797" cy="0"/>
          </a:xfrm>
          <a:prstGeom prst="line">
            <a:avLst/>
          </a:prstGeom>
          <a:ln w="25400" cap="rnd">
            <a:gradFill flip="none" rotWithShape="1">
              <a:gsLst>
                <a:gs pos="0">
                  <a:schemeClr val="accent6"/>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4271448B-E71C-EE42-A2C3-22F913626AEC}"/>
              </a:ext>
            </a:extLst>
          </p:cNvPr>
          <p:cNvSpPr>
            <a:spLocks noGrp="1"/>
          </p:cNvSpPr>
          <p:nvPr>
            <p:ph type="title"/>
          </p:nvPr>
        </p:nvSpPr>
        <p:spPr>
          <a:xfrm>
            <a:off x="-23396" y="-180404"/>
            <a:ext cx="9135542" cy="762000"/>
          </a:xfrm>
          <a:solidFill>
            <a:srgbClr val="FFFFFF"/>
          </a:solidFill>
        </p:spPr>
        <p:txBody>
          <a:bodyPr>
            <a:normAutofit/>
          </a:bodyPr>
          <a:lstStyle/>
          <a:p>
            <a:pPr algn="ctr"/>
            <a:r>
              <a:rPr lang="en-US" sz="3000" b="1" dirty="0">
                <a:solidFill>
                  <a:schemeClr val="accent1">
                    <a:lumMod val="50000"/>
                  </a:schemeClr>
                </a:solidFill>
                <a:latin typeface="Arial" panose="020B0604020202020204" pitchFamily="34" charset="0"/>
                <a:cs typeface="Arial" panose="020B0604020202020204" pitchFamily="34" charset="0"/>
              </a:rPr>
              <a:t>Thank you</a:t>
            </a:r>
          </a:p>
        </p:txBody>
      </p:sp>
      <p:sp>
        <p:nvSpPr>
          <p:cNvPr id="2" name="TextBox 1"/>
          <p:cNvSpPr txBox="1"/>
          <p:nvPr/>
        </p:nvSpPr>
        <p:spPr>
          <a:xfrm>
            <a:off x="203201" y="4129882"/>
            <a:ext cx="184731" cy="461665"/>
          </a:xfrm>
          <a:prstGeom prst="rect">
            <a:avLst/>
          </a:prstGeom>
          <a:noFill/>
        </p:spPr>
        <p:txBody>
          <a:bodyPr wrap="none" rtlCol="0">
            <a:spAutoFit/>
          </a:bodyPr>
          <a:lstStyle/>
          <a:p>
            <a:endParaRPr lang="en-US" dirty="0"/>
          </a:p>
        </p:txBody>
      </p:sp>
      <p:sp>
        <p:nvSpPr>
          <p:cNvPr id="3" name="Rectangle 2"/>
          <p:cNvSpPr/>
          <p:nvPr/>
        </p:nvSpPr>
        <p:spPr>
          <a:xfrm>
            <a:off x="2895600" y="3577242"/>
            <a:ext cx="3542206" cy="523220"/>
          </a:xfrm>
          <a:prstGeom prst="rect">
            <a:avLst/>
          </a:prstGeom>
        </p:spPr>
        <p:txBody>
          <a:bodyPr wrap="none">
            <a:spAutoFit/>
          </a:bodyPr>
          <a:lstStyle/>
          <a:p>
            <a:pPr algn="ctr"/>
            <a:r>
              <a:rPr lang="en-US" sz="1400" b="1" dirty="0">
                <a:latin typeface="Arial"/>
                <a:cs typeface="Arial"/>
              </a:rPr>
              <a:t>Questions</a:t>
            </a:r>
          </a:p>
          <a:p>
            <a:pPr algn="ctr"/>
            <a:r>
              <a:rPr lang="en-US" sz="1400" b="1" dirty="0">
                <a:latin typeface="Arial"/>
                <a:cs typeface="Arial"/>
              </a:rPr>
              <a:t>Email: </a:t>
            </a:r>
            <a:r>
              <a:rPr lang="en-US" sz="1400" b="1" dirty="0" err="1">
                <a:latin typeface="Arial"/>
                <a:cs typeface="Arial"/>
              </a:rPr>
              <a:t>amandeep.godara@hci.utah.edu</a:t>
            </a:r>
            <a:endParaRPr lang="en-US" sz="1400" b="1" dirty="0">
              <a:latin typeface="Arial"/>
              <a:cs typeface="Arial"/>
            </a:endParaRPr>
          </a:p>
        </p:txBody>
      </p:sp>
      <p:pic>
        <p:nvPicPr>
          <p:cNvPr id="4" name="Picture 3"/>
          <p:cNvPicPr>
            <a:picLocks noChangeAspect="1"/>
          </p:cNvPicPr>
          <p:nvPr/>
        </p:nvPicPr>
        <p:blipFill>
          <a:blip r:embed="rId3"/>
          <a:stretch>
            <a:fillRect/>
          </a:stretch>
        </p:blipFill>
        <p:spPr>
          <a:xfrm>
            <a:off x="5420044" y="821531"/>
            <a:ext cx="3688415" cy="2419350"/>
          </a:xfrm>
          <a:prstGeom prst="rect">
            <a:avLst/>
          </a:prstGeom>
        </p:spPr>
      </p:pic>
      <p:sp>
        <p:nvSpPr>
          <p:cNvPr id="5" name="TextBox 4">
            <a:extLst>
              <a:ext uri="{FF2B5EF4-FFF2-40B4-BE49-F238E27FC236}">
                <a16:creationId xmlns:a16="http://schemas.microsoft.com/office/drawing/2014/main" id="{288D0F1B-9559-D88B-3BC7-2AACFF2A0ED2}"/>
              </a:ext>
            </a:extLst>
          </p:cNvPr>
          <p:cNvSpPr txBox="1"/>
          <p:nvPr/>
        </p:nvSpPr>
        <p:spPr>
          <a:xfrm>
            <a:off x="3505201" y="561035"/>
            <a:ext cx="1580621" cy="4185759"/>
          </a:xfrm>
          <a:prstGeom prst="rect">
            <a:avLst/>
          </a:prstGeom>
          <a:noFill/>
        </p:spPr>
        <p:txBody>
          <a:bodyPr wrap="none" lIns="91438" tIns="45719" rIns="91438" bIns="45719" rtlCol="0">
            <a:spAutoFit/>
          </a:bodyPr>
          <a:lstStyle/>
          <a:p>
            <a:r>
              <a:rPr lang="en-US" sz="1400" b="1" dirty="0">
                <a:latin typeface="Arial" panose="020B0604020202020204" pitchFamily="34" charset="0"/>
                <a:cs typeface="Arial" panose="020B0604020202020204" pitchFamily="34" charset="0"/>
              </a:rPr>
              <a:t>Pharmacy team</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Kelley Julian</a:t>
            </a:r>
          </a:p>
          <a:p>
            <a:r>
              <a:rPr lang="en-US" sz="1400" dirty="0">
                <a:latin typeface="Arial" panose="020B0604020202020204" pitchFamily="34" charset="0"/>
                <a:cs typeface="Arial" panose="020B0604020202020204" pitchFamily="34" charset="0"/>
              </a:rPr>
              <a:t>Charlotte Wagner</a:t>
            </a:r>
          </a:p>
          <a:p>
            <a:r>
              <a:rPr lang="en-US" sz="1400" dirty="0">
                <a:latin typeface="Arial" panose="020B0604020202020204" pitchFamily="34" charset="0"/>
                <a:cs typeface="Arial" panose="020B0604020202020204" pitchFamily="34" charset="0"/>
              </a:rPr>
              <a:t>Baylee Bryan</a:t>
            </a:r>
          </a:p>
          <a:p>
            <a:r>
              <a:rPr lang="en-US" sz="1400" dirty="0">
                <a:latin typeface="Arial" panose="020B0604020202020204" pitchFamily="34" charset="0"/>
                <a:cs typeface="Arial" panose="020B0604020202020204" pitchFamily="34" charset="0"/>
              </a:rPr>
              <a:t>Maren Campbell</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RN</a:t>
            </a:r>
          </a:p>
          <a:p>
            <a:r>
              <a:rPr lang="en-US" sz="1400" dirty="0">
                <a:latin typeface="Arial" panose="020B0604020202020204" pitchFamily="34" charset="0"/>
                <a:cs typeface="Arial" panose="020B0604020202020204" pitchFamily="34" charset="0"/>
              </a:rPr>
              <a:t>Katelyn </a:t>
            </a:r>
            <a:r>
              <a:rPr lang="en-US" sz="1400" dirty="0" err="1">
                <a:latin typeface="Arial" panose="020B0604020202020204" pitchFamily="34" charset="0"/>
                <a:cs typeface="Arial" panose="020B0604020202020204" pitchFamily="34" charset="0"/>
              </a:rPr>
              <a:t>Pulsipher</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Melanie Murphy</a:t>
            </a:r>
          </a:p>
          <a:p>
            <a:r>
              <a:rPr lang="en-US" sz="1400" dirty="0">
                <a:latin typeface="Arial" panose="020B0604020202020204" pitchFamily="34" charset="0"/>
                <a:cs typeface="Arial" panose="020B0604020202020204" pitchFamily="34" charset="0"/>
              </a:rPr>
              <a:t>Briana Peterson</a:t>
            </a:r>
          </a:p>
          <a:p>
            <a:r>
              <a:rPr lang="en-US" sz="1400" dirty="0">
                <a:latin typeface="Arial" panose="020B0604020202020204" pitchFamily="34" charset="0"/>
                <a:cs typeface="Arial" panose="020B0604020202020204" pitchFamily="34" charset="0"/>
              </a:rPr>
              <a:t>Amanda Smith</a:t>
            </a:r>
          </a:p>
          <a:p>
            <a:r>
              <a:rPr lang="en-US" sz="1400" dirty="0">
                <a:latin typeface="Arial" panose="020B0604020202020204" pitchFamily="34" charset="0"/>
                <a:cs typeface="Arial" panose="020B0604020202020204" pitchFamily="34" charset="0"/>
              </a:rPr>
              <a:t>Max Edmiston</a:t>
            </a:r>
          </a:p>
          <a:p>
            <a:r>
              <a:rPr lang="en-US" sz="1400" dirty="0">
                <a:latin typeface="Arial" panose="020B0604020202020204" pitchFamily="34" charset="0"/>
                <a:cs typeface="Arial" panose="020B0604020202020204" pitchFamily="34" charset="0"/>
              </a:rPr>
              <a:t>Grace Reins</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492162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14FBF8-814D-078F-3BD5-7AEABF5A3525}"/>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a:ln>
                  <a:noFill/>
                </a:ln>
                <a:solidFill>
                  <a:srgbClr val="FFC82C"/>
                </a:solidFill>
                <a:effectLst/>
                <a:uLnTx/>
                <a:uFillTx/>
                <a:latin typeface="Corporate A Medium" panose="02000503080000020004" pitchFamily="2" charset="0"/>
                <a:ea typeface="ＭＳ Ｐゴシック" charset="0"/>
              </a:rPr>
              <a:t>Hematologic Malignancies</a:t>
            </a:r>
          </a:p>
        </p:txBody>
      </p:sp>
      <p:sp>
        <p:nvSpPr>
          <p:cNvPr id="3" name="Rectangle 2">
            <a:extLst>
              <a:ext uri="{FF2B5EF4-FFF2-40B4-BE49-F238E27FC236}">
                <a16:creationId xmlns:a16="http://schemas.microsoft.com/office/drawing/2014/main" id="{04D0B3D4-A1F3-CD14-3D64-A9979ABF7E26}"/>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rporate S Demi" panose="02020500000000000000" pitchFamily="18" charset="0"/>
                <a:ea typeface="ＭＳ Ｐゴシック" charset="0"/>
              </a:rPr>
              <a:t>Thursday, June 13, 2024</a:t>
            </a:r>
          </a:p>
        </p:txBody>
      </p:sp>
      <p:sp>
        <p:nvSpPr>
          <p:cNvPr id="4" name="Rectangle 3">
            <a:extLst>
              <a:ext uri="{FF2B5EF4-FFF2-40B4-BE49-F238E27FC236}">
                <a16:creationId xmlns:a16="http://schemas.microsoft.com/office/drawing/2014/main" id="{2B9EBEB8-527E-3932-0964-7B50A936C8C2}"/>
              </a:ext>
            </a:extLst>
          </p:cNvPr>
          <p:cNvSpPr/>
          <p:nvPr/>
        </p:nvSpPr>
        <p:spPr>
          <a:xfrm>
            <a:off x="7903597" y="421420"/>
            <a:ext cx="516835" cy="198782"/>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9590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a:solidFill>
                  <a:srgbClr val="002E51"/>
                </a:solidFill>
              </a:rPr>
              <a:t>Lindsay Maxwell, APRN</a:t>
            </a:r>
          </a:p>
          <a:p>
            <a:r>
              <a:rPr lang="en-US">
                <a:solidFill>
                  <a:srgbClr val="002E51"/>
                </a:solidFill>
              </a:rPr>
              <a:t>Multiple Myeloma Nurse Practitioner</a:t>
            </a:r>
          </a:p>
          <a:p>
            <a:r>
              <a:rPr lang="en-US">
                <a:solidFill>
                  <a:srgbClr val="002E51"/>
                </a:solidFill>
              </a:rPr>
              <a:t>Huntsman Cancer Institute </a:t>
            </a:r>
          </a:p>
          <a:p>
            <a:r>
              <a:rPr lang="en-US">
                <a:solidFill>
                  <a:srgbClr val="002E51"/>
                </a:solidFill>
              </a:rPr>
              <a:t>Salt Lake City, UT</a:t>
            </a:r>
          </a:p>
        </p:txBody>
      </p:sp>
      <p:sp>
        <p:nvSpPr>
          <p:cNvPr id="4" name="Title 3"/>
          <p:cNvSpPr>
            <a:spLocks noGrp="1"/>
          </p:cNvSpPr>
          <p:nvPr>
            <p:ph type="title"/>
          </p:nvPr>
        </p:nvSpPr>
        <p:spPr>
          <a:xfrm>
            <a:off x="0" y="500072"/>
            <a:ext cx="9144000" cy="786936"/>
          </a:xfrm>
        </p:spPr>
        <p:txBody>
          <a:bodyPr lIns="91440" tIns="45720" rIns="91440" bIns="45720" anchor="t"/>
          <a:lstStyle/>
          <a:p>
            <a:r>
              <a:rPr lang="en-US" sz="3200" b="1">
                <a:solidFill>
                  <a:srgbClr val="002E51"/>
                </a:solidFill>
              </a:rPr>
              <a:t>Newly diagnosed MM cases</a:t>
            </a:r>
          </a:p>
        </p:txBody>
      </p:sp>
    </p:spTree>
    <p:extLst>
      <p:ext uri="{BB962C8B-B14F-4D97-AF65-F5344CB8AC3E}">
        <p14:creationId xmlns:p14="http://schemas.microsoft.com/office/powerpoint/2010/main" val="4557392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r>
              <a:rPr lang="en-US" sz="1800">
                <a:solidFill>
                  <a:srgbClr val="002E51"/>
                </a:solidFill>
              </a:rPr>
              <a:t>64 year old female who presented with fatigue x 2 years and right shoulder pain x 1 month. A right shoulder X-ray and subsequent MRI showed large osteolytic lesion involving proximal R humeral shaft with pathologic fracture. A biopsy showed plasma cell neoplasm and initially thought this could be an isolated plasmacytoma.</a:t>
            </a:r>
            <a:r>
              <a:rPr lang="en-US">
                <a:solidFill>
                  <a:srgbClr val="002E51"/>
                </a:solidFill>
              </a:rPr>
              <a:t> </a:t>
            </a:r>
            <a:endParaRPr lang="en-US"/>
          </a:p>
          <a:p>
            <a:pPr algn="l"/>
            <a:endParaRPr lang="en-US">
              <a:solidFill>
                <a:srgbClr val="002E51"/>
              </a:solidFill>
            </a:endParaRPr>
          </a:p>
        </p:txBody>
      </p:sp>
      <p:sp>
        <p:nvSpPr>
          <p:cNvPr id="4" name="Title 3"/>
          <p:cNvSpPr>
            <a:spLocks noGrp="1"/>
          </p:cNvSpPr>
          <p:nvPr>
            <p:ph type="title"/>
          </p:nvPr>
        </p:nvSpPr>
        <p:spPr>
          <a:xfrm>
            <a:off x="0" y="127465"/>
            <a:ext cx="9144000" cy="807256"/>
          </a:xfrm>
        </p:spPr>
        <p:txBody>
          <a:bodyPr lIns="91440" tIns="45720" rIns="91440" bIns="45720" anchor="t"/>
          <a:lstStyle/>
          <a:p>
            <a:r>
              <a:rPr lang="en-US" b="1"/>
              <a:t>Patient #1 G.A.</a:t>
            </a:r>
          </a:p>
        </p:txBody>
      </p:sp>
    </p:spTree>
    <p:extLst>
      <p:ext uri="{BB962C8B-B14F-4D97-AF65-F5344CB8AC3E}">
        <p14:creationId xmlns:p14="http://schemas.microsoft.com/office/powerpoint/2010/main" val="8248406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a:solidFill>
                  <a:srgbClr val="002E51"/>
                </a:solidFill>
              </a:rPr>
              <a:t>PET/CT: 5-10 hypermetabolic lesions involving T4 vertebral body, right zygomatic bone, right humerus and sternum. Noted to have hypermetabolic mass involving right thyroid gland as well as the right vocal cord and the overlying right sternocleidomastoid muscle. </a:t>
            </a:r>
          </a:p>
          <a:p>
            <a:r>
              <a:rPr lang="en-US" sz="1800" err="1">
                <a:solidFill>
                  <a:srgbClr val="002E51"/>
                </a:solidFill>
              </a:rPr>
              <a:t>Bmbx</a:t>
            </a:r>
            <a:r>
              <a:rPr lang="en-US" sz="1800">
                <a:solidFill>
                  <a:srgbClr val="002E51"/>
                </a:solidFill>
              </a:rPr>
              <a:t>: 5% monoclonal PC involvement , no high-risk cytogenetics</a:t>
            </a:r>
          </a:p>
          <a:p>
            <a:r>
              <a:rPr lang="en-US" sz="1800">
                <a:solidFill>
                  <a:srgbClr val="002E51"/>
                </a:solidFill>
              </a:rPr>
              <a:t>Baseline labs: Hgb 10.6, Cr 0.72, Calcium 9.1, LDH 172, B2M 1.9, albumin 3.7, M-spike 0.55, LLC 26.5, L/K ratio 1.36, urine IFE neg. </a:t>
            </a:r>
          </a:p>
          <a:p>
            <a:r>
              <a:rPr lang="en-US" sz="1800">
                <a:solidFill>
                  <a:srgbClr val="002E51"/>
                </a:solidFill>
              </a:rPr>
              <a:t>Right neck mass biopsy: PC neoplasm </a:t>
            </a:r>
          </a:p>
          <a:p>
            <a:endParaRPr lang="en-US" sz="2000">
              <a:solidFill>
                <a:srgbClr val="002E51"/>
              </a:solidFill>
            </a:endParaRPr>
          </a:p>
        </p:txBody>
      </p:sp>
      <p:sp>
        <p:nvSpPr>
          <p:cNvPr id="4" name="Title 3"/>
          <p:cNvSpPr>
            <a:spLocks noGrp="1"/>
          </p:cNvSpPr>
          <p:nvPr>
            <p:ph type="title" idx="4294967295"/>
          </p:nvPr>
        </p:nvSpPr>
        <p:spPr>
          <a:xfrm>
            <a:off x="0" y="127000"/>
            <a:ext cx="9144000" cy="695325"/>
          </a:xfrm>
          <a:prstGeom prst="rect">
            <a:avLst/>
          </a:prstGeom>
        </p:spPr>
        <p:txBody>
          <a:bodyPr lIns="91440" tIns="45720" rIns="91440" bIns="45720" anchor="t"/>
          <a:lstStyle/>
          <a:p>
            <a:r>
              <a:rPr lang="en-US" sz="3200" b="1">
                <a:solidFill>
                  <a:srgbClr val="002E51"/>
                </a:solidFill>
              </a:rPr>
              <a:t>Patient #1 G.A.</a:t>
            </a:r>
          </a:p>
        </p:txBody>
      </p:sp>
    </p:spTree>
    <p:extLst>
      <p:ext uri="{BB962C8B-B14F-4D97-AF65-F5344CB8AC3E}">
        <p14:creationId xmlns:p14="http://schemas.microsoft.com/office/powerpoint/2010/main" val="401713879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1800">
                <a:solidFill>
                  <a:srgbClr val="002E51"/>
                </a:solidFill>
              </a:rPr>
              <a:t>She was diagnosed with R-ISS stage I IgG-L MM with extramedullary disease.  Started therapy with RVD locally and achieved VGPR with start of treatment. We recommended low threshold to add </a:t>
            </a:r>
            <a:r>
              <a:rPr lang="en-US" sz="1800" err="1">
                <a:solidFill>
                  <a:srgbClr val="002E51"/>
                </a:solidFill>
              </a:rPr>
              <a:t>dara</a:t>
            </a:r>
            <a:r>
              <a:rPr lang="en-US" sz="1800">
                <a:solidFill>
                  <a:srgbClr val="002E51"/>
                </a:solidFill>
              </a:rPr>
              <a:t> if treatment response plateaus. With induction she did achieve a CR. She then proceeded to autologous HSCT upfront and will soon be starting doublet maintenance therapy with </a:t>
            </a:r>
            <a:r>
              <a:rPr lang="en-US" sz="1800" err="1">
                <a:solidFill>
                  <a:srgbClr val="002E51"/>
                </a:solidFill>
              </a:rPr>
              <a:t>revlimid</a:t>
            </a:r>
            <a:r>
              <a:rPr lang="en-US" sz="1800">
                <a:solidFill>
                  <a:srgbClr val="002E51"/>
                </a:solidFill>
              </a:rPr>
              <a:t> and </a:t>
            </a:r>
            <a:r>
              <a:rPr lang="en-US" sz="1800" err="1">
                <a:solidFill>
                  <a:srgbClr val="002E51"/>
                </a:solidFill>
              </a:rPr>
              <a:t>velcade</a:t>
            </a:r>
            <a:r>
              <a:rPr lang="en-US" sz="1800">
                <a:solidFill>
                  <a:srgbClr val="002E51"/>
                </a:solidFill>
              </a:rPr>
              <a:t>. </a:t>
            </a:r>
            <a:endParaRPr lang="en-US">
              <a:solidFill>
                <a:srgbClr val="000000"/>
              </a:solidFill>
            </a:endParaRPr>
          </a:p>
          <a:p>
            <a:pPr marL="0" indent="0" algn="ctr">
              <a:buNone/>
            </a:pPr>
            <a:endParaRPr lang="en-US" sz="1800">
              <a:solidFill>
                <a:srgbClr val="002E51"/>
              </a:solidFill>
            </a:endParaRPr>
          </a:p>
          <a:p>
            <a:pPr marL="0" indent="0" algn="ctr">
              <a:buNone/>
            </a:pPr>
            <a:r>
              <a:rPr lang="en-US" sz="1800">
                <a:solidFill>
                  <a:srgbClr val="002E51"/>
                </a:solidFill>
              </a:rPr>
              <a:t>How do we approach a patient with favorable stage MM but high risk feature of extramedullary disease? </a:t>
            </a:r>
          </a:p>
          <a:p>
            <a:pPr marL="0" indent="0">
              <a:buNone/>
            </a:pPr>
            <a:endParaRPr lang="en-US" sz="1800">
              <a:solidFill>
                <a:srgbClr val="002E51"/>
              </a:solidFill>
            </a:endParaRPr>
          </a:p>
          <a:p>
            <a:pPr marL="0" indent="0">
              <a:buNone/>
            </a:pPr>
            <a:endParaRPr lang="en-US" sz="1800">
              <a:solidFill>
                <a:srgbClr val="002E51"/>
              </a:solidFill>
            </a:endParaRPr>
          </a:p>
          <a:p>
            <a:endParaRPr lang="en-US" sz="2000">
              <a:solidFill>
                <a:srgbClr val="002E51"/>
              </a:solidFill>
            </a:endParaRPr>
          </a:p>
        </p:txBody>
      </p:sp>
      <p:sp>
        <p:nvSpPr>
          <p:cNvPr id="4" name="Title 3"/>
          <p:cNvSpPr>
            <a:spLocks noGrp="1"/>
          </p:cNvSpPr>
          <p:nvPr>
            <p:ph type="title" idx="4294967295"/>
          </p:nvPr>
        </p:nvSpPr>
        <p:spPr>
          <a:xfrm>
            <a:off x="0" y="127000"/>
            <a:ext cx="9144000" cy="695325"/>
          </a:xfrm>
          <a:prstGeom prst="rect">
            <a:avLst/>
          </a:prstGeom>
        </p:spPr>
        <p:txBody>
          <a:bodyPr lIns="91440" tIns="45720" rIns="91440" bIns="45720" anchor="t"/>
          <a:lstStyle/>
          <a:p>
            <a:r>
              <a:rPr lang="en-US" sz="3200" b="1">
                <a:solidFill>
                  <a:srgbClr val="002E51"/>
                </a:solidFill>
              </a:rPr>
              <a:t>Patient #1 G.A.</a:t>
            </a:r>
          </a:p>
        </p:txBody>
      </p:sp>
    </p:spTree>
    <p:extLst>
      <p:ext uri="{BB962C8B-B14F-4D97-AF65-F5344CB8AC3E}">
        <p14:creationId xmlns:p14="http://schemas.microsoft.com/office/powerpoint/2010/main" val="17594575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buFont typeface="Arial"/>
              <a:buChar char="•"/>
            </a:pPr>
            <a:r>
              <a:rPr lang="en-US" sz="1800">
                <a:solidFill>
                  <a:srgbClr val="002E51"/>
                </a:solidFill>
              </a:rPr>
              <a:t>Can be present at initial diagnosis (de novo) or at disease relapse (secondary) with incidence is 3-7% and 20-30% respectively per prior studies and is thought to be associated with worse prognosis. </a:t>
            </a:r>
          </a:p>
          <a:p>
            <a:pPr marL="285750" indent="-285750">
              <a:buFont typeface="Arial"/>
              <a:buChar char="•"/>
            </a:pPr>
            <a:r>
              <a:rPr lang="en-US" sz="1800">
                <a:solidFill>
                  <a:srgbClr val="002E51"/>
                </a:solidFill>
              </a:rPr>
              <a:t>Definition: Visceral and soft tissue plasma cell deposition that is noncontiguous to adjacent bony lesions likely represents a different biologic entity and is being recognized as true EMD. </a:t>
            </a:r>
          </a:p>
          <a:p>
            <a:pPr marL="0" indent="0" algn="r">
              <a:buNone/>
            </a:pPr>
            <a:endParaRPr lang="en-US" sz="1200">
              <a:solidFill>
                <a:srgbClr val="002E51"/>
              </a:solidFill>
            </a:endParaRPr>
          </a:p>
          <a:p>
            <a:pPr marL="0" indent="0" algn="r">
              <a:buNone/>
            </a:pPr>
            <a:endParaRPr lang="en-US" sz="1200">
              <a:solidFill>
                <a:srgbClr val="002E51"/>
              </a:solidFill>
            </a:endParaRPr>
          </a:p>
          <a:p>
            <a:pPr marL="0" indent="0" algn="r">
              <a:buNone/>
            </a:pPr>
            <a:endParaRPr lang="en-US" sz="1200">
              <a:solidFill>
                <a:srgbClr val="002E51"/>
              </a:solidFill>
            </a:endParaRPr>
          </a:p>
          <a:p>
            <a:pPr marL="0" indent="0" algn="r">
              <a:buNone/>
            </a:pPr>
            <a:endParaRPr lang="en-US" sz="1200">
              <a:solidFill>
                <a:srgbClr val="002E51"/>
              </a:solidFill>
            </a:endParaRPr>
          </a:p>
          <a:p>
            <a:pPr marL="0" indent="0" algn="r">
              <a:buNone/>
            </a:pPr>
            <a:endParaRPr lang="en-US" sz="1200">
              <a:solidFill>
                <a:srgbClr val="002E51"/>
              </a:solidFill>
            </a:endParaRPr>
          </a:p>
          <a:p>
            <a:pPr marL="0" indent="0" algn="r">
              <a:buNone/>
            </a:pPr>
            <a:r>
              <a:rPr lang="en-US" sz="1200" err="1">
                <a:solidFill>
                  <a:srgbClr val="002E51"/>
                </a:solidFill>
              </a:rPr>
              <a:t>Zanwar</a:t>
            </a:r>
            <a:r>
              <a:rPr lang="en-US" sz="1200">
                <a:solidFill>
                  <a:srgbClr val="002E51"/>
                </a:solidFill>
              </a:rPr>
              <a:t> et al. (2023). </a:t>
            </a:r>
            <a:endParaRPr lang="en-US"/>
          </a:p>
          <a:p>
            <a:pPr marL="285750" indent="-285750">
              <a:buFont typeface="Arial"/>
              <a:buChar char="•"/>
            </a:pPr>
            <a:endParaRPr lang="en-US" sz="1800">
              <a:solidFill>
                <a:srgbClr val="002E51"/>
              </a:solidFill>
            </a:endParaRPr>
          </a:p>
          <a:p>
            <a:pPr marL="0" indent="0">
              <a:buNone/>
            </a:pPr>
            <a:endParaRPr lang="en-US" sz="1800">
              <a:solidFill>
                <a:srgbClr val="002E51"/>
              </a:solidFill>
            </a:endParaRPr>
          </a:p>
          <a:p>
            <a:pPr marL="0" indent="0">
              <a:buNone/>
            </a:pPr>
            <a:endParaRPr lang="en-US" sz="1800">
              <a:solidFill>
                <a:srgbClr val="002E51"/>
              </a:solidFill>
            </a:endParaRPr>
          </a:p>
          <a:p>
            <a:pPr>
              <a:buFont typeface="Arial"/>
              <a:buChar char="•"/>
            </a:pPr>
            <a:endParaRPr lang="en-US" sz="2000">
              <a:solidFill>
                <a:srgbClr val="002E51"/>
              </a:solidFill>
            </a:endParaRPr>
          </a:p>
        </p:txBody>
      </p:sp>
      <p:sp>
        <p:nvSpPr>
          <p:cNvPr id="4" name="Title 3"/>
          <p:cNvSpPr>
            <a:spLocks noGrp="1"/>
          </p:cNvSpPr>
          <p:nvPr>
            <p:ph type="title" idx="4294967295"/>
          </p:nvPr>
        </p:nvSpPr>
        <p:spPr>
          <a:xfrm>
            <a:off x="0" y="127000"/>
            <a:ext cx="9144000" cy="695325"/>
          </a:xfrm>
          <a:prstGeom prst="rect">
            <a:avLst/>
          </a:prstGeom>
        </p:spPr>
        <p:txBody>
          <a:bodyPr lIns="91440" tIns="45720" rIns="91440" bIns="45720" anchor="t"/>
          <a:lstStyle/>
          <a:p>
            <a:r>
              <a:rPr lang="en-US" sz="3200" b="1">
                <a:solidFill>
                  <a:srgbClr val="002E51"/>
                </a:solidFill>
              </a:rPr>
              <a:t>Extramedullary Multiple Myeloma (EMM)</a:t>
            </a:r>
          </a:p>
        </p:txBody>
      </p:sp>
    </p:spTree>
    <p:extLst>
      <p:ext uri="{BB962C8B-B14F-4D97-AF65-F5344CB8AC3E}">
        <p14:creationId xmlns:p14="http://schemas.microsoft.com/office/powerpoint/2010/main" val="30351216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buFont typeface="Arial"/>
              <a:buChar char="•"/>
            </a:pPr>
            <a:r>
              <a:rPr lang="en-US" sz="1800">
                <a:solidFill>
                  <a:srgbClr val="002E51"/>
                </a:solidFill>
              </a:rPr>
              <a:t>Higher incidence of R-ISS stage III disease (34% de novo, 37% secondary) </a:t>
            </a:r>
          </a:p>
          <a:p>
            <a:pPr marL="285750" indent="-285750">
              <a:buFont typeface="Arial"/>
              <a:buChar char="•"/>
            </a:pPr>
            <a:r>
              <a:rPr lang="en-US" sz="1800">
                <a:solidFill>
                  <a:srgbClr val="002E51"/>
                </a:solidFill>
              </a:rPr>
              <a:t>Higher incidence of high-risk cytogenetics, especially 1q duplication (26% de novo, 31% secondary) and 17p deletion (18% de novo and 16% secondary). </a:t>
            </a:r>
          </a:p>
          <a:p>
            <a:pPr marL="285750" indent="-285750">
              <a:buFont typeface="Arial"/>
              <a:buChar char="•"/>
            </a:pPr>
            <a:r>
              <a:rPr lang="en-US" sz="1800">
                <a:solidFill>
                  <a:srgbClr val="002E51"/>
                </a:solidFill>
              </a:rPr>
              <a:t>Presence of visceral disease, especially in secondary EMM, was associated with poor prognosis. </a:t>
            </a:r>
          </a:p>
          <a:p>
            <a:pPr marL="285750" indent="-285750">
              <a:buFont typeface="Arial"/>
              <a:buChar char="•"/>
            </a:pPr>
            <a:r>
              <a:rPr lang="en-US" sz="1800">
                <a:solidFill>
                  <a:srgbClr val="002E51"/>
                </a:solidFill>
              </a:rPr>
              <a:t>Better than expected response rates to CAR-T and </a:t>
            </a:r>
            <a:r>
              <a:rPr lang="en-US" sz="1800" err="1">
                <a:solidFill>
                  <a:srgbClr val="002E51"/>
                </a:solidFill>
              </a:rPr>
              <a:t>bispecifics</a:t>
            </a:r>
            <a:r>
              <a:rPr lang="en-US" sz="1800">
                <a:solidFill>
                  <a:srgbClr val="002E51"/>
                </a:solidFill>
              </a:rPr>
              <a:t> but short PFS and this is supported by numerous 2024 ASCO abstracts. </a:t>
            </a:r>
          </a:p>
          <a:p>
            <a:pPr marL="285750" indent="-285750">
              <a:buFont typeface="Arial"/>
              <a:buChar char="•"/>
            </a:pPr>
            <a:endParaRPr lang="en-US" sz="1800">
              <a:solidFill>
                <a:srgbClr val="002E51"/>
              </a:solidFill>
            </a:endParaRPr>
          </a:p>
          <a:p>
            <a:pPr marL="0" indent="0">
              <a:buNone/>
            </a:pPr>
            <a:endParaRPr lang="en-US" sz="1800">
              <a:solidFill>
                <a:srgbClr val="002E51"/>
              </a:solidFill>
            </a:endParaRPr>
          </a:p>
          <a:p>
            <a:pPr marL="0" indent="0">
              <a:buNone/>
            </a:pPr>
            <a:endParaRPr lang="en-US" sz="1800">
              <a:solidFill>
                <a:srgbClr val="002E51"/>
              </a:solidFill>
            </a:endParaRPr>
          </a:p>
          <a:p>
            <a:pPr>
              <a:buFont typeface="Arial"/>
              <a:buChar char="•"/>
            </a:pPr>
            <a:endParaRPr lang="en-US" sz="2000">
              <a:solidFill>
                <a:srgbClr val="002E51"/>
              </a:solidFill>
            </a:endParaRPr>
          </a:p>
        </p:txBody>
      </p:sp>
      <p:sp>
        <p:nvSpPr>
          <p:cNvPr id="4" name="Title 3"/>
          <p:cNvSpPr>
            <a:spLocks noGrp="1"/>
          </p:cNvSpPr>
          <p:nvPr>
            <p:ph type="title" idx="4294967295"/>
          </p:nvPr>
        </p:nvSpPr>
        <p:spPr>
          <a:xfrm>
            <a:off x="0" y="127000"/>
            <a:ext cx="9144000" cy="695325"/>
          </a:xfrm>
          <a:prstGeom prst="rect">
            <a:avLst/>
          </a:prstGeom>
        </p:spPr>
        <p:txBody>
          <a:bodyPr lIns="91440" tIns="45720" rIns="91440" bIns="45720" anchor="t"/>
          <a:lstStyle/>
          <a:p>
            <a:r>
              <a:rPr lang="en-US" sz="3200" b="1">
                <a:solidFill>
                  <a:srgbClr val="002E51"/>
                </a:solidFill>
              </a:rPr>
              <a:t>EMM</a:t>
            </a:r>
          </a:p>
        </p:txBody>
      </p:sp>
    </p:spTree>
    <p:extLst>
      <p:ext uri="{BB962C8B-B14F-4D97-AF65-F5344CB8AC3E}">
        <p14:creationId xmlns:p14="http://schemas.microsoft.com/office/powerpoint/2010/main" val="30001433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1800">
                <a:solidFill>
                  <a:srgbClr val="002E51"/>
                </a:solidFill>
              </a:rPr>
              <a:t>Conclusion: Patients with EMM (either de novo or secondary) are a unique subclass of patients with a higher incidence of R-ISS stage III disease, higher incidence of high-risk cytogenetics and a poorer prognosis. There is an unmet need for this group of patients in terms of durable treatment options and therapy with a longer PFS is needed. </a:t>
            </a:r>
            <a:endParaRPr lang="en-US" sz="1800">
              <a:solidFill>
                <a:srgbClr val="002E51"/>
              </a:solidFill>
              <a:cs typeface="Arial"/>
            </a:endParaRPr>
          </a:p>
          <a:p>
            <a:pPr marL="0" indent="0">
              <a:buNone/>
            </a:pPr>
            <a:endParaRPr lang="en-US" sz="1800">
              <a:solidFill>
                <a:srgbClr val="002E51"/>
              </a:solidFill>
            </a:endParaRPr>
          </a:p>
          <a:p>
            <a:pPr marL="0" indent="0">
              <a:buNone/>
            </a:pPr>
            <a:endParaRPr lang="en-US" sz="1800">
              <a:solidFill>
                <a:srgbClr val="002E51"/>
              </a:solidFill>
            </a:endParaRPr>
          </a:p>
          <a:p>
            <a:pPr marL="285750" indent="-285750">
              <a:buFont typeface="Arial"/>
              <a:buChar char="•"/>
            </a:pPr>
            <a:endParaRPr lang="en-US" sz="1200">
              <a:solidFill>
                <a:srgbClr val="002E51"/>
              </a:solidFill>
            </a:endParaRPr>
          </a:p>
          <a:p>
            <a:pPr marL="285750" indent="-285750">
              <a:buFont typeface="Arial"/>
              <a:buChar char="•"/>
            </a:pPr>
            <a:endParaRPr lang="en-US" sz="1800">
              <a:solidFill>
                <a:srgbClr val="002E51"/>
              </a:solidFill>
            </a:endParaRPr>
          </a:p>
          <a:p>
            <a:pPr marL="0" indent="0">
              <a:buNone/>
            </a:pPr>
            <a:endParaRPr lang="en-US" sz="1800">
              <a:solidFill>
                <a:srgbClr val="002E51"/>
              </a:solidFill>
            </a:endParaRPr>
          </a:p>
          <a:p>
            <a:pPr marL="0" indent="0">
              <a:buNone/>
            </a:pPr>
            <a:endParaRPr lang="en-US" sz="1800">
              <a:solidFill>
                <a:srgbClr val="002E51"/>
              </a:solidFill>
            </a:endParaRPr>
          </a:p>
          <a:p>
            <a:pPr>
              <a:buFont typeface="Arial"/>
              <a:buChar char="•"/>
            </a:pPr>
            <a:endParaRPr lang="en-US" sz="2000">
              <a:solidFill>
                <a:srgbClr val="002E51"/>
              </a:solidFill>
            </a:endParaRPr>
          </a:p>
        </p:txBody>
      </p:sp>
      <p:sp>
        <p:nvSpPr>
          <p:cNvPr id="4" name="Title 3"/>
          <p:cNvSpPr>
            <a:spLocks noGrp="1"/>
          </p:cNvSpPr>
          <p:nvPr>
            <p:ph type="title" idx="4294967295"/>
          </p:nvPr>
        </p:nvSpPr>
        <p:spPr>
          <a:xfrm>
            <a:off x="0" y="127000"/>
            <a:ext cx="9144000" cy="695325"/>
          </a:xfrm>
          <a:prstGeom prst="rect">
            <a:avLst/>
          </a:prstGeom>
        </p:spPr>
        <p:txBody>
          <a:bodyPr lIns="91440" tIns="45720" rIns="91440" bIns="45720" anchor="t"/>
          <a:lstStyle/>
          <a:p>
            <a:r>
              <a:rPr lang="en-US" sz="3200" b="1">
                <a:solidFill>
                  <a:srgbClr val="002E51"/>
                </a:solidFill>
              </a:rPr>
              <a:t>EMM</a:t>
            </a:r>
          </a:p>
        </p:txBody>
      </p:sp>
    </p:spTree>
    <p:extLst>
      <p:ext uri="{BB962C8B-B14F-4D97-AF65-F5344CB8AC3E}">
        <p14:creationId xmlns:p14="http://schemas.microsoft.com/office/powerpoint/2010/main" val="2444657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6032" y="154897"/>
            <a:ext cx="8577072" cy="685801"/>
          </a:xfrm>
        </p:spPr>
        <p:txBody>
          <a:bodyPr/>
          <a:lstStyle/>
          <a:p>
            <a:r>
              <a:rPr lang="en-US" sz="2000" b="1" dirty="0"/>
              <a:t>MOMENTUM: </a:t>
            </a:r>
            <a:r>
              <a:rPr lang="en-US" sz="2000" b="1" dirty="0" err="1"/>
              <a:t>Momelotinib</a:t>
            </a:r>
            <a:r>
              <a:rPr lang="en-US" sz="2000" b="1" dirty="0"/>
              <a:t> versus Danazol in </a:t>
            </a:r>
            <a:r>
              <a:rPr lang="en-US" sz="2000" b="1" dirty="0" err="1"/>
              <a:t>JAKi</a:t>
            </a:r>
            <a:r>
              <a:rPr lang="en-US" sz="2000" b="1" dirty="0"/>
              <a:t>-pretreated myelofibrosis with symptomatic anemia</a:t>
            </a:r>
          </a:p>
        </p:txBody>
      </p:sp>
      <p:sp>
        <p:nvSpPr>
          <p:cNvPr id="3" name="Content Placeholder 3">
            <a:extLst>
              <a:ext uri="{FF2B5EF4-FFF2-40B4-BE49-F238E27FC236}">
                <a16:creationId xmlns:a16="http://schemas.microsoft.com/office/drawing/2014/main" id="{7D79B7C5-6544-DC25-B99A-59F0D46EBFBF}"/>
              </a:ext>
            </a:extLst>
          </p:cNvPr>
          <p:cNvSpPr txBox="1">
            <a:spLocks/>
          </p:cNvSpPr>
          <p:nvPr/>
        </p:nvSpPr>
        <p:spPr bwMode="auto">
          <a:xfrm>
            <a:off x="374904" y="858986"/>
            <a:ext cx="8394192" cy="57662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285750" indent="-285750" algn="l">
              <a:buFont typeface="Arial" panose="020B0604020202020204" pitchFamily="34" charset="0"/>
              <a:buChar char="•"/>
            </a:pPr>
            <a:r>
              <a:rPr lang="en-US" sz="1200" dirty="0"/>
              <a:t>Phase 3, randomized, double-blind trial of </a:t>
            </a:r>
            <a:r>
              <a:rPr lang="en-US" sz="1200" dirty="0" err="1"/>
              <a:t>momelotinib</a:t>
            </a:r>
            <a:r>
              <a:rPr lang="en-US" sz="1200" dirty="0"/>
              <a:t> vs danazol for primary, post-PV or post-ET MF; int-2* or higher; Hb&lt;10 g/dl, previously </a:t>
            </a:r>
            <a:r>
              <a:rPr lang="en-US" sz="1200" dirty="0" err="1"/>
              <a:t>JAKi</a:t>
            </a:r>
            <a:r>
              <a:rPr lang="en-US" sz="1200" dirty="0"/>
              <a:t> treated (n=195)</a:t>
            </a:r>
          </a:p>
        </p:txBody>
      </p:sp>
      <p:sp>
        <p:nvSpPr>
          <p:cNvPr id="6" name="Text Box 11">
            <a:extLst>
              <a:ext uri="{FF2B5EF4-FFF2-40B4-BE49-F238E27FC236}">
                <a16:creationId xmlns:a16="http://schemas.microsoft.com/office/drawing/2014/main" id="{D7636927-1449-EBDF-D34A-D0C871282AFB}"/>
              </a:ext>
            </a:extLst>
          </p:cNvPr>
          <p:cNvSpPr txBox="1">
            <a:spLocks noChangeArrowheads="1"/>
          </p:cNvSpPr>
          <p:nvPr/>
        </p:nvSpPr>
        <p:spPr bwMode="auto">
          <a:xfrm>
            <a:off x="6716267" y="4129288"/>
            <a:ext cx="25420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fontAlgn="auto">
              <a:lnSpc>
                <a:spcPct val="100000"/>
              </a:lnSpc>
              <a:spcBef>
                <a:spcPct val="0"/>
              </a:spcBef>
              <a:spcAft>
                <a:spcPct val="0"/>
              </a:spcAft>
              <a:buClrTx/>
              <a:buNone/>
              <a:defRPr/>
            </a:pPr>
            <a:r>
              <a:rPr kumimoji="0" lang="pt-BR" altLang="en-US" sz="900" b="0" i="1"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Gerds</a:t>
            </a:r>
            <a:r>
              <a:rPr kumimoji="0" lang="pt-BR" altLang="en-US" sz="9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 et al., Lancet </a:t>
            </a:r>
            <a:r>
              <a:rPr kumimoji="0" lang="pt-BR" altLang="en-US" sz="900" b="0" i="1"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Hematol</a:t>
            </a:r>
            <a:r>
              <a:rPr kumimoji="0" lang="pt-BR" altLang="en-US" sz="9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2023;10:e735. </a:t>
            </a:r>
          </a:p>
        </p:txBody>
      </p:sp>
      <p:sp>
        <p:nvSpPr>
          <p:cNvPr id="5" name="Rectangle 4">
            <a:extLst>
              <a:ext uri="{FF2B5EF4-FFF2-40B4-BE49-F238E27FC236}">
                <a16:creationId xmlns:a16="http://schemas.microsoft.com/office/drawing/2014/main" id="{4073169F-8166-109B-C62B-DEAC11F7F58B}"/>
              </a:ext>
            </a:extLst>
          </p:cNvPr>
          <p:cNvSpPr/>
          <p:nvPr/>
        </p:nvSpPr>
        <p:spPr bwMode="auto">
          <a:xfrm>
            <a:off x="457200" y="2217515"/>
            <a:ext cx="1389888" cy="713232"/>
          </a:xfrm>
          <a:prstGeom prst="rect">
            <a:avLst/>
          </a:prstGeom>
          <a:ln w="1905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Pre-treated </a:t>
            </a:r>
            <a:r>
              <a:rPr kumimoji="0" lang="en-US" sz="1000" b="0" i="0" u="none" strike="noStrike" cap="none" normalizeH="0" baseline="0" dirty="0" err="1">
                <a:ln>
                  <a:noFill/>
                </a:ln>
                <a:solidFill>
                  <a:schemeClr val="tx1"/>
                </a:solidFill>
                <a:effectLst/>
                <a:latin typeface="Arial" pitchFamily="-72" charset="0"/>
                <a:ea typeface="ＭＳ Ｐゴシック" pitchFamily="-72" charset="-128"/>
                <a:cs typeface="ＭＳ Ｐゴシック" pitchFamily="-72" charset="-128"/>
              </a:rPr>
              <a:t>JAKi</a:t>
            </a: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MF</a:t>
            </a:r>
          </a:p>
          <a:p>
            <a:pPr marL="0" marR="0" indent="0" algn="l" defTabSz="914400" rtl="0" eaLnBrk="0" fontAlgn="base" latinLnBrk="0" hangingPunct="0">
              <a:lnSpc>
                <a:spcPct val="100000"/>
              </a:lnSpc>
              <a:spcBef>
                <a:spcPct val="0"/>
              </a:spcBef>
              <a:spcAft>
                <a:spcPct val="0"/>
              </a:spcAft>
              <a:buClrTx/>
              <a:buSzTx/>
              <a:buFontTx/>
              <a:buNone/>
              <a:tabLst/>
            </a:pPr>
            <a:r>
              <a:rPr lang="en-US" sz="900" dirty="0">
                <a:latin typeface="Arial" pitchFamily="-72" charset="0"/>
                <a:ea typeface="ＭＳ Ｐゴシック" pitchFamily="-72" charset="-128"/>
                <a:cs typeface="ＭＳ Ｐゴシック" pitchFamily="-72" charset="-128"/>
              </a:rPr>
              <a:t>TSS&gt; 10</a:t>
            </a:r>
          </a:p>
          <a:p>
            <a:pPr marL="0" marR="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Hb &lt; 10 g/dl</a:t>
            </a:r>
          </a:p>
          <a:p>
            <a:pPr marL="0" marR="0" indent="0" algn="l" defTabSz="914400" rtl="0" eaLnBrk="0" fontAlgn="base" latinLnBrk="0" hangingPunct="0">
              <a:lnSpc>
                <a:spcPct val="100000"/>
              </a:lnSpc>
              <a:spcBef>
                <a:spcPct val="0"/>
              </a:spcBef>
              <a:spcAft>
                <a:spcPct val="0"/>
              </a:spcAft>
              <a:buClrTx/>
              <a:buSzTx/>
              <a:buFontTx/>
              <a:buNone/>
              <a:tabLst/>
            </a:pPr>
            <a:r>
              <a:rPr lang="en-US" sz="900" dirty="0" err="1">
                <a:latin typeface="Arial" pitchFamily="-72" charset="0"/>
                <a:ea typeface="ＭＳ Ｐゴシック" pitchFamily="-72" charset="-128"/>
                <a:cs typeface="ＭＳ Ｐゴシック" pitchFamily="-72" charset="-128"/>
              </a:rPr>
              <a:t>Plt</a:t>
            </a:r>
            <a:r>
              <a:rPr lang="en-US" sz="900" dirty="0">
                <a:latin typeface="Arial" pitchFamily="-72" charset="0"/>
                <a:ea typeface="ＭＳ Ｐゴシック" pitchFamily="-72" charset="-128"/>
                <a:cs typeface="ＭＳ Ｐゴシック" pitchFamily="-72" charset="-128"/>
              </a:rPr>
              <a:t> &gt; 50 K/mcl</a:t>
            </a:r>
            <a:r>
              <a:rPr kumimoji="0" lang="en-US" sz="9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a:t>
            </a:r>
          </a:p>
        </p:txBody>
      </p:sp>
      <p:sp>
        <p:nvSpPr>
          <p:cNvPr id="8" name="Rectangle 7">
            <a:extLst>
              <a:ext uri="{FF2B5EF4-FFF2-40B4-BE49-F238E27FC236}">
                <a16:creationId xmlns:a16="http://schemas.microsoft.com/office/drawing/2014/main" id="{A5A8C0E8-AEE6-69C7-A5BD-22066F7630A4}"/>
              </a:ext>
            </a:extLst>
          </p:cNvPr>
          <p:cNvSpPr/>
          <p:nvPr/>
        </p:nvSpPr>
        <p:spPr bwMode="auto">
          <a:xfrm>
            <a:off x="2968752" y="1589888"/>
            <a:ext cx="1740405" cy="69001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err="1">
                <a:ln>
                  <a:noFill/>
                </a:ln>
                <a:solidFill>
                  <a:schemeClr val="tx1"/>
                </a:solidFill>
                <a:effectLst/>
                <a:latin typeface="Arial" pitchFamily="-72" charset="0"/>
                <a:ea typeface="ＭＳ Ｐゴシック" pitchFamily="-72" charset="-128"/>
                <a:cs typeface="ＭＳ Ｐゴシック" pitchFamily="-72" charset="-128"/>
              </a:rPr>
              <a:t>Momelotinib</a:t>
            </a: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200mg </a:t>
            </a:r>
            <a:r>
              <a:rPr kumimoji="0" lang="en-US" sz="1000" b="0" i="0" u="none" strike="noStrike" cap="none" normalizeH="0" baseline="0" dirty="0" err="1">
                <a:ln>
                  <a:noFill/>
                </a:ln>
                <a:solidFill>
                  <a:schemeClr val="tx1"/>
                </a:solidFill>
                <a:effectLst/>
                <a:latin typeface="Arial" pitchFamily="-72" charset="0"/>
                <a:ea typeface="ＭＳ Ｐゴシック" pitchFamily="-72" charset="-128"/>
                <a:cs typeface="ＭＳ Ｐゴシック" pitchFamily="-72" charset="-128"/>
              </a:rPr>
              <a:t>Qday</a:t>
            </a: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a:t>
            </a:r>
            <a:r>
              <a:rPr lang="en-US" sz="1000" dirty="0">
                <a:latin typeface="Arial" pitchFamily="-72" charset="0"/>
                <a:ea typeface="ＭＳ Ｐゴシック" pitchFamily="-72" charset="-128"/>
                <a:cs typeface="ＭＳ Ｐゴシック" pitchFamily="-72" charset="-128"/>
              </a:rPr>
              <a:t>+ </a:t>
            </a: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Placebo</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000" b="1" dirty="0">
                <a:latin typeface="Arial" pitchFamily="-72" charset="0"/>
                <a:ea typeface="ＭＳ Ｐゴシック" pitchFamily="-72" charset="-128"/>
                <a:cs typeface="ＭＳ Ｐゴシック" pitchFamily="-72" charset="-128"/>
              </a:rPr>
              <a:t>(n=130)</a:t>
            </a:r>
            <a:endParaRPr kumimoji="0" lang="en-US" sz="9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ectangle 8">
            <a:extLst>
              <a:ext uri="{FF2B5EF4-FFF2-40B4-BE49-F238E27FC236}">
                <a16:creationId xmlns:a16="http://schemas.microsoft.com/office/drawing/2014/main" id="{63CBE62D-C819-C1D4-B31C-3912E9D693B1}"/>
              </a:ext>
            </a:extLst>
          </p:cNvPr>
          <p:cNvSpPr/>
          <p:nvPr/>
        </p:nvSpPr>
        <p:spPr bwMode="auto">
          <a:xfrm>
            <a:off x="2968753" y="2766638"/>
            <a:ext cx="1667256" cy="67834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Danazol 600mg </a:t>
            </a:r>
            <a:r>
              <a:rPr kumimoji="0" lang="en-US" sz="1000" b="0" i="0" u="none" strike="noStrike" cap="none" normalizeH="0" baseline="0" dirty="0" err="1">
                <a:ln>
                  <a:noFill/>
                </a:ln>
                <a:solidFill>
                  <a:schemeClr val="tx1"/>
                </a:solidFill>
                <a:effectLst/>
                <a:latin typeface="Arial" pitchFamily="-72" charset="0"/>
                <a:ea typeface="ＭＳ Ｐゴシック" pitchFamily="-72" charset="-128"/>
                <a:cs typeface="ＭＳ Ｐゴシック" pitchFamily="-72" charset="-128"/>
              </a:rPr>
              <a:t>Qday</a:t>
            </a:r>
            <a:r>
              <a:rPr lang="en-US" sz="1000" dirty="0">
                <a:latin typeface="Arial" pitchFamily="-72" charset="0"/>
                <a:ea typeface="ＭＳ Ｐゴシック" pitchFamily="-72" charset="-128"/>
                <a:cs typeface="ＭＳ Ｐゴシック" pitchFamily="-72" charset="-128"/>
              </a:rPr>
              <a: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Placebo</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000" b="1" dirty="0">
                <a:latin typeface="Arial" pitchFamily="-72" charset="0"/>
                <a:ea typeface="ＭＳ Ｐゴシック" pitchFamily="-72" charset="-128"/>
                <a:cs typeface="ＭＳ Ｐゴシック" pitchFamily="-72" charset="-128"/>
              </a:rPr>
              <a:t>(n=65)</a:t>
            </a:r>
            <a:endParaRPr kumimoji="0" lang="en-US" sz="9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9">
            <a:extLst>
              <a:ext uri="{FF2B5EF4-FFF2-40B4-BE49-F238E27FC236}">
                <a16:creationId xmlns:a16="http://schemas.microsoft.com/office/drawing/2014/main" id="{E1714D58-BE70-5D1C-D337-7E525A99818C}"/>
              </a:ext>
            </a:extLst>
          </p:cNvPr>
          <p:cNvSpPr/>
          <p:nvPr/>
        </p:nvSpPr>
        <p:spPr bwMode="auto">
          <a:xfrm>
            <a:off x="5631180" y="2194599"/>
            <a:ext cx="1336548" cy="75906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err="1">
                <a:ln>
                  <a:noFill/>
                </a:ln>
                <a:solidFill>
                  <a:schemeClr val="tx1"/>
                </a:solidFill>
                <a:effectLst/>
                <a:latin typeface="Arial" pitchFamily="-72" charset="0"/>
                <a:ea typeface="ＭＳ Ｐゴシック" pitchFamily="-72" charset="-128"/>
                <a:cs typeface="ＭＳ Ｐゴシック" pitchFamily="-72" charset="-128"/>
              </a:rPr>
              <a:t>Momelotinib</a:t>
            </a: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200mg </a:t>
            </a:r>
            <a:r>
              <a:rPr kumimoji="0" lang="en-US" sz="1000" b="0" i="0" u="none" strike="noStrike" cap="none" normalizeH="0" baseline="0" dirty="0" err="1">
                <a:ln>
                  <a:noFill/>
                </a:ln>
                <a:solidFill>
                  <a:schemeClr val="tx1"/>
                </a:solidFill>
                <a:effectLst/>
                <a:latin typeface="Arial" pitchFamily="-72" charset="0"/>
                <a:ea typeface="ＭＳ Ｐゴシック" pitchFamily="-72" charset="-128"/>
                <a:cs typeface="ＭＳ Ｐゴシック" pitchFamily="-72" charset="-128"/>
              </a:rPr>
              <a:t>Qday</a:t>
            </a:r>
            <a:endPar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900" b="1" dirty="0">
                <a:latin typeface="Arial" pitchFamily="-72" charset="0"/>
                <a:ea typeface="ＭＳ Ｐゴシック" pitchFamily="-72" charset="-128"/>
                <a:cs typeface="ＭＳ Ｐゴシック" pitchFamily="-72" charset="-128"/>
              </a:rPr>
              <a:t>(n=134)</a:t>
            </a:r>
            <a:endParaRPr kumimoji="0" lang="en-US" sz="9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Left Brace 10">
            <a:extLst>
              <a:ext uri="{FF2B5EF4-FFF2-40B4-BE49-F238E27FC236}">
                <a16:creationId xmlns:a16="http://schemas.microsoft.com/office/drawing/2014/main" id="{C1B507B4-9B6A-ED9C-3C20-CDF3B21AA0FF}"/>
              </a:ext>
            </a:extLst>
          </p:cNvPr>
          <p:cNvSpPr/>
          <p:nvPr/>
        </p:nvSpPr>
        <p:spPr bwMode="auto">
          <a:xfrm>
            <a:off x="1847087" y="1938528"/>
            <a:ext cx="1121665" cy="1316736"/>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Right Brace 11">
            <a:extLst>
              <a:ext uri="{FF2B5EF4-FFF2-40B4-BE49-F238E27FC236}">
                <a16:creationId xmlns:a16="http://schemas.microsoft.com/office/drawing/2014/main" id="{A2AD8BF4-082A-8383-10DC-A5EAF255165F}"/>
              </a:ext>
            </a:extLst>
          </p:cNvPr>
          <p:cNvSpPr/>
          <p:nvPr/>
        </p:nvSpPr>
        <p:spPr bwMode="auto">
          <a:xfrm>
            <a:off x="4709159" y="2000736"/>
            <a:ext cx="832105" cy="1165079"/>
          </a:xfrm>
          <a:prstGeom prst="rightBrace">
            <a:avLst>
              <a:gd name="adj1" fmla="val 8333"/>
              <a:gd name="adj2" fmla="val 50785"/>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cxnSp>
        <p:nvCxnSpPr>
          <p:cNvPr id="14" name="Straight Arrow Connector 13">
            <a:extLst>
              <a:ext uri="{FF2B5EF4-FFF2-40B4-BE49-F238E27FC236}">
                <a16:creationId xmlns:a16="http://schemas.microsoft.com/office/drawing/2014/main" id="{8A619E16-42EC-59F4-9594-93CBE2348C00}"/>
              </a:ext>
            </a:extLst>
          </p:cNvPr>
          <p:cNvCxnSpPr>
            <a:cxnSpLocks/>
          </p:cNvCxnSpPr>
          <p:nvPr/>
        </p:nvCxnSpPr>
        <p:spPr bwMode="auto">
          <a:xfrm>
            <a:off x="7086600" y="2565026"/>
            <a:ext cx="640080"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5" name="Diamond 14">
            <a:extLst>
              <a:ext uri="{FF2B5EF4-FFF2-40B4-BE49-F238E27FC236}">
                <a16:creationId xmlns:a16="http://schemas.microsoft.com/office/drawing/2014/main" id="{D964317B-1F56-C541-3F23-DA0451BC3CF4}"/>
              </a:ext>
            </a:extLst>
          </p:cNvPr>
          <p:cNvSpPr/>
          <p:nvPr/>
        </p:nvSpPr>
        <p:spPr bwMode="auto">
          <a:xfrm>
            <a:off x="7790688" y="2397665"/>
            <a:ext cx="402336" cy="334722"/>
          </a:xfrm>
          <a:prstGeom prst="diamond">
            <a:avLst/>
          </a:prstGeom>
          <a:pattFill prst="dkUpDiag">
            <a:fgClr>
              <a:schemeClr val="accent5">
                <a:lumMod val="25000"/>
              </a:schemeClr>
            </a:fgClr>
            <a:bgClr>
              <a:srgbClr val="00B0F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7" name="Right Bracket 16">
            <a:extLst>
              <a:ext uri="{FF2B5EF4-FFF2-40B4-BE49-F238E27FC236}">
                <a16:creationId xmlns:a16="http://schemas.microsoft.com/office/drawing/2014/main" id="{F228DB86-C9C6-CCAA-0626-6C5DCFA40254}"/>
              </a:ext>
            </a:extLst>
          </p:cNvPr>
          <p:cNvSpPr/>
          <p:nvPr/>
        </p:nvSpPr>
        <p:spPr bwMode="auto">
          <a:xfrm rot="5400000">
            <a:off x="3770579" y="1774881"/>
            <a:ext cx="237744" cy="3303626"/>
          </a:xfrm>
          <a:prstGeom prst="rightBracke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Right Bracket 17">
            <a:extLst>
              <a:ext uri="{FF2B5EF4-FFF2-40B4-BE49-F238E27FC236}">
                <a16:creationId xmlns:a16="http://schemas.microsoft.com/office/drawing/2014/main" id="{F332F310-8F97-0031-F832-5D5338C934A6}"/>
              </a:ext>
            </a:extLst>
          </p:cNvPr>
          <p:cNvSpPr/>
          <p:nvPr/>
        </p:nvSpPr>
        <p:spPr bwMode="auto">
          <a:xfrm rot="5400000">
            <a:off x="6195060" y="2652269"/>
            <a:ext cx="237744" cy="1545336"/>
          </a:xfrm>
          <a:prstGeom prst="rightBracke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0" name="TextBox 19">
            <a:extLst>
              <a:ext uri="{FF2B5EF4-FFF2-40B4-BE49-F238E27FC236}">
                <a16:creationId xmlns:a16="http://schemas.microsoft.com/office/drawing/2014/main" id="{39A454A6-4AF0-095C-A943-D3F2C667102C}"/>
              </a:ext>
            </a:extLst>
          </p:cNvPr>
          <p:cNvSpPr txBox="1"/>
          <p:nvPr/>
        </p:nvSpPr>
        <p:spPr>
          <a:xfrm>
            <a:off x="3151632" y="3559557"/>
            <a:ext cx="1566672" cy="261610"/>
          </a:xfrm>
          <a:prstGeom prst="rect">
            <a:avLst/>
          </a:prstGeom>
          <a:noFill/>
        </p:spPr>
        <p:txBody>
          <a:bodyPr wrap="square" rtlCol="0">
            <a:spAutoFit/>
          </a:bodyPr>
          <a:lstStyle/>
          <a:p>
            <a:r>
              <a:rPr lang="en-US" sz="1050" i="1" dirty="0"/>
              <a:t>Double blinded portion</a:t>
            </a:r>
          </a:p>
        </p:txBody>
      </p:sp>
      <p:sp>
        <p:nvSpPr>
          <p:cNvPr id="21" name="TextBox 20">
            <a:extLst>
              <a:ext uri="{FF2B5EF4-FFF2-40B4-BE49-F238E27FC236}">
                <a16:creationId xmlns:a16="http://schemas.microsoft.com/office/drawing/2014/main" id="{63A5CF64-7F4D-A93F-6764-B9E94DBBA288}"/>
              </a:ext>
            </a:extLst>
          </p:cNvPr>
          <p:cNvSpPr txBox="1"/>
          <p:nvPr/>
        </p:nvSpPr>
        <p:spPr>
          <a:xfrm>
            <a:off x="5686044" y="3543809"/>
            <a:ext cx="1464564" cy="253916"/>
          </a:xfrm>
          <a:prstGeom prst="rect">
            <a:avLst/>
          </a:prstGeom>
          <a:noFill/>
        </p:spPr>
        <p:txBody>
          <a:bodyPr wrap="square" rtlCol="0">
            <a:spAutoFit/>
          </a:bodyPr>
          <a:lstStyle/>
          <a:p>
            <a:r>
              <a:rPr lang="en-US" sz="1050" i="1" dirty="0"/>
              <a:t>Open label crossover</a:t>
            </a:r>
          </a:p>
        </p:txBody>
      </p:sp>
      <p:sp>
        <p:nvSpPr>
          <p:cNvPr id="22" name="TextBox 21">
            <a:extLst>
              <a:ext uri="{FF2B5EF4-FFF2-40B4-BE49-F238E27FC236}">
                <a16:creationId xmlns:a16="http://schemas.microsoft.com/office/drawing/2014/main" id="{CCAEF2C2-93B3-1E79-2318-F137DE376FD0}"/>
              </a:ext>
            </a:extLst>
          </p:cNvPr>
          <p:cNvSpPr txBox="1"/>
          <p:nvPr/>
        </p:nvSpPr>
        <p:spPr>
          <a:xfrm>
            <a:off x="7287768" y="2923613"/>
            <a:ext cx="1399031" cy="253916"/>
          </a:xfrm>
          <a:prstGeom prst="rect">
            <a:avLst/>
          </a:prstGeom>
          <a:noFill/>
        </p:spPr>
        <p:txBody>
          <a:bodyPr wrap="square" rtlCol="0">
            <a:spAutoFit/>
          </a:bodyPr>
          <a:lstStyle/>
          <a:p>
            <a:r>
              <a:rPr lang="en-US" sz="1050" i="1" dirty="0"/>
              <a:t>Long-term follow-up</a:t>
            </a:r>
          </a:p>
        </p:txBody>
      </p:sp>
      <p:cxnSp>
        <p:nvCxnSpPr>
          <p:cNvPr id="24" name="Straight Connector 23">
            <a:extLst>
              <a:ext uri="{FF2B5EF4-FFF2-40B4-BE49-F238E27FC236}">
                <a16:creationId xmlns:a16="http://schemas.microsoft.com/office/drawing/2014/main" id="{2B155F82-EA7D-B651-3CAB-A307B1C8BA42}"/>
              </a:ext>
            </a:extLst>
          </p:cNvPr>
          <p:cNvCxnSpPr/>
          <p:nvPr/>
        </p:nvCxnSpPr>
        <p:spPr bwMode="auto">
          <a:xfrm>
            <a:off x="5541264" y="1773936"/>
            <a:ext cx="0" cy="2031483"/>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TextBox 24">
            <a:extLst>
              <a:ext uri="{FF2B5EF4-FFF2-40B4-BE49-F238E27FC236}">
                <a16:creationId xmlns:a16="http://schemas.microsoft.com/office/drawing/2014/main" id="{99F05B18-5B65-41DE-4BE2-6C0CC8A9EBA9}"/>
              </a:ext>
            </a:extLst>
          </p:cNvPr>
          <p:cNvSpPr txBox="1"/>
          <p:nvPr/>
        </p:nvSpPr>
        <p:spPr>
          <a:xfrm>
            <a:off x="5125211" y="3770609"/>
            <a:ext cx="836677" cy="253916"/>
          </a:xfrm>
          <a:prstGeom prst="rect">
            <a:avLst/>
          </a:prstGeom>
          <a:noFill/>
        </p:spPr>
        <p:txBody>
          <a:bodyPr wrap="square" rtlCol="0">
            <a:spAutoFit/>
          </a:bodyPr>
          <a:lstStyle/>
          <a:p>
            <a:r>
              <a:rPr lang="en-US" sz="1050" b="1" i="1" dirty="0">
                <a:solidFill>
                  <a:srgbClr val="C00000"/>
                </a:solidFill>
              </a:rPr>
              <a:t>24 weeks</a:t>
            </a:r>
          </a:p>
        </p:txBody>
      </p:sp>
      <p:sp>
        <p:nvSpPr>
          <p:cNvPr id="26" name="TextBox 25">
            <a:extLst>
              <a:ext uri="{FF2B5EF4-FFF2-40B4-BE49-F238E27FC236}">
                <a16:creationId xmlns:a16="http://schemas.microsoft.com/office/drawing/2014/main" id="{0AABEC8B-D46B-0DE8-E26C-EF6AE36070BF}"/>
              </a:ext>
            </a:extLst>
          </p:cNvPr>
          <p:cNvSpPr txBox="1"/>
          <p:nvPr/>
        </p:nvSpPr>
        <p:spPr>
          <a:xfrm>
            <a:off x="2350771" y="2452470"/>
            <a:ext cx="1336548" cy="261610"/>
          </a:xfrm>
          <a:prstGeom prst="rect">
            <a:avLst/>
          </a:prstGeom>
          <a:noFill/>
        </p:spPr>
        <p:txBody>
          <a:bodyPr wrap="square" rtlCol="0">
            <a:spAutoFit/>
          </a:bodyPr>
          <a:lstStyle/>
          <a:p>
            <a:r>
              <a:rPr lang="en-US" sz="1050" i="1" dirty="0"/>
              <a:t>2:1 randomization</a:t>
            </a:r>
          </a:p>
        </p:txBody>
      </p:sp>
      <p:cxnSp>
        <p:nvCxnSpPr>
          <p:cNvPr id="28" name="Straight Arrow Connector 27">
            <a:extLst>
              <a:ext uri="{FF2B5EF4-FFF2-40B4-BE49-F238E27FC236}">
                <a16:creationId xmlns:a16="http://schemas.microsoft.com/office/drawing/2014/main" id="{88B4D4C3-35B9-98D4-0C76-6A0A6984A86E}"/>
              </a:ext>
            </a:extLst>
          </p:cNvPr>
          <p:cNvCxnSpPr/>
          <p:nvPr/>
        </p:nvCxnSpPr>
        <p:spPr bwMode="auto">
          <a:xfrm flipV="1">
            <a:off x="4709159" y="2555422"/>
            <a:ext cx="1028699" cy="29422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9" name="TextBox 28">
            <a:extLst>
              <a:ext uri="{FF2B5EF4-FFF2-40B4-BE49-F238E27FC236}">
                <a16:creationId xmlns:a16="http://schemas.microsoft.com/office/drawing/2014/main" id="{0A2C6CAD-4353-EC6C-B706-3CA60A092EE2}"/>
              </a:ext>
            </a:extLst>
          </p:cNvPr>
          <p:cNvSpPr txBox="1"/>
          <p:nvPr/>
        </p:nvSpPr>
        <p:spPr>
          <a:xfrm>
            <a:off x="4121659" y="2479352"/>
            <a:ext cx="1464564" cy="338554"/>
          </a:xfrm>
          <a:prstGeom prst="rect">
            <a:avLst/>
          </a:prstGeom>
          <a:noFill/>
        </p:spPr>
        <p:txBody>
          <a:bodyPr wrap="square" rtlCol="0">
            <a:spAutoFit/>
          </a:bodyPr>
          <a:lstStyle/>
          <a:p>
            <a:r>
              <a:rPr lang="en-US" sz="800" i="1" dirty="0"/>
              <a:t>Early crossover if progression (n=5)</a:t>
            </a:r>
          </a:p>
        </p:txBody>
      </p:sp>
      <p:sp>
        <p:nvSpPr>
          <p:cNvPr id="2" name="TextBox 1">
            <a:extLst>
              <a:ext uri="{FF2B5EF4-FFF2-40B4-BE49-F238E27FC236}">
                <a16:creationId xmlns:a16="http://schemas.microsoft.com/office/drawing/2014/main" id="{2F5FA728-E19A-8793-C137-89240259D6DB}"/>
              </a:ext>
            </a:extLst>
          </p:cNvPr>
          <p:cNvSpPr txBox="1"/>
          <p:nvPr/>
        </p:nvSpPr>
        <p:spPr>
          <a:xfrm>
            <a:off x="5135162" y="2261457"/>
            <a:ext cx="422912" cy="200055"/>
          </a:xfrm>
          <a:prstGeom prst="rect">
            <a:avLst/>
          </a:prstGeom>
          <a:noFill/>
        </p:spPr>
        <p:txBody>
          <a:bodyPr wrap="square" rtlCol="0">
            <a:spAutoFit/>
          </a:bodyPr>
          <a:lstStyle/>
          <a:p>
            <a:r>
              <a:rPr lang="en-US" sz="700" dirty="0"/>
              <a:t>N=93</a:t>
            </a:r>
          </a:p>
        </p:txBody>
      </p:sp>
      <p:sp>
        <p:nvSpPr>
          <p:cNvPr id="7" name="TextBox 6">
            <a:extLst>
              <a:ext uri="{FF2B5EF4-FFF2-40B4-BE49-F238E27FC236}">
                <a16:creationId xmlns:a16="http://schemas.microsoft.com/office/drawing/2014/main" id="{48345282-B415-8474-7D2F-2FDCF45AD04F}"/>
              </a:ext>
            </a:extLst>
          </p:cNvPr>
          <p:cNvSpPr txBox="1"/>
          <p:nvPr/>
        </p:nvSpPr>
        <p:spPr>
          <a:xfrm>
            <a:off x="5139108" y="2660961"/>
            <a:ext cx="422912" cy="200055"/>
          </a:xfrm>
          <a:prstGeom prst="rect">
            <a:avLst/>
          </a:prstGeom>
          <a:noFill/>
        </p:spPr>
        <p:txBody>
          <a:bodyPr wrap="square" rtlCol="0">
            <a:spAutoFit/>
          </a:bodyPr>
          <a:lstStyle/>
          <a:p>
            <a:r>
              <a:rPr lang="en-US" sz="700" dirty="0"/>
              <a:t>N=41</a:t>
            </a:r>
          </a:p>
        </p:txBody>
      </p:sp>
      <p:sp>
        <p:nvSpPr>
          <p:cNvPr id="13" name="TextBox 12">
            <a:extLst>
              <a:ext uri="{FF2B5EF4-FFF2-40B4-BE49-F238E27FC236}">
                <a16:creationId xmlns:a16="http://schemas.microsoft.com/office/drawing/2014/main" id="{D5E1C2F9-C3F1-70A8-4490-342EA4FAA282}"/>
              </a:ext>
            </a:extLst>
          </p:cNvPr>
          <p:cNvSpPr txBox="1"/>
          <p:nvPr/>
        </p:nvSpPr>
        <p:spPr>
          <a:xfrm>
            <a:off x="4660144" y="2988063"/>
            <a:ext cx="422912" cy="200055"/>
          </a:xfrm>
          <a:prstGeom prst="rect">
            <a:avLst/>
          </a:prstGeom>
          <a:noFill/>
        </p:spPr>
        <p:txBody>
          <a:bodyPr wrap="square" rtlCol="0">
            <a:spAutoFit/>
          </a:bodyPr>
          <a:lstStyle/>
          <a:p>
            <a:r>
              <a:rPr lang="en-US" sz="700" dirty="0"/>
              <a:t>N=36</a:t>
            </a:r>
          </a:p>
        </p:txBody>
      </p:sp>
    </p:spTree>
    <p:extLst>
      <p:ext uri="{BB962C8B-B14F-4D97-AF65-F5344CB8AC3E}">
        <p14:creationId xmlns:p14="http://schemas.microsoft.com/office/powerpoint/2010/main" val="34943338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1800">
                <a:solidFill>
                  <a:srgbClr val="002E51"/>
                </a:solidFill>
              </a:rPr>
              <a:t>76 year old female who presented with compression fracture of L3 and L5 after a fall. Reported worsening of chronic fatigue and weight loss x several months. Initial labs notable for calcium level 11.1 mg/dL and Hgb 9.6 g/dL which raised suspicion for MM. M-spike of 4.2 g/dL. </a:t>
            </a:r>
          </a:p>
          <a:p>
            <a:pPr marL="0" indent="0" algn="ctr">
              <a:buNone/>
            </a:pPr>
            <a:endParaRPr lang="en-US" sz="1800">
              <a:solidFill>
                <a:srgbClr val="002E51"/>
              </a:solidFill>
            </a:endParaRPr>
          </a:p>
          <a:p>
            <a:pPr marL="0" indent="0" algn="ctr">
              <a:buNone/>
            </a:pPr>
            <a:r>
              <a:rPr lang="en-US" sz="1800">
                <a:solidFill>
                  <a:srgbClr val="002E51"/>
                </a:solidFill>
              </a:rPr>
              <a:t>Other medical issues include HF with low EF (30-35%) and atrial fibrillation s/p multiple ablations, cardioversion and pacemaker placement. At time of diagnosis, she was admitted for COVID-19 infection and heart failure exacerbation. ECOG score of 3. </a:t>
            </a:r>
            <a:endParaRPr lang="en-US"/>
          </a:p>
          <a:p>
            <a:pPr marL="285750" indent="-285750">
              <a:buFont typeface="Arial"/>
              <a:buChar char="•"/>
            </a:pPr>
            <a:endParaRPr lang="en-US" sz="1800">
              <a:solidFill>
                <a:srgbClr val="002E51"/>
              </a:solidFill>
            </a:endParaRPr>
          </a:p>
          <a:p>
            <a:pPr marL="0" indent="0">
              <a:buNone/>
            </a:pPr>
            <a:endParaRPr lang="en-US" sz="1800">
              <a:solidFill>
                <a:srgbClr val="002E51"/>
              </a:solidFill>
            </a:endParaRPr>
          </a:p>
          <a:p>
            <a:pPr marL="0" indent="0">
              <a:buNone/>
            </a:pPr>
            <a:endParaRPr lang="en-US" sz="1800">
              <a:solidFill>
                <a:srgbClr val="002E51"/>
              </a:solidFill>
            </a:endParaRPr>
          </a:p>
          <a:p>
            <a:pPr>
              <a:buFont typeface="Arial"/>
              <a:buChar char="•"/>
            </a:pPr>
            <a:endParaRPr lang="en-US" sz="2000">
              <a:solidFill>
                <a:srgbClr val="002E51"/>
              </a:solidFill>
            </a:endParaRPr>
          </a:p>
        </p:txBody>
      </p:sp>
      <p:sp>
        <p:nvSpPr>
          <p:cNvPr id="4" name="Title 3"/>
          <p:cNvSpPr>
            <a:spLocks noGrp="1"/>
          </p:cNvSpPr>
          <p:nvPr>
            <p:ph type="title" idx="4294967295"/>
          </p:nvPr>
        </p:nvSpPr>
        <p:spPr>
          <a:xfrm>
            <a:off x="0" y="127000"/>
            <a:ext cx="9144000" cy="695325"/>
          </a:xfrm>
          <a:prstGeom prst="rect">
            <a:avLst/>
          </a:prstGeom>
        </p:spPr>
        <p:txBody>
          <a:bodyPr lIns="91440" tIns="45720" rIns="91440" bIns="45720" anchor="t"/>
          <a:lstStyle/>
          <a:p>
            <a:r>
              <a:rPr lang="en-US" sz="3200" b="1">
                <a:solidFill>
                  <a:srgbClr val="002E51"/>
                </a:solidFill>
              </a:rPr>
              <a:t>Patient #2 L.S.</a:t>
            </a:r>
          </a:p>
        </p:txBody>
      </p:sp>
    </p:spTree>
    <p:extLst>
      <p:ext uri="{BB962C8B-B14F-4D97-AF65-F5344CB8AC3E}">
        <p14:creationId xmlns:p14="http://schemas.microsoft.com/office/powerpoint/2010/main" val="1061041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buFont typeface="Arial"/>
              <a:buChar char="•"/>
            </a:pPr>
            <a:r>
              <a:rPr lang="en-US" sz="1800">
                <a:solidFill>
                  <a:srgbClr val="002E51"/>
                </a:solidFill>
              </a:rPr>
              <a:t>Baseline labs: </a:t>
            </a:r>
            <a:r>
              <a:rPr lang="en-US" sz="1800" u="sng">
                <a:solidFill>
                  <a:srgbClr val="002E51"/>
                </a:solidFill>
              </a:rPr>
              <a:t>Hgb 9.6</a:t>
            </a:r>
            <a:r>
              <a:rPr lang="en-US" sz="1800">
                <a:solidFill>
                  <a:srgbClr val="002E51"/>
                </a:solidFill>
              </a:rPr>
              <a:t> (iron studies, folate and B12 normal), Cr 1.3, </a:t>
            </a:r>
            <a:r>
              <a:rPr lang="en-US" sz="1800" u="sng">
                <a:solidFill>
                  <a:srgbClr val="002E51"/>
                </a:solidFill>
              </a:rPr>
              <a:t>Calcium 11.1</a:t>
            </a:r>
            <a:r>
              <a:rPr lang="en-US" sz="1800">
                <a:solidFill>
                  <a:srgbClr val="002E51"/>
                </a:solidFill>
              </a:rPr>
              <a:t>, LDH 194, </a:t>
            </a:r>
            <a:r>
              <a:rPr lang="en-US" sz="1800" u="sng">
                <a:solidFill>
                  <a:srgbClr val="002E51"/>
                </a:solidFill>
              </a:rPr>
              <a:t>B2M 6.3</a:t>
            </a:r>
            <a:r>
              <a:rPr lang="en-US" sz="1800">
                <a:solidFill>
                  <a:srgbClr val="002E51"/>
                </a:solidFill>
              </a:rPr>
              <a:t>, albumin 3.4, monoclonal protein 4.2 IgG-K, KLC 205, K/L ratio 50, urine IFE positive for Bence-Jones protein  </a:t>
            </a:r>
          </a:p>
          <a:p>
            <a:pPr marL="285750" indent="-285750">
              <a:buFont typeface="Arial"/>
              <a:buChar char="•"/>
            </a:pPr>
            <a:r>
              <a:rPr lang="en-US" sz="1800" err="1">
                <a:solidFill>
                  <a:srgbClr val="002E51"/>
                </a:solidFill>
              </a:rPr>
              <a:t>Bmbx</a:t>
            </a:r>
            <a:r>
              <a:rPr lang="en-US" sz="1800">
                <a:solidFill>
                  <a:srgbClr val="002E51"/>
                </a:solidFill>
              </a:rPr>
              <a:t>: 70% monoclonal PC involvement, no high-risk cytogenetics. </a:t>
            </a:r>
            <a:endParaRPr lang="en-US"/>
          </a:p>
          <a:p>
            <a:pPr marL="285750" indent="-285750">
              <a:buFont typeface="Arial"/>
              <a:buChar char="•"/>
            </a:pPr>
            <a:r>
              <a:rPr lang="en-US" sz="1800">
                <a:solidFill>
                  <a:srgbClr val="002E51"/>
                </a:solidFill>
              </a:rPr>
              <a:t>PET: No lytic lesions or EMD, no evidence of active MM. </a:t>
            </a:r>
          </a:p>
          <a:p>
            <a:pPr marL="285750" indent="-285750">
              <a:buFont typeface="Arial"/>
              <a:buChar char="•"/>
            </a:pPr>
            <a:endParaRPr lang="en-US" sz="1800">
              <a:solidFill>
                <a:srgbClr val="002E51"/>
              </a:solidFill>
            </a:endParaRPr>
          </a:p>
          <a:p>
            <a:pPr marL="0" indent="0">
              <a:buNone/>
            </a:pPr>
            <a:endParaRPr lang="en-US" sz="1800">
              <a:solidFill>
                <a:srgbClr val="002E51"/>
              </a:solidFill>
            </a:endParaRPr>
          </a:p>
          <a:p>
            <a:pPr marL="0" indent="0">
              <a:buNone/>
            </a:pPr>
            <a:endParaRPr lang="en-US" sz="1800">
              <a:solidFill>
                <a:srgbClr val="002E51"/>
              </a:solidFill>
            </a:endParaRPr>
          </a:p>
          <a:p>
            <a:pPr>
              <a:buFont typeface="Arial"/>
              <a:buChar char="•"/>
            </a:pPr>
            <a:endParaRPr lang="en-US" sz="2000">
              <a:solidFill>
                <a:srgbClr val="002E51"/>
              </a:solidFill>
            </a:endParaRPr>
          </a:p>
        </p:txBody>
      </p:sp>
      <p:sp>
        <p:nvSpPr>
          <p:cNvPr id="4" name="Title 3"/>
          <p:cNvSpPr>
            <a:spLocks noGrp="1"/>
          </p:cNvSpPr>
          <p:nvPr>
            <p:ph type="title" idx="4294967295"/>
          </p:nvPr>
        </p:nvSpPr>
        <p:spPr>
          <a:xfrm>
            <a:off x="0" y="127000"/>
            <a:ext cx="9144000" cy="695325"/>
          </a:xfrm>
          <a:prstGeom prst="rect">
            <a:avLst/>
          </a:prstGeom>
        </p:spPr>
        <p:txBody>
          <a:bodyPr lIns="91440" tIns="45720" rIns="91440" bIns="45720" anchor="t"/>
          <a:lstStyle/>
          <a:p>
            <a:r>
              <a:rPr lang="en-US" sz="3200" b="1">
                <a:solidFill>
                  <a:srgbClr val="002E51"/>
                </a:solidFill>
              </a:rPr>
              <a:t>Patient #2 L.S.</a:t>
            </a:r>
          </a:p>
        </p:txBody>
      </p:sp>
    </p:spTree>
    <p:extLst>
      <p:ext uri="{BB962C8B-B14F-4D97-AF65-F5344CB8AC3E}">
        <p14:creationId xmlns:p14="http://schemas.microsoft.com/office/powerpoint/2010/main" val="30784984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1800">
                <a:solidFill>
                  <a:srgbClr val="002E51"/>
                </a:solidFill>
              </a:rPr>
              <a:t>Patient diagnosed with R-ISS stage II IgG-K MM and started on </a:t>
            </a:r>
            <a:r>
              <a:rPr lang="en-US" sz="1800" err="1">
                <a:solidFill>
                  <a:srgbClr val="002E51"/>
                </a:solidFill>
              </a:rPr>
              <a:t>DRd</a:t>
            </a:r>
            <a:r>
              <a:rPr lang="en-US" sz="1800">
                <a:solidFill>
                  <a:srgbClr val="002E51"/>
                </a:solidFill>
              </a:rPr>
              <a:t> with close monitoring given her age and significant comorbidities. </a:t>
            </a:r>
          </a:p>
          <a:p>
            <a:pPr marL="0" indent="0">
              <a:buNone/>
            </a:pPr>
            <a:endParaRPr lang="en-US" sz="1800">
              <a:solidFill>
                <a:srgbClr val="002E51"/>
              </a:solidFill>
            </a:endParaRPr>
          </a:p>
          <a:p>
            <a:pPr marL="0" indent="0" algn="ctr">
              <a:buNone/>
            </a:pPr>
            <a:r>
              <a:rPr lang="en-US" sz="1800">
                <a:solidFill>
                  <a:srgbClr val="002E51"/>
                </a:solidFill>
              </a:rPr>
              <a:t>Initially poor tolerability to steroid but no significant infectious complications or pancytopenia (anemia improved with start of treatment). Good response with PR based on IMWG criteria (&gt;50% reduction in M-protein) and less marrow involvement on repeat </a:t>
            </a:r>
            <a:r>
              <a:rPr lang="en-US" sz="1800" err="1">
                <a:solidFill>
                  <a:srgbClr val="002E51"/>
                </a:solidFill>
              </a:rPr>
              <a:t>bmbx</a:t>
            </a:r>
            <a:r>
              <a:rPr lang="en-US" sz="1800">
                <a:solidFill>
                  <a:srgbClr val="002E51"/>
                </a:solidFill>
              </a:rPr>
              <a:t>. </a:t>
            </a:r>
          </a:p>
          <a:p>
            <a:pPr marL="0" indent="0" algn="ctr">
              <a:buNone/>
            </a:pPr>
            <a:endParaRPr lang="en-US" sz="1800">
              <a:solidFill>
                <a:srgbClr val="002E51"/>
              </a:solidFill>
            </a:endParaRPr>
          </a:p>
          <a:p>
            <a:pPr marL="0" indent="0" algn="ctr">
              <a:buNone/>
            </a:pPr>
            <a:r>
              <a:rPr lang="en-US" sz="1800">
                <a:solidFill>
                  <a:srgbClr val="002E51"/>
                </a:solidFill>
              </a:rPr>
              <a:t>Did we meet goals of treatment? </a:t>
            </a:r>
          </a:p>
          <a:p>
            <a:pPr marL="0" indent="0" algn="ctr">
              <a:buNone/>
            </a:pPr>
            <a:endParaRPr lang="en-US" sz="1800">
              <a:solidFill>
                <a:srgbClr val="002E51"/>
              </a:solidFill>
            </a:endParaRPr>
          </a:p>
          <a:p>
            <a:pPr marL="0" indent="0">
              <a:buNone/>
            </a:pPr>
            <a:endParaRPr lang="en-US" sz="1800">
              <a:solidFill>
                <a:srgbClr val="002E51"/>
              </a:solidFill>
            </a:endParaRPr>
          </a:p>
          <a:p>
            <a:pPr marL="0" indent="0">
              <a:buNone/>
            </a:pPr>
            <a:endParaRPr lang="en-US" sz="1800">
              <a:solidFill>
                <a:srgbClr val="002E51"/>
              </a:solidFill>
            </a:endParaRPr>
          </a:p>
          <a:p>
            <a:pPr>
              <a:buFont typeface="Arial"/>
              <a:buChar char="•"/>
            </a:pPr>
            <a:endParaRPr lang="en-US" sz="2000">
              <a:solidFill>
                <a:srgbClr val="002E51"/>
              </a:solidFill>
            </a:endParaRPr>
          </a:p>
        </p:txBody>
      </p:sp>
      <p:sp>
        <p:nvSpPr>
          <p:cNvPr id="4" name="Title 3"/>
          <p:cNvSpPr>
            <a:spLocks noGrp="1"/>
          </p:cNvSpPr>
          <p:nvPr>
            <p:ph type="title" idx="4294967295"/>
          </p:nvPr>
        </p:nvSpPr>
        <p:spPr>
          <a:xfrm>
            <a:off x="0" y="127000"/>
            <a:ext cx="9144000" cy="695325"/>
          </a:xfrm>
          <a:prstGeom prst="rect">
            <a:avLst/>
          </a:prstGeom>
        </p:spPr>
        <p:txBody>
          <a:bodyPr lIns="91440" tIns="45720" rIns="91440" bIns="45720" anchor="t"/>
          <a:lstStyle/>
          <a:p>
            <a:r>
              <a:rPr lang="en-US" sz="3200" b="1">
                <a:solidFill>
                  <a:srgbClr val="002E51"/>
                </a:solidFill>
              </a:rPr>
              <a:t>Patient #2 L.S.</a:t>
            </a:r>
          </a:p>
        </p:txBody>
      </p:sp>
    </p:spTree>
    <p:extLst>
      <p:ext uri="{BB962C8B-B14F-4D97-AF65-F5344CB8AC3E}">
        <p14:creationId xmlns:p14="http://schemas.microsoft.com/office/powerpoint/2010/main" val="24884239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1800" err="1">
                <a:solidFill>
                  <a:srgbClr val="002E51"/>
                </a:solidFill>
                <a:cs typeface="Arial"/>
              </a:rPr>
              <a:t>DRd</a:t>
            </a:r>
            <a:r>
              <a:rPr lang="en-US" sz="1800">
                <a:solidFill>
                  <a:srgbClr val="002E51"/>
                </a:solidFill>
                <a:cs typeface="Arial"/>
              </a:rPr>
              <a:t> chosen based on MAIA data with some modifications. C1 was </a:t>
            </a:r>
            <a:r>
              <a:rPr lang="en-US" sz="1800" err="1">
                <a:solidFill>
                  <a:srgbClr val="002E51"/>
                </a:solidFill>
                <a:cs typeface="Arial"/>
              </a:rPr>
              <a:t>dara</a:t>
            </a:r>
            <a:r>
              <a:rPr lang="en-US" sz="1800">
                <a:solidFill>
                  <a:srgbClr val="002E51"/>
                </a:solidFill>
                <a:cs typeface="Arial"/>
              </a:rPr>
              <a:t> only with </a:t>
            </a:r>
            <a:r>
              <a:rPr lang="en-US" sz="1800" err="1">
                <a:solidFill>
                  <a:srgbClr val="002E51"/>
                </a:solidFill>
                <a:cs typeface="Arial"/>
              </a:rPr>
              <a:t>revlimid</a:t>
            </a:r>
            <a:r>
              <a:rPr lang="en-US" sz="1800">
                <a:solidFill>
                  <a:srgbClr val="002E51"/>
                </a:solidFill>
                <a:cs typeface="Arial"/>
              </a:rPr>
              <a:t> added during C2 at reduced dose 10 mg and increased to 15 once tolerability confirmed. Dexamethasone started at 20 mg (rather than 40 mg) and soon after treatment response confirmed decreased to 12 mg then stopped. </a:t>
            </a:r>
            <a:endParaRPr lang="en-US" sz="1800">
              <a:cs typeface="Arial"/>
            </a:endParaRPr>
          </a:p>
          <a:p>
            <a:pPr marL="0" indent="0" algn="ctr">
              <a:buNone/>
            </a:pPr>
            <a:endParaRPr lang="en-US" sz="1800">
              <a:solidFill>
                <a:srgbClr val="002E51"/>
              </a:solidFill>
              <a:cs typeface="Arial"/>
            </a:endParaRPr>
          </a:p>
          <a:p>
            <a:pPr marL="0" indent="0" algn="ctr">
              <a:buNone/>
            </a:pPr>
            <a:r>
              <a:rPr lang="en-US" sz="1800">
                <a:solidFill>
                  <a:srgbClr val="002E51"/>
                </a:solidFill>
                <a:cs typeface="Arial"/>
              </a:rPr>
              <a:t>Patient achieved good disease control and has ongoing response based on serum markers. She has been on therapy for 18 months and is tolerating well without any worsening of other comorbidities. </a:t>
            </a:r>
          </a:p>
          <a:p>
            <a:pPr marL="0" indent="0">
              <a:buNone/>
            </a:pPr>
            <a:endParaRPr lang="en-US" sz="1800">
              <a:solidFill>
                <a:srgbClr val="002E51"/>
              </a:solidFill>
            </a:endParaRPr>
          </a:p>
          <a:p>
            <a:pPr marL="0" indent="0">
              <a:buNone/>
            </a:pPr>
            <a:endParaRPr lang="en-US" sz="1800">
              <a:solidFill>
                <a:srgbClr val="002E51"/>
              </a:solidFill>
            </a:endParaRPr>
          </a:p>
          <a:p>
            <a:pPr>
              <a:buFont typeface="Arial"/>
              <a:buChar char="•"/>
            </a:pPr>
            <a:endParaRPr lang="en-US" sz="2000">
              <a:solidFill>
                <a:srgbClr val="002E51"/>
              </a:solidFill>
            </a:endParaRPr>
          </a:p>
        </p:txBody>
      </p:sp>
      <p:sp>
        <p:nvSpPr>
          <p:cNvPr id="4" name="Title 3"/>
          <p:cNvSpPr>
            <a:spLocks noGrp="1"/>
          </p:cNvSpPr>
          <p:nvPr>
            <p:ph type="title" idx="4294967295"/>
          </p:nvPr>
        </p:nvSpPr>
        <p:spPr>
          <a:xfrm>
            <a:off x="0" y="127000"/>
            <a:ext cx="9144000" cy="695325"/>
          </a:xfrm>
          <a:prstGeom prst="rect">
            <a:avLst/>
          </a:prstGeom>
        </p:spPr>
        <p:txBody>
          <a:bodyPr lIns="91440" tIns="45720" rIns="91440" bIns="45720" anchor="t"/>
          <a:lstStyle/>
          <a:p>
            <a:r>
              <a:rPr lang="en-US" sz="3200" b="1">
                <a:solidFill>
                  <a:srgbClr val="002E51"/>
                </a:solidFill>
              </a:rPr>
              <a:t>Patient #2 L.S.</a:t>
            </a:r>
          </a:p>
        </p:txBody>
      </p:sp>
    </p:spTree>
    <p:extLst>
      <p:ext uri="{BB962C8B-B14F-4D97-AF65-F5344CB8AC3E}">
        <p14:creationId xmlns:p14="http://schemas.microsoft.com/office/powerpoint/2010/main" val="242715118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1800">
                <a:solidFill>
                  <a:srgbClr val="002E51"/>
                </a:solidFill>
                <a:cs typeface="Arial"/>
              </a:rPr>
              <a:t>MAIA trial looks at DRd vs Rd for newly diagnosed patients who are transplant ineligible. </a:t>
            </a:r>
          </a:p>
          <a:p>
            <a:pPr marL="285750" indent="-285750">
              <a:buFont typeface="Arial"/>
              <a:buChar char="•"/>
            </a:pPr>
            <a:r>
              <a:rPr lang="en-US" sz="1800">
                <a:solidFill>
                  <a:srgbClr val="002E51"/>
                </a:solidFill>
                <a:cs typeface="Arial"/>
              </a:rPr>
              <a:t>Regimen: Standard dose </a:t>
            </a:r>
            <a:r>
              <a:rPr lang="en-US" sz="1800" err="1">
                <a:solidFill>
                  <a:srgbClr val="002E51"/>
                </a:solidFill>
                <a:cs typeface="Arial"/>
              </a:rPr>
              <a:t>dara</a:t>
            </a:r>
            <a:r>
              <a:rPr lang="en-US" sz="1800">
                <a:solidFill>
                  <a:srgbClr val="002E51"/>
                </a:solidFill>
                <a:cs typeface="Arial"/>
              </a:rPr>
              <a:t>, </a:t>
            </a:r>
            <a:r>
              <a:rPr lang="en-US" sz="1800" err="1">
                <a:solidFill>
                  <a:srgbClr val="002E51"/>
                </a:solidFill>
                <a:cs typeface="Arial"/>
              </a:rPr>
              <a:t>revlimid</a:t>
            </a:r>
            <a:r>
              <a:rPr lang="en-US" sz="1800">
                <a:solidFill>
                  <a:srgbClr val="002E51"/>
                </a:solidFill>
                <a:cs typeface="Arial"/>
              </a:rPr>
              <a:t> 25 mg day 1-21 of a 28 day cycle, dexamethasone 40 mg q week.</a:t>
            </a:r>
          </a:p>
          <a:p>
            <a:pPr marL="285750" indent="-285750">
              <a:buFont typeface="Arial"/>
              <a:buChar char="•"/>
            </a:pPr>
            <a:r>
              <a:rPr lang="en-US" sz="1800">
                <a:solidFill>
                  <a:srgbClr val="002E51"/>
                </a:solidFill>
                <a:cs typeface="Arial"/>
              </a:rPr>
              <a:t>Patients: Median age 73 (age range 50-90).</a:t>
            </a:r>
          </a:p>
          <a:p>
            <a:pPr marL="285750" indent="-285750">
              <a:buFont typeface="Arial"/>
              <a:buChar char="•"/>
            </a:pPr>
            <a:r>
              <a:rPr lang="en-US" sz="1800">
                <a:solidFill>
                  <a:srgbClr val="002E51"/>
                </a:solidFill>
                <a:cs typeface="Arial"/>
              </a:rPr>
              <a:t>Results: Higher CR rate (47% vs 24%), higher rate of MRD negativity (24% vs 7%). At 5 year follow up the </a:t>
            </a:r>
            <a:r>
              <a:rPr lang="en-US" sz="1800" err="1">
                <a:solidFill>
                  <a:srgbClr val="002E51"/>
                </a:solidFill>
                <a:cs typeface="Arial"/>
              </a:rPr>
              <a:t>mPFS</a:t>
            </a:r>
            <a:r>
              <a:rPr lang="en-US" sz="1800">
                <a:solidFill>
                  <a:srgbClr val="002E51"/>
                </a:solidFill>
                <a:cs typeface="Arial"/>
              </a:rPr>
              <a:t> not reached in </a:t>
            </a:r>
            <a:r>
              <a:rPr lang="en-US" sz="1800" err="1">
                <a:solidFill>
                  <a:srgbClr val="002E51"/>
                </a:solidFill>
                <a:cs typeface="Arial"/>
              </a:rPr>
              <a:t>DRd</a:t>
            </a:r>
            <a:r>
              <a:rPr lang="en-US" sz="1800">
                <a:solidFill>
                  <a:srgbClr val="002E51"/>
                </a:solidFill>
                <a:cs typeface="Arial"/>
              </a:rPr>
              <a:t> group vs 34 months in Rd group. Median OS not reached in either group. </a:t>
            </a:r>
          </a:p>
          <a:p>
            <a:pPr marL="285750" indent="-285750">
              <a:buFont typeface="Arial"/>
              <a:buChar char="•"/>
            </a:pPr>
            <a:r>
              <a:rPr lang="en-US" sz="1800">
                <a:solidFill>
                  <a:srgbClr val="002E51"/>
                </a:solidFill>
                <a:cs typeface="Arial"/>
              </a:rPr>
              <a:t>Adverse effects: Higher incidence of grade 3 or 4 neutropenia (50% vs 35%) and pneumonia (13% vs 7%)</a:t>
            </a:r>
          </a:p>
          <a:p>
            <a:pPr marL="0" indent="0" algn="r">
              <a:buNone/>
            </a:pPr>
            <a:r>
              <a:rPr lang="en-US" sz="1200">
                <a:solidFill>
                  <a:srgbClr val="002E51"/>
                </a:solidFill>
                <a:cs typeface="Arial"/>
              </a:rPr>
              <a:t>Facon, et al. (2019)</a:t>
            </a:r>
          </a:p>
          <a:p>
            <a:pPr marL="285750" indent="-285750">
              <a:buFont typeface="Arial"/>
              <a:buChar char="•"/>
            </a:pPr>
            <a:endParaRPr lang="en-US" sz="1800">
              <a:solidFill>
                <a:srgbClr val="002E51"/>
              </a:solidFill>
            </a:endParaRPr>
          </a:p>
          <a:p>
            <a:pPr marL="0" indent="0">
              <a:buNone/>
            </a:pPr>
            <a:endParaRPr lang="en-US" sz="1800">
              <a:solidFill>
                <a:srgbClr val="002E51"/>
              </a:solidFill>
            </a:endParaRPr>
          </a:p>
          <a:p>
            <a:pPr marL="0" indent="0">
              <a:buNone/>
            </a:pPr>
            <a:endParaRPr lang="en-US" sz="1800">
              <a:solidFill>
                <a:srgbClr val="002E51"/>
              </a:solidFill>
            </a:endParaRPr>
          </a:p>
          <a:p>
            <a:pPr>
              <a:buFont typeface="Arial"/>
              <a:buChar char="•"/>
            </a:pPr>
            <a:endParaRPr lang="en-US" sz="2000">
              <a:solidFill>
                <a:srgbClr val="002E51"/>
              </a:solidFill>
            </a:endParaRPr>
          </a:p>
        </p:txBody>
      </p:sp>
      <p:sp>
        <p:nvSpPr>
          <p:cNvPr id="4" name="Title 3"/>
          <p:cNvSpPr>
            <a:spLocks noGrp="1"/>
          </p:cNvSpPr>
          <p:nvPr>
            <p:ph type="title" idx="4294967295"/>
          </p:nvPr>
        </p:nvSpPr>
        <p:spPr>
          <a:xfrm>
            <a:off x="0" y="127000"/>
            <a:ext cx="9144000" cy="695325"/>
          </a:xfrm>
          <a:prstGeom prst="rect">
            <a:avLst/>
          </a:prstGeom>
        </p:spPr>
        <p:txBody>
          <a:bodyPr lIns="91440" tIns="45720" rIns="91440" bIns="45720" anchor="t"/>
          <a:lstStyle/>
          <a:p>
            <a:r>
              <a:rPr lang="en-US" sz="3200" b="1">
                <a:solidFill>
                  <a:srgbClr val="002E51"/>
                </a:solidFill>
              </a:rPr>
              <a:t>Treatment for tiNDMM </a:t>
            </a:r>
          </a:p>
        </p:txBody>
      </p:sp>
    </p:spTree>
    <p:extLst>
      <p:ext uri="{BB962C8B-B14F-4D97-AF65-F5344CB8AC3E}">
        <p14:creationId xmlns:p14="http://schemas.microsoft.com/office/powerpoint/2010/main" val="317379085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1800">
                <a:solidFill>
                  <a:srgbClr val="002E51"/>
                </a:solidFill>
                <a:cs typeface="Arial"/>
              </a:rPr>
              <a:t>Conclusion: MAIA trial shows </a:t>
            </a:r>
            <a:r>
              <a:rPr lang="en-US" sz="1800" err="1">
                <a:solidFill>
                  <a:srgbClr val="002E51"/>
                </a:solidFill>
                <a:cs typeface="Arial"/>
              </a:rPr>
              <a:t>DRd</a:t>
            </a:r>
            <a:r>
              <a:rPr lang="en-US" sz="1800">
                <a:solidFill>
                  <a:srgbClr val="002E51"/>
                </a:solidFill>
                <a:cs typeface="Arial"/>
              </a:rPr>
              <a:t> should be SOC for this patient population. Addition of </a:t>
            </a:r>
            <a:r>
              <a:rPr lang="en-US" sz="1800" err="1">
                <a:solidFill>
                  <a:srgbClr val="002E51"/>
                </a:solidFill>
                <a:cs typeface="Arial"/>
              </a:rPr>
              <a:t>dara</a:t>
            </a:r>
            <a:r>
              <a:rPr lang="en-US" sz="1800">
                <a:solidFill>
                  <a:srgbClr val="002E51"/>
                </a:solidFill>
                <a:cs typeface="Arial"/>
              </a:rPr>
              <a:t> results in higher rates of CR and MRD negativity which improves patient outcome. We are awaiting final PFS and OS results. As treatment is ongoing monitor closely for neutropenia and infectious complications in this patient group. </a:t>
            </a:r>
          </a:p>
          <a:p>
            <a:pPr marL="285750" indent="-285750">
              <a:buFont typeface="Arial"/>
              <a:buChar char="•"/>
            </a:pPr>
            <a:endParaRPr lang="en-US" sz="1800">
              <a:solidFill>
                <a:srgbClr val="002E51"/>
              </a:solidFill>
            </a:endParaRPr>
          </a:p>
          <a:p>
            <a:pPr marL="0" indent="0">
              <a:buNone/>
            </a:pPr>
            <a:endParaRPr lang="en-US" sz="1800">
              <a:solidFill>
                <a:srgbClr val="002E51"/>
              </a:solidFill>
            </a:endParaRPr>
          </a:p>
          <a:p>
            <a:pPr marL="0" indent="0">
              <a:buNone/>
            </a:pPr>
            <a:endParaRPr lang="en-US" sz="1800">
              <a:solidFill>
                <a:srgbClr val="002E51"/>
              </a:solidFill>
            </a:endParaRPr>
          </a:p>
          <a:p>
            <a:pPr>
              <a:buFont typeface="Arial"/>
              <a:buChar char="•"/>
            </a:pPr>
            <a:endParaRPr lang="en-US" sz="2000">
              <a:solidFill>
                <a:srgbClr val="002E51"/>
              </a:solidFill>
            </a:endParaRPr>
          </a:p>
        </p:txBody>
      </p:sp>
      <p:sp>
        <p:nvSpPr>
          <p:cNvPr id="4" name="Title 3"/>
          <p:cNvSpPr>
            <a:spLocks noGrp="1"/>
          </p:cNvSpPr>
          <p:nvPr>
            <p:ph type="title" idx="4294967295"/>
          </p:nvPr>
        </p:nvSpPr>
        <p:spPr>
          <a:xfrm>
            <a:off x="0" y="127000"/>
            <a:ext cx="9144000" cy="695325"/>
          </a:xfrm>
          <a:prstGeom prst="rect">
            <a:avLst/>
          </a:prstGeom>
        </p:spPr>
        <p:txBody>
          <a:bodyPr lIns="91440" tIns="45720" rIns="91440" bIns="45720" anchor="t"/>
          <a:lstStyle/>
          <a:p>
            <a:r>
              <a:rPr lang="en-US" sz="3200" b="1">
                <a:solidFill>
                  <a:srgbClr val="002E51"/>
                </a:solidFill>
              </a:rPr>
              <a:t>Treatment for tiNDMM </a:t>
            </a:r>
          </a:p>
        </p:txBody>
      </p:sp>
    </p:spTree>
    <p:extLst>
      <p:ext uri="{BB962C8B-B14F-4D97-AF65-F5344CB8AC3E}">
        <p14:creationId xmlns:p14="http://schemas.microsoft.com/office/powerpoint/2010/main" val="27765999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14FBF8-814D-078F-3BD5-7AEABF5A3525}"/>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Hematologic Malignancies</a:t>
            </a:r>
            <a:endParaRPr lang="en-US" spc="600" dirty="0">
              <a:solidFill>
                <a:srgbClr val="FFC82C"/>
              </a:solidFill>
              <a:latin typeface="Corporate A Medium" panose="02000503080000020004" pitchFamily="2" charset="0"/>
            </a:endParaRPr>
          </a:p>
        </p:txBody>
      </p:sp>
      <p:sp>
        <p:nvSpPr>
          <p:cNvPr id="3" name="Rectangle 2">
            <a:extLst>
              <a:ext uri="{FF2B5EF4-FFF2-40B4-BE49-F238E27FC236}">
                <a16:creationId xmlns:a16="http://schemas.microsoft.com/office/drawing/2014/main" id="{04D0B3D4-A1F3-CD14-3D64-A9979ABF7E26}"/>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Thursday, June 13, 2024</a:t>
            </a:r>
          </a:p>
        </p:txBody>
      </p:sp>
      <p:sp>
        <p:nvSpPr>
          <p:cNvPr id="4" name="Rectangle 3">
            <a:extLst>
              <a:ext uri="{FF2B5EF4-FFF2-40B4-BE49-F238E27FC236}">
                <a16:creationId xmlns:a16="http://schemas.microsoft.com/office/drawing/2014/main" id="{2B9EBEB8-527E-3932-0964-7B50A936C8C2}"/>
              </a:ext>
            </a:extLst>
          </p:cNvPr>
          <p:cNvSpPr/>
          <p:nvPr/>
        </p:nvSpPr>
        <p:spPr>
          <a:xfrm>
            <a:off x="7903597" y="421420"/>
            <a:ext cx="516835" cy="198782"/>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0109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Kelsey Baron, MD</a:t>
            </a:r>
          </a:p>
          <a:p>
            <a:r>
              <a:rPr lang="en-US" dirty="0">
                <a:solidFill>
                  <a:srgbClr val="002E51"/>
                </a:solidFill>
              </a:rPr>
              <a:t>Huntsman Cancer Institute</a:t>
            </a:r>
          </a:p>
          <a:p>
            <a:r>
              <a:rPr lang="en-US" dirty="0">
                <a:solidFill>
                  <a:srgbClr val="002E51"/>
                </a:solidFill>
              </a:rPr>
              <a:t>Salt Lake City, Utah</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How to treat CLL</a:t>
            </a:r>
          </a:p>
        </p:txBody>
      </p:sp>
    </p:spTree>
    <p:extLst>
      <p:ext uri="{BB962C8B-B14F-4D97-AF65-F5344CB8AC3E}">
        <p14:creationId xmlns:p14="http://schemas.microsoft.com/office/powerpoint/2010/main" val="282699817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Case 1</a:t>
            </a:r>
          </a:p>
        </p:txBody>
      </p:sp>
      <p:graphicFrame>
        <p:nvGraphicFramePr>
          <p:cNvPr id="5" name="Content Placeholder 3">
            <a:extLst>
              <a:ext uri="{FF2B5EF4-FFF2-40B4-BE49-F238E27FC236}">
                <a16:creationId xmlns:a16="http://schemas.microsoft.com/office/drawing/2014/main" id="{9DE7705F-C2A9-23CA-AD93-EED9E59141B5}"/>
              </a:ext>
            </a:extLst>
          </p:cNvPr>
          <p:cNvGraphicFramePr>
            <a:graphicFrameLocks noGrp="1"/>
          </p:cNvGraphicFramePr>
          <p:nvPr>
            <p:ph idx="1"/>
          </p:nvPr>
        </p:nvGraphicFramePr>
        <p:xfrm>
          <a:off x="0" y="729448"/>
          <a:ext cx="9580708" cy="3494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48501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7BEA228-610E-77F0-82E5-FB0A2882C881}"/>
              </a:ext>
            </a:extLst>
          </p:cNvPr>
          <p:cNvSpPr>
            <a:spLocks noGrp="1"/>
          </p:cNvSpPr>
          <p:nvPr>
            <p:ph type="subTitle" idx="1"/>
          </p:nvPr>
        </p:nvSpPr>
        <p:spPr>
          <a:xfrm>
            <a:off x="1371600" y="1511461"/>
            <a:ext cx="6400800" cy="2651759"/>
          </a:xfrm>
        </p:spPr>
        <p:txBody>
          <a:bodyPr/>
          <a:lstStyle/>
          <a:p>
            <a:pPr marL="514350" indent="-514350" algn="l">
              <a:buFont typeface="+mj-lt"/>
              <a:buAutoNum type="alphaUcPeriod"/>
            </a:pPr>
            <a:r>
              <a:rPr lang="en-US" sz="2400" dirty="0"/>
              <a:t>Re-challenge with FCR (chemo-</a:t>
            </a:r>
            <a:r>
              <a:rPr lang="en-US" sz="2400" dirty="0" err="1"/>
              <a:t>immuno</a:t>
            </a:r>
            <a:r>
              <a:rPr lang="en-US" sz="2400" dirty="0"/>
              <a:t>)</a:t>
            </a:r>
          </a:p>
          <a:p>
            <a:pPr marL="514350" indent="-514350" algn="l">
              <a:buFont typeface="+mj-lt"/>
              <a:buAutoNum type="alphaUcPeriod"/>
            </a:pPr>
            <a:r>
              <a:rPr lang="en-US" sz="2400" dirty="0"/>
              <a:t>Ibrutinib</a:t>
            </a:r>
          </a:p>
          <a:p>
            <a:pPr marL="514350" indent="-514350" algn="l">
              <a:buFont typeface="+mj-lt"/>
              <a:buAutoNum type="alphaUcPeriod"/>
            </a:pPr>
            <a:r>
              <a:rPr lang="en-US" sz="2400" dirty="0"/>
              <a:t>CAR-T</a:t>
            </a:r>
          </a:p>
          <a:p>
            <a:pPr marL="514350" indent="-514350" algn="l">
              <a:buFont typeface="+mj-lt"/>
              <a:buAutoNum type="alphaUcPeriod"/>
            </a:pPr>
            <a:r>
              <a:rPr lang="en-US" sz="2400" dirty="0"/>
              <a:t>Zanubrutinib</a:t>
            </a:r>
          </a:p>
          <a:p>
            <a:pPr algn="l"/>
            <a:endParaRPr lang="en-US" dirty="0"/>
          </a:p>
        </p:txBody>
      </p:sp>
      <p:sp>
        <p:nvSpPr>
          <p:cNvPr id="4" name="Title 3"/>
          <p:cNvSpPr>
            <a:spLocks noGrp="1"/>
          </p:cNvSpPr>
          <p:nvPr>
            <p:ph type="title"/>
          </p:nvPr>
        </p:nvSpPr>
        <p:spPr/>
        <p:txBody>
          <a:bodyPr/>
          <a:lstStyle/>
          <a:p>
            <a:r>
              <a:rPr lang="en-US" dirty="0"/>
              <a:t>How would you treat this patient after chemo-</a:t>
            </a:r>
            <a:r>
              <a:rPr lang="en-US" dirty="0" err="1"/>
              <a:t>immuno</a:t>
            </a:r>
            <a:r>
              <a:rPr lang="en-US" dirty="0"/>
              <a:t> and BCL2i?</a:t>
            </a:r>
            <a:endParaRPr lang="en-US" b="1" dirty="0">
              <a:solidFill>
                <a:srgbClr val="002E51"/>
              </a:solidFill>
            </a:endParaRPr>
          </a:p>
        </p:txBody>
      </p:sp>
      <p:sp>
        <p:nvSpPr>
          <p:cNvPr id="7" name="Frame 6">
            <a:extLst>
              <a:ext uri="{FF2B5EF4-FFF2-40B4-BE49-F238E27FC236}">
                <a16:creationId xmlns:a16="http://schemas.microsoft.com/office/drawing/2014/main" id="{5BBD36DA-F550-53FA-AB72-686DF0631873}"/>
              </a:ext>
            </a:extLst>
          </p:cNvPr>
          <p:cNvSpPr/>
          <p:nvPr/>
        </p:nvSpPr>
        <p:spPr>
          <a:xfrm>
            <a:off x="1201863" y="2837340"/>
            <a:ext cx="6218440" cy="526421"/>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1671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836387-11E3-2972-F3A0-ED99C837AF4D}"/>
              </a:ext>
            </a:extLst>
          </p:cNvPr>
          <p:cNvPicPr>
            <a:picLocks noChangeAspect="1"/>
          </p:cNvPicPr>
          <p:nvPr/>
        </p:nvPicPr>
        <p:blipFill>
          <a:blip r:embed="rId2"/>
          <a:stretch>
            <a:fillRect/>
          </a:stretch>
        </p:blipFill>
        <p:spPr>
          <a:xfrm>
            <a:off x="566928" y="202449"/>
            <a:ext cx="7772400" cy="3830056"/>
          </a:xfrm>
          <a:prstGeom prst="rect">
            <a:avLst/>
          </a:prstGeom>
        </p:spPr>
      </p:pic>
      <p:sp>
        <p:nvSpPr>
          <p:cNvPr id="8" name="Text Box 11">
            <a:extLst>
              <a:ext uri="{FF2B5EF4-FFF2-40B4-BE49-F238E27FC236}">
                <a16:creationId xmlns:a16="http://schemas.microsoft.com/office/drawing/2014/main" id="{AB2154AC-846C-30D6-2360-B19D9E2490D8}"/>
              </a:ext>
            </a:extLst>
          </p:cNvPr>
          <p:cNvSpPr txBox="1">
            <a:spLocks noChangeArrowheads="1"/>
          </p:cNvSpPr>
          <p:nvPr/>
        </p:nvSpPr>
        <p:spPr bwMode="auto">
          <a:xfrm>
            <a:off x="6279776" y="4065029"/>
            <a:ext cx="32004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altLang="en-US" sz="105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Gerd A et al, ASH 2022, </a:t>
            </a:r>
            <a:r>
              <a:rPr kumimoji="0" lang="pt-BR" altLang="en-US" sz="1050" b="0" i="1"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Presentation</a:t>
            </a:r>
            <a:r>
              <a:rPr kumimoji="0" lang="pt-BR" altLang="en-US" sz="105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627. </a:t>
            </a:r>
          </a:p>
        </p:txBody>
      </p:sp>
    </p:spTree>
    <p:extLst>
      <p:ext uri="{BB962C8B-B14F-4D97-AF65-F5344CB8AC3E}">
        <p14:creationId xmlns:p14="http://schemas.microsoft.com/office/powerpoint/2010/main" val="332256265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176400-CEA7-25DC-A3F8-E03315358E51}"/>
              </a:ext>
            </a:extLst>
          </p:cNvPr>
          <p:cNvSpPr>
            <a:spLocks noGrp="1"/>
          </p:cNvSpPr>
          <p:nvPr>
            <p:ph type="title"/>
          </p:nvPr>
        </p:nvSpPr>
        <p:spPr/>
        <p:txBody>
          <a:bodyPr/>
          <a:lstStyle/>
          <a:p>
            <a:r>
              <a:rPr lang="en-US" sz="3200" dirty="0"/>
              <a:t>APLINE Study Extended Follow Up: </a:t>
            </a:r>
            <a:br>
              <a:rPr lang="en-US" sz="3200" dirty="0"/>
            </a:br>
            <a:r>
              <a:rPr lang="en-US" sz="3200" dirty="0"/>
              <a:t>Zanubrutinib is superior to Ibrutinib</a:t>
            </a:r>
            <a:br>
              <a:rPr lang="en-US" sz="3200" dirty="0"/>
            </a:br>
            <a:endParaRPr lang="en-US" sz="3200" dirty="0"/>
          </a:p>
        </p:txBody>
      </p:sp>
      <p:pic>
        <p:nvPicPr>
          <p:cNvPr id="7" name="Content Placeholder 3">
            <a:extLst>
              <a:ext uri="{FF2B5EF4-FFF2-40B4-BE49-F238E27FC236}">
                <a16:creationId xmlns:a16="http://schemas.microsoft.com/office/drawing/2014/main" id="{DD7217E3-B1F7-2D5E-06D1-999B827ABF9A}"/>
              </a:ext>
            </a:extLst>
          </p:cNvPr>
          <p:cNvPicPr>
            <a:picLocks noGrp="1" noChangeAspect="1"/>
          </p:cNvPicPr>
          <p:nvPr>
            <p:ph idx="1"/>
          </p:nvPr>
        </p:nvPicPr>
        <p:blipFill>
          <a:blip r:embed="rId2"/>
          <a:srcRect l="11" r="11"/>
          <a:stretch/>
        </p:blipFill>
        <p:spPr>
          <a:xfrm>
            <a:off x="515006" y="1352635"/>
            <a:ext cx="7566601" cy="2863668"/>
          </a:xfrm>
          <a:prstGeom prst="rect">
            <a:avLst/>
          </a:prstGeom>
        </p:spPr>
      </p:pic>
      <p:sp>
        <p:nvSpPr>
          <p:cNvPr id="10" name="TextBox 9">
            <a:extLst>
              <a:ext uri="{FF2B5EF4-FFF2-40B4-BE49-F238E27FC236}">
                <a16:creationId xmlns:a16="http://schemas.microsoft.com/office/drawing/2014/main" id="{9A6CDD7E-3B98-E517-411A-1D46B6F47924}"/>
              </a:ext>
            </a:extLst>
          </p:cNvPr>
          <p:cNvSpPr txBox="1"/>
          <p:nvPr/>
        </p:nvSpPr>
        <p:spPr>
          <a:xfrm>
            <a:off x="7582714" y="4216303"/>
            <a:ext cx="1561286" cy="276999"/>
          </a:xfrm>
          <a:prstGeom prst="rect">
            <a:avLst/>
          </a:prstGeom>
          <a:noFill/>
        </p:spPr>
        <p:txBody>
          <a:bodyPr wrap="square" rtlCol="0">
            <a:spAutoFit/>
          </a:bodyPr>
          <a:lstStyle/>
          <a:p>
            <a:r>
              <a:rPr lang="en-US" sz="1200" dirty="0"/>
              <a:t>Brown. ASH. 2023</a:t>
            </a:r>
          </a:p>
        </p:txBody>
      </p:sp>
    </p:spTree>
    <p:extLst>
      <p:ext uri="{BB962C8B-B14F-4D97-AF65-F5344CB8AC3E}">
        <p14:creationId xmlns:p14="http://schemas.microsoft.com/office/powerpoint/2010/main" val="16538549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A9A5AE-88A9-CCA9-08F0-79EF5A6146F7}"/>
              </a:ext>
            </a:extLst>
          </p:cNvPr>
          <p:cNvSpPr>
            <a:spLocks noGrp="1"/>
          </p:cNvSpPr>
          <p:nvPr>
            <p:ph type="title"/>
          </p:nvPr>
        </p:nvSpPr>
        <p:spPr/>
        <p:txBody>
          <a:bodyPr/>
          <a:lstStyle/>
          <a:p>
            <a:r>
              <a:rPr lang="en-US" sz="3200" dirty="0"/>
              <a:t>Zanubrutinib is superior to Ibrutinib in patients with del(17p) or TP53 mutation</a:t>
            </a:r>
          </a:p>
        </p:txBody>
      </p:sp>
      <p:pic>
        <p:nvPicPr>
          <p:cNvPr id="4" name="Content Placeholder 4" descr="A graph of a number of events&#10;&#10;Description automatically generated">
            <a:extLst>
              <a:ext uri="{FF2B5EF4-FFF2-40B4-BE49-F238E27FC236}">
                <a16:creationId xmlns:a16="http://schemas.microsoft.com/office/drawing/2014/main" id="{06BA7FA6-4DA8-F23E-A867-32F7FB361748}"/>
              </a:ext>
            </a:extLst>
          </p:cNvPr>
          <p:cNvPicPr>
            <a:picLocks noGrp="1" noChangeAspect="1"/>
          </p:cNvPicPr>
          <p:nvPr>
            <p:ph idx="1"/>
          </p:nvPr>
        </p:nvPicPr>
        <p:blipFill>
          <a:blip r:embed="rId2"/>
          <a:stretch>
            <a:fillRect/>
          </a:stretch>
        </p:blipFill>
        <p:spPr>
          <a:xfrm>
            <a:off x="1053663" y="1396229"/>
            <a:ext cx="6865882" cy="2679368"/>
          </a:xfrm>
        </p:spPr>
      </p:pic>
      <p:sp>
        <p:nvSpPr>
          <p:cNvPr id="5" name="TextBox 4">
            <a:extLst>
              <a:ext uri="{FF2B5EF4-FFF2-40B4-BE49-F238E27FC236}">
                <a16:creationId xmlns:a16="http://schemas.microsoft.com/office/drawing/2014/main" id="{B0948AEB-4241-D2A1-4544-51F7F6E7EAC4}"/>
              </a:ext>
            </a:extLst>
          </p:cNvPr>
          <p:cNvSpPr txBox="1"/>
          <p:nvPr/>
        </p:nvSpPr>
        <p:spPr>
          <a:xfrm>
            <a:off x="7582714" y="4078847"/>
            <a:ext cx="1561286" cy="276999"/>
          </a:xfrm>
          <a:prstGeom prst="rect">
            <a:avLst/>
          </a:prstGeom>
          <a:noFill/>
        </p:spPr>
        <p:txBody>
          <a:bodyPr wrap="square" rtlCol="0">
            <a:spAutoFit/>
          </a:bodyPr>
          <a:lstStyle/>
          <a:p>
            <a:r>
              <a:rPr lang="en-US" sz="1200" dirty="0"/>
              <a:t>Brown. ASH. 2023</a:t>
            </a:r>
          </a:p>
        </p:txBody>
      </p:sp>
      <p:pic>
        <p:nvPicPr>
          <p:cNvPr id="7" name="Content Placeholder 4" descr="A graph of a number of events&#10;&#10;Description automatically generated">
            <a:extLst>
              <a:ext uri="{FF2B5EF4-FFF2-40B4-BE49-F238E27FC236}">
                <a16:creationId xmlns:a16="http://schemas.microsoft.com/office/drawing/2014/main" id="{0C2749CF-2557-BC49-B96E-B8F749F13751}"/>
              </a:ext>
            </a:extLst>
          </p:cNvPr>
          <p:cNvPicPr>
            <a:picLocks noChangeAspect="1"/>
          </p:cNvPicPr>
          <p:nvPr/>
        </p:nvPicPr>
        <p:blipFill>
          <a:blip r:embed="rId2"/>
          <a:stretch>
            <a:fillRect/>
          </a:stretch>
        </p:blipFill>
        <p:spPr bwMode="auto">
          <a:xfrm>
            <a:off x="1042903" y="1519277"/>
            <a:ext cx="6550572" cy="255632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46220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3383DA1-E571-D20E-1AA6-E0910CF6D759}"/>
              </a:ext>
            </a:extLst>
          </p:cNvPr>
          <p:cNvSpPr>
            <a:spLocks noGrp="1"/>
          </p:cNvSpPr>
          <p:nvPr>
            <p:ph sz="half" idx="1"/>
          </p:nvPr>
        </p:nvSpPr>
        <p:spPr/>
        <p:txBody>
          <a:bodyPr/>
          <a:lstStyle/>
          <a:p>
            <a:r>
              <a:rPr lang="en-US" sz="1600" dirty="0"/>
              <a:t>Acalabrutinib gained FDA approval for CLL in 2019</a:t>
            </a:r>
          </a:p>
          <a:p>
            <a:r>
              <a:rPr lang="en-US" sz="1600" dirty="0"/>
              <a:t>In the phase III trial, ELEVATE-RR, Acalabrutinib was </a:t>
            </a:r>
            <a:r>
              <a:rPr lang="en-US" sz="1600" b="1" dirty="0"/>
              <a:t>non-inferior to Ibrutinib</a:t>
            </a:r>
            <a:r>
              <a:rPr lang="en-US" sz="1600" dirty="0"/>
              <a:t> and had a more favorable cardiac risk profile</a:t>
            </a:r>
          </a:p>
          <a:p>
            <a:r>
              <a:rPr lang="en-US" sz="1600" dirty="0"/>
              <a:t>Acalabrutinib and Zanubrutinib have never been compared head-to-head.  </a:t>
            </a:r>
          </a:p>
          <a:p>
            <a:r>
              <a:rPr lang="en-US" sz="1600" dirty="0"/>
              <a:t>Choosing between the two is often based on side effects</a:t>
            </a:r>
          </a:p>
          <a:p>
            <a:endParaRPr lang="en-US" sz="1600" dirty="0"/>
          </a:p>
        </p:txBody>
      </p:sp>
      <p:sp>
        <p:nvSpPr>
          <p:cNvPr id="3" name="Title 2">
            <a:extLst>
              <a:ext uri="{FF2B5EF4-FFF2-40B4-BE49-F238E27FC236}">
                <a16:creationId xmlns:a16="http://schemas.microsoft.com/office/drawing/2014/main" id="{3EB90788-BBD5-7D15-6553-02C4A110AD7E}"/>
              </a:ext>
            </a:extLst>
          </p:cNvPr>
          <p:cNvSpPr>
            <a:spLocks noGrp="1"/>
          </p:cNvSpPr>
          <p:nvPr>
            <p:ph type="title"/>
          </p:nvPr>
        </p:nvSpPr>
        <p:spPr/>
        <p:txBody>
          <a:bodyPr/>
          <a:lstStyle/>
          <a:p>
            <a:r>
              <a:rPr lang="en-US" dirty="0"/>
              <a:t>What about Acalabrutinib?</a:t>
            </a:r>
          </a:p>
        </p:txBody>
      </p:sp>
      <p:pic>
        <p:nvPicPr>
          <p:cNvPr id="8" name="Content Placeholder 15" descr="A graph showing the number of events and events&#10;&#10;Description automatically generated">
            <a:extLst>
              <a:ext uri="{FF2B5EF4-FFF2-40B4-BE49-F238E27FC236}">
                <a16:creationId xmlns:a16="http://schemas.microsoft.com/office/drawing/2014/main" id="{AE204538-AAFC-C61B-0929-EDB39E851058}"/>
              </a:ext>
            </a:extLst>
          </p:cNvPr>
          <p:cNvPicPr>
            <a:picLocks noGrp="1" noChangeAspect="1"/>
          </p:cNvPicPr>
          <p:nvPr>
            <p:ph sz="half" idx="2"/>
          </p:nvPr>
        </p:nvPicPr>
        <p:blipFill>
          <a:blip r:embed="rId2"/>
          <a:stretch>
            <a:fillRect/>
          </a:stretch>
        </p:blipFill>
        <p:spPr>
          <a:xfrm>
            <a:off x="4648200" y="1315126"/>
            <a:ext cx="3810000" cy="2541822"/>
          </a:xfrm>
        </p:spPr>
      </p:pic>
      <p:sp>
        <p:nvSpPr>
          <p:cNvPr id="9" name="TextBox 8">
            <a:extLst>
              <a:ext uri="{FF2B5EF4-FFF2-40B4-BE49-F238E27FC236}">
                <a16:creationId xmlns:a16="http://schemas.microsoft.com/office/drawing/2014/main" id="{8CCF19FD-0C5F-32AD-857A-49A0F61708D7}"/>
              </a:ext>
            </a:extLst>
          </p:cNvPr>
          <p:cNvSpPr txBox="1"/>
          <p:nvPr/>
        </p:nvSpPr>
        <p:spPr>
          <a:xfrm>
            <a:off x="6221506" y="1413332"/>
            <a:ext cx="2389094" cy="369332"/>
          </a:xfrm>
          <a:prstGeom prst="rect">
            <a:avLst/>
          </a:prstGeom>
          <a:noFill/>
        </p:spPr>
        <p:txBody>
          <a:bodyPr wrap="square" rtlCol="0">
            <a:spAutoFit/>
          </a:bodyPr>
          <a:lstStyle/>
          <a:p>
            <a:r>
              <a:rPr lang="en-US" sz="1800" dirty="0" err="1"/>
              <a:t>mPFS</a:t>
            </a:r>
            <a:r>
              <a:rPr lang="en-US" sz="1800" dirty="0"/>
              <a:t> 38 months</a:t>
            </a:r>
          </a:p>
        </p:txBody>
      </p:sp>
    </p:spTree>
    <p:extLst>
      <p:ext uri="{BB962C8B-B14F-4D97-AF65-F5344CB8AC3E}">
        <p14:creationId xmlns:p14="http://schemas.microsoft.com/office/powerpoint/2010/main" val="365631504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B559C1-D46D-30AA-B766-C74E3CD036D0}"/>
              </a:ext>
            </a:extLst>
          </p:cNvPr>
          <p:cNvSpPr>
            <a:spLocks noGrp="1"/>
          </p:cNvSpPr>
          <p:nvPr>
            <p:ph type="title"/>
          </p:nvPr>
        </p:nvSpPr>
        <p:spPr/>
        <p:txBody>
          <a:bodyPr/>
          <a:lstStyle/>
          <a:p>
            <a:r>
              <a:rPr lang="en-US" dirty="0"/>
              <a:t>HTN is more common with Zanubrutinib</a:t>
            </a:r>
          </a:p>
        </p:txBody>
      </p:sp>
      <p:pic>
        <p:nvPicPr>
          <p:cNvPr id="7" name="Content Placeholder 11" descr="A graph of a number of people&#10;&#10;Description automatically generated with medium confidence">
            <a:extLst>
              <a:ext uri="{FF2B5EF4-FFF2-40B4-BE49-F238E27FC236}">
                <a16:creationId xmlns:a16="http://schemas.microsoft.com/office/drawing/2014/main" id="{3BE9452A-8F7F-58CC-D90E-F0D3C778C58F}"/>
              </a:ext>
            </a:extLst>
          </p:cNvPr>
          <p:cNvPicPr>
            <a:picLocks noGrp="1" noChangeAspect="1"/>
          </p:cNvPicPr>
          <p:nvPr>
            <p:ph sz="half" idx="1"/>
          </p:nvPr>
        </p:nvPicPr>
        <p:blipFill>
          <a:blip r:embed="rId2"/>
          <a:stretch>
            <a:fillRect/>
          </a:stretch>
        </p:blipFill>
        <p:spPr>
          <a:xfrm>
            <a:off x="685800" y="1287658"/>
            <a:ext cx="3810000" cy="2596759"/>
          </a:xfrm>
          <a:prstGeom prst="rect">
            <a:avLst/>
          </a:prstGeom>
        </p:spPr>
      </p:pic>
      <p:pic>
        <p:nvPicPr>
          <p:cNvPr id="8" name="Content Placeholder 7">
            <a:extLst>
              <a:ext uri="{FF2B5EF4-FFF2-40B4-BE49-F238E27FC236}">
                <a16:creationId xmlns:a16="http://schemas.microsoft.com/office/drawing/2014/main" id="{DDA43C41-90E6-95A1-8AD6-50D8BC5D6F34}"/>
              </a:ext>
            </a:extLst>
          </p:cNvPr>
          <p:cNvPicPr>
            <a:picLocks noGrp="1" noChangeAspect="1"/>
          </p:cNvPicPr>
          <p:nvPr>
            <p:ph sz="half" idx="2"/>
          </p:nvPr>
        </p:nvPicPr>
        <p:blipFill>
          <a:blip r:embed="rId3"/>
          <a:stretch>
            <a:fillRect/>
          </a:stretch>
        </p:blipFill>
        <p:spPr>
          <a:xfrm>
            <a:off x="4648200" y="1242627"/>
            <a:ext cx="3810000" cy="2686820"/>
          </a:xfrm>
          <a:prstGeom prst="rect">
            <a:avLst/>
          </a:prstGeom>
        </p:spPr>
      </p:pic>
      <p:sp>
        <p:nvSpPr>
          <p:cNvPr id="9" name="TextBox 8">
            <a:extLst>
              <a:ext uri="{FF2B5EF4-FFF2-40B4-BE49-F238E27FC236}">
                <a16:creationId xmlns:a16="http://schemas.microsoft.com/office/drawing/2014/main" id="{D693304D-D22D-7119-0804-ACF54AAB10EA}"/>
              </a:ext>
            </a:extLst>
          </p:cNvPr>
          <p:cNvSpPr txBox="1"/>
          <p:nvPr/>
        </p:nvSpPr>
        <p:spPr>
          <a:xfrm>
            <a:off x="3178297" y="2699313"/>
            <a:ext cx="1393703" cy="276999"/>
          </a:xfrm>
          <a:prstGeom prst="rect">
            <a:avLst/>
          </a:prstGeom>
          <a:noFill/>
        </p:spPr>
        <p:txBody>
          <a:bodyPr wrap="square" rtlCol="0">
            <a:spAutoFit/>
          </a:bodyPr>
          <a:lstStyle/>
          <a:p>
            <a:r>
              <a:rPr lang="en-US" sz="1200" dirty="0">
                <a:solidFill>
                  <a:srgbClr val="C00000"/>
                </a:solidFill>
              </a:rPr>
              <a:t>Acalabrutinib 9%</a:t>
            </a:r>
          </a:p>
        </p:txBody>
      </p:sp>
      <p:sp>
        <p:nvSpPr>
          <p:cNvPr id="10" name="TextBox 9">
            <a:extLst>
              <a:ext uri="{FF2B5EF4-FFF2-40B4-BE49-F238E27FC236}">
                <a16:creationId xmlns:a16="http://schemas.microsoft.com/office/drawing/2014/main" id="{56A58FD5-3313-C988-2EED-09D29E2C58D8}"/>
              </a:ext>
            </a:extLst>
          </p:cNvPr>
          <p:cNvSpPr txBox="1"/>
          <p:nvPr/>
        </p:nvSpPr>
        <p:spPr>
          <a:xfrm>
            <a:off x="3309057" y="2422314"/>
            <a:ext cx="1132181" cy="276999"/>
          </a:xfrm>
          <a:prstGeom prst="rect">
            <a:avLst/>
          </a:prstGeom>
          <a:noFill/>
        </p:spPr>
        <p:txBody>
          <a:bodyPr wrap="square" rtlCol="0">
            <a:spAutoFit/>
          </a:bodyPr>
          <a:lstStyle/>
          <a:p>
            <a:r>
              <a:rPr lang="en-US" sz="1200" dirty="0">
                <a:solidFill>
                  <a:srgbClr val="0070C0"/>
                </a:solidFill>
              </a:rPr>
              <a:t>Ibrutinib 23%</a:t>
            </a:r>
          </a:p>
        </p:txBody>
      </p:sp>
      <p:sp>
        <p:nvSpPr>
          <p:cNvPr id="11" name="TextBox 10">
            <a:extLst>
              <a:ext uri="{FF2B5EF4-FFF2-40B4-BE49-F238E27FC236}">
                <a16:creationId xmlns:a16="http://schemas.microsoft.com/office/drawing/2014/main" id="{674E4736-B1DC-8CD1-4A48-135D1B0DA610}"/>
              </a:ext>
            </a:extLst>
          </p:cNvPr>
          <p:cNvSpPr txBox="1"/>
          <p:nvPr/>
        </p:nvSpPr>
        <p:spPr>
          <a:xfrm>
            <a:off x="8059594" y="2417903"/>
            <a:ext cx="551006" cy="276999"/>
          </a:xfrm>
          <a:prstGeom prst="rect">
            <a:avLst/>
          </a:prstGeom>
          <a:noFill/>
        </p:spPr>
        <p:txBody>
          <a:bodyPr wrap="square" rtlCol="0">
            <a:spAutoFit/>
          </a:bodyPr>
          <a:lstStyle/>
          <a:p>
            <a:r>
              <a:rPr lang="en-US" sz="1200" dirty="0"/>
              <a:t>23%</a:t>
            </a:r>
          </a:p>
        </p:txBody>
      </p:sp>
      <p:sp>
        <p:nvSpPr>
          <p:cNvPr id="14" name="TextBox 13">
            <a:extLst>
              <a:ext uri="{FF2B5EF4-FFF2-40B4-BE49-F238E27FC236}">
                <a16:creationId xmlns:a16="http://schemas.microsoft.com/office/drawing/2014/main" id="{630A402C-F968-B10C-9193-626DCC86D1BF}"/>
              </a:ext>
            </a:extLst>
          </p:cNvPr>
          <p:cNvSpPr txBox="1"/>
          <p:nvPr/>
        </p:nvSpPr>
        <p:spPr>
          <a:xfrm>
            <a:off x="685800" y="3887448"/>
            <a:ext cx="5536545" cy="461665"/>
          </a:xfrm>
          <a:prstGeom prst="rect">
            <a:avLst/>
          </a:prstGeom>
          <a:noFill/>
        </p:spPr>
        <p:txBody>
          <a:bodyPr wrap="square" rtlCol="0">
            <a:spAutoFit/>
          </a:bodyPr>
          <a:lstStyle/>
          <a:p>
            <a:r>
              <a:rPr lang="en-US" sz="1200" dirty="0"/>
              <a:t>Neutropenia also more common with </a:t>
            </a:r>
            <a:r>
              <a:rPr lang="en-US" sz="1200" dirty="0" err="1"/>
              <a:t>Zanu</a:t>
            </a:r>
            <a:endParaRPr lang="en-US" sz="1200" dirty="0"/>
          </a:p>
          <a:p>
            <a:r>
              <a:rPr lang="en-US" sz="1200" dirty="0"/>
              <a:t>Cough and Headache more common with Acala</a:t>
            </a:r>
          </a:p>
        </p:txBody>
      </p:sp>
      <p:sp>
        <p:nvSpPr>
          <p:cNvPr id="15" name="TextBox 14">
            <a:extLst>
              <a:ext uri="{FF2B5EF4-FFF2-40B4-BE49-F238E27FC236}">
                <a16:creationId xmlns:a16="http://schemas.microsoft.com/office/drawing/2014/main" id="{49039232-59B3-570D-BB38-84772F5590AF}"/>
              </a:ext>
            </a:extLst>
          </p:cNvPr>
          <p:cNvSpPr txBox="1"/>
          <p:nvPr/>
        </p:nvSpPr>
        <p:spPr>
          <a:xfrm>
            <a:off x="7259396" y="3938535"/>
            <a:ext cx="2151401" cy="461665"/>
          </a:xfrm>
          <a:prstGeom prst="rect">
            <a:avLst/>
          </a:prstGeom>
          <a:noFill/>
        </p:spPr>
        <p:txBody>
          <a:bodyPr wrap="square" rtlCol="0">
            <a:spAutoFit/>
          </a:bodyPr>
          <a:lstStyle/>
          <a:p>
            <a:r>
              <a:rPr lang="en-US" sz="1200" dirty="0"/>
              <a:t>J Brown. </a:t>
            </a:r>
            <a:r>
              <a:rPr lang="en-US" sz="1200" i="1" dirty="0"/>
              <a:t>NEJM</a:t>
            </a:r>
            <a:r>
              <a:rPr lang="en-US" sz="1200" dirty="0"/>
              <a:t>. 2023</a:t>
            </a:r>
          </a:p>
          <a:p>
            <a:r>
              <a:rPr lang="en-US" sz="1200" dirty="0"/>
              <a:t>J Byrd. </a:t>
            </a:r>
            <a:r>
              <a:rPr lang="en-US" sz="1200" i="1" dirty="0"/>
              <a:t>JCO</a:t>
            </a:r>
            <a:r>
              <a:rPr lang="en-US" sz="1200" dirty="0"/>
              <a:t>. 2021</a:t>
            </a:r>
          </a:p>
        </p:txBody>
      </p:sp>
    </p:spTree>
    <p:extLst>
      <p:ext uri="{BB962C8B-B14F-4D97-AF65-F5344CB8AC3E}">
        <p14:creationId xmlns:p14="http://schemas.microsoft.com/office/powerpoint/2010/main" val="12503574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8B5219-750F-D63D-E460-96A41926D329}"/>
              </a:ext>
            </a:extLst>
          </p:cNvPr>
          <p:cNvSpPr>
            <a:spLocks noGrp="1"/>
          </p:cNvSpPr>
          <p:nvPr>
            <p:ph type="title"/>
          </p:nvPr>
        </p:nvSpPr>
        <p:spPr/>
        <p:txBody>
          <a:bodyPr/>
          <a:lstStyle/>
          <a:p>
            <a:r>
              <a:rPr lang="en-US" dirty="0"/>
              <a:t>Case 1 Continued:</a:t>
            </a:r>
          </a:p>
        </p:txBody>
      </p:sp>
      <p:graphicFrame>
        <p:nvGraphicFramePr>
          <p:cNvPr id="5" name="Content Placeholder 3">
            <a:extLst>
              <a:ext uri="{FF2B5EF4-FFF2-40B4-BE49-F238E27FC236}">
                <a16:creationId xmlns:a16="http://schemas.microsoft.com/office/drawing/2014/main" id="{2DA99007-0AFE-3A73-A405-8552F29415C1}"/>
              </a:ext>
            </a:extLst>
          </p:cNvPr>
          <p:cNvGraphicFramePr>
            <a:graphicFrameLocks noGrp="1"/>
          </p:cNvGraphicFramePr>
          <p:nvPr>
            <p:ph idx="1"/>
          </p:nvPr>
        </p:nvGraphicFramePr>
        <p:xfrm>
          <a:off x="315310" y="1008993"/>
          <a:ext cx="8450318" cy="3002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542216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DAC0D880-3298-6438-E353-F772291310DB}"/>
              </a:ext>
            </a:extLst>
          </p:cNvPr>
          <p:cNvSpPr>
            <a:spLocks noGrp="1"/>
          </p:cNvSpPr>
          <p:nvPr>
            <p:ph type="subTitle" idx="1"/>
          </p:nvPr>
        </p:nvSpPr>
        <p:spPr>
          <a:xfrm>
            <a:off x="472965" y="977462"/>
            <a:ext cx="8029903" cy="2974427"/>
          </a:xfrm>
        </p:spPr>
        <p:txBody>
          <a:bodyPr/>
          <a:lstStyle/>
          <a:p>
            <a:pPr marL="342900" indent="-342900" algn="l">
              <a:buFont typeface="Arial" panose="020B0604020202020204" pitchFamily="34" charset="0"/>
              <a:buChar char="•"/>
            </a:pPr>
            <a:r>
              <a:rPr lang="en-US" sz="2400" dirty="0"/>
              <a:t>Zanubrutinib received FDA approval for CLL in Jan, 2023 </a:t>
            </a:r>
          </a:p>
          <a:p>
            <a:pPr marL="342900" indent="-342900" algn="l">
              <a:buFont typeface="Arial" panose="020B0604020202020204" pitchFamily="34" charset="0"/>
              <a:buChar char="•"/>
            </a:pPr>
            <a:r>
              <a:rPr lang="en-US" sz="2400" dirty="0"/>
              <a:t>Zanubrutinib demonstrates superiority to Ibrutinib in long term follow up, including in patients with del(17p) and TP53 mutation.</a:t>
            </a:r>
          </a:p>
          <a:p>
            <a:pPr marL="342900" indent="-342900" algn="l">
              <a:buFont typeface="Arial" panose="020B0604020202020204" pitchFamily="34" charset="0"/>
              <a:buChar char="•"/>
            </a:pPr>
            <a:r>
              <a:rPr lang="en-US" sz="2400" dirty="0"/>
              <a:t>The decision to use Zanubrutinib versus acalabrutinib largely comes down to side effect profile and provider preference.</a:t>
            </a:r>
          </a:p>
          <a:p>
            <a:pPr marL="342900" indent="-342900" algn="l">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31FB41A8-F011-F200-FEE5-759C2FFD8C82}"/>
              </a:ext>
            </a:extLst>
          </p:cNvPr>
          <p:cNvSpPr>
            <a:spLocks noGrp="1"/>
          </p:cNvSpPr>
          <p:nvPr>
            <p:ph type="title"/>
          </p:nvPr>
        </p:nvSpPr>
        <p:spPr/>
        <p:txBody>
          <a:bodyPr/>
          <a:lstStyle/>
          <a:p>
            <a:r>
              <a:rPr lang="en-US" dirty="0"/>
              <a:t>Case 1 Take Aways</a:t>
            </a:r>
          </a:p>
        </p:txBody>
      </p:sp>
    </p:spTree>
    <p:extLst>
      <p:ext uri="{BB962C8B-B14F-4D97-AF65-F5344CB8AC3E}">
        <p14:creationId xmlns:p14="http://schemas.microsoft.com/office/powerpoint/2010/main" val="24563430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BEF0FF-5537-325C-CE97-D30FE842127B}"/>
              </a:ext>
            </a:extLst>
          </p:cNvPr>
          <p:cNvSpPr>
            <a:spLocks noGrp="1"/>
          </p:cNvSpPr>
          <p:nvPr>
            <p:ph type="title"/>
          </p:nvPr>
        </p:nvSpPr>
        <p:spPr/>
        <p:txBody>
          <a:bodyPr/>
          <a:lstStyle/>
          <a:p>
            <a:r>
              <a:rPr lang="en-US" dirty="0"/>
              <a:t>Case 2:</a:t>
            </a:r>
          </a:p>
        </p:txBody>
      </p:sp>
      <p:graphicFrame>
        <p:nvGraphicFramePr>
          <p:cNvPr id="5" name="Content Placeholder 3">
            <a:extLst>
              <a:ext uri="{FF2B5EF4-FFF2-40B4-BE49-F238E27FC236}">
                <a16:creationId xmlns:a16="http://schemas.microsoft.com/office/drawing/2014/main" id="{D378FE9D-C353-BA2D-D131-592F2A4597E2}"/>
              </a:ext>
            </a:extLst>
          </p:cNvPr>
          <p:cNvGraphicFramePr>
            <a:graphicFrameLocks noGrp="1"/>
          </p:cNvGraphicFramePr>
          <p:nvPr>
            <p:ph idx="1"/>
          </p:nvPr>
        </p:nvGraphicFramePr>
        <p:xfrm>
          <a:off x="0" y="809297"/>
          <a:ext cx="8881241" cy="3342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52574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0653EA7-BECE-BB46-B448-AB7F284736A5}"/>
              </a:ext>
            </a:extLst>
          </p:cNvPr>
          <p:cNvSpPr>
            <a:spLocks noGrp="1"/>
          </p:cNvSpPr>
          <p:nvPr>
            <p:ph type="subTitle" idx="1"/>
          </p:nvPr>
        </p:nvSpPr>
        <p:spPr>
          <a:xfrm>
            <a:off x="304801" y="1527448"/>
            <a:ext cx="8460828" cy="2550565"/>
          </a:xfrm>
        </p:spPr>
        <p:txBody>
          <a:bodyPr/>
          <a:lstStyle/>
          <a:p>
            <a:pPr marL="514350" indent="-514350" algn="l">
              <a:buFont typeface="+mj-lt"/>
              <a:buAutoNum type="alphaUcPeriod"/>
            </a:pPr>
            <a:r>
              <a:rPr lang="en-US" sz="2000" dirty="0"/>
              <a:t>Zanubrutinib </a:t>
            </a:r>
          </a:p>
          <a:p>
            <a:pPr marL="514350" indent="-514350" algn="l">
              <a:buFont typeface="+mj-lt"/>
              <a:buAutoNum type="alphaUcPeriod"/>
            </a:pPr>
            <a:r>
              <a:rPr lang="en-US" sz="2000" dirty="0" err="1"/>
              <a:t>Pirtobrutinib</a:t>
            </a:r>
            <a:r>
              <a:rPr lang="en-US" sz="2000" dirty="0"/>
              <a:t> </a:t>
            </a:r>
          </a:p>
          <a:p>
            <a:pPr marL="514350" indent="-514350" algn="l">
              <a:buFont typeface="+mj-lt"/>
              <a:buAutoNum type="alphaUcPeriod"/>
            </a:pPr>
            <a:r>
              <a:rPr lang="en-US" sz="2000" dirty="0"/>
              <a:t>Chemo because he previously responded to chemo</a:t>
            </a:r>
          </a:p>
          <a:p>
            <a:pPr marL="514350" indent="-514350" algn="l">
              <a:buFont typeface="+mj-lt"/>
              <a:buAutoNum type="alphaUcPeriod"/>
            </a:pPr>
            <a:r>
              <a:rPr lang="en-US" sz="2000" dirty="0"/>
              <a:t>PI3Ki (</a:t>
            </a:r>
            <a:r>
              <a:rPr lang="en-US" sz="2000" dirty="0" err="1"/>
              <a:t>Idelalisib</a:t>
            </a:r>
            <a:r>
              <a:rPr lang="en-US" sz="2000" dirty="0"/>
              <a:t>, Duvelisib)</a:t>
            </a:r>
          </a:p>
          <a:p>
            <a:pPr marL="514350" indent="-514350" algn="l">
              <a:buFont typeface="+mj-lt"/>
              <a:buAutoNum type="alphaUcPeriod"/>
            </a:pPr>
            <a:r>
              <a:rPr lang="en-US" sz="2000" dirty="0"/>
              <a:t>CAR-T</a:t>
            </a:r>
          </a:p>
          <a:p>
            <a:pPr marL="514350" indent="-514350" algn="l">
              <a:buFont typeface="+mj-lt"/>
              <a:buAutoNum type="alphaUcPeriod"/>
            </a:pPr>
            <a:r>
              <a:rPr lang="en-US" sz="2000" dirty="0"/>
              <a:t>Clinical trial </a:t>
            </a:r>
          </a:p>
          <a:p>
            <a:pPr marL="514350" indent="-514350" algn="l">
              <a:buFont typeface="+mj-lt"/>
              <a:buAutoNum type="alphaUcPeriod"/>
            </a:pPr>
            <a:r>
              <a:rPr lang="en-US" sz="2000" dirty="0"/>
              <a:t>A, D or E</a:t>
            </a:r>
          </a:p>
          <a:p>
            <a:pPr algn="l"/>
            <a:endParaRPr lang="en-US" sz="2000" dirty="0"/>
          </a:p>
        </p:txBody>
      </p:sp>
      <p:sp>
        <p:nvSpPr>
          <p:cNvPr id="3" name="Title 2">
            <a:extLst>
              <a:ext uri="{FF2B5EF4-FFF2-40B4-BE49-F238E27FC236}">
                <a16:creationId xmlns:a16="http://schemas.microsoft.com/office/drawing/2014/main" id="{2C5CB173-D4AD-011E-1DFB-1A7BB16BAB27}"/>
              </a:ext>
            </a:extLst>
          </p:cNvPr>
          <p:cNvSpPr>
            <a:spLocks noGrp="1"/>
          </p:cNvSpPr>
          <p:nvPr>
            <p:ph type="title"/>
          </p:nvPr>
        </p:nvSpPr>
        <p:spPr/>
        <p:txBody>
          <a:bodyPr/>
          <a:lstStyle/>
          <a:p>
            <a:r>
              <a:rPr lang="en-US" sz="2800" dirty="0"/>
              <a:t>Which of the following treatment options would you choose for this patient previously treated with a BTKi and BCL2i?</a:t>
            </a:r>
          </a:p>
        </p:txBody>
      </p:sp>
      <p:sp>
        <p:nvSpPr>
          <p:cNvPr id="4" name="Frame 3">
            <a:extLst>
              <a:ext uri="{FF2B5EF4-FFF2-40B4-BE49-F238E27FC236}">
                <a16:creationId xmlns:a16="http://schemas.microsoft.com/office/drawing/2014/main" id="{512DE4DE-47EB-1013-F780-3C408254ACB5}"/>
              </a:ext>
            </a:extLst>
          </p:cNvPr>
          <p:cNvSpPr/>
          <p:nvPr/>
        </p:nvSpPr>
        <p:spPr>
          <a:xfrm>
            <a:off x="189186" y="3699641"/>
            <a:ext cx="8734097" cy="451945"/>
          </a:xfrm>
          <a:prstGeom prst="frame">
            <a:avLst>
              <a:gd name="adj1" fmla="val 1107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3891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4F8D9C-A339-8424-ADC9-A063BD493A4C}"/>
              </a:ext>
            </a:extLst>
          </p:cNvPr>
          <p:cNvSpPr>
            <a:spLocks noGrp="1"/>
          </p:cNvSpPr>
          <p:nvPr>
            <p:ph sz="half" idx="1"/>
          </p:nvPr>
        </p:nvSpPr>
        <p:spPr/>
        <p:txBody>
          <a:bodyPr/>
          <a:lstStyle/>
          <a:p>
            <a:r>
              <a:rPr lang="en-US" sz="2000" dirty="0"/>
              <a:t>CLL refractory to both BTKi and BCL2i</a:t>
            </a:r>
          </a:p>
          <a:p>
            <a:endParaRPr lang="en-US" sz="2000" dirty="0"/>
          </a:p>
          <a:p>
            <a:r>
              <a:rPr lang="en-US" sz="2000" dirty="0"/>
              <a:t>Historically, limited treatment options with poor outcomes</a:t>
            </a:r>
          </a:p>
          <a:p>
            <a:pPr lvl="1"/>
            <a:r>
              <a:rPr lang="en-US" sz="2000" dirty="0" err="1"/>
              <a:t>mOS</a:t>
            </a:r>
            <a:r>
              <a:rPr lang="en-US" sz="2000" dirty="0"/>
              <a:t> 3.6 months</a:t>
            </a:r>
          </a:p>
          <a:p>
            <a:endParaRPr lang="en-US" sz="2000" dirty="0"/>
          </a:p>
        </p:txBody>
      </p:sp>
      <p:sp>
        <p:nvSpPr>
          <p:cNvPr id="3" name="Title 2">
            <a:extLst>
              <a:ext uri="{FF2B5EF4-FFF2-40B4-BE49-F238E27FC236}">
                <a16:creationId xmlns:a16="http://schemas.microsoft.com/office/drawing/2014/main" id="{221A7806-9C4D-9C2E-2960-C11DBCA5133B}"/>
              </a:ext>
            </a:extLst>
          </p:cNvPr>
          <p:cNvSpPr>
            <a:spLocks noGrp="1"/>
          </p:cNvSpPr>
          <p:nvPr>
            <p:ph type="title"/>
          </p:nvPr>
        </p:nvSpPr>
        <p:spPr/>
        <p:txBody>
          <a:bodyPr/>
          <a:lstStyle/>
          <a:p>
            <a:r>
              <a:rPr lang="en-US" dirty="0"/>
              <a:t>Double Refractory CLL</a:t>
            </a:r>
          </a:p>
        </p:txBody>
      </p:sp>
      <p:pic>
        <p:nvPicPr>
          <p:cNvPr id="7" name="Content Placeholder 6">
            <a:extLst>
              <a:ext uri="{FF2B5EF4-FFF2-40B4-BE49-F238E27FC236}">
                <a16:creationId xmlns:a16="http://schemas.microsoft.com/office/drawing/2014/main" id="{246A5DF1-036E-A76E-71B4-6029201055FD}"/>
              </a:ext>
            </a:extLst>
          </p:cNvPr>
          <p:cNvPicPr>
            <a:picLocks noGrp="1" noChangeAspect="1"/>
          </p:cNvPicPr>
          <p:nvPr>
            <p:ph sz="half" idx="2"/>
          </p:nvPr>
        </p:nvPicPr>
        <p:blipFill>
          <a:blip r:embed="rId2"/>
          <a:stretch>
            <a:fillRect/>
          </a:stretch>
        </p:blipFill>
        <p:spPr>
          <a:xfrm>
            <a:off x="4648200" y="1253731"/>
            <a:ext cx="3810000" cy="2664613"/>
          </a:xfrm>
          <a:prstGeom prst="rect">
            <a:avLst/>
          </a:prstGeom>
        </p:spPr>
      </p:pic>
      <p:sp>
        <p:nvSpPr>
          <p:cNvPr id="8" name="TextBox 7">
            <a:extLst>
              <a:ext uri="{FF2B5EF4-FFF2-40B4-BE49-F238E27FC236}">
                <a16:creationId xmlns:a16="http://schemas.microsoft.com/office/drawing/2014/main" id="{1AAF9BBF-8CEA-079E-7DFF-6EF7DF9B4E6C}"/>
              </a:ext>
            </a:extLst>
          </p:cNvPr>
          <p:cNvSpPr txBox="1"/>
          <p:nvPr/>
        </p:nvSpPr>
        <p:spPr>
          <a:xfrm>
            <a:off x="7262032" y="4072115"/>
            <a:ext cx="2008092" cy="276999"/>
          </a:xfrm>
          <a:prstGeom prst="rect">
            <a:avLst/>
          </a:prstGeom>
          <a:noFill/>
        </p:spPr>
        <p:txBody>
          <a:bodyPr wrap="square" rtlCol="0">
            <a:spAutoFit/>
          </a:bodyPr>
          <a:lstStyle/>
          <a:p>
            <a:r>
              <a:rPr lang="en-US" sz="1200" dirty="0"/>
              <a:t>Lew TE. </a:t>
            </a:r>
            <a:r>
              <a:rPr lang="en-US" sz="1200" i="1" dirty="0"/>
              <a:t>Blood Adv</a:t>
            </a:r>
            <a:r>
              <a:rPr lang="en-US" sz="1200" dirty="0"/>
              <a:t>. 2021 </a:t>
            </a:r>
          </a:p>
        </p:txBody>
      </p:sp>
    </p:spTree>
    <p:extLst>
      <p:ext uri="{BB962C8B-B14F-4D97-AF65-F5344CB8AC3E}">
        <p14:creationId xmlns:p14="http://schemas.microsoft.com/office/powerpoint/2010/main" val="39956613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A4F2B7-8723-FF06-C8BC-22D85637412B}"/>
              </a:ext>
            </a:extLst>
          </p:cNvPr>
          <p:cNvSpPr>
            <a:spLocks noGrp="1"/>
          </p:cNvSpPr>
          <p:nvPr>
            <p:ph type="title"/>
          </p:nvPr>
        </p:nvSpPr>
        <p:spPr/>
        <p:txBody>
          <a:bodyPr/>
          <a:lstStyle/>
          <a:p>
            <a:r>
              <a:rPr lang="en-US" dirty="0"/>
              <a:t>Case 2</a:t>
            </a:r>
          </a:p>
        </p:txBody>
      </p:sp>
      <p:graphicFrame>
        <p:nvGraphicFramePr>
          <p:cNvPr id="5" name="Content Placeholder 3">
            <a:extLst>
              <a:ext uri="{FF2B5EF4-FFF2-40B4-BE49-F238E27FC236}">
                <a16:creationId xmlns:a16="http://schemas.microsoft.com/office/drawing/2014/main" id="{AFF6E894-C23A-44E2-9A92-826BD7B04C8D}"/>
              </a:ext>
            </a:extLst>
          </p:cNvPr>
          <p:cNvGraphicFramePr>
            <a:graphicFrameLocks/>
          </p:cNvGraphicFramePr>
          <p:nvPr/>
        </p:nvGraphicFramePr>
        <p:xfrm>
          <a:off x="541282" y="888329"/>
          <a:ext cx="8061436" cy="3189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6748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4313"/>
            <a:ext cx="8577072" cy="503471"/>
          </a:xfrm>
        </p:spPr>
        <p:txBody>
          <a:bodyPr/>
          <a:lstStyle/>
          <a:p>
            <a:r>
              <a:rPr lang="en-US" sz="2000" b="1" dirty="0"/>
              <a:t>MOMENTUM: Primary and Secondary Endpoints</a:t>
            </a:r>
          </a:p>
        </p:txBody>
      </p:sp>
      <p:pic>
        <p:nvPicPr>
          <p:cNvPr id="2" name="Picture 1">
            <a:extLst>
              <a:ext uri="{FF2B5EF4-FFF2-40B4-BE49-F238E27FC236}">
                <a16:creationId xmlns:a16="http://schemas.microsoft.com/office/drawing/2014/main" id="{754F553E-4052-91EF-DEDC-E54EC9F30746}"/>
              </a:ext>
            </a:extLst>
          </p:cNvPr>
          <p:cNvPicPr>
            <a:picLocks noChangeAspect="1"/>
          </p:cNvPicPr>
          <p:nvPr/>
        </p:nvPicPr>
        <p:blipFill>
          <a:blip r:embed="rId2"/>
          <a:stretch>
            <a:fillRect/>
          </a:stretch>
        </p:blipFill>
        <p:spPr>
          <a:xfrm>
            <a:off x="658368" y="494305"/>
            <a:ext cx="6711695" cy="3670542"/>
          </a:xfrm>
          <a:prstGeom prst="rect">
            <a:avLst/>
          </a:prstGeom>
          <a:ln>
            <a:noFill/>
          </a:ln>
          <a:effectLst>
            <a:outerShdw blurRad="292100" dist="139700" dir="2700000" algn="tl" rotWithShape="0">
              <a:srgbClr val="333333">
                <a:alpha val="65000"/>
              </a:srgbClr>
            </a:outerShdw>
          </a:effectLst>
        </p:spPr>
      </p:pic>
      <p:sp>
        <p:nvSpPr>
          <p:cNvPr id="6" name="Text Box 11">
            <a:extLst>
              <a:ext uri="{FF2B5EF4-FFF2-40B4-BE49-F238E27FC236}">
                <a16:creationId xmlns:a16="http://schemas.microsoft.com/office/drawing/2014/main" id="{D7636927-1449-EBDF-D34A-D0C871282AFB}"/>
              </a:ext>
            </a:extLst>
          </p:cNvPr>
          <p:cNvSpPr txBox="1">
            <a:spLocks noChangeArrowheads="1"/>
          </p:cNvSpPr>
          <p:nvPr/>
        </p:nvSpPr>
        <p:spPr bwMode="auto">
          <a:xfrm>
            <a:off x="6133472" y="4101368"/>
            <a:ext cx="32004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altLang="en-US" sz="1050" b="0" i="1"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Verstovsek</a:t>
            </a:r>
            <a:r>
              <a:rPr kumimoji="0" lang="pt-BR" altLang="en-US" sz="105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t>
            </a:r>
            <a:r>
              <a:rPr kumimoji="0" lang="pt-BR" altLang="en-US" sz="1050" b="0" i="1"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S</a:t>
            </a:r>
            <a:r>
              <a:rPr kumimoji="0" lang="pt-BR" altLang="en-US" sz="105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et al, Lancet 2023: 401; 269-80. </a:t>
            </a:r>
          </a:p>
        </p:txBody>
      </p:sp>
      <p:sp>
        <p:nvSpPr>
          <p:cNvPr id="3" name="TextBox 2">
            <a:extLst>
              <a:ext uri="{FF2B5EF4-FFF2-40B4-BE49-F238E27FC236}">
                <a16:creationId xmlns:a16="http://schemas.microsoft.com/office/drawing/2014/main" id="{1836B010-3772-B78B-AC3F-2F97C1019EE4}"/>
              </a:ext>
            </a:extLst>
          </p:cNvPr>
          <p:cNvSpPr txBox="1"/>
          <p:nvPr/>
        </p:nvSpPr>
        <p:spPr>
          <a:xfrm>
            <a:off x="2496312" y="877824"/>
            <a:ext cx="621792" cy="276999"/>
          </a:xfrm>
          <a:prstGeom prst="rect">
            <a:avLst/>
          </a:prstGeom>
          <a:noFill/>
        </p:spPr>
        <p:txBody>
          <a:bodyPr wrap="square" rtlCol="0">
            <a:spAutoFit/>
          </a:bodyPr>
          <a:lstStyle/>
          <a:p>
            <a:r>
              <a:rPr lang="en-US" sz="1200" dirty="0"/>
              <a:t>25%</a:t>
            </a:r>
          </a:p>
        </p:txBody>
      </p:sp>
      <p:sp>
        <p:nvSpPr>
          <p:cNvPr id="5" name="TextBox 4">
            <a:extLst>
              <a:ext uri="{FF2B5EF4-FFF2-40B4-BE49-F238E27FC236}">
                <a16:creationId xmlns:a16="http://schemas.microsoft.com/office/drawing/2014/main" id="{F28C1B1B-20C6-11DD-F2F9-7DA186F3B107}"/>
              </a:ext>
            </a:extLst>
          </p:cNvPr>
          <p:cNvSpPr txBox="1"/>
          <p:nvPr/>
        </p:nvSpPr>
        <p:spPr>
          <a:xfrm>
            <a:off x="4622291" y="859276"/>
            <a:ext cx="621792" cy="276999"/>
          </a:xfrm>
          <a:prstGeom prst="rect">
            <a:avLst/>
          </a:prstGeom>
          <a:noFill/>
        </p:spPr>
        <p:txBody>
          <a:bodyPr wrap="square" rtlCol="0">
            <a:spAutoFit/>
          </a:bodyPr>
          <a:lstStyle/>
          <a:p>
            <a:r>
              <a:rPr lang="en-US" sz="1200" dirty="0"/>
              <a:t>9%</a:t>
            </a:r>
          </a:p>
        </p:txBody>
      </p:sp>
      <p:sp>
        <p:nvSpPr>
          <p:cNvPr id="7" name="TextBox 6">
            <a:extLst>
              <a:ext uri="{FF2B5EF4-FFF2-40B4-BE49-F238E27FC236}">
                <a16:creationId xmlns:a16="http://schemas.microsoft.com/office/drawing/2014/main" id="{8FE711D1-46FD-A255-4D80-45B42E0CD5DF}"/>
              </a:ext>
            </a:extLst>
          </p:cNvPr>
          <p:cNvSpPr txBox="1"/>
          <p:nvPr/>
        </p:nvSpPr>
        <p:spPr>
          <a:xfrm>
            <a:off x="3264408" y="877824"/>
            <a:ext cx="916686" cy="261610"/>
          </a:xfrm>
          <a:prstGeom prst="rect">
            <a:avLst/>
          </a:prstGeom>
          <a:noFill/>
        </p:spPr>
        <p:txBody>
          <a:bodyPr wrap="square" rtlCol="0">
            <a:spAutoFit/>
          </a:bodyPr>
          <a:lstStyle/>
          <a:p>
            <a:r>
              <a:rPr lang="en-US" sz="1050" i="1" dirty="0"/>
              <a:t>p=0.0095</a:t>
            </a:r>
          </a:p>
        </p:txBody>
      </p:sp>
      <p:sp>
        <p:nvSpPr>
          <p:cNvPr id="8" name="TextBox 7">
            <a:extLst>
              <a:ext uri="{FF2B5EF4-FFF2-40B4-BE49-F238E27FC236}">
                <a16:creationId xmlns:a16="http://schemas.microsoft.com/office/drawing/2014/main" id="{F7B4EC4A-1435-C927-4946-A1FB38E4D2A4}"/>
              </a:ext>
            </a:extLst>
          </p:cNvPr>
          <p:cNvSpPr txBox="1"/>
          <p:nvPr/>
        </p:nvSpPr>
        <p:spPr>
          <a:xfrm>
            <a:off x="2685288" y="2731008"/>
            <a:ext cx="621792" cy="276999"/>
          </a:xfrm>
          <a:prstGeom prst="rect">
            <a:avLst/>
          </a:prstGeom>
          <a:noFill/>
        </p:spPr>
        <p:txBody>
          <a:bodyPr wrap="square" rtlCol="0">
            <a:spAutoFit/>
          </a:bodyPr>
          <a:lstStyle/>
          <a:p>
            <a:r>
              <a:rPr lang="en-US" sz="1200" dirty="0"/>
              <a:t>22%</a:t>
            </a:r>
          </a:p>
        </p:txBody>
      </p:sp>
      <p:sp>
        <p:nvSpPr>
          <p:cNvPr id="9" name="TextBox 8">
            <a:extLst>
              <a:ext uri="{FF2B5EF4-FFF2-40B4-BE49-F238E27FC236}">
                <a16:creationId xmlns:a16="http://schemas.microsoft.com/office/drawing/2014/main" id="{C1A17630-3CF7-EAD1-7B55-5A4DB2E46012}"/>
              </a:ext>
            </a:extLst>
          </p:cNvPr>
          <p:cNvSpPr txBox="1"/>
          <p:nvPr/>
        </p:nvSpPr>
        <p:spPr>
          <a:xfrm>
            <a:off x="4811267" y="2712460"/>
            <a:ext cx="621792" cy="276999"/>
          </a:xfrm>
          <a:prstGeom prst="rect">
            <a:avLst/>
          </a:prstGeom>
          <a:noFill/>
        </p:spPr>
        <p:txBody>
          <a:bodyPr wrap="square" rtlCol="0">
            <a:spAutoFit/>
          </a:bodyPr>
          <a:lstStyle/>
          <a:p>
            <a:r>
              <a:rPr lang="en-US" sz="1200" dirty="0"/>
              <a:t>3%</a:t>
            </a:r>
          </a:p>
        </p:txBody>
      </p:sp>
      <p:sp>
        <p:nvSpPr>
          <p:cNvPr id="11" name="TextBox 10">
            <a:extLst>
              <a:ext uri="{FF2B5EF4-FFF2-40B4-BE49-F238E27FC236}">
                <a16:creationId xmlns:a16="http://schemas.microsoft.com/office/drawing/2014/main" id="{65914EC4-CC37-CE0E-0E48-9AE311D91E40}"/>
              </a:ext>
            </a:extLst>
          </p:cNvPr>
          <p:cNvSpPr txBox="1"/>
          <p:nvPr/>
        </p:nvSpPr>
        <p:spPr>
          <a:xfrm>
            <a:off x="3453384" y="2731008"/>
            <a:ext cx="916686" cy="261610"/>
          </a:xfrm>
          <a:prstGeom prst="rect">
            <a:avLst/>
          </a:prstGeom>
          <a:noFill/>
        </p:spPr>
        <p:txBody>
          <a:bodyPr wrap="square" rtlCol="0">
            <a:spAutoFit/>
          </a:bodyPr>
          <a:lstStyle/>
          <a:p>
            <a:r>
              <a:rPr lang="en-US" sz="1050" i="1" dirty="0"/>
              <a:t>p=0.0011</a:t>
            </a:r>
          </a:p>
        </p:txBody>
      </p:sp>
      <p:sp>
        <p:nvSpPr>
          <p:cNvPr id="12" name="TextBox 11">
            <a:extLst>
              <a:ext uri="{FF2B5EF4-FFF2-40B4-BE49-F238E27FC236}">
                <a16:creationId xmlns:a16="http://schemas.microsoft.com/office/drawing/2014/main" id="{F77FC6BF-7AE2-FFA8-590F-05E44C21FF1D}"/>
              </a:ext>
            </a:extLst>
          </p:cNvPr>
          <p:cNvSpPr txBox="1"/>
          <p:nvPr/>
        </p:nvSpPr>
        <p:spPr>
          <a:xfrm>
            <a:off x="1252727" y="605730"/>
            <a:ext cx="1315456" cy="276999"/>
          </a:xfrm>
          <a:prstGeom prst="rect">
            <a:avLst/>
          </a:prstGeom>
          <a:noFill/>
        </p:spPr>
        <p:txBody>
          <a:bodyPr wrap="square" rtlCol="0">
            <a:spAutoFit/>
          </a:bodyPr>
          <a:lstStyle/>
          <a:p>
            <a:r>
              <a:rPr lang="en-US" sz="1200" u="sng" dirty="0"/>
              <a:t>Change in TSS</a:t>
            </a:r>
          </a:p>
        </p:txBody>
      </p:sp>
      <p:sp>
        <p:nvSpPr>
          <p:cNvPr id="13" name="TextBox 12">
            <a:extLst>
              <a:ext uri="{FF2B5EF4-FFF2-40B4-BE49-F238E27FC236}">
                <a16:creationId xmlns:a16="http://schemas.microsoft.com/office/drawing/2014/main" id="{C565D097-E4A1-4C8B-0CCC-75302826C93A}"/>
              </a:ext>
            </a:extLst>
          </p:cNvPr>
          <p:cNvSpPr txBox="1"/>
          <p:nvPr/>
        </p:nvSpPr>
        <p:spPr>
          <a:xfrm>
            <a:off x="1261871" y="2418772"/>
            <a:ext cx="1315456" cy="276999"/>
          </a:xfrm>
          <a:prstGeom prst="rect">
            <a:avLst/>
          </a:prstGeom>
          <a:noFill/>
        </p:spPr>
        <p:txBody>
          <a:bodyPr wrap="square" rtlCol="0">
            <a:spAutoFit/>
          </a:bodyPr>
          <a:lstStyle/>
          <a:p>
            <a:r>
              <a:rPr lang="en-US" sz="1200" u="sng" dirty="0"/>
              <a:t>35% SVR</a:t>
            </a:r>
          </a:p>
        </p:txBody>
      </p:sp>
      <p:sp>
        <p:nvSpPr>
          <p:cNvPr id="14" name="TextBox 13">
            <a:extLst>
              <a:ext uri="{FF2B5EF4-FFF2-40B4-BE49-F238E27FC236}">
                <a16:creationId xmlns:a16="http://schemas.microsoft.com/office/drawing/2014/main" id="{5AF07EB4-3B80-6699-5505-2FBEA8625749}"/>
              </a:ext>
            </a:extLst>
          </p:cNvPr>
          <p:cNvSpPr txBox="1"/>
          <p:nvPr/>
        </p:nvSpPr>
        <p:spPr>
          <a:xfrm>
            <a:off x="6361175" y="2418771"/>
            <a:ext cx="798577" cy="276999"/>
          </a:xfrm>
          <a:prstGeom prst="rect">
            <a:avLst/>
          </a:prstGeom>
          <a:noFill/>
        </p:spPr>
        <p:txBody>
          <a:bodyPr wrap="square" rtlCol="0">
            <a:spAutoFit/>
          </a:bodyPr>
          <a:lstStyle/>
          <a:p>
            <a:r>
              <a:rPr lang="en-US" sz="1200" u="sng" dirty="0"/>
              <a:t>TI rate</a:t>
            </a:r>
          </a:p>
        </p:txBody>
      </p:sp>
    </p:spTree>
    <p:extLst>
      <p:ext uri="{BB962C8B-B14F-4D97-AF65-F5344CB8AC3E}">
        <p14:creationId xmlns:p14="http://schemas.microsoft.com/office/powerpoint/2010/main" val="39519437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272DF3A-FBEE-EF66-6478-C895EF1ED266}"/>
              </a:ext>
            </a:extLst>
          </p:cNvPr>
          <p:cNvSpPr>
            <a:spLocks noGrp="1"/>
          </p:cNvSpPr>
          <p:nvPr>
            <p:ph sz="half" idx="1"/>
          </p:nvPr>
        </p:nvSpPr>
        <p:spPr>
          <a:xfrm>
            <a:off x="409903" y="1135116"/>
            <a:ext cx="4162097" cy="3026981"/>
          </a:xfrm>
        </p:spPr>
        <p:txBody>
          <a:bodyPr/>
          <a:lstStyle/>
          <a:p>
            <a:r>
              <a:rPr lang="en-US" sz="2000" dirty="0"/>
              <a:t>March, 2024, </a:t>
            </a:r>
            <a:r>
              <a:rPr lang="en-US" sz="2000" b="1" dirty="0" err="1"/>
              <a:t>Liso-cel</a:t>
            </a:r>
            <a:r>
              <a:rPr lang="en-US" sz="2000" dirty="0"/>
              <a:t> was approved by the FDA for treatment of patients with CLL after 2 or more lines of therapy, including a BTKi and BCL2i.</a:t>
            </a:r>
          </a:p>
          <a:p>
            <a:endParaRPr lang="en-US" sz="2000" dirty="0"/>
          </a:p>
          <a:p>
            <a:r>
              <a:rPr lang="en-US" sz="2000" dirty="0"/>
              <a:t>TRANSCEND CLL004</a:t>
            </a:r>
          </a:p>
          <a:p>
            <a:pPr lvl="1"/>
            <a:r>
              <a:rPr lang="en-US" sz="2000" dirty="0"/>
              <a:t>CR 18%, ORR 43%</a:t>
            </a:r>
          </a:p>
          <a:p>
            <a:pPr lvl="1"/>
            <a:r>
              <a:rPr lang="en-US" sz="2000" dirty="0" err="1"/>
              <a:t>mDOR</a:t>
            </a:r>
            <a:r>
              <a:rPr lang="en-US" sz="2000" dirty="0"/>
              <a:t> 35 months</a:t>
            </a:r>
          </a:p>
          <a:p>
            <a:endParaRPr lang="en-US" sz="2000" dirty="0"/>
          </a:p>
        </p:txBody>
      </p:sp>
      <p:sp>
        <p:nvSpPr>
          <p:cNvPr id="3" name="Title 2">
            <a:extLst>
              <a:ext uri="{FF2B5EF4-FFF2-40B4-BE49-F238E27FC236}">
                <a16:creationId xmlns:a16="http://schemas.microsoft.com/office/drawing/2014/main" id="{3DCF94A5-4E0F-8C77-9C05-93CC701172C6}"/>
              </a:ext>
            </a:extLst>
          </p:cNvPr>
          <p:cNvSpPr>
            <a:spLocks noGrp="1"/>
          </p:cNvSpPr>
          <p:nvPr>
            <p:ph type="title"/>
          </p:nvPr>
        </p:nvSpPr>
        <p:spPr/>
        <p:txBody>
          <a:bodyPr/>
          <a:lstStyle/>
          <a:p>
            <a:r>
              <a:rPr lang="en-US" dirty="0"/>
              <a:t>CAR-T approval for CLL</a:t>
            </a:r>
          </a:p>
        </p:txBody>
      </p:sp>
      <p:pic>
        <p:nvPicPr>
          <p:cNvPr id="7" name="Content Placeholder 6" descr="A graph of a patient's response&#10;&#10;Description automatically generated">
            <a:extLst>
              <a:ext uri="{FF2B5EF4-FFF2-40B4-BE49-F238E27FC236}">
                <a16:creationId xmlns:a16="http://schemas.microsoft.com/office/drawing/2014/main" id="{4C566828-B8D7-3AE8-4345-97C25A43BF2B}"/>
              </a:ext>
            </a:extLst>
          </p:cNvPr>
          <p:cNvPicPr>
            <a:picLocks noGrp="1" noChangeAspect="1"/>
          </p:cNvPicPr>
          <p:nvPr>
            <p:ph sz="half" idx="2"/>
          </p:nvPr>
        </p:nvPicPr>
        <p:blipFill>
          <a:blip r:embed="rId3"/>
          <a:stretch>
            <a:fillRect/>
          </a:stretch>
        </p:blipFill>
        <p:spPr>
          <a:xfrm>
            <a:off x="4572000" y="1169155"/>
            <a:ext cx="3886200" cy="2779269"/>
          </a:xfrm>
          <a:prstGeom prst="rect">
            <a:avLst/>
          </a:prstGeom>
        </p:spPr>
      </p:pic>
      <p:sp>
        <p:nvSpPr>
          <p:cNvPr id="8" name="TextBox 7">
            <a:extLst>
              <a:ext uri="{FF2B5EF4-FFF2-40B4-BE49-F238E27FC236}">
                <a16:creationId xmlns:a16="http://schemas.microsoft.com/office/drawing/2014/main" id="{7157FE3C-7B63-021B-3F12-ADB9985FED9A}"/>
              </a:ext>
            </a:extLst>
          </p:cNvPr>
          <p:cNvSpPr txBox="1"/>
          <p:nvPr/>
        </p:nvSpPr>
        <p:spPr>
          <a:xfrm>
            <a:off x="6731181" y="4023597"/>
            <a:ext cx="2002916" cy="276999"/>
          </a:xfrm>
          <a:prstGeom prst="rect">
            <a:avLst/>
          </a:prstGeom>
          <a:noFill/>
        </p:spPr>
        <p:txBody>
          <a:bodyPr wrap="square" rtlCol="0">
            <a:spAutoFit/>
          </a:bodyPr>
          <a:lstStyle/>
          <a:p>
            <a:r>
              <a:rPr lang="en-US" sz="1200" dirty="0"/>
              <a:t>T Siddiqui. </a:t>
            </a:r>
            <a:r>
              <a:rPr lang="en-US" sz="1200" i="1" dirty="0"/>
              <a:t>Lancet</a:t>
            </a:r>
            <a:r>
              <a:rPr lang="en-US" sz="1200" dirty="0"/>
              <a:t>. 2023</a:t>
            </a:r>
          </a:p>
        </p:txBody>
      </p:sp>
    </p:spTree>
    <p:extLst>
      <p:ext uri="{BB962C8B-B14F-4D97-AF65-F5344CB8AC3E}">
        <p14:creationId xmlns:p14="http://schemas.microsoft.com/office/powerpoint/2010/main" val="22670768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85AB3A5-56E9-3A01-2A2B-7E9758BC99F6}"/>
              </a:ext>
            </a:extLst>
          </p:cNvPr>
          <p:cNvSpPr>
            <a:spLocks noGrp="1"/>
          </p:cNvSpPr>
          <p:nvPr>
            <p:ph sz="half" idx="1"/>
          </p:nvPr>
        </p:nvSpPr>
        <p:spPr/>
        <p:txBody>
          <a:bodyPr/>
          <a:lstStyle/>
          <a:p>
            <a:r>
              <a:rPr lang="en-US" dirty="0"/>
              <a:t>Double refractory</a:t>
            </a:r>
          </a:p>
          <a:p>
            <a:r>
              <a:rPr lang="en-US" dirty="0"/>
              <a:t>Young, fit patients</a:t>
            </a:r>
          </a:p>
          <a:p>
            <a:pPr lvl="1"/>
            <a:r>
              <a:rPr lang="en-US" dirty="0"/>
              <a:t>CRS and neuro events are common</a:t>
            </a:r>
          </a:p>
          <a:p>
            <a:endParaRPr lang="en-US" dirty="0"/>
          </a:p>
        </p:txBody>
      </p:sp>
      <p:sp>
        <p:nvSpPr>
          <p:cNvPr id="3" name="Title 2">
            <a:extLst>
              <a:ext uri="{FF2B5EF4-FFF2-40B4-BE49-F238E27FC236}">
                <a16:creationId xmlns:a16="http://schemas.microsoft.com/office/drawing/2014/main" id="{928BE14E-1CD9-18F8-4AB6-B2ACF2AA1648}"/>
              </a:ext>
            </a:extLst>
          </p:cNvPr>
          <p:cNvSpPr>
            <a:spLocks noGrp="1"/>
          </p:cNvSpPr>
          <p:nvPr>
            <p:ph type="title"/>
          </p:nvPr>
        </p:nvSpPr>
        <p:spPr/>
        <p:txBody>
          <a:bodyPr/>
          <a:lstStyle/>
          <a:p>
            <a:r>
              <a:rPr lang="en-US" dirty="0"/>
              <a:t>Who is the ideal candidate for CAR-T?</a:t>
            </a:r>
          </a:p>
        </p:txBody>
      </p:sp>
      <p:pic>
        <p:nvPicPr>
          <p:cNvPr id="7" name="Content Placeholder 7" descr="A screenshot of a medical report&#10;&#10;Description automatically generated">
            <a:extLst>
              <a:ext uri="{FF2B5EF4-FFF2-40B4-BE49-F238E27FC236}">
                <a16:creationId xmlns:a16="http://schemas.microsoft.com/office/drawing/2014/main" id="{03E962B4-C7EC-1BAE-2B87-F6EEB2FB533C}"/>
              </a:ext>
            </a:extLst>
          </p:cNvPr>
          <p:cNvPicPr>
            <a:picLocks noGrp="1" noChangeAspect="1"/>
          </p:cNvPicPr>
          <p:nvPr>
            <p:ph sz="half" idx="2"/>
          </p:nvPr>
        </p:nvPicPr>
        <p:blipFill>
          <a:blip r:embed="rId2"/>
          <a:stretch>
            <a:fillRect/>
          </a:stretch>
        </p:blipFill>
        <p:spPr>
          <a:xfrm>
            <a:off x="4711263" y="652566"/>
            <a:ext cx="3809999" cy="3843130"/>
          </a:xfrm>
        </p:spPr>
      </p:pic>
      <p:sp>
        <p:nvSpPr>
          <p:cNvPr id="8" name="Frame 7">
            <a:extLst>
              <a:ext uri="{FF2B5EF4-FFF2-40B4-BE49-F238E27FC236}">
                <a16:creationId xmlns:a16="http://schemas.microsoft.com/office/drawing/2014/main" id="{3D1DB99E-359C-0DC0-B6E2-65041A8C8EFE}"/>
              </a:ext>
            </a:extLst>
          </p:cNvPr>
          <p:cNvSpPr/>
          <p:nvPr/>
        </p:nvSpPr>
        <p:spPr>
          <a:xfrm>
            <a:off x="4648202" y="1094423"/>
            <a:ext cx="3873059" cy="253639"/>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6F3FC9A6-5FB7-C63E-16F1-5CE19FAAEC38}"/>
              </a:ext>
            </a:extLst>
          </p:cNvPr>
          <p:cNvSpPr/>
          <p:nvPr/>
        </p:nvSpPr>
        <p:spPr>
          <a:xfrm>
            <a:off x="4711262" y="2866150"/>
            <a:ext cx="3809999" cy="253639"/>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DA13C756-5B52-3B6E-2A81-A79DA5F70683}"/>
              </a:ext>
            </a:extLst>
          </p:cNvPr>
          <p:cNvSpPr txBox="1"/>
          <p:nvPr/>
        </p:nvSpPr>
        <p:spPr>
          <a:xfrm>
            <a:off x="7943042" y="1348062"/>
            <a:ext cx="1264021" cy="584775"/>
          </a:xfrm>
          <a:prstGeom prst="rect">
            <a:avLst/>
          </a:prstGeom>
          <a:noFill/>
        </p:spPr>
        <p:txBody>
          <a:bodyPr wrap="square" rtlCol="0">
            <a:spAutoFit/>
          </a:bodyPr>
          <a:lstStyle/>
          <a:p>
            <a:r>
              <a:rPr lang="en-US" sz="1600" dirty="0">
                <a:solidFill>
                  <a:srgbClr val="FF0000"/>
                </a:solidFill>
              </a:rPr>
              <a:t>DLBCL CRS 38%</a:t>
            </a:r>
          </a:p>
        </p:txBody>
      </p:sp>
      <p:sp>
        <p:nvSpPr>
          <p:cNvPr id="11" name="TextBox 10">
            <a:extLst>
              <a:ext uri="{FF2B5EF4-FFF2-40B4-BE49-F238E27FC236}">
                <a16:creationId xmlns:a16="http://schemas.microsoft.com/office/drawing/2014/main" id="{E328BD2D-3636-7057-5673-909EA73C71E4}"/>
              </a:ext>
            </a:extLst>
          </p:cNvPr>
          <p:cNvSpPr txBox="1"/>
          <p:nvPr/>
        </p:nvSpPr>
        <p:spPr>
          <a:xfrm>
            <a:off x="7889252" y="3119789"/>
            <a:ext cx="1264020" cy="830997"/>
          </a:xfrm>
          <a:prstGeom prst="rect">
            <a:avLst/>
          </a:prstGeom>
          <a:noFill/>
        </p:spPr>
        <p:txBody>
          <a:bodyPr wrap="square" rtlCol="0">
            <a:spAutoFit/>
          </a:bodyPr>
          <a:lstStyle/>
          <a:p>
            <a:r>
              <a:rPr lang="en-US" sz="1600" dirty="0">
                <a:solidFill>
                  <a:srgbClr val="FF0000"/>
                </a:solidFill>
              </a:rPr>
              <a:t>DLBCL Neuro events 31%</a:t>
            </a:r>
          </a:p>
        </p:txBody>
      </p:sp>
      <p:sp>
        <p:nvSpPr>
          <p:cNvPr id="12" name="TextBox 11">
            <a:extLst>
              <a:ext uri="{FF2B5EF4-FFF2-40B4-BE49-F238E27FC236}">
                <a16:creationId xmlns:a16="http://schemas.microsoft.com/office/drawing/2014/main" id="{83117995-A430-E153-AD51-72AFE292A75A}"/>
              </a:ext>
            </a:extLst>
          </p:cNvPr>
          <p:cNvSpPr txBox="1"/>
          <p:nvPr/>
        </p:nvSpPr>
        <p:spPr>
          <a:xfrm>
            <a:off x="2835785" y="4030663"/>
            <a:ext cx="2002916" cy="276999"/>
          </a:xfrm>
          <a:prstGeom prst="rect">
            <a:avLst/>
          </a:prstGeom>
          <a:noFill/>
        </p:spPr>
        <p:txBody>
          <a:bodyPr wrap="square" rtlCol="0">
            <a:spAutoFit/>
          </a:bodyPr>
          <a:lstStyle/>
          <a:p>
            <a:r>
              <a:rPr lang="en-US" sz="1200" dirty="0"/>
              <a:t>T Siddiqui. </a:t>
            </a:r>
            <a:r>
              <a:rPr lang="en-US" sz="1200" i="1" dirty="0"/>
              <a:t>Lancet</a:t>
            </a:r>
            <a:r>
              <a:rPr lang="en-US" sz="1200" dirty="0"/>
              <a:t>. 2023</a:t>
            </a:r>
          </a:p>
        </p:txBody>
      </p:sp>
    </p:spTree>
    <p:extLst>
      <p:ext uri="{BB962C8B-B14F-4D97-AF65-F5344CB8AC3E}">
        <p14:creationId xmlns:p14="http://schemas.microsoft.com/office/powerpoint/2010/main" val="189305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BBE94AE8-EE12-952A-2BBE-3589C0FE3976}"/>
              </a:ext>
            </a:extLst>
          </p:cNvPr>
          <p:cNvSpPr>
            <a:spLocks noGrp="1"/>
          </p:cNvSpPr>
          <p:nvPr>
            <p:ph type="subTitle" idx="1"/>
          </p:nvPr>
        </p:nvSpPr>
        <p:spPr>
          <a:xfrm>
            <a:off x="315310" y="1040524"/>
            <a:ext cx="8271642" cy="2911365"/>
          </a:xfrm>
        </p:spPr>
        <p:txBody>
          <a:bodyPr/>
          <a:lstStyle/>
          <a:p>
            <a:pPr marL="342900" indent="-342900" algn="l">
              <a:buFont typeface="Arial" panose="020B0604020202020204" pitchFamily="34" charset="0"/>
              <a:buChar char="•"/>
            </a:pPr>
            <a:r>
              <a:rPr lang="en-US" dirty="0"/>
              <a:t>Prognosis for double refractory CLL has been historically poor with </a:t>
            </a:r>
            <a:r>
              <a:rPr lang="en-US" dirty="0" err="1"/>
              <a:t>mOS</a:t>
            </a:r>
            <a:r>
              <a:rPr lang="en-US" dirty="0"/>
              <a:t> 3.6 months</a:t>
            </a:r>
          </a:p>
          <a:p>
            <a:pPr marL="342900" indent="-342900" algn="l">
              <a:buFont typeface="Arial" panose="020B0604020202020204" pitchFamily="34" charset="0"/>
              <a:buChar char="•"/>
            </a:pPr>
            <a:r>
              <a:rPr lang="en-US" dirty="0" err="1"/>
              <a:t>Liso-cel</a:t>
            </a:r>
            <a:r>
              <a:rPr lang="en-US" dirty="0"/>
              <a:t> is approved for patients with R/R CLL after 2 or more lines of therapy including a BTKi and a BCL2i.</a:t>
            </a:r>
          </a:p>
          <a:p>
            <a:pPr marL="342900" indent="-342900" algn="l">
              <a:buFont typeface="Arial" panose="020B0604020202020204" pitchFamily="34" charset="0"/>
              <a:buChar char="•"/>
            </a:pPr>
            <a:r>
              <a:rPr lang="en-US" dirty="0"/>
              <a:t>Nearly half of patients respond and responses are durable, especially in those with a CR.</a:t>
            </a:r>
          </a:p>
          <a:p>
            <a:pPr marL="342900" indent="-342900" algn="l">
              <a:buFont typeface="Arial" panose="020B0604020202020204" pitchFamily="34" charset="0"/>
              <a:buChar char="•"/>
            </a:pPr>
            <a:r>
              <a:rPr lang="en-US" dirty="0"/>
              <a:t>CRS and neuro events are common.</a:t>
            </a:r>
          </a:p>
          <a:p>
            <a:pPr marL="342900" indent="-342900" algn="l">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A2C072AE-4BD5-F147-A2B9-CFDF89C7D41F}"/>
              </a:ext>
            </a:extLst>
          </p:cNvPr>
          <p:cNvSpPr>
            <a:spLocks noGrp="1"/>
          </p:cNvSpPr>
          <p:nvPr>
            <p:ph type="title"/>
          </p:nvPr>
        </p:nvSpPr>
        <p:spPr/>
        <p:txBody>
          <a:bodyPr/>
          <a:lstStyle/>
          <a:p>
            <a:r>
              <a:rPr lang="en-US" dirty="0"/>
              <a:t>Case 2 Take Aways</a:t>
            </a:r>
          </a:p>
        </p:txBody>
      </p:sp>
    </p:spTree>
    <p:extLst>
      <p:ext uri="{BB962C8B-B14F-4D97-AF65-F5344CB8AC3E}">
        <p14:creationId xmlns:p14="http://schemas.microsoft.com/office/powerpoint/2010/main" val="145128198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8C7EB8-726F-EAF4-743A-EEC6ABC7ADF1}"/>
              </a:ext>
            </a:extLst>
          </p:cNvPr>
          <p:cNvSpPr>
            <a:spLocks noGrp="1"/>
          </p:cNvSpPr>
          <p:nvPr>
            <p:ph type="title"/>
          </p:nvPr>
        </p:nvSpPr>
        <p:spPr/>
        <p:txBody>
          <a:bodyPr/>
          <a:lstStyle/>
          <a:p>
            <a:r>
              <a:rPr lang="en-US" dirty="0"/>
              <a:t>Case 3</a:t>
            </a:r>
          </a:p>
        </p:txBody>
      </p:sp>
      <mc:AlternateContent xmlns:mc="http://schemas.openxmlformats.org/markup-compatibility/2006" xmlns:a14="http://schemas.microsoft.com/office/drawing/2010/main">
        <mc:Choice Requires="a14">
          <p:graphicFrame>
            <p:nvGraphicFramePr>
              <p:cNvPr id="6" name="Content Placeholder 3">
                <a:extLst>
                  <a:ext uri="{FF2B5EF4-FFF2-40B4-BE49-F238E27FC236}">
                    <a16:creationId xmlns:a16="http://schemas.microsoft.com/office/drawing/2014/main" id="{F718186E-FEBF-E0D7-F2BC-1AF58C7F4DF8}"/>
                  </a:ext>
                </a:extLst>
              </p:cNvPr>
              <p:cNvGraphicFramePr>
                <a:graphicFrameLocks noGrp="1"/>
              </p:cNvGraphicFramePr>
              <p:nvPr>
                <p:ph idx="1"/>
              </p:nvPr>
            </p:nvGraphicFramePr>
            <p:xfrm>
              <a:off x="94593" y="822961"/>
              <a:ext cx="8639503" cy="3431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6" name="Content Placeholder 3">
                <a:extLst>
                  <a:ext uri="{FF2B5EF4-FFF2-40B4-BE49-F238E27FC236}">
                    <a16:creationId xmlns:a16="http://schemas.microsoft.com/office/drawing/2014/main" id="{F718186E-FEBF-E0D7-F2BC-1AF58C7F4DF8}"/>
                  </a:ext>
                </a:extLst>
              </p:cNvPr>
              <p:cNvGraphicFramePr>
                <a:graphicFrameLocks noGrp="1"/>
              </p:cNvGraphicFramePr>
              <p:nvPr>
                <p:ph idx="1"/>
                <p:extLst>
                  <p:ext uri="{D42A27DB-BD31-4B8C-83A1-F6EECF244321}">
                    <p14:modId xmlns:p14="http://schemas.microsoft.com/office/powerpoint/2010/main" val="2899872596"/>
                  </p:ext>
                </p:extLst>
              </p:nvPr>
            </p:nvGraphicFramePr>
            <p:xfrm>
              <a:off x="94593" y="822961"/>
              <a:ext cx="8639503" cy="34312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Tree>
    <p:extLst>
      <p:ext uri="{BB962C8B-B14F-4D97-AF65-F5344CB8AC3E}">
        <p14:creationId xmlns:p14="http://schemas.microsoft.com/office/powerpoint/2010/main" val="10007405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59F88B1-1ED6-9CC8-D41B-4BE144B54398}"/>
              </a:ext>
            </a:extLst>
          </p:cNvPr>
          <p:cNvSpPr>
            <a:spLocks noGrp="1"/>
          </p:cNvSpPr>
          <p:nvPr>
            <p:ph type="subTitle" idx="1"/>
          </p:nvPr>
        </p:nvSpPr>
        <p:spPr>
          <a:xfrm>
            <a:off x="520262" y="1545019"/>
            <a:ext cx="8103476" cy="2522483"/>
          </a:xfrm>
        </p:spPr>
        <p:txBody>
          <a:bodyPr/>
          <a:lstStyle/>
          <a:p>
            <a:pPr marL="742950" indent="-742950" algn="l">
              <a:buFont typeface="+mj-lt"/>
              <a:buAutoNum type="alphaUcPeriod"/>
            </a:pPr>
            <a:r>
              <a:rPr lang="en-US" sz="2400" dirty="0" err="1"/>
              <a:t>Pirtobrutinib</a:t>
            </a:r>
            <a:r>
              <a:rPr lang="en-US" sz="2400" dirty="0"/>
              <a:t> (non-covalent BTKi)</a:t>
            </a:r>
          </a:p>
          <a:p>
            <a:pPr marL="742950" indent="-742950" algn="l">
              <a:buFont typeface="+mj-lt"/>
              <a:buAutoNum type="alphaUcPeriod"/>
            </a:pPr>
            <a:r>
              <a:rPr lang="en-US" sz="2400" dirty="0"/>
              <a:t>Zanubrutinib</a:t>
            </a:r>
          </a:p>
          <a:p>
            <a:pPr marL="742950" indent="-742950" algn="l">
              <a:buFont typeface="+mj-lt"/>
              <a:buAutoNum type="alphaUcPeriod"/>
            </a:pPr>
            <a:r>
              <a:rPr lang="en-US" sz="2400" dirty="0"/>
              <a:t>Ibrutinib</a:t>
            </a:r>
          </a:p>
          <a:p>
            <a:pPr marL="742950" indent="-742950" algn="l">
              <a:buFont typeface="+mj-lt"/>
              <a:buAutoNum type="alphaUcPeriod"/>
            </a:pPr>
            <a:r>
              <a:rPr lang="en-US" sz="2400" dirty="0"/>
              <a:t>Re-challenge with FCR</a:t>
            </a:r>
          </a:p>
          <a:p>
            <a:pPr algn="l"/>
            <a:endParaRPr lang="en-US" dirty="0"/>
          </a:p>
        </p:txBody>
      </p:sp>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794A9FE1-5FC7-2DEA-916F-DCF3D99121CF}"/>
                  </a:ext>
                </a:extLst>
              </p:cNvPr>
              <p:cNvSpPr>
                <a:spLocks noGrp="1"/>
              </p:cNvSpPr>
              <p:nvPr>
                <p:ph type="title"/>
              </p:nvPr>
            </p:nvSpPr>
            <p:spPr/>
            <p:txBody>
              <a:bodyPr/>
              <a:lstStyle/>
              <a:p>
                <a:r>
                  <a:rPr lang="en-US" dirty="0"/>
                  <a:t>How would you treat this double refractory patient with a C418S </a:t>
                </a:r>
                <a14:m>
                  <m:oMath xmlns:m="http://schemas.openxmlformats.org/officeDocument/2006/math">
                    <m:r>
                      <a:rPr lang="en-US" b="0" i="1">
                        <a:latin typeface="Cambria Math" panose="02040503050406030204" pitchFamily="18" charset="0"/>
                      </a:rPr>
                      <m:t>∆</m:t>
                    </m:r>
                  </m:oMath>
                </a14:m>
                <a:r>
                  <a:rPr lang="en-US" dirty="0"/>
                  <a:t> ?</a:t>
                </a:r>
              </a:p>
            </p:txBody>
          </p:sp>
        </mc:Choice>
        <mc:Fallback xmlns="">
          <p:sp>
            <p:nvSpPr>
              <p:cNvPr id="3" name="Title 2">
                <a:extLst>
                  <a:ext uri="{FF2B5EF4-FFF2-40B4-BE49-F238E27FC236}">
                    <a16:creationId xmlns:a16="http://schemas.microsoft.com/office/drawing/2014/main" id="{794A9FE1-5FC7-2DEA-916F-DCF3D99121CF}"/>
                  </a:ext>
                </a:extLst>
              </p:cNvPr>
              <p:cNvSpPr>
                <a:spLocks noGrp="1" noRot="1" noChangeAspect="1" noMove="1" noResize="1" noEditPoints="1" noAdjustHandles="1" noChangeArrowheads="1" noChangeShapeType="1" noTextEdit="1"/>
              </p:cNvSpPr>
              <p:nvPr>
                <p:ph type="title"/>
              </p:nvPr>
            </p:nvSpPr>
            <p:spPr>
              <a:blipFill>
                <a:blip r:embed="rId2"/>
                <a:stretch>
                  <a:fillRect t="-10000" r="-1111" b="-40000"/>
                </a:stretch>
              </a:blipFill>
            </p:spPr>
            <p:txBody>
              <a:bodyPr/>
              <a:lstStyle/>
              <a:p>
                <a:r>
                  <a:rPr lang="en-US">
                    <a:noFill/>
                  </a:rPr>
                  <a:t> </a:t>
                </a:r>
              </a:p>
            </p:txBody>
          </p:sp>
        </mc:Fallback>
      </mc:AlternateContent>
      <p:sp>
        <p:nvSpPr>
          <p:cNvPr id="4" name="Frame 3">
            <a:extLst>
              <a:ext uri="{FF2B5EF4-FFF2-40B4-BE49-F238E27FC236}">
                <a16:creationId xmlns:a16="http://schemas.microsoft.com/office/drawing/2014/main" id="{56CA4B69-5D38-DA89-399F-BB2FE58BF375}"/>
              </a:ext>
            </a:extLst>
          </p:cNvPr>
          <p:cNvSpPr/>
          <p:nvPr/>
        </p:nvSpPr>
        <p:spPr>
          <a:xfrm>
            <a:off x="116850" y="1545019"/>
            <a:ext cx="7960350" cy="546540"/>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3524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0D195EE-0839-CB57-FDAE-F2639F56D6BD}"/>
              </a:ext>
            </a:extLst>
          </p:cNvPr>
          <p:cNvSpPr>
            <a:spLocks noGrp="1"/>
          </p:cNvSpPr>
          <p:nvPr>
            <p:ph sz="half" idx="1"/>
          </p:nvPr>
        </p:nvSpPr>
        <p:spPr>
          <a:xfrm>
            <a:off x="273269" y="987972"/>
            <a:ext cx="4222531" cy="3065868"/>
          </a:xfrm>
        </p:spPr>
        <p:txBody>
          <a:bodyPr/>
          <a:lstStyle/>
          <a:p>
            <a:r>
              <a:rPr lang="en-US" sz="1800" dirty="0"/>
              <a:t>In Jan, 2024, </a:t>
            </a:r>
            <a:r>
              <a:rPr lang="en-US" sz="1800" dirty="0" err="1"/>
              <a:t>Pirtobrutinib</a:t>
            </a:r>
            <a:r>
              <a:rPr lang="en-US" sz="1800" dirty="0"/>
              <a:t> gained FDA approval for patients with CLL after 2 or more lines of therapy including BTKi and BCL2i</a:t>
            </a:r>
          </a:p>
          <a:p>
            <a:r>
              <a:rPr lang="en-US" sz="1800" dirty="0"/>
              <a:t>ORR 73%, </a:t>
            </a:r>
            <a:r>
              <a:rPr lang="en-US" sz="1800" dirty="0" err="1"/>
              <a:t>mPFS</a:t>
            </a:r>
            <a:r>
              <a:rPr lang="en-US" sz="1800" dirty="0"/>
              <a:t> 19.6 months</a:t>
            </a:r>
          </a:p>
          <a:p>
            <a:pPr lvl="1"/>
            <a:r>
              <a:rPr lang="en-US" sz="1800" dirty="0"/>
              <a:t>Heavily pre-treated (median 3 prior line of therapy)</a:t>
            </a:r>
          </a:p>
          <a:p>
            <a:pPr lvl="1"/>
            <a:r>
              <a:rPr lang="en-US" sz="1800" dirty="0"/>
              <a:t>40.5% were double refractory</a:t>
            </a:r>
          </a:p>
          <a:p>
            <a:r>
              <a:rPr lang="en-US" sz="1800" dirty="0"/>
              <a:t>Efficacious in patients with BTK C418S mutations.</a:t>
            </a:r>
          </a:p>
          <a:p>
            <a:endParaRPr lang="en-US" sz="1800" dirty="0"/>
          </a:p>
        </p:txBody>
      </p:sp>
      <p:sp>
        <p:nvSpPr>
          <p:cNvPr id="3" name="Title 2">
            <a:extLst>
              <a:ext uri="{FF2B5EF4-FFF2-40B4-BE49-F238E27FC236}">
                <a16:creationId xmlns:a16="http://schemas.microsoft.com/office/drawing/2014/main" id="{DD616E3B-4697-2B7B-D610-E248F9BE5911}"/>
              </a:ext>
            </a:extLst>
          </p:cNvPr>
          <p:cNvSpPr>
            <a:spLocks noGrp="1"/>
          </p:cNvSpPr>
          <p:nvPr>
            <p:ph type="title"/>
          </p:nvPr>
        </p:nvSpPr>
        <p:spPr/>
        <p:txBody>
          <a:bodyPr/>
          <a:lstStyle/>
          <a:p>
            <a:r>
              <a:rPr lang="en-US" dirty="0" err="1"/>
              <a:t>Pirtobrutinib</a:t>
            </a:r>
            <a:r>
              <a:rPr lang="en-US" dirty="0"/>
              <a:t> approval for CLL</a:t>
            </a:r>
          </a:p>
        </p:txBody>
      </p:sp>
      <p:pic>
        <p:nvPicPr>
          <p:cNvPr id="6" name="Content Placeholder 5" descr="A graph of a survival curve&#10;&#10;Description automatically generated with medium confidence">
            <a:extLst>
              <a:ext uri="{FF2B5EF4-FFF2-40B4-BE49-F238E27FC236}">
                <a16:creationId xmlns:a16="http://schemas.microsoft.com/office/drawing/2014/main" id="{47FC686E-4AF9-9235-CB95-F4C40ED17C48}"/>
              </a:ext>
            </a:extLst>
          </p:cNvPr>
          <p:cNvPicPr>
            <a:picLocks noGrp="1" noChangeAspect="1"/>
          </p:cNvPicPr>
          <p:nvPr>
            <p:ph sz="half" idx="2"/>
          </p:nvPr>
        </p:nvPicPr>
        <p:blipFill>
          <a:blip r:embed="rId3"/>
          <a:stretch>
            <a:fillRect/>
          </a:stretch>
        </p:blipFill>
        <p:spPr>
          <a:xfrm>
            <a:off x="4648200" y="1249500"/>
            <a:ext cx="3810000" cy="2673075"/>
          </a:xfrm>
          <a:prstGeom prst="rect">
            <a:avLst/>
          </a:prstGeom>
        </p:spPr>
      </p:pic>
      <p:sp>
        <p:nvSpPr>
          <p:cNvPr id="7" name="TextBox 6">
            <a:extLst>
              <a:ext uri="{FF2B5EF4-FFF2-40B4-BE49-F238E27FC236}">
                <a16:creationId xmlns:a16="http://schemas.microsoft.com/office/drawing/2014/main" id="{CF6ED43E-42B9-B460-128A-1BDC9E471E96}"/>
              </a:ext>
            </a:extLst>
          </p:cNvPr>
          <p:cNvSpPr txBox="1"/>
          <p:nvPr/>
        </p:nvSpPr>
        <p:spPr>
          <a:xfrm>
            <a:off x="7233211" y="4072115"/>
            <a:ext cx="1763645" cy="276999"/>
          </a:xfrm>
          <a:prstGeom prst="rect">
            <a:avLst/>
          </a:prstGeom>
          <a:noFill/>
        </p:spPr>
        <p:txBody>
          <a:bodyPr wrap="square" rtlCol="0">
            <a:spAutoFit/>
          </a:bodyPr>
          <a:lstStyle/>
          <a:p>
            <a:r>
              <a:rPr lang="en-US" sz="1200" dirty="0"/>
              <a:t>AR Mato. NEJM. 2023</a:t>
            </a:r>
          </a:p>
        </p:txBody>
      </p:sp>
    </p:spTree>
    <p:extLst>
      <p:ext uri="{BB962C8B-B14F-4D97-AF65-F5344CB8AC3E}">
        <p14:creationId xmlns:p14="http://schemas.microsoft.com/office/powerpoint/2010/main" val="26719224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205926-9B19-E1EE-D67B-0E62FC5F272F}"/>
              </a:ext>
            </a:extLst>
          </p:cNvPr>
          <p:cNvSpPr>
            <a:spLocks noGrp="1"/>
          </p:cNvSpPr>
          <p:nvPr>
            <p:ph type="subTitle" idx="1"/>
          </p:nvPr>
        </p:nvSpPr>
        <p:spPr/>
        <p:txBody>
          <a:bodyPr/>
          <a:lstStyle/>
          <a:p>
            <a:pPr marL="342900" indent="-342900" algn="l">
              <a:buFont typeface="Arial" panose="020B0604020202020204" pitchFamily="34" charset="0"/>
              <a:buChar char="•"/>
            </a:pPr>
            <a:r>
              <a:rPr lang="en-US" dirty="0"/>
              <a:t>Optimal sequence of therapy has not been studied</a:t>
            </a:r>
          </a:p>
          <a:p>
            <a:pPr marL="342900" indent="-342900" algn="l">
              <a:buFont typeface="Arial" panose="020B0604020202020204" pitchFamily="34" charset="0"/>
              <a:buChar char="•"/>
            </a:pPr>
            <a:r>
              <a:rPr lang="en-US" dirty="0" err="1"/>
              <a:t>Pirto</a:t>
            </a:r>
            <a:r>
              <a:rPr lang="en-US" dirty="0"/>
              <a:t> </a:t>
            </a:r>
            <a:r>
              <a:rPr lang="en-US" dirty="0">
                <a:sym typeface="Wingdings" pitchFamily="2" charset="2"/>
              </a:rPr>
              <a:t> CAR-T?</a:t>
            </a:r>
            <a:endParaRPr lang="en-US" dirty="0"/>
          </a:p>
          <a:p>
            <a:pPr algn="l"/>
            <a:endParaRPr lang="en-US" dirty="0"/>
          </a:p>
        </p:txBody>
      </p:sp>
      <p:sp>
        <p:nvSpPr>
          <p:cNvPr id="3" name="Title 2">
            <a:extLst>
              <a:ext uri="{FF2B5EF4-FFF2-40B4-BE49-F238E27FC236}">
                <a16:creationId xmlns:a16="http://schemas.microsoft.com/office/drawing/2014/main" id="{5706C3E1-1753-04C3-D19F-6B6A6663FD8F}"/>
              </a:ext>
            </a:extLst>
          </p:cNvPr>
          <p:cNvSpPr>
            <a:spLocks noGrp="1"/>
          </p:cNvSpPr>
          <p:nvPr>
            <p:ph type="title"/>
          </p:nvPr>
        </p:nvSpPr>
        <p:spPr/>
        <p:txBody>
          <a:bodyPr/>
          <a:lstStyle/>
          <a:p>
            <a:r>
              <a:rPr lang="en-US" dirty="0"/>
              <a:t>CAR-T vs </a:t>
            </a:r>
            <a:r>
              <a:rPr lang="en-US" dirty="0" err="1"/>
              <a:t>Pirtobrutinib</a:t>
            </a:r>
            <a:r>
              <a:rPr lang="en-US" dirty="0"/>
              <a:t>?</a:t>
            </a:r>
          </a:p>
        </p:txBody>
      </p:sp>
    </p:spTree>
    <p:extLst>
      <p:ext uri="{BB962C8B-B14F-4D97-AF65-F5344CB8AC3E}">
        <p14:creationId xmlns:p14="http://schemas.microsoft.com/office/powerpoint/2010/main" val="119587263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77D2FF1-90CF-7049-8F67-FDFFC5672B9A}"/>
              </a:ext>
            </a:extLst>
          </p:cNvPr>
          <p:cNvSpPr>
            <a:spLocks noGrp="1"/>
          </p:cNvSpPr>
          <p:nvPr>
            <p:ph type="subTitle" idx="1"/>
          </p:nvPr>
        </p:nvSpPr>
        <p:spPr>
          <a:xfrm>
            <a:off x="388883" y="1303283"/>
            <a:ext cx="8271641" cy="2669627"/>
          </a:xfrm>
        </p:spPr>
        <p:txBody>
          <a:bodyPr/>
          <a:lstStyle/>
          <a:p>
            <a:pPr marL="342900" indent="-342900" algn="l">
              <a:buFont typeface="Arial" panose="020B0604020202020204" pitchFamily="34" charset="0"/>
              <a:buChar char="•"/>
            </a:pPr>
            <a:r>
              <a:rPr lang="en-US" dirty="0" err="1"/>
              <a:t>Pirtobrutinib</a:t>
            </a:r>
            <a:r>
              <a:rPr lang="en-US" dirty="0"/>
              <a:t> (non-covalent BTKi) is approved for patients with CLL after treatment with a BCL2i and a covalent BTKi.</a:t>
            </a:r>
          </a:p>
          <a:p>
            <a:pPr marL="342900" indent="-342900" algn="l">
              <a:buFont typeface="Arial" panose="020B0604020202020204" pitchFamily="34" charset="0"/>
              <a:buChar char="•"/>
            </a:pPr>
            <a:r>
              <a:rPr lang="en-US" dirty="0"/>
              <a:t>Non-covalent BTKis are effective in patients with C418S mutations.</a:t>
            </a:r>
          </a:p>
          <a:p>
            <a:pPr marL="342900" indent="-342900" algn="l">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AD6B068E-311A-49FA-B57D-BACD7879BE1B}"/>
              </a:ext>
            </a:extLst>
          </p:cNvPr>
          <p:cNvSpPr>
            <a:spLocks noGrp="1"/>
          </p:cNvSpPr>
          <p:nvPr>
            <p:ph type="title"/>
          </p:nvPr>
        </p:nvSpPr>
        <p:spPr/>
        <p:txBody>
          <a:bodyPr/>
          <a:lstStyle/>
          <a:p>
            <a:r>
              <a:rPr lang="en-US" dirty="0"/>
              <a:t>Case 3 Take aways</a:t>
            </a:r>
          </a:p>
        </p:txBody>
      </p:sp>
    </p:spTree>
    <p:extLst>
      <p:ext uri="{BB962C8B-B14F-4D97-AF65-F5344CB8AC3E}">
        <p14:creationId xmlns:p14="http://schemas.microsoft.com/office/powerpoint/2010/main" val="323705861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D07D32-B382-AE1B-ECEF-FB0213A8D8FE}"/>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920506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8823" y="304415"/>
            <a:ext cx="8577072" cy="503471"/>
          </a:xfrm>
        </p:spPr>
        <p:txBody>
          <a:bodyPr/>
          <a:lstStyle/>
          <a:p>
            <a:r>
              <a:rPr lang="en-US" sz="2000" b="1" dirty="0"/>
              <a:t>MOMENTUM: Updated results – week 48 and beyond </a:t>
            </a:r>
          </a:p>
        </p:txBody>
      </p:sp>
      <p:sp>
        <p:nvSpPr>
          <p:cNvPr id="6" name="Text Box 11">
            <a:extLst>
              <a:ext uri="{FF2B5EF4-FFF2-40B4-BE49-F238E27FC236}">
                <a16:creationId xmlns:a16="http://schemas.microsoft.com/office/drawing/2014/main" id="{D7636927-1449-EBDF-D34A-D0C871282AFB}"/>
              </a:ext>
            </a:extLst>
          </p:cNvPr>
          <p:cNvSpPr txBox="1">
            <a:spLocks noChangeArrowheads="1"/>
          </p:cNvSpPr>
          <p:nvPr/>
        </p:nvSpPr>
        <p:spPr bwMode="auto">
          <a:xfrm>
            <a:off x="6279776" y="4065029"/>
            <a:ext cx="32004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altLang="en-US" sz="105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Gerd A et al, Lancet Heamatol 2023: 10:e735-46. </a:t>
            </a:r>
          </a:p>
        </p:txBody>
      </p:sp>
      <p:pic>
        <p:nvPicPr>
          <p:cNvPr id="10" name="Picture 9">
            <a:extLst>
              <a:ext uri="{FF2B5EF4-FFF2-40B4-BE49-F238E27FC236}">
                <a16:creationId xmlns:a16="http://schemas.microsoft.com/office/drawing/2014/main" id="{98F13EFB-7BB6-6A96-7F81-FE9747B10805}"/>
              </a:ext>
            </a:extLst>
          </p:cNvPr>
          <p:cNvPicPr>
            <a:picLocks noChangeAspect="1"/>
          </p:cNvPicPr>
          <p:nvPr/>
        </p:nvPicPr>
        <p:blipFill>
          <a:blip r:embed="rId2"/>
          <a:stretch>
            <a:fillRect/>
          </a:stretch>
        </p:blipFill>
        <p:spPr>
          <a:xfrm>
            <a:off x="672353" y="929954"/>
            <a:ext cx="7799294" cy="3013007"/>
          </a:xfrm>
          <a:prstGeom prst="rect">
            <a:avLst/>
          </a:prstGeom>
        </p:spPr>
      </p:pic>
    </p:spTree>
    <p:extLst>
      <p:ext uri="{BB962C8B-B14F-4D97-AF65-F5344CB8AC3E}">
        <p14:creationId xmlns:p14="http://schemas.microsoft.com/office/powerpoint/2010/main" val="2038468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6032" y="228049"/>
            <a:ext cx="8577072" cy="503471"/>
          </a:xfrm>
        </p:spPr>
        <p:txBody>
          <a:bodyPr/>
          <a:lstStyle/>
          <a:p>
            <a:r>
              <a:rPr lang="en-US" sz="2000" b="1" dirty="0"/>
              <a:t>MOMENTUM: Primary and Secondary Endpoints</a:t>
            </a:r>
          </a:p>
        </p:txBody>
      </p:sp>
      <p:sp>
        <p:nvSpPr>
          <p:cNvPr id="6" name="Text Box 11">
            <a:extLst>
              <a:ext uri="{FF2B5EF4-FFF2-40B4-BE49-F238E27FC236}">
                <a16:creationId xmlns:a16="http://schemas.microsoft.com/office/drawing/2014/main" id="{D7636927-1449-EBDF-D34A-D0C871282AFB}"/>
              </a:ext>
            </a:extLst>
          </p:cNvPr>
          <p:cNvSpPr txBox="1">
            <a:spLocks noChangeArrowheads="1"/>
          </p:cNvSpPr>
          <p:nvPr/>
        </p:nvSpPr>
        <p:spPr bwMode="auto">
          <a:xfrm>
            <a:off x="6279776" y="4065029"/>
            <a:ext cx="32004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altLang="en-US" sz="105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Gerd A et al, ASH 2022, </a:t>
            </a:r>
            <a:r>
              <a:rPr kumimoji="0" lang="pt-BR" altLang="en-US" sz="1050" b="0" i="1"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Presentation</a:t>
            </a:r>
            <a:r>
              <a:rPr kumimoji="0" lang="pt-BR" altLang="en-US" sz="105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627. </a:t>
            </a:r>
          </a:p>
        </p:txBody>
      </p:sp>
      <p:pic>
        <p:nvPicPr>
          <p:cNvPr id="2" name="Picture 1">
            <a:extLst>
              <a:ext uri="{FF2B5EF4-FFF2-40B4-BE49-F238E27FC236}">
                <a16:creationId xmlns:a16="http://schemas.microsoft.com/office/drawing/2014/main" id="{3FE6267D-9300-56CB-93D6-97114D9E9DDB}"/>
              </a:ext>
            </a:extLst>
          </p:cNvPr>
          <p:cNvPicPr>
            <a:picLocks noChangeAspect="1"/>
          </p:cNvPicPr>
          <p:nvPr/>
        </p:nvPicPr>
        <p:blipFill>
          <a:blip r:embed="rId2"/>
          <a:stretch>
            <a:fillRect/>
          </a:stretch>
        </p:blipFill>
        <p:spPr>
          <a:xfrm>
            <a:off x="539496" y="342274"/>
            <a:ext cx="7772400" cy="3695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1296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6032" y="228049"/>
            <a:ext cx="8577072" cy="503471"/>
          </a:xfrm>
        </p:spPr>
        <p:txBody>
          <a:bodyPr/>
          <a:lstStyle/>
          <a:p>
            <a:r>
              <a:rPr lang="en-US" sz="2000" b="1" dirty="0"/>
              <a:t>MOMENTUM: Primary and Secondary Endpoints</a:t>
            </a:r>
          </a:p>
        </p:txBody>
      </p:sp>
      <p:sp>
        <p:nvSpPr>
          <p:cNvPr id="6" name="Text Box 11">
            <a:extLst>
              <a:ext uri="{FF2B5EF4-FFF2-40B4-BE49-F238E27FC236}">
                <a16:creationId xmlns:a16="http://schemas.microsoft.com/office/drawing/2014/main" id="{D7636927-1449-EBDF-D34A-D0C871282AFB}"/>
              </a:ext>
            </a:extLst>
          </p:cNvPr>
          <p:cNvSpPr txBox="1">
            <a:spLocks noChangeArrowheads="1"/>
          </p:cNvSpPr>
          <p:nvPr/>
        </p:nvSpPr>
        <p:spPr bwMode="auto">
          <a:xfrm>
            <a:off x="6279776" y="4065029"/>
            <a:ext cx="32004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altLang="en-US" sz="105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Gerd A et al, ASH 2022, </a:t>
            </a:r>
            <a:r>
              <a:rPr kumimoji="0" lang="pt-BR" altLang="en-US" sz="1050" b="0" i="1"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Presentation</a:t>
            </a:r>
            <a:r>
              <a:rPr kumimoji="0" lang="pt-BR" altLang="en-US" sz="105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627. </a:t>
            </a:r>
          </a:p>
        </p:txBody>
      </p:sp>
      <p:pic>
        <p:nvPicPr>
          <p:cNvPr id="3" name="Picture 2">
            <a:extLst>
              <a:ext uri="{FF2B5EF4-FFF2-40B4-BE49-F238E27FC236}">
                <a16:creationId xmlns:a16="http://schemas.microsoft.com/office/drawing/2014/main" id="{66E75847-D789-9891-A123-5A0CD6D186DD}"/>
              </a:ext>
            </a:extLst>
          </p:cNvPr>
          <p:cNvPicPr>
            <a:picLocks noChangeAspect="1"/>
          </p:cNvPicPr>
          <p:nvPr/>
        </p:nvPicPr>
        <p:blipFill>
          <a:blip r:embed="rId2"/>
          <a:stretch>
            <a:fillRect/>
          </a:stretch>
        </p:blipFill>
        <p:spPr>
          <a:xfrm>
            <a:off x="685800" y="225272"/>
            <a:ext cx="7772400" cy="39661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1415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6032" y="228049"/>
            <a:ext cx="8577072" cy="503471"/>
          </a:xfrm>
        </p:spPr>
        <p:txBody>
          <a:bodyPr/>
          <a:lstStyle/>
          <a:p>
            <a:r>
              <a:rPr lang="en-US" sz="2000" b="1" dirty="0"/>
              <a:t>MOMENTUM: Primary and Secondary Endpoints</a:t>
            </a:r>
          </a:p>
        </p:txBody>
      </p:sp>
      <p:sp>
        <p:nvSpPr>
          <p:cNvPr id="6" name="Text Box 11">
            <a:extLst>
              <a:ext uri="{FF2B5EF4-FFF2-40B4-BE49-F238E27FC236}">
                <a16:creationId xmlns:a16="http://schemas.microsoft.com/office/drawing/2014/main" id="{D7636927-1449-EBDF-D34A-D0C871282AFB}"/>
              </a:ext>
            </a:extLst>
          </p:cNvPr>
          <p:cNvSpPr txBox="1">
            <a:spLocks noChangeArrowheads="1"/>
          </p:cNvSpPr>
          <p:nvPr/>
        </p:nvSpPr>
        <p:spPr bwMode="auto">
          <a:xfrm>
            <a:off x="6279776" y="4065029"/>
            <a:ext cx="32004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altLang="en-US" sz="105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Gerd A et al, ASH 2022, </a:t>
            </a:r>
            <a:r>
              <a:rPr kumimoji="0" lang="pt-BR" altLang="en-US" sz="1050" b="0" i="1"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Presentation</a:t>
            </a:r>
            <a:r>
              <a:rPr kumimoji="0" lang="pt-BR" altLang="en-US" sz="105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627. </a:t>
            </a:r>
          </a:p>
        </p:txBody>
      </p:sp>
      <p:pic>
        <p:nvPicPr>
          <p:cNvPr id="3" name="Picture 2">
            <a:extLst>
              <a:ext uri="{FF2B5EF4-FFF2-40B4-BE49-F238E27FC236}">
                <a16:creationId xmlns:a16="http://schemas.microsoft.com/office/drawing/2014/main" id="{9B18F84D-2277-45DD-310E-C54C98F216CC}"/>
              </a:ext>
            </a:extLst>
          </p:cNvPr>
          <p:cNvPicPr>
            <a:picLocks noChangeAspect="1"/>
          </p:cNvPicPr>
          <p:nvPr/>
        </p:nvPicPr>
        <p:blipFill>
          <a:blip r:embed="rId2"/>
          <a:stretch>
            <a:fillRect/>
          </a:stretch>
        </p:blipFill>
        <p:spPr>
          <a:xfrm>
            <a:off x="658368" y="228049"/>
            <a:ext cx="7772400" cy="36413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117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err="1">
                <a:solidFill>
                  <a:srgbClr val="002E51"/>
                </a:solidFill>
              </a:rPr>
              <a:t>Tsewang</a:t>
            </a:r>
            <a:r>
              <a:rPr lang="en-US" b="1" dirty="0">
                <a:solidFill>
                  <a:srgbClr val="002E51"/>
                </a:solidFill>
              </a:rPr>
              <a:t> </a:t>
            </a:r>
            <a:r>
              <a:rPr lang="en-US" b="1" dirty="0" err="1">
                <a:solidFill>
                  <a:srgbClr val="002E51"/>
                </a:solidFill>
              </a:rPr>
              <a:t>Tashi</a:t>
            </a:r>
            <a:r>
              <a:rPr lang="en-US" b="1" dirty="0">
                <a:solidFill>
                  <a:srgbClr val="002E51"/>
                </a:solidFill>
              </a:rPr>
              <a:t>, MD</a:t>
            </a:r>
          </a:p>
          <a:p>
            <a:r>
              <a:rPr lang="en-US" dirty="0">
                <a:solidFill>
                  <a:srgbClr val="002E51"/>
                </a:solidFill>
              </a:rPr>
              <a:t>Associate Professor,</a:t>
            </a:r>
          </a:p>
          <a:p>
            <a:r>
              <a:rPr lang="en-US" dirty="0">
                <a:solidFill>
                  <a:srgbClr val="002E51"/>
                </a:solidFill>
              </a:rPr>
              <a:t>Huntsman Cancer Institute, University of Utah</a:t>
            </a:r>
          </a:p>
          <a:p>
            <a:r>
              <a:rPr lang="en-US" dirty="0">
                <a:solidFill>
                  <a:srgbClr val="002E51"/>
                </a:solidFill>
              </a:rPr>
              <a:t>Salt Lake City, UT</a:t>
            </a:r>
          </a:p>
        </p:txBody>
      </p:sp>
      <p:sp>
        <p:nvSpPr>
          <p:cNvPr id="4" name="Title 3"/>
          <p:cNvSpPr>
            <a:spLocks noGrp="1"/>
          </p:cNvSpPr>
          <p:nvPr>
            <p:ph type="title"/>
          </p:nvPr>
        </p:nvSpPr>
        <p:spPr>
          <a:xfrm>
            <a:off x="0" y="358288"/>
            <a:ext cx="9144000" cy="786936"/>
          </a:xfrm>
        </p:spPr>
        <p:txBody>
          <a:bodyPr/>
          <a:lstStyle/>
          <a:p>
            <a:r>
              <a:rPr lang="en-US" b="1" dirty="0">
                <a:solidFill>
                  <a:srgbClr val="002E51"/>
                </a:solidFill>
              </a:rPr>
              <a:t>Management of Myelofibrosis</a:t>
            </a:r>
          </a:p>
        </p:txBody>
      </p:sp>
    </p:spTree>
    <p:extLst>
      <p:ext uri="{BB962C8B-B14F-4D97-AF65-F5344CB8AC3E}">
        <p14:creationId xmlns:p14="http://schemas.microsoft.com/office/powerpoint/2010/main" val="164316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1">
            <a:extLst>
              <a:ext uri="{FF2B5EF4-FFF2-40B4-BE49-F238E27FC236}">
                <a16:creationId xmlns:a16="http://schemas.microsoft.com/office/drawing/2014/main" id="{7DCC30EB-EF46-95F8-15F5-F50BFFDA0290}"/>
              </a:ext>
            </a:extLst>
          </p:cNvPr>
          <p:cNvSpPr txBox="1">
            <a:spLocks noChangeArrowheads="1"/>
          </p:cNvSpPr>
          <p:nvPr/>
        </p:nvSpPr>
        <p:spPr bwMode="auto">
          <a:xfrm>
            <a:off x="6279776" y="4065029"/>
            <a:ext cx="32004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altLang="en-US" sz="105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Gerd A et al, ASH 2022, </a:t>
            </a:r>
            <a:r>
              <a:rPr kumimoji="0" lang="pt-BR" altLang="en-US" sz="1050" b="0" i="1"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Presentation</a:t>
            </a:r>
            <a:r>
              <a:rPr kumimoji="0" lang="pt-BR" altLang="en-US" sz="105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627. </a:t>
            </a:r>
          </a:p>
        </p:txBody>
      </p:sp>
      <p:pic>
        <p:nvPicPr>
          <p:cNvPr id="2" name="Picture 1">
            <a:extLst>
              <a:ext uri="{FF2B5EF4-FFF2-40B4-BE49-F238E27FC236}">
                <a16:creationId xmlns:a16="http://schemas.microsoft.com/office/drawing/2014/main" id="{5291A4D8-A520-3A40-76AC-75E90946EAC7}"/>
              </a:ext>
            </a:extLst>
          </p:cNvPr>
          <p:cNvPicPr>
            <a:picLocks noChangeAspect="1"/>
          </p:cNvPicPr>
          <p:nvPr/>
        </p:nvPicPr>
        <p:blipFill>
          <a:blip r:embed="rId2"/>
          <a:stretch>
            <a:fillRect/>
          </a:stretch>
        </p:blipFill>
        <p:spPr>
          <a:xfrm>
            <a:off x="685800" y="278840"/>
            <a:ext cx="7772400" cy="3694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7525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23E79B-5226-9B90-71EB-6BEF8E031684}"/>
              </a:ext>
            </a:extLst>
          </p:cNvPr>
          <p:cNvPicPr>
            <a:picLocks noChangeAspect="1"/>
          </p:cNvPicPr>
          <p:nvPr/>
        </p:nvPicPr>
        <p:blipFill>
          <a:blip r:embed="rId2"/>
          <a:stretch>
            <a:fillRect/>
          </a:stretch>
        </p:blipFill>
        <p:spPr>
          <a:xfrm>
            <a:off x="612648" y="208149"/>
            <a:ext cx="7772400" cy="3778635"/>
          </a:xfrm>
          <a:prstGeom prst="rect">
            <a:avLst/>
          </a:prstGeom>
          <a:ln>
            <a:noFill/>
          </a:ln>
          <a:effectLst>
            <a:outerShdw blurRad="292100" dist="139700" dir="2700000" algn="tl" rotWithShape="0">
              <a:srgbClr val="333333">
                <a:alpha val="65000"/>
              </a:srgbClr>
            </a:outerShdw>
          </a:effectLst>
        </p:spPr>
      </p:pic>
      <p:sp>
        <p:nvSpPr>
          <p:cNvPr id="6" name="Text Box 11">
            <a:extLst>
              <a:ext uri="{FF2B5EF4-FFF2-40B4-BE49-F238E27FC236}">
                <a16:creationId xmlns:a16="http://schemas.microsoft.com/office/drawing/2014/main" id="{7DCC30EB-EF46-95F8-15F5-F50BFFDA0290}"/>
              </a:ext>
            </a:extLst>
          </p:cNvPr>
          <p:cNvSpPr txBox="1">
            <a:spLocks noChangeArrowheads="1"/>
          </p:cNvSpPr>
          <p:nvPr/>
        </p:nvSpPr>
        <p:spPr bwMode="auto">
          <a:xfrm>
            <a:off x="6279776" y="4065029"/>
            <a:ext cx="32004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altLang="en-US" sz="105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Gerd A et al, ASH 2022, </a:t>
            </a:r>
            <a:r>
              <a:rPr kumimoji="0" lang="pt-BR" altLang="en-US" sz="1050" b="0" i="1"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Presentation</a:t>
            </a:r>
            <a:r>
              <a:rPr kumimoji="0" lang="pt-BR" altLang="en-US" sz="105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627. </a:t>
            </a:r>
          </a:p>
        </p:txBody>
      </p:sp>
    </p:spTree>
    <p:extLst>
      <p:ext uri="{BB962C8B-B14F-4D97-AF65-F5344CB8AC3E}">
        <p14:creationId xmlns:p14="http://schemas.microsoft.com/office/powerpoint/2010/main" val="1550024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C471F3-8436-51F3-FCD6-1CBDA56AC531}"/>
              </a:ext>
            </a:extLst>
          </p:cNvPr>
          <p:cNvSpPr>
            <a:spLocks noGrp="1"/>
          </p:cNvSpPr>
          <p:nvPr>
            <p:ph type="title"/>
          </p:nvPr>
        </p:nvSpPr>
        <p:spPr>
          <a:xfrm>
            <a:off x="0" y="1745953"/>
            <a:ext cx="9144000" cy="695496"/>
          </a:xfrm>
        </p:spPr>
        <p:txBody>
          <a:bodyPr/>
          <a:lstStyle/>
          <a:p>
            <a:r>
              <a:rPr lang="en-US" dirty="0"/>
              <a:t>Ongoing studies</a:t>
            </a:r>
          </a:p>
        </p:txBody>
      </p:sp>
    </p:spTree>
    <p:extLst>
      <p:ext uri="{BB962C8B-B14F-4D97-AF65-F5344CB8AC3E}">
        <p14:creationId xmlns:p14="http://schemas.microsoft.com/office/powerpoint/2010/main" val="894479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752" y="418262"/>
            <a:ext cx="9144000" cy="567479"/>
          </a:xfrm>
        </p:spPr>
        <p:txBody>
          <a:bodyPr/>
          <a:lstStyle/>
          <a:p>
            <a:pPr algn="l"/>
            <a:r>
              <a:rPr lang="en-US" sz="2200" b="1" dirty="0">
                <a:solidFill>
                  <a:schemeClr val="tx1"/>
                </a:solidFill>
              </a:rPr>
              <a:t>XPORT-MF-034: Selinexor + Ruxolitinib in Treatment-Naive MF</a:t>
            </a:r>
            <a:endParaRPr lang="en-US" sz="2200" b="1" dirty="0"/>
          </a:p>
        </p:txBody>
      </p:sp>
      <p:sp>
        <p:nvSpPr>
          <p:cNvPr id="2" name="Content Placeholder 4">
            <a:extLst>
              <a:ext uri="{FF2B5EF4-FFF2-40B4-BE49-F238E27FC236}">
                <a16:creationId xmlns:a16="http://schemas.microsoft.com/office/drawing/2014/main" id="{940C808A-4A49-D2FE-0C72-667D0703DA05}"/>
              </a:ext>
            </a:extLst>
          </p:cNvPr>
          <p:cNvSpPr txBox="1">
            <a:spLocks/>
          </p:cNvSpPr>
          <p:nvPr/>
        </p:nvSpPr>
        <p:spPr bwMode="auto">
          <a:xfrm>
            <a:off x="426074" y="1050191"/>
            <a:ext cx="8158147" cy="64922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gn="l"/>
            <a:r>
              <a:rPr lang="en-US" sz="1650" kern="0" dirty="0"/>
              <a:t>Phase I/II portion of trial evaluated </a:t>
            </a:r>
            <a:r>
              <a:rPr lang="en-US" sz="1650" kern="0" dirty="0" err="1"/>
              <a:t>selinexor</a:t>
            </a:r>
            <a:r>
              <a:rPr lang="en-US" sz="1650" kern="0" dirty="0"/>
              <a:t> 40 mg or 60 mg once weekly + ruxolitinib in 28-day cycles</a:t>
            </a:r>
            <a:endParaRPr lang="en-US" sz="1650" kern="0" dirty="0">
              <a:solidFill>
                <a:schemeClr val="accent1"/>
              </a:solidFill>
            </a:endParaRPr>
          </a:p>
        </p:txBody>
      </p:sp>
      <p:sp>
        <p:nvSpPr>
          <p:cNvPr id="7" name="TextBox 6">
            <a:extLst>
              <a:ext uri="{FF2B5EF4-FFF2-40B4-BE49-F238E27FC236}">
                <a16:creationId xmlns:a16="http://schemas.microsoft.com/office/drawing/2014/main" id="{F524CF80-87A3-015A-9EE8-C260C2871625}"/>
              </a:ext>
            </a:extLst>
          </p:cNvPr>
          <p:cNvSpPr txBox="1"/>
          <p:nvPr/>
        </p:nvSpPr>
        <p:spPr>
          <a:xfrm>
            <a:off x="768824" y="3448847"/>
            <a:ext cx="7986407" cy="584775"/>
          </a:xfrm>
          <a:prstGeom prst="rect">
            <a:avLst/>
          </a:prstGeom>
          <a:noFill/>
        </p:spPr>
        <p:txBody>
          <a:bodyPr wrap="square">
            <a:spAutoFit/>
          </a:bodyPr>
          <a:lstStyle/>
          <a:p>
            <a:r>
              <a:rPr lang="en-US" sz="1600" kern="0" dirty="0">
                <a:solidFill>
                  <a:schemeClr val="tx1"/>
                </a:solidFill>
              </a:rPr>
              <a:t>Most common AEs included nausea, anemia, fatigue; AEs reversible with dose modification</a:t>
            </a:r>
          </a:p>
        </p:txBody>
      </p:sp>
      <p:graphicFrame>
        <p:nvGraphicFramePr>
          <p:cNvPr id="10" name="Table 9">
            <a:extLst>
              <a:ext uri="{FF2B5EF4-FFF2-40B4-BE49-F238E27FC236}">
                <a16:creationId xmlns:a16="http://schemas.microsoft.com/office/drawing/2014/main" id="{E6F5FF93-3387-9321-2909-18FFC7282291}"/>
              </a:ext>
            </a:extLst>
          </p:cNvPr>
          <p:cNvGraphicFramePr>
            <a:graphicFrameLocks noGrp="1"/>
          </p:cNvGraphicFramePr>
          <p:nvPr>
            <p:extLst>
              <p:ext uri="{D42A27DB-BD31-4B8C-83A1-F6EECF244321}">
                <p14:modId xmlns:p14="http://schemas.microsoft.com/office/powerpoint/2010/main" val="301393679"/>
              </p:ext>
            </p:extLst>
          </p:nvPr>
        </p:nvGraphicFramePr>
        <p:xfrm>
          <a:off x="768824" y="2010251"/>
          <a:ext cx="7306056" cy="1127760"/>
        </p:xfrm>
        <a:graphic>
          <a:graphicData uri="http://schemas.openxmlformats.org/drawingml/2006/table">
            <a:tbl>
              <a:tblPr>
                <a:tableStyleId>{08FB837D-C827-4EFA-A057-4D05807E0F7C}</a:tableStyleId>
              </a:tblPr>
              <a:tblGrid>
                <a:gridCol w="3045866">
                  <a:extLst>
                    <a:ext uri="{9D8B030D-6E8A-4147-A177-3AD203B41FA5}">
                      <a16:colId xmlns:a16="http://schemas.microsoft.com/office/drawing/2014/main" val="1797409611"/>
                    </a:ext>
                  </a:extLst>
                </a:gridCol>
                <a:gridCol w="1590775">
                  <a:extLst>
                    <a:ext uri="{9D8B030D-6E8A-4147-A177-3AD203B41FA5}">
                      <a16:colId xmlns:a16="http://schemas.microsoft.com/office/drawing/2014/main" val="4109694584"/>
                    </a:ext>
                  </a:extLst>
                </a:gridCol>
                <a:gridCol w="2669415">
                  <a:extLst>
                    <a:ext uri="{9D8B030D-6E8A-4147-A177-3AD203B41FA5}">
                      <a16:colId xmlns:a16="http://schemas.microsoft.com/office/drawing/2014/main" val="2861300192"/>
                    </a:ext>
                  </a:extLst>
                </a:gridCol>
              </a:tblGrid>
              <a:tr h="0">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1" u="none" strike="noStrike" kern="1200" cap="none" normalizeH="0" baseline="0">
                          <a:ln>
                            <a:noFill/>
                          </a:ln>
                          <a:solidFill>
                            <a:schemeClr val="tx1"/>
                          </a:solidFill>
                          <a:effectLst/>
                        </a:rPr>
                        <a:t>Variable, n (%)</a:t>
                      </a:r>
                      <a:endParaRPr kumimoji="0" lang="en-US" sz="1400" b="1" i="0" u="none" strike="noStrike" kern="1200" cap="none" normalizeH="0" baseline="0">
                        <a:ln>
                          <a:noFill/>
                        </a:ln>
                        <a:solidFill>
                          <a:schemeClr val="tx1"/>
                        </a:solidFill>
                        <a:effectLst/>
                        <a:latin typeface="Calibri" panose="020F0502020204030204" pitchFamily="34" charset="0"/>
                        <a:ea typeface="+mn-ea"/>
                        <a:cs typeface="+mn-cs"/>
                      </a:endParaRPr>
                    </a:p>
                  </a:txBody>
                  <a:tcPr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1" u="none" strike="noStrike" kern="1200" cap="none" normalizeH="0" baseline="0">
                          <a:ln>
                            <a:noFill/>
                          </a:ln>
                          <a:solidFill>
                            <a:schemeClr val="tx1"/>
                          </a:solidFill>
                          <a:effectLst/>
                        </a:rPr>
                        <a:t>Selinexor 40 mg</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1" u="none" strike="noStrike" kern="1200" cap="none" normalizeH="0" baseline="0">
                          <a:ln>
                            <a:noFill/>
                          </a:ln>
                          <a:solidFill>
                            <a:schemeClr val="tx1"/>
                          </a:solidFill>
                          <a:effectLst/>
                        </a:rPr>
                        <a:t>(n = 8)</a:t>
                      </a:r>
                      <a:endParaRPr kumimoji="0" lang="en-US" sz="1400" b="1" i="0" u="none" strike="noStrike" kern="1200" cap="none" normalizeH="0" baseline="0">
                        <a:ln>
                          <a:noFill/>
                        </a:ln>
                        <a:solidFill>
                          <a:schemeClr val="tx1"/>
                        </a:solidFill>
                        <a:effectLst/>
                        <a:latin typeface="Calibri" panose="020F0502020204030204" pitchFamily="34" charset="0"/>
                        <a:ea typeface="+mn-ea"/>
                        <a:cs typeface="+mn-cs"/>
                      </a:endParaRPr>
                    </a:p>
                  </a:txBody>
                  <a:tcPr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1" u="none" strike="noStrike" kern="1200" cap="none" normalizeH="0" baseline="0">
                          <a:ln>
                            <a:noFill/>
                          </a:ln>
                          <a:solidFill>
                            <a:schemeClr val="tx1"/>
                          </a:solidFill>
                          <a:effectLst/>
                        </a:rPr>
                        <a:t>Selinexor 60 mg</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1" u="none" strike="noStrike" kern="1200" cap="none" normalizeH="0" baseline="0">
                          <a:ln>
                            <a:noFill/>
                          </a:ln>
                          <a:solidFill>
                            <a:schemeClr val="tx1"/>
                          </a:solidFill>
                          <a:effectLst/>
                        </a:rPr>
                        <a:t>(n = 14)</a:t>
                      </a:r>
                      <a:endParaRPr kumimoji="0" lang="en-US" sz="1400" b="1" i="0" u="none" strike="noStrike" kern="1200" cap="none" normalizeH="0" baseline="0">
                        <a:ln>
                          <a:noFill/>
                        </a:ln>
                        <a:solidFill>
                          <a:schemeClr val="tx1"/>
                        </a:solidFill>
                        <a:effectLst/>
                        <a:latin typeface="Calibri" panose="020F0502020204030204" pitchFamily="34" charset="0"/>
                        <a:ea typeface="+mn-ea"/>
                        <a:cs typeface="+mn-cs"/>
                      </a:endParaRPr>
                    </a:p>
                  </a:txBody>
                  <a:tcPr anchor="ctr" horzOverflow="overflow"/>
                </a:tc>
                <a:extLst>
                  <a:ext uri="{0D108BD9-81ED-4DB2-BD59-A6C34878D82A}">
                    <a16:rowId xmlns:a16="http://schemas.microsoft.com/office/drawing/2014/main" val="3476867178"/>
                  </a:ext>
                </a:extLst>
              </a:tr>
              <a:tr h="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u="none" strike="noStrike" kern="1200" cap="none" normalizeH="0" baseline="0">
                          <a:ln>
                            <a:noFill/>
                          </a:ln>
                          <a:solidFill>
                            <a:schemeClr val="bg2">
                              <a:lumMod val="10000"/>
                            </a:schemeClr>
                          </a:solidFill>
                          <a:effectLst/>
                        </a:rPr>
                        <a:t>SVR ≥35% at Wk 24</a:t>
                      </a:r>
                      <a:endParaRPr kumimoji="0" lang="en-US" sz="1400" b="0" i="0" u="none" strike="noStrike" kern="1200" cap="none" normalizeH="0" baseline="0">
                        <a:ln>
                          <a:noFill/>
                        </a:ln>
                        <a:solidFill>
                          <a:schemeClr val="bg2">
                            <a:lumMod val="10000"/>
                          </a:schemeClr>
                        </a:solidFill>
                        <a:effectLst/>
                        <a:latin typeface="Calibri" panose="020F0502020204030204" pitchFamily="34" charset="0"/>
                        <a:ea typeface="+mn-ea"/>
                        <a:cs typeface="+mn-cs"/>
                      </a:endParaRPr>
                    </a:p>
                  </a:txBody>
                  <a:tcPr horzOverflow="overflow"/>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u="none" strike="noStrike" kern="1200" cap="none" normalizeH="0" baseline="0">
                          <a:ln>
                            <a:noFill/>
                          </a:ln>
                          <a:solidFill>
                            <a:schemeClr val="bg2">
                              <a:lumMod val="10000"/>
                            </a:schemeClr>
                          </a:solidFill>
                          <a:effectLst/>
                        </a:rPr>
                        <a:t>3 (38)</a:t>
                      </a:r>
                      <a:endParaRPr kumimoji="0" lang="en-US" sz="1400" b="0" i="0" u="none" strike="noStrike" kern="1200" cap="none" normalizeH="0" baseline="0">
                        <a:ln>
                          <a:noFill/>
                        </a:ln>
                        <a:solidFill>
                          <a:schemeClr val="bg2">
                            <a:lumMod val="10000"/>
                          </a:schemeClr>
                        </a:solidFill>
                        <a:effectLst/>
                        <a:latin typeface="Calibri" panose="020F0502020204030204" pitchFamily="34" charset="0"/>
                        <a:ea typeface="+mn-ea"/>
                        <a:cs typeface="+mn-cs"/>
                      </a:endParaRPr>
                    </a:p>
                  </a:txBody>
                  <a:tcPr anchor="ctr" horzOverflow="overflow"/>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u="none" strike="noStrike" kern="1200" cap="none" normalizeH="0" baseline="0">
                          <a:ln>
                            <a:noFill/>
                          </a:ln>
                          <a:solidFill>
                            <a:schemeClr val="bg2">
                              <a:lumMod val="10000"/>
                            </a:schemeClr>
                          </a:solidFill>
                          <a:effectLst/>
                        </a:rPr>
                        <a:t>11 (79)</a:t>
                      </a:r>
                      <a:endParaRPr kumimoji="0" lang="en-US" sz="1400" b="0" i="0" u="none" strike="noStrike" kern="1200" cap="none" normalizeH="0" baseline="0">
                        <a:ln>
                          <a:noFill/>
                        </a:ln>
                        <a:solidFill>
                          <a:schemeClr val="bg2">
                            <a:lumMod val="10000"/>
                          </a:schemeClr>
                        </a:solidFill>
                        <a:effectLst/>
                        <a:latin typeface="Calibri" panose="020F0502020204030204" pitchFamily="34" charset="0"/>
                        <a:ea typeface="+mn-ea"/>
                        <a:cs typeface="+mn-cs"/>
                      </a:endParaRPr>
                    </a:p>
                  </a:txBody>
                  <a:tcPr anchor="ctr" horzOverflow="overflow"/>
                </a:tc>
                <a:extLst>
                  <a:ext uri="{0D108BD9-81ED-4DB2-BD59-A6C34878D82A}">
                    <a16:rowId xmlns:a16="http://schemas.microsoft.com/office/drawing/2014/main" val="2126829135"/>
                  </a:ext>
                </a:extLst>
              </a:tr>
              <a:tr h="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u="none" strike="noStrike" kern="1200" cap="none" normalizeH="0" baseline="0" dirty="0">
                          <a:ln>
                            <a:noFill/>
                          </a:ln>
                          <a:solidFill>
                            <a:schemeClr val="bg2">
                              <a:lumMod val="10000"/>
                            </a:schemeClr>
                          </a:solidFill>
                          <a:effectLst/>
                        </a:rPr>
                        <a:t>TSS ≥50% at </a:t>
                      </a:r>
                      <a:r>
                        <a:rPr kumimoji="0" lang="en-US" sz="1400" b="0" u="none" strike="noStrike" kern="1200" cap="none" normalizeH="0" baseline="0" dirty="0" err="1">
                          <a:ln>
                            <a:noFill/>
                          </a:ln>
                          <a:solidFill>
                            <a:schemeClr val="bg2">
                              <a:lumMod val="10000"/>
                            </a:schemeClr>
                          </a:solidFill>
                          <a:effectLst/>
                        </a:rPr>
                        <a:t>Wk</a:t>
                      </a:r>
                      <a:r>
                        <a:rPr kumimoji="0" lang="en-US" sz="1400" b="0" u="none" strike="noStrike" kern="1200" cap="none" normalizeH="0" baseline="0" dirty="0">
                          <a:ln>
                            <a:noFill/>
                          </a:ln>
                          <a:solidFill>
                            <a:schemeClr val="bg2">
                              <a:lumMod val="10000"/>
                            </a:schemeClr>
                          </a:solidFill>
                          <a:effectLst/>
                        </a:rPr>
                        <a:t> 24</a:t>
                      </a:r>
                      <a:endPar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txBody>
                  <a:tcPr horzOverflow="overflow"/>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u="none" strike="noStrike" kern="1200" cap="none" normalizeH="0" baseline="0">
                          <a:ln>
                            <a:noFill/>
                          </a:ln>
                          <a:solidFill>
                            <a:schemeClr val="bg2">
                              <a:lumMod val="10000"/>
                            </a:schemeClr>
                          </a:solidFill>
                          <a:effectLst/>
                        </a:rPr>
                        <a:t>2 (25)</a:t>
                      </a:r>
                      <a:endParaRPr kumimoji="0" lang="en-US" sz="1400" b="0" i="0" u="none" strike="noStrike" kern="1200" cap="none" normalizeH="0" baseline="0">
                        <a:ln>
                          <a:noFill/>
                        </a:ln>
                        <a:solidFill>
                          <a:schemeClr val="bg2">
                            <a:lumMod val="10000"/>
                          </a:schemeClr>
                        </a:solidFill>
                        <a:effectLst/>
                        <a:latin typeface="Calibri" panose="020F0502020204030204" pitchFamily="34" charset="0"/>
                        <a:ea typeface="+mn-ea"/>
                        <a:cs typeface="+mn-cs"/>
                      </a:endParaRPr>
                    </a:p>
                  </a:txBody>
                  <a:tcPr anchor="ctr" horzOverflow="overflow"/>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0" u="none" strike="noStrike" kern="1200" cap="none" normalizeH="0" baseline="0" dirty="0">
                          <a:ln>
                            <a:noFill/>
                          </a:ln>
                          <a:solidFill>
                            <a:schemeClr val="bg2">
                              <a:lumMod val="10000"/>
                            </a:schemeClr>
                          </a:solidFill>
                          <a:effectLst/>
                        </a:rPr>
                        <a:t>7 (58)*</a:t>
                      </a:r>
                      <a:endPar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txBody>
                  <a:tcPr anchor="ctr" horzOverflow="overflow"/>
                </a:tc>
                <a:extLst>
                  <a:ext uri="{0D108BD9-81ED-4DB2-BD59-A6C34878D82A}">
                    <a16:rowId xmlns:a16="http://schemas.microsoft.com/office/drawing/2014/main" val="655232368"/>
                  </a:ext>
                </a:extLst>
              </a:tr>
            </a:tbl>
          </a:graphicData>
        </a:graphic>
      </p:graphicFrame>
      <p:sp>
        <p:nvSpPr>
          <p:cNvPr id="12" name="TextBox 11">
            <a:extLst>
              <a:ext uri="{FF2B5EF4-FFF2-40B4-BE49-F238E27FC236}">
                <a16:creationId xmlns:a16="http://schemas.microsoft.com/office/drawing/2014/main" id="{7579A4D6-1B1A-A255-EC4B-D3B751734A31}"/>
              </a:ext>
            </a:extLst>
          </p:cNvPr>
          <p:cNvSpPr txBox="1"/>
          <p:nvPr/>
        </p:nvSpPr>
        <p:spPr>
          <a:xfrm>
            <a:off x="6861014" y="4082848"/>
            <a:ext cx="2427732" cy="261610"/>
          </a:xfrm>
          <a:prstGeom prst="rect">
            <a:avLst/>
          </a:prstGeom>
          <a:noFill/>
        </p:spPr>
        <p:txBody>
          <a:bodyPr wrap="square">
            <a:spAutoFit/>
          </a:bodyPr>
          <a:lstStyle/>
          <a:p>
            <a:r>
              <a:rPr kumimoji="0" lang="pt-BR" altLang="en-US" sz="1100" b="0" i="0" u="none" strike="noStrike" kern="1200" cap="none" spc="-11"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Ali H et al, ASCO 2023. </a:t>
            </a:r>
            <a:r>
              <a:rPr kumimoji="0" lang="pt-BR" altLang="en-US" sz="1100" b="0" i="0" u="none" strike="noStrike" kern="1200" cap="none" spc="-11"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Abstr</a:t>
            </a:r>
            <a:r>
              <a:rPr kumimoji="0" lang="pt-BR" altLang="en-US" sz="1100" b="0" i="0" u="none" strike="noStrike" kern="1200" cap="none" spc="-11"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7063</a:t>
            </a:r>
            <a:endParaRPr lang="en-US" sz="1100" dirty="0"/>
          </a:p>
        </p:txBody>
      </p:sp>
    </p:spTree>
    <p:extLst>
      <p:ext uri="{BB962C8B-B14F-4D97-AF65-F5344CB8AC3E}">
        <p14:creationId xmlns:p14="http://schemas.microsoft.com/office/powerpoint/2010/main" val="582936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36A7D8-A9C6-3059-B132-34B7B2230DF0}"/>
              </a:ext>
            </a:extLst>
          </p:cNvPr>
          <p:cNvPicPr>
            <a:picLocks noChangeAspect="1"/>
          </p:cNvPicPr>
          <p:nvPr/>
        </p:nvPicPr>
        <p:blipFill>
          <a:blip r:embed="rId2"/>
          <a:stretch>
            <a:fillRect/>
          </a:stretch>
        </p:blipFill>
        <p:spPr>
          <a:xfrm>
            <a:off x="467328" y="379329"/>
            <a:ext cx="8209344" cy="1705232"/>
          </a:xfrm>
          <a:prstGeom prst="rect">
            <a:avLst/>
          </a:prstGeom>
          <a:ln>
            <a:solidFill>
              <a:schemeClr val="accent1"/>
            </a:solidFill>
          </a:ln>
        </p:spPr>
      </p:pic>
      <p:pic>
        <p:nvPicPr>
          <p:cNvPr id="5" name="Picture 4">
            <a:extLst>
              <a:ext uri="{FF2B5EF4-FFF2-40B4-BE49-F238E27FC236}">
                <a16:creationId xmlns:a16="http://schemas.microsoft.com/office/drawing/2014/main" id="{0BB562DD-35CB-EE76-A813-05A92AC4A177}"/>
              </a:ext>
            </a:extLst>
          </p:cNvPr>
          <p:cNvPicPr>
            <a:picLocks noChangeAspect="1"/>
          </p:cNvPicPr>
          <p:nvPr/>
        </p:nvPicPr>
        <p:blipFill>
          <a:blip r:embed="rId3"/>
          <a:stretch>
            <a:fillRect/>
          </a:stretch>
        </p:blipFill>
        <p:spPr>
          <a:xfrm>
            <a:off x="467328" y="2401540"/>
            <a:ext cx="8209344" cy="1734720"/>
          </a:xfrm>
          <a:prstGeom prst="rect">
            <a:avLst/>
          </a:prstGeom>
          <a:ln>
            <a:solidFill>
              <a:schemeClr val="accent1"/>
            </a:solidFill>
          </a:ln>
        </p:spPr>
      </p:pic>
    </p:spTree>
    <p:extLst>
      <p:ext uri="{BB962C8B-B14F-4D97-AF65-F5344CB8AC3E}">
        <p14:creationId xmlns:p14="http://schemas.microsoft.com/office/powerpoint/2010/main" val="2929309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896C5645-42B6-D771-AE96-818FADEB09D6}"/>
              </a:ext>
            </a:extLst>
          </p:cNvPr>
          <p:cNvSpPr txBox="1">
            <a:spLocks/>
          </p:cNvSpPr>
          <p:nvPr/>
        </p:nvSpPr>
        <p:spPr>
          <a:xfrm>
            <a:off x="498674" y="215401"/>
            <a:ext cx="7571291" cy="535154"/>
          </a:xfrm>
          <a:prstGeom prst="rect">
            <a:avLst/>
          </a:prstGeom>
        </p:spPr>
        <p:txBody>
          <a:bodyPr lIns="68580" tIns="34290" rIns="68580" bIns="34290" anchor="t"/>
          <a:lstStyle>
            <a:lvl1pPr algn="l" defTabSz="609585" rtl="0" eaLnBrk="0" fontAlgn="base" hangingPunct="0">
              <a:spcBef>
                <a:spcPct val="0"/>
              </a:spcBef>
              <a:spcAft>
                <a:spcPct val="0"/>
              </a:spcAft>
              <a:defRPr sz="4267" kern="1200">
                <a:solidFill>
                  <a:srgbClr val="CD113B"/>
                </a:solidFill>
                <a:latin typeface="Arial"/>
                <a:ea typeface="Geneva" pitchFamily="37" charset="-128"/>
                <a:cs typeface="Arial"/>
              </a:defRPr>
            </a:lvl1pPr>
            <a:lvl2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2pPr>
            <a:lvl3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3pPr>
            <a:lvl4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4pPr>
            <a:lvl5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5pPr>
            <a:lvl6pPr marL="609585" algn="l" defTabSz="609585" rtl="0" fontAlgn="base">
              <a:spcBef>
                <a:spcPct val="0"/>
              </a:spcBef>
              <a:spcAft>
                <a:spcPct val="0"/>
              </a:spcAft>
              <a:defRPr sz="4267">
                <a:solidFill>
                  <a:srgbClr val="800000"/>
                </a:solidFill>
                <a:latin typeface="Times New Roman" pitchFamily="37" charset="0"/>
                <a:ea typeface="Geneva" pitchFamily="37" charset="-128"/>
              </a:defRPr>
            </a:lvl6pPr>
            <a:lvl7pPr marL="1219170" algn="l" defTabSz="609585" rtl="0" fontAlgn="base">
              <a:spcBef>
                <a:spcPct val="0"/>
              </a:spcBef>
              <a:spcAft>
                <a:spcPct val="0"/>
              </a:spcAft>
              <a:defRPr sz="4267">
                <a:solidFill>
                  <a:srgbClr val="800000"/>
                </a:solidFill>
                <a:latin typeface="Times New Roman" pitchFamily="37" charset="0"/>
                <a:ea typeface="Geneva" pitchFamily="37" charset="-128"/>
              </a:defRPr>
            </a:lvl7pPr>
            <a:lvl8pPr marL="1828754" algn="l" defTabSz="609585" rtl="0" fontAlgn="base">
              <a:spcBef>
                <a:spcPct val="0"/>
              </a:spcBef>
              <a:spcAft>
                <a:spcPct val="0"/>
              </a:spcAft>
              <a:defRPr sz="4267">
                <a:solidFill>
                  <a:srgbClr val="800000"/>
                </a:solidFill>
                <a:latin typeface="Times New Roman" pitchFamily="37" charset="0"/>
                <a:ea typeface="Geneva" pitchFamily="37" charset="-128"/>
              </a:defRPr>
            </a:lvl8pPr>
            <a:lvl9pPr marL="2438339" algn="l" defTabSz="609585" rtl="0" fontAlgn="base">
              <a:spcBef>
                <a:spcPct val="0"/>
              </a:spcBef>
              <a:spcAft>
                <a:spcPct val="0"/>
              </a:spcAft>
              <a:defRPr sz="4267">
                <a:solidFill>
                  <a:srgbClr val="800000"/>
                </a:solidFill>
                <a:latin typeface="Times New Roman" pitchFamily="37" charset="0"/>
                <a:ea typeface="Geneva" pitchFamily="37" charset="-128"/>
              </a:defRPr>
            </a:lvl9pPr>
          </a:lstStyle>
          <a:p>
            <a:r>
              <a:rPr lang="en-US" sz="2400" b="1" dirty="0">
                <a:solidFill>
                  <a:schemeClr val="tx1"/>
                </a:solidFill>
                <a:ea typeface="Geneva"/>
              </a:rPr>
              <a:t>MANIFEST-2 &amp; TRANSFORM-1 - Primary outcomes</a:t>
            </a:r>
            <a:endParaRPr lang="en-US" sz="2400" b="1" dirty="0">
              <a:solidFill>
                <a:schemeClr val="tx1"/>
              </a:solidFill>
            </a:endParaRPr>
          </a:p>
          <a:p>
            <a:endParaRPr lang="en-US" sz="3200" b="1" dirty="0">
              <a:solidFill>
                <a:schemeClr val="tx1"/>
              </a:solidFill>
              <a:ea typeface="Geneva"/>
            </a:endParaRPr>
          </a:p>
        </p:txBody>
      </p:sp>
      <p:sp>
        <p:nvSpPr>
          <p:cNvPr id="64" name="object 19">
            <a:extLst>
              <a:ext uri="{FF2B5EF4-FFF2-40B4-BE49-F238E27FC236}">
                <a16:creationId xmlns:a16="http://schemas.microsoft.com/office/drawing/2014/main" id="{9B0BA01E-82A2-8698-934D-A3163AB146A0}"/>
              </a:ext>
            </a:extLst>
          </p:cNvPr>
          <p:cNvSpPr txBox="1"/>
          <p:nvPr/>
        </p:nvSpPr>
        <p:spPr>
          <a:xfrm>
            <a:off x="10172646" y="1201935"/>
            <a:ext cx="510627" cy="425116"/>
          </a:xfrm>
          <a:prstGeom prst="rect">
            <a:avLst/>
          </a:prstGeom>
        </p:spPr>
        <p:txBody>
          <a:bodyPr vert="horz" wrap="square" lIns="0" tIns="9525" rIns="0" bIns="0" rtlCol="0">
            <a:spAutoFit/>
          </a:bodyPr>
          <a:lstStyle/>
          <a:p>
            <a:pPr marL="9525" defTabSz="685800" fontAlgn="auto">
              <a:spcBef>
                <a:spcPts val="75"/>
              </a:spcBef>
              <a:spcAft>
                <a:spcPts val="0"/>
              </a:spcAft>
              <a:defRPr/>
            </a:pPr>
            <a:r>
              <a:rPr sz="900" kern="0" dirty="0">
                <a:solidFill>
                  <a:srgbClr val="91005A"/>
                </a:solidFill>
                <a:latin typeface="Arial"/>
                <a:cs typeface="Arial"/>
              </a:rPr>
              <a:t>ITT</a:t>
            </a:r>
            <a:r>
              <a:rPr sz="900" kern="0" spc="-11" dirty="0">
                <a:solidFill>
                  <a:srgbClr val="91005A"/>
                </a:solidFill>
                <a:latin typeface="Arial"/>
                <a:cs typeface="Arial"/>
              </a:rPr>
              <a:t> </a:t>
            </a:r>
            <a:r>
              <a:rPr sz="900" kern="0" spc="-8" dirty="0">
                <a:solidFill>
                  <a:srgbClr val="91005A"/>
                </a:solidFill>
                <a:latin typeface="Arial"/>
                <a:cs typeface="Arial"/>
              </a:rPr>
              <a:t>population</a:t>
            </a:r>
            <a:endParaRPr sz="900" kern="0" dirty="0">
              <a:solidFill>
                <a:sysClr val="windowText" lastClr="000000"/>
              </a:solidFill>
              <a:latin typeface="Arial"/>
              <a:cs typeface="Arial"/>
            </a:endParaRPr>
          </a:p>
        </p:txBody>
      </p:sp>
      <p:sp>
        <p:nvSpPr>
          <p:cNvPr id="5" name="TextBox 4">
            <a:extLst>
              <a:ext uri="{FF2B5EF4-FFF2-40B4-BE49-F238E27FC236}">
                <a16:creationId xmlns:a16="http://schemas.microsoft.com/office/drawing/2014/main" id="{C0324976-DEC7-C6E4-356B-7F8B65C32A1A}"/>
              </a:ext>
            </a:extLst>
          </p:cNvPr>
          <p:cNvSpPr txBox="1"/>
          <p:nvPr/>
        </p:nvSpPr>
        <p:spPr>
          <a:xfrm>
            <a:off x="-36576" y="4163976"/>
            <a:ext cx="4224528" cy="215444"/>
          </a:xfrm>
          <a:prstGeom prst="rect">
            <a:avLst/>
          </a:prstGeom>
          <a:noFill/>
        </p:spPr>
        <p:txBody>
          <a:bodyPr wrap="square" rtlCol="0">
            <a:spAutoFit/>
          </a:bodyPr>
          <a:lstStyle/>
          <a:p>
            <a:r>
              <a:rPr lang="en-US" sz="800" dirty="0"/>
              <a:t>Rampal R, et al, ASH 2023, San Diego; Pemmaraju, N, et al, ASH 2023, San Diego.</a:t>
            </a:r>
          </a:p>
        </p:txBody>
      </p:sp>
      <p:graphicFrame>
        <p:nvGraphicFramePr>
          <p:cNvPr id="8" name="Table 7">
            <a:extLst>
              <a:ext uri="{FF2B5EF4-FFF2-40B4-BE49-F238E27FC236}">
                <a16:creationId xmlns:a16="http://schemas.microsoft.com/office/drawing/2014/main" id="{07CA53E8-E0A5-5E07-301F-087E8482066F}"/>
              </a:ext>
            </a:extLst>
          </p:cNvPr>
          <p:cNvGraphicFramePr>
            <a:graphicFrameLocks noGrp="1"/>
          </p:cNvGraphicFramePr>
          <p:nvPr>
            <p:extLst>
              <p:ext uri="{D42A27DB-BD31-4B8C-83A1-F6EECF244321}">
                <p14:modId xmlns:p14="http://schemas.microsoft.com/office/powerpoint/2010/main" val="3161707321"/>
              </p:ext>
            </p:extLst>
          </p:nvPr>
        </p:nvGraphicFramePr>
        <p:xfrm>
          <a:off x="841248" y="1366324"/>
          <a:ext cx="6403848" cy="932308"/>
        </p:xfrm>
        <a:graphic>
          <a:graphicData uri="http://schemas.openxmlformats.org/drawingml/2006/table">
            <a:tbl>
              <a:tblPr firstRow="1" bandRow="1">
                <a:tableStyleId>{8A107856-5554-42FB-B03E-39F5DBC370BA}</a:tableStyleId>
              </a:tblPr>
              <a:tblGrid>
                <a:gridCol w="1810512">
                  <a:extLst>
                    <a:ext uri="{9D8B030D-6E8A-4147-A177-3AD203B41FA5}">
                      <a16:colId xmlns:a16="http://schemas.microsoft.com/office/drawing/2014/main" val="2409587182"/>
                    </a:ext>
                  </a:extLst>
                </a:gridCol>
                <a:gridCol w="1627632">
                  <a:extLst>
                    <a:ext uri="{9D8B030D-6E8A-4147-A177-3AD203B41FA5}">
                      <a16:colId xmlns:a16="http://schemas.microsoft.com/office/drawing/2014/main" val="1211279178"/>
                    </a:ext>
                  </a:extLst>
                </a:gridCol>
                <a:gridCol w="1801368">
                  <a:extLst>
                    <a:ext uri="{9D8B030D-6E8A-4147-A177-3AD203B41FA5}">
                      <a16:colId xmlns:a16="http://schemas.microsoft.com/office/drawing/2014/main" val="3184262126"/>
                    </a:ext>
                  </a:extLst>
                </a:gridCol>
                <a:gridCol w="1164336">
                  <a:extLst>
                    <a:ext uri="{9D8B030D-6E8A-4147-A177-3AD203B41FA5}">
                      <a16:colId xmlns:a16="http://schemas.microsoft.com/office/drawing/2014/main" val="4058002093"/>
                    </a:ext>
                  </a:extLst>
                </a:gridCol>
              </a:tblGrid>
              <a:tr h="290292">
                <a:tc>
                  <a:txBody>
                    <a:bodyPr/>
                    <a:lstStyle/>
                    <a:p>
                      <a:pPr algn="ctr"/>
                      <a:endParaRPr lang="en-US" sz="1200" b="0" dirty="0"/>
                    </a:p>
                  </a:txBody>
                  <a:tcPr/>
                </a:tc>
                <a:tc>
                  <a:txBody>
                    <a:bodyPr/>
                    <a:lstStyle/>
                    <a:p>
                      <a:pPr algn="ctr"/>
                      <a:r>
                        <a:rPr lang="en-US" sz="1400" b="0" dirty="0"/>
                        <a:t>Combination</a:t>
                      </a:r>
                    </a:p>
                  </a:txBody>
                  <a:tcPr/>
                </a:tc>
                <a:tc>
                  <a:txBody>
                    <a:bodyPr/>
                    <a:lstStyle/>
                    <a:p>
                      <a:pPr algn="ctr"/>
                      <a:r>
                        <a:rPr lang="en-US" sz="1400" b="0" dirty="0" err="1"/>
                        <a:t>Rux</a:t>
                      </a:r>
                      <a:r>
                        <a:rPr lang="en-US" sz="1400" b="0" dirty="0"/>
                        <a:t> monotherapy</a:t>
                      </a:r>
                    </a:p>
                  </a:txBody>
                  <a:tcPr/>
                </a:tc>
                <a:tc>
                  <a:txBody>
                    <a:bodyPr/>
                    <a:lstStyle/>
                    <a:p>
                      <a:pPr algn="ctr"/>
                      <a:r>
                        <a:rPr lang="en-US" sz="1200" b="0" dirty="0"/>
                        <a:t>P value</a:t>
                      </a:r>
                    </a:p>
                  </a:txBody>
                  <a:tcPr/>
                </a:tc>
                <a:extLst>
                  <a:ext uri="{0D108BD9-81ED-4DB2-BD59-A6C34878D82A}">
                    <a16:rowId xmlns:a16="http://schemas.microsoft.com/office/drawing/2014/main" val="409257126"/>
                  </a:ext>
                </a:extLst>
              </a:tr>
              <a:tr h="261263">
                <a:tc>
                  <a:txBody>
                    <a:bodyPr/>
                    <a:lstStyle/>
                    <a:p>
                      <a:pPr algn="ctr"/>
                      <a:r>
                        <a:rPr lang="en-US" sz="1200" b="0" dirty="0"/>
                        <a:t>MANIFEST-2</a:t>
                      </a:r>
                    </a:p>
                  </a:txBody>
                  <a:tcPr/>
                </a:tc>
                <a:tc>
                  <a:txBody>
                    <a:bodyPr/>
                    <a:lstStyle/>
                    <a:p>
                      <a:pPr algn="ctr"/>
                      <a:r>
                        <a:rPr lang="en-US" sz="1200" b="0" dirty="0"/>
                        <a:t>65.9%</a:t>
                      </a:r>
                    </a:p>
                  </a:txBody>
                  <a:tcPr/>
                </a:tc>
                <a:tc>
                  <a:txBody>
                    <a:bodyPr/>
                    <a:lstStyle/>
                    <a:p>
                      <a:pPr algn="ctr"/>
                      <a:r>
                        <a:rPr lang="en-US" sz="1200" b="0" dirty="0"/>
                        <a:t>35.2%</a:t>
                      </a:r>
                    </a:p>
                  </a:txBody>
                  <a:tcPr/>
                </a:tc>
                <a:tc>
                  <a:txBody>
                    <a:bodyPr/>
                    <a:lstStyle/>
                    <a:p>
                      <a:pPr algn="ctr"/>
                      <a:r>
                        <a:rPr lang="en-US" sz="1200" b="0" dirty="0"/>
                        <a:t>&lt;0.001</a:t>
                      </a:r>
                    </a:p>
                  </a:txBody>
                  <a:tcPr/>
                </a:tc>
                <a:extLst>
                  <a:ext uri="{0D108BD9-81ED-4DB2-BD59-A6C34878D82A}">
                    <a16:rowId xmlns:a16="http://schemas.microsoft.com/office/drawing/2014/main" val="1776115117"/>
                  </a:ext>
                </a:extLst>
              </a:tr>
              <a:tr h="353188">
                <a:tc>
                  <a:txBody>
                    <a:bodyPr/>
                    <a:lstStyle/>
                    <a:p>
                      <a:pPr algn="ctr"/>
                      <a:r>
                        <a:rPr lang="en-US" sz="1200" b="0" dirty="0"/>
                        <a:t>TRANSFORM-1</a:t>
                      </a:r>
                    </a:p>
                  </a:txBody>
                  <a:tcPr/>
                </a:tc>
                <a:tc>
                  <a:txBody>
                    <a:bodyPr/>
                    <a:lstStyle/>
                    <a:p>
                      <a:pPr algn="ctr"/>
                      <a:r>
                        <a:rPr lang="en-US" sz="1200" b="0" dirty="0"/>
                        <a:t>63.2%</a:t>
                      </a:r>
                    </a:p>
                  </a:txBody>
                  <a:tcPr/>
                </a:tc>
                <a:tc>
                  <a:txBody>
                    <a:bodyPr/>
                    <a:lstStyle/>
                    <a:p>
                      <a:pPr algn="ctr"/>
                      <a:r>
                        <a:rPr lang="en-US" sz="1200" b="0" dirty="0"/>
                        <a:t>31.5%</a:t>
                      </a:r>
                    </a:p>
                  </a:txBody>
                  <a:tcPr/>
                </a:tc>
                <a:tc>
                  <a:txBody>
                    <a:bodyPr/>
                    <a:lstStyle/>
                    <a:p>
                      <a:pPr algn="ctr"/>
                      <a:r>
                        <a:rPr lang="en-US" sz="1200" b="0" dirty="0"/>
                        <a:t>&lt;0.001</a:t>
                      </a:r>
                    </a:p>
                  </a:txBody>
                  <a:tcPr/>
                </a:tc>
                <a:extLst>
                  <a:ext uri="{0D108BD9-81ED-4DB2-BD59-A6C34878D82A}">
                    <a16:rowId xmlns:a16="http://schemas.microsoft.com/office/drawing/2014/main" val="276409822"/>
                  </a:ext>
                </a:extLst>
              </a:tr>
            </a:tbl>
          </a:graphicData>
        </a:graphic>
      </p:graphicFrame>
      <p:sp>
        <p:nvSpPr>
          <p:cNvPr id="70" name="TextBox 69">
            <a:extLst>
              <a:ext uri="{FF2B5EF4-FFF2-40B4-BE49-F238E27FC236}">
                <a16:creationId xmlns:a16="http://schemas.microsoft.com/office/drawing/2014/main" id="{369D4D8D-ABFD-175A-ACBA-760EB77F2D35}"/>
              </a:ext>
            </a:extLst>
          </p:cNvPr>
          <p:cNvSpPr txBox="1"/>
          <p:nvPr/>
        </p:nvSpPr>
        <p:spPr>
          <a:xfrm>
            <a:off x="498674" y="934188"/>
            <a:ext cx="4718304" cy="369332"/>
          </a:xfrm>
          <a:prstGeom prst="rect">
            <a:avLst/>
          </a:prstGeom>
          <a:noFill/>
        </p:spPr>
        <p:txBody>
          <a:bodyPr wrap="square" rtlCol="0">
            <a:spAutoFit/>
          </a:bodyPr>
          <a:lstStyle/>
          <a:p>
            <a:pPr marL="342900" indent="-342900">
              <a:buFont typeface="Arial" panose="020B0604020202020204" pitchFamily="34" charset="0"/>
              <a:buChar char="•"/>
            </a:pPr>
            <a:r>
              <a:rPr lang="en-US" sz="1800" dirty="0"/>
              <a:t>35% spleen volume reduction at week 24 </a:t>
            </a:r>
          </a:p>
        </p:txBody>
      </p:sp>
      <p:graphicFrame>
        <p:nvGraphicFramePr>
          <p:cNvPr id="72" name="Table 71">
            <a:extLst>
              <a:ext uri="{FF2B5EF4-FFF2-40B4-BE49-F238E27FC236}">
                <a16:creationId xmlns:a16="http://schemas.microsoft.com/office/drawing/2014/main" id="{2C6D35CA-01E6-A079-D068-8521DF2A877C}"/>
              </a:ext>
            </a:extLst>
          </p:cNvPr>
          <p:cNvGraphicFramePr>
            <a:graphicFrameLocks noGrp="1"/>
          </p:cNvGraphicFramePr>
          <p:nvPr>
            <p:extLst>
              <p:ext uri="{D42A27DB-BD31-4B8C-83A1-F6EECF244321}">
                <p14:modId xmlns:p14="http://schemas.microsoft.com/office/powerpoint/2010/main" val="4012558425"/>
              </p:ext>
            </p:extLst>
          </p:nvPr>
        </p:nvGraphicFramePr>
        <p:xfrm>
          <a:off x="841248" y="2914401"/>
          <a:ext cx="6403848" cy="932308"/>
        </p:xfrm>
        <a:graphic>
          <a:graphicData uri="http://schemas.openxmlformats.org/drawingml/2006/table">
            <a:tbl>
              <a:tblPr firstRow="1" bandRow="1">
                <a:tableStyleId>{C4B1156A-380E-4F78-BDF5-A606A8083BF9}</a:tableStyleId>
              </a:tblPr>
              <a:tblGrid>
                <a:gridCol w="1810512">
                  <a:extLst>
                    <a:ext uri="{9D8B030D-6E8A-4147-A177-3AD203B41FA5}">
                      <a16:colId xmlns:a16="http://schemas.microsoft.com/office/drawing/2014/main" val="2409587182"/>
                    </a:ext>
                  </a:extLst>
                </a:gridCol>
                <a:gridCol w="1627632">
                  <a:extLst>
                    <a:ext uri="{9D8B030D-6E8A-4147-A177-3AD203B41FA5}">
                      <a16:colId xmlns:a16="http://schemas.microsoft.com/office/drawing/2014/main" val="1211279178"/>
                    </a:ext>
                  </a:extLst>
                </a:gridCol>
                <a:gridCol w="1801368">
                  <a:extLst>
                    <a:ext uri="{9D8B030D-6E8A-4147-A177-3AD203B41FA5}">
                      <a16:colId xmlns:a16="http://schemas.microsoft.com/office/drawing/2014/main" val="3184262126"/>
                    </a:ext>
                  </a:extLst>
                </a:gridCol>
                <a:gridCol w="1164336">
                  <a:extLst>
                    <a:ext uri="{9D8B030D-6E8A-4147-A177-3AD203B41FA5}">
                      <a16:colId xmlns:a16="http://schemas.microsoft.com/office/drawing/2014/main" val="4058002093"/>
                    </a:ext>
                  </a:extLst>
                </a:gridCol>
              </a:tblGrid>
              <a:tr h="290292">
                <a:tc>
                  <a:txBody>
                    <a:bodyPr/>
                    <a:lstStyle/>
                    <a:p>
                      <a:pPr algn="ctr"/>
                      <a:endParaRPr lang="en-US" sz="1200" b="0" dirty="0"/>
                    </a:p>
                  </a:txBody>
                  <a:tcPr/>
                </a:tc>
                <a:tc>
                  <a:txBody>
                    <a:bodyPr/>
                    <a:lstStyle/>
                    <a:p>
                      <a:pPr algn="ctr"/>
                      <a:r>
                        <a:rPr lang="en-US" sz="1400" b="0" dirty="0"/>
                        <a:t>Combination</a:t>
                      </a:r>
                    </a:p>
                  </a:txBody>
                  <a:tcPr/>
                </a:tc>
                <a:tc>
                  <a:txBody>
                    <a:bodyPr/>
                    <a:lstStyle/>
                    <a:p>
                      <a:pPr algn="ctr"/>
                      <a:r>
                        <a:rPr lang="en-US" sz="1400" b="0" dirty="0" err="1"/>
                        <a:t>Rux</a:t>
                      </a:r>
                      <a:r>
                        <a:rPr lang="en-US" sz="1400" b="0" dirty="0"/>
                        <a:t> monotherapy</a:t>
                      </a:r>
                    </a:p>
                  </a:txBody>
                  <a:tcPr/>
                </a:tc>
                <a:tc>
                  <a:txBody>
                    <a:bodyPr/>
                    <a:lstStyle/>
                    <a:p>
                      <a:pPr algn="ctr"/>
                      <a:r>
                        <a:rPr lang="en-US" sz="1200" b="0" dirty="0"/>
                        <a:t>P value</a:t>
                      </a:r>
                    </a:p>
                  </a:txBody>
                  <a:tcPr/>
                </a:tc>
                <a:extLst>
                  <a:ext uri="{0D108BD9-81ED-4DB2-BD59-A6C34878D82A}">
                    <a16:rowId xmlns:a16="http://schemas.microsoft.com/office/drawing/2014/main" val="409257126"/>
                  </a:ext>
                </a:extLst>
              </a:tr>
              <a:tr h="261263">
                <a:tc>
                  <a:txBody>
                    <a:bodyPr/>
                    <a:lstStyle/>
                    <a:p>
                      <a:pPr algn="ctr"/>
                      <a:r>
                        <a:rPr lang="en-US" sz="1200" b="0" dirty="0"/>
                        <a:t>MANIFEST-2</a:t>
                      </a:r>
                    </a:p>
                  </a:txBody>
                  <a:tcPr/>
                </a:tc>
                <a:tc>
                  <a:txBody>
                    <a:bodyPr/>
                    <a:lstStyle/>
                    <a:p>
                      <a:pPr algn="ctr"/>
                      <a:r>
                        <a:rPr lang="en-US" sz="1200" b="0" dirty="0"/>
                        <a:t>52.3%</a:t>
                      </a:r>
                    </a:p>
                  </a:txBody>
                  <a:tcPr/>
                </a:tc>
                <a:tc>
                  <a:txBody>
                    <a:bodyPr/>
                    <a:lstStyle/>
                    <a:p>
                      <a:pPr algn="ctr"/>
                      <a:r>
                        <a:rPr lang="en-US" sz="1200" b="0" dirty="0"/>
                        <a:t>46.3%</a:t>
                      </a:r>
                    </a:p>
                  </a:txBody>
                  <a:tcPr/>
                </a:tc>
                <a:tc>
                  <a:txBody>
                    <a:bodyPr/>
                    <a:lstStyle/>
                    <a:p>
                      <a:pPr algn="ctr"/>
                      <a:r>
                        <a:rPr lang="en-US" sz="1200" b="0" dirty="0"/>
                        <a:t>0.216</a:t>
                      </a:r>
                    </a:p>
                  </a:txBody>
                  <a:tcPr/>
                </a:tc>
                <a:extLst>
                  <a:ext uri="{0D108BD9-81ED-4DB2-BD59-A6C34878D82A}">
                    <a16:rowId xmlns:a16="http://schemas.microsoft.com/office/drawing/2014/main" val="1776115117"/>
                  </a:ext>
                </a:extLst>
              </a:tr>
              <a:tr h="353188">
                <a:tc>
                  <a:txBody>
                    <a:bodyPr/>
                    <a:lstStyle/>
                    <a:p>
                      <a:pPr algn="ctr"/>
                      <a:r>
                        <a:rPr lang="en-US" sz="1200" b="0" dirty="0"/>
                        <a:t>TRANSFORM-1</a:t>
                      </a:r>
                    </a:p>
                  </a:txBody>
                  <a:tcPr/>
                </a:tc>
                <a:tc>
                  <a:txBody>
                    <a:bodyPr/>
                    <a:lstStyle/>
                    <a:p>
                      <a:pPr algn="ctr"/>
                      <a:r>
                        <a:rPr lang="en-US" sz="1200" b="0" dirty="0"/>
                        <a:t>39.2%</a:t>
                      </a:r>
                    </a:p>
                  </a:txBody>
                  <a:tcPr/>
                </a:tc>
                <a:tc>
                  <a:txBody>
                    <a:bodyPr/>
                    <a:lstStyle/>
                    <a:p>
                      <a:pPr algn="ctr"/>
                      <a:r>
                        <a:rPr lang="en-US" sz="1200" b="0" dirty="0"/>
                        <a:t>41.7%</a:t>
                      </a:r>
                    </a:p>
                  </a:txBody>
                  <a:tcPr/>
                </a:tc>
                <a:tc>
                  <a:txBody>
                    <a:bodyPr/>
                    <a:lstStyle/>
                    <a:p>
                      <a:pPr algn="ctr"/>
                      <a:r>
                        <a:rPr lang="en-US" sz="1200" b="0" dirty="0"/>
                        <a:t>NS</a:t>
                      </a:r>
                    </a:p>
                  </a:txBody>
                  <a:tcPr/>
                </a:tc>
                <a:extLst>
                  <a:ext uri="{0D108BD9-81ED-4DB2-BD59-A6C34878D82A}">
                    <a16:rowId xmlns:a16="http://schemas.microsoft.com/office/drawing/2014/main" val="276409822"/>
                  </a:ext>
                </a:extLst>
              </a:tr>
            </a:tbl>
          </a:graphicData>
        </a:graphic>
      </p:graphicFrame>
      <p:sp>
        <p:nvSpPr>
          <p:cNvPr id="79" name="TextBox 78">
            <a:extLst>
              <a:ext uri="{FF2B5EF4-FFF2-40B4-BE49-F238E27FC236}">
                <a16:creationId xmlns:a16="http://schemas.microsoft.com/office/drawing/2014/main" id="{552F190D-DA22-B5E6-EC7F-C8F57EC4698A}"/>
              </a:ext>
            </a:extLst>
          </p:cNvPr>
          <p:cNvSpPr txBox="1"/>
          <p:nvPr/>
        </p:nvSpPr>
        <p:spPr>
          <a:xfrm>
            <a:off x="498674" y="2527366"/>
            <a:ext cx="4718304" cy="338554"/>
          </a:xfrm>
          <a:prstGeom prst="rect">
            <a:avLst/>
          </a:prstGeom>
          <a:noFill/>
        </p:spPr>
        <p:txBody>
          <a:bodyPr wrap="square" rtlCol="0">
            <a:spAutoFit/>
          </a:bodyPr>
          <a:lstStyle/>
          <a:p>
            <a:pPr marL="342900" indent="-342900">
              <a:buFont typeface="Arial" panose="020B0604020202020204" pitchFamily="34" charset="0"/>
              <a:buChar char="•"/>
            </a:pPr>
            <a:r>
              <a:rPr lang="en-US" sz="1600" dirty="0"/>
              <a:t>TSS 50% at week 24</a:t>
            </a:r>
          </a:p>
        </p:txBody>
      </p:sp>
    </p:spTree>
    <p:custDataLst>
      <p:tags r:id="rId1"/>
    </p:custDataLst>
    <p:extLst>
      <p:ext uri="{BB962C8B-B14F-4D97-AF65-F5344CB8AC3E}">
        <p14:creationId xmlns:p14="http://schemas.microsoft.com/office/powerpoint/2010/main" val="406094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37777"/>
            <a:ext cx="9144000" cy="567479"/>
          </a:xfrm>
        </p:spPr>
        <p:txBody>
          <a:bodyPr/>
          <a:lstStyle/>
          <a:p>
            <a:r>
              <a:rPr lang="en-US" sz="2800" b="1" dirty="0"/>
              <a:t>Other ongoing studies</a:t>
            </a:r>
          </a:p>
        </p:txBody>
      </p:sp>
      <p:sp>
        <p:nvSpPr>
          <p:cNvPr id="3" name="Content Placeholder 3">
            <a:extLst>
              <a:ext uri="{FF2B5EF4-FFF2-40B4-BE49-F238E27FC236}">
                <a16:creationId xmlns:a16="http://schemas.microsoft.com/office/drawing/2014/main" id="{7D79B7C5-6544-DC25-B99A-59F0D46EBFBF}"/>
              </a:ext>
            </a:extLst>
          </p:cNvPr>
          <p:cNvSpPr txBox="1">
            <a:spLocks/>
          </p:cNvSpPr>
          <p:nvPr/>
        </p:nvSpPr>
        <p:spPr bwMode="auto">
          <a:xfrm>
            <a:off x="374904" y="905256"/>
            <a:ext cx="8394192" cy="306324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285750" indent="-285750" algn="l">
              <a:buFont typeface="Arial" panose="020B0604020202020204" pitchFamily="34" charset="0"/>
              <a:buChar char="•"/>
            </a:pPr>
            <a:r>
              <a:rPr lang="en-US" sz="1800" dirty="0"/>
              <a:t>Phase III Trial of </a:t>
            </a:r>
            <a:r>
              <a:rPr lang="en-US" sz="1800" dirty="0" err="1"/>
              <a:t>Imetelstat</a:t>
            </a:r>
            <a:r>
              <a:rPr lang="en-US" sz="1800" dirty="0"/>
              <a:t> for Patients With MF and Previous JAK Inhibitor Therapy</a:t>
            </a:r>
          </a:p>
          <a:p>
            <a:pPr marL="285750" indent="-285750" algn="l">
              <a:buFont typeface="Arial" panose="020B0604020202020204" pitchFamily="34" charset="0"/>
              <a:buChar char="•"/>
            </a:pPr>
            <a:r>
              <a:rPr lang="en-US" sz="1800" dirty="0" err="1"/>
              <a:t>Navtemadlin</a:t>
            </a:r>
            <a:r>
              <a:rPr lang="en-US" sz="1800" dirty="0"/>
              <a:t>: MDM2 inhibitor</a:t>
            </a:r>
          </a:p>
          <a:p>
            <a:pPr marL="742950" lvl="1" indent="-285750" algn="l">
              <a:buFont typeface="Arial" panose="020B0604020202020204" pitchFamily="34" charset="0"/>
              <a:buChar char="•"/>
            </a:pPr>
            <a:r>
              <a:rPr lang="en-US" sz="1400" dirty="0"/>
              <a:t>Multiple trials in MF ongoing</a:t>
            </a:r>
          </a:p>
          <a:p>
            <a:pPr marL="285750" indent="-285750" algn="l">
              <a:buFont typeface="Arial" panose="020B0604020202020204" pitchFamily="34" charset="0"/>
              <a:buChar char="•"/>
            </a:pPr>
            <a:r>
              <a:rPr kumimoji="0" lang="en-GB" sz="1800" b="0" i="0" u="none" strike="noStrike" kern="1200" cap="none" spc="0" normalizeH="0" baseline="0" noProof="0" dirty="0">
                <a:ln>
                  <a:noFill/>
                </a:ln>
                <a:solidFill>
                  <a:prstClr val="black"/>
                </a:solidFill>
                <a:effectLst/>
                <a:uLnTx/>
                <a:uFillTx/>
                <a:latin typeface="+mn-lt"/>
              </a:rPr>
              <a:t>Phase I study of INCA033989 </a:t>
            </a:r>
            <a:r>
              <a:rPr kumimoji="0" lang="en-GB" sz="1600" b="0" i="1" u="none" strike="noStrike" kern="1200" cap="none" spc="0" normalizeH="0" baseline="0" noProof="0" dirty="0">
                <a:ln>
                  <a:noFill/>
                </a:ln>
                <a:solidFill>
                  <a:prstClr val="black"/>
                </a:solidFill>
                <a:effectLst/>
                <a:uLnTx/>
                <a:uFillTx/>
                <a:latin typeface="+mn-lt"/>
              </a:rPr>
              <a:t>(CALR antibody) </a:t>
            </a:r>
            <a:r>
              <a:rPr kumimoji="0" lang="en-GB" sz="1800" b="0" i="0" u="none" strike="noStrike" kern="1200" cap="none" spc="0" normalizeH="0" baseline="0" noProof="0" dirty="0">
                <a:ln>
                  <a:noFill/>
                </a:ln>
                <a:solidFill>
                  <a:prstClr val="black"/>
                </a:solidFill>
                <a:effectLst/>
                <a:uLnTx/>
                <a:uFillTx/>
                <a:latin typeface="+mn-lt"/>
              </a:rPr>
              <a:t>in patients with MF or ET with CALR exon-9 mutation</a:t>
            </a:r>
          </a:p>
          <a:p>
            <a:pPr marL="285750" indent="-285750" algn="l">
              <a:buFont typeface="Arial" panose="020B0604020202020204" pitchFamily="34" charset="0"/>
              <a:buChar char="•"/>
            </a:pPr>
            <a:r>
              <a:rPr lang="en-US" sz="1800" dirty="0" err="1">
                <a:solidFill>
                  <a:prstClr val="black"/>
                </a:solidFill>
              </a:rPr>
              <a:t>Luspatercept</a:t>
            </a:r>
            <a:r>
              <a:rPr lang="en-US" sz="1800" dirty="0">
                <a:solidFill>
                  <a:prstClr val="black"/>
                </a:solidFill>
              </a:rPr>
              <a:t> in Patients With MF and Anemia Receiving JAK Inhibitor Therapy</a:t>
            </a:r>
          </a:p>
          <a:p>
            <a:pPr marL="285750" indent="-285750" algn="l">
              <a:buFont typeface="Arial" panose="020B0604020202020204" pitchFamily="34" charset="0"/>
              <a:buChar char="•"/>
            </a:pPr>
            <a:endParaRPr lang="en-US" sz="1800" dirty="0">
              <a:solidFill>
                <a:prstClr val="black"/>
              </a:solidFill>
            </a:endParaRPr>
          </a:p>
          <a:p>
            <a:pPr marL="285750" indent="-285750" algn="l">
              <a:buFont typeface="Arial" panose="020B0604020202020204" pitchFamily="34" charset="0"/>
              <a:buChar char="•"/>
            </a:pPr>
            <a:r>
              <a:rPr lang="en-US" sz="1800" dirty="0">
                <a:solidFill>
                  <a:prstClr val="black"/>
                </a:solidFill>
              </a:rPr>
              <a:t>And many more…</a:t>
            </a:r>
            <a:endParaRPr lang="en-GB" sz="1800" dirty="0">
              <a:solidFill>
                <a:prstClr val="black"/>
              </a:solidFill>
            </a:endParaRP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endParaRPr lang="en-US" sz="1200" kern="0" dirty="0"/>
          </a:p>
        </p:txBody>
      </p:sp>
    </p:spTree>
    <p:extLst>
      <p:ext uri="{BB962C8B-B14F-4D97-AF65-F5344CB8AC3E}">
        <p14:creationId xmlns:p14="http://schemas.microsoft.com/office/powerpoint/2010/main" val="2208498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5753"/>
            <a:ext cx="9144000" cy="567479"/>
          </a:xfrm>
        </p:spPr>
        <p:txBody>
          <a:bodyPr/>
          <a:lstStyle/>
          <a:p>
            <a:r>
              <a:rPr lang="en-US" sz="2800" b="1" dirty="0"/>
              <a:t>Conclusions</a:t>
            </a:r>
          </a:p>
        </p:txBody>
      </p:sp>
      <p:sp>
        <p:nvSpPr>
          <p:cNvPr id="3" name="Content Placeholder 3">
            <a:extLst>
              <a:ext uri="{FF2B5EF4-FFF2-40B4-BE49-F238E27FC236}">
                <a16:creationId xmlns:a16="http://schemas.microsoft.com/office/drawing/2014/main" id="{7D79B7C5-6544-DC25-B99A-59F0D46EBFBF}"/>
              </a:ext>
            </a:extLst>
          </p:cNvPr>
          <p:cNvSpPr txBox="1">
            <a:spLocks/>
          </p:cNvSpPr>
          <p:nvPr/>
        </p:nvSpPr>
        <p:spPr bwMode="auto">
          <a:xfrm>
            <a:off x="457200" y="818483"/>
            <a:ext cx="8394192" cy="351129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285750" indent="-285750" algn="l">
              <a:buFont typeface="Arial" panose="020B0604020202020204" pitchFamily="34" charset="0"/>
              <a:buChar char="•"/>
            </a:pPr>
            <a:r>
              <a:rPr lang="en-US" sz="1800" kern="0" dirty="0"/>
              <a:t>The choice of JAK inhibitors is individualized - depending on the patient's needs and symptoms, and toxicity profile</a:t>
            </a:r>
          </a:p>
          <a:p>
            <a:pPr marL="285750" indent="-285750" algn="l">
              <a:buFont typeface="Arial" panose="020B0604020202020204" pitchFamily="34" charset="0"/>
              <a:buChar char="•"/>
            </a:pPr>
            <a:r>
              <a:rPr lang="en-US" sz="1800" kern="0" dirty="0"/>
              <a:t>Ruxolitinib has the most data and usually the first choice for most patients</a:t>
            </a:r>
          </a:p>
          <a:p>
            <a:pPr marL="285750" indent="-285750" algn="l">
              <a:buFont typeface="Arial" panose="020B0604020202020204" pitchFamily="34" charset="0"/>
              <a:buChar char="•"/>
            </a:pPr>
            <a:r>
              <a:rPr lang="en-US" sz="1800" kern="0" dirty="0" err="1"/>
              <a:t>Pacritinib</a:t>
            </a:r>
            <a:r>
              <a:rPr lang="en-US" sz="1800" kern="0" dirty="0"/>
              <a:t> has indications in patients with thrombocytopenia (platelets &lt; 50 k/</a:t>
            </a:r>
            <a:r>
              <a:rPr lang="en-US" sz="1800" kern="0" dirty="0" err="1"/>
              <a:t>uL</a:t>
            </a:r>
            <a:r>
              <a:rPr lang="en-US" sz="1800" kern="0" dirty="0"/>
              <a:t>)</a:t>
            </a:r>
          </a:p>
          <a:p>
            <a:pPr marL="285750" indent="-285750" algn="l">
              <a:buFont typeface="Arial" panose="020B0604020202020204" pitchFamily="34" charset="0"/>
              <a:buChar char="•"/>
            </a:pPr>
            <a:r>
              <a:rPr lang="en-US" sz="1800" kern="0" dirty="0" err="1"/>
              <a:t>Momelotinib</a:t>
            </a:r>
            <a:r>
              <a:rPr lang="en-US" sz="1800" kern="0" dirty="0"/>
              <a:t> has good safety &amp; efficacy, especially for those with anemia</a:t>
            </a:r>
          </a:p>
          <a:p>
            <a:pPr marL="742950" lvl="1" indent="-285750" algn="l">
              <a:buFont typeface="Arial" panose="020B0604020202020204" pitchFamily="34" charset="0"/>
              <a:buChar char="•"/>
            </a:pPr>
            <a:r>
              <a:rPr lang="en-US" sz="1400" kern="0" dirty="0"/>
              <a:t>TSS rate, splenic response, and transfusion independence rate superior to danazol and the response maintained beyond week 24 to through week 48</a:t>
            </a:r>
          </a:p>
          <a:p>
            <a:pPr marL="742950" lvl="1" indent="-285750" algn="l">
              <a:buFont typeface="Arial" panose="020B0604020202020204" pitchFamily="34" charset="0"/>
              <a:buChar char="•"/>
            </a:pPr>
            <a:r>
              <a:rPr lang="en-US" sz="1400" kern="0" dirty="0"/>
              <a:t>Efficacy and safety are equally seen in patients with thrombocytopenia (platelets &lt; 100 K/</a:t>
            </a:r>
            <a:r>
              <a:rPr lang="en-US" sz="1400" kern="0" dirty="0" err="1"/>
              <a:t>ul</a:t>
            </a:r>
            <a:r>
              <a:rPr lang="en-US" sz="1400" kern="0" dirty="0"/>
              <a:t>)</a:t>
            </a:r>
          </a:p>
          <a:p>
            <a:pPr marL="285750" indent="-285750" algn="l">
              <a:buFont typeface="Arial" panose="020B0604020202020204" pitchFamily="34" charset="0"/>
              <a:buChar char="•"/>
            </a:pPr>
            <a:r>
              <a:rPr lang="en-US" sz="1800" kern="0" dirty="0"/>
              <a:t>Studies of novel agents and new combination therapies ongoing</a:t>
            </a:r>
          </a:p>
          <a:p>
            <a:pPr marL="285750" indent="-285750" algn="l">
              <a:buFont typeface="Arial" panose="020B0604020202020204" pitchFamily="34" charset="0"/>
              <a:buChar char="•"/>
            </a:pPr>
            <a:r>
              <a:rPr lang="en-US" sz="1800" kern="0" dirty="0"/>
              <a:t>We still need treatment that is disease-modifying, and reverses fibrosis</a:t>
            </a:r>
          </a:p>
        </p:txBody>
      </p:sp>
    </p:spTree>
    <p:extLst>
      <p:ext uri="{BB962C8B-B14F-4D97-AF65-F5344CB8AC3E}">
        <p14:creationId xmlns:p14="http://schemas.microsoft.com/office/powerpoint/2010/main" val="2899158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DA805-FD46-7375-5126-D4841F6DE8BC}"/>
              </a:ext>
            </a:extLst>
          </p:cNvPr>
          <p:cNvSpPr>
            <a:spLocks noGrp="1"/>
          </p:cNvSpPr>
          <p:nvPr>
            <p:ph type="ctrTitle"/>
          </p:nvPr>
        </p:nvSpPr>
        <p:spPr/>
        <p:txBody>
          <a:bodyPr>
            <a:normAutofit fontScale="90000"/>
          </a:bodyPr>
          <a:lstStyle/>
          <a:p>
            <a:r>
              <a:rPr lang="en-US" dirty="0"/>
              <a:t>Emerging Evidence in The Treatment of Myelodysplastic Syndromes (MDS)</a:t>
            </a:r>
          </a:p>
        </p:txBody>
      </p:sp>
      <p:sp>
        <p:nvSpPr>
          <p:cNvPr id="3" name="Subtitle 2">
            <a:extLst>
              <a:ext uri="{FF2B5EF4-FFF2-40B4-BE49-F238E27FC236}">
                <a16:creationId xmlns:a16="http://schemas.microsoft.com/office/drawing/2014/main" id="{1AEF4E85-AF15-CDF4-5E91-F512A7B4473B}"/>
              </a:ext>
            </a:extLst>
          </p:cNvPr>
          <p:cNvSpPr>
            <a:spLocks noGrp="1"/>
          </p:cNvSpPr>
          <p:nvPr>
            <p:ph type="subTitle" idx="1"/>
          </p:nvPr>
        </p:nvSpPr>
        <p:spPr/>
        <p:txBody>
          <a:bodyPr>
            <a:normAutofit/>
          </a:bodyPr>
          <a:lstStyle/>
          <a:p>
            <a:r>
              <a:rPr lang="en-US" sz="2625" dirty="0" err="1"/>
              <a:t>Afaf</a:t>
            </a:r>
            <a:r>
              <a:rPr lang="en-US" sz="2625" dirty="0"/>
              <a:t> Osman, MD </a:t>
            </a:r>
          </a:p>
        </p:txBody>
      </p:sp>
    </p:spTree>
    <p:extLst>
      <p:ext uri="{BB962C8B-B14F-4D97-AF65-F5344CB8AC3E}">
        <p14:creationId xmlns:p14="http://schemas.microsoft.com/office/powerpoint/2010/main" val="231328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59572-5E78-FA39-8BB2-ECEF48A78130}"/>
              </a:ext>
            </a:extLst>
          </p:cNvPr>
          <p:cNvSpPr>
            <a:spLocks noGrp="1"/>
          </p:cNvSpPr>
          <p:nvPr>
            <p:ph type="title"/>
          </p:nvPr>
        </p:nvSpPr>
        <p:spPr>
          <a:xfrm>
            <a:off x="1797177" y="192500"/>
            <a:ext cx="5797296" cy="891540"/>
          </a:xfrm>
        </p:spPr>
        <p:txBody>
          <a:bodyPr/>
          <a:lstStyle/>
          <a:p>
            <a:r>
              <a:rPr lang="en-US" dirty="0"/>
              <a:t>Myelodysplastic neoplasms (MDS) </a:t>
            </a:r>
          </a:p>
        </p:txBody>
      </p:sp>
      <p:sp>
        <p:nvSpPr>
          <p:cNvPr id="4" name="Title 1">
            <a:extLst>
              <a:ext uri="{FF2B5EF4-FFF2-40B4-BE49-F238E27FC236}">
                <a16:creationId xmlns:a16="http://schemas.microsoft.com/office/drawing/2014/main" id="{17E21B80-8C8C-3072-6A87-CD604940D70F}"/>
              </a:ext>
            </a:extLst>
          </p:cNvPr>
          <p:cNvSpPr txBox="1">
            <a:spLocks/>
          </p:cNvSpPr>
          <p:nvPr/>
        </p:nvSpPr>
        <p:spPr bwMode="black">
          <a:xfrm>
            <a:off x="1359027" y="1901047"/>
            <a:ext cx="2784348" cy="891540"/>
          </a:xfrm>
          <a:prstGeom prst="rect">
            <a:avLst/>
          </a:prstGeom>
          <a:solidFill>
            <a:srgbClr val="FFFFFF"/>
          </a:solidFill>
          <a:ln w="31750" cap="sq">
            <a:solidFill>
              <a:srgbClr val="404040"/>
            </a:solidFill>
            <a:miter lim="800000"/>
          </a:ln>
        </p:spPr>
        <p:txBody>
          <a:bodyPr vert="horz" lIns="137160" tIns="137160" rIns="137160" bIns="13716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defTabSz="685800" fontAlgn="auto">
              <a:spcAft>
                <a:spcPts val="0"/>
              </a:spcAft>
            </a:pPr>
            <a:r>
              <a:rPr lang="en-US" sz="2100" spc="150" dirty="0">
                <a:latin typeface="Gill Sans MT" panose="020B0502020104020203"/>
              </a:rPr>
              <a:t>Low Risk MDS</a:t>
            </a:r>
          </a:p>
        </p:txBody>
      </p:sp>
      <p:sp>
        <p:nvSpPr>
          <p:cNvPr id="5" name="Title 1">
            <a:extLst>
              <a:ext uri="{FF2B5EF4-FFF2-40B4-BE49-F238E27FC236}">
                <a16:creationId xmlns:a16="http://schemas.microsoft.com/office/drawing/2014/main" id="{56775C91-E379-8B06-4984-36ABA45E0553}"/>
              </a:ext>
            </a:extLst>
          </p:cNvPr>
          <p:cNvSpPr txBox="1">
            <a:spLocks/>
          </p:cNvSpPr>
          <p:nvPr/>
        </p:nvSpPr>
        <p:spPr bwMode="black">
          <a:xfrm>
            <a:off x="5630990" y="1901047"/>
            <a:ext cx="2784348" cy="891540"/>
          </a:xfrm>
          <a:prstGeom prst="rect">
            <a:avLst/>
          </a:prstGeom>
          <a:solidFill>
            <a:srgbClr val="FFFFFF"/>
          </a:solidFill>
          <a:ln w="31750" cap="sq">
            <a:solidFill>
              <a:srgbClr val="404040"/>
            </a:solidFill>
            <a:miter lim="800000"/>
          </a:ln>
        </p:spPr>
        <p:txBody>
          <a:bodyPr vert="horz" lIns="137160" tIns="137160" rIns="137160" bIns="13716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defTabSz="685800" fontAlgn="auto">
              <a:spcAft>
                <a:spcPts val="0"/>
              </a:spcAft>
            </a:pPr>
            <a:r>
              <a:rPr lang="en-US" sz="2100" spc="150" dirty="0">
                <a:latin typeface="Gill Sans MT" panose="020B0502020104020203"/>
              </a:rPr>
              <a:t>High Risk MDS</a:t>
            </a:r>
          </a:p>
        </p:txBody>
      </p:sp>
      <p:sp>
        <p:nvSpPr>
          <p:cNvPr id="6" name="TextBox 5">
            <a:extLst>
              <a:ext uri="{FF2B5EF4-FFF2-40B4-BE49-F238E27FC236}">
                <a16:creationId xmlns:a16="http://schemas.microsoft.com/office/drawing/2014/main" id="{194FC1A9-077C-F6CD-78E3-258E60C78992}"/>
              </a:ext>
            </a:extLst>
          </p:cNvPr>
          <p:cNvSpPr txBox="1"/>
          <p:nvPr/>
        </p:nvSpPr>
        <p:spPr>
          <a:xfrm>
            <a:off x="1724477" y="3131627"/>
            <a:ext cx="2784348" cy="461665"/>
          </a:xfrm>
          <a:prstGeom prst="rect">
            <a:avLst/>
          </a:prstGeom>
          <a:noFill/>
        </p:spPr>
        <p:txBody>
          <a:bodyPr wrap="square" rtlCol="0">
            <a:spAutoFit/>
          </a:bodyPr>
          <a:lstStyle/>
          <a:p>
            <a:pPr defTabSz="342900" fontAlgn="auto">
              <a:spcBef>
                <a:spcPts val="0"/>
              </a:spcBef>
              <a:spcAft>
                <a:spcPts val="0"/>
              </a:spcAft>
            </a:pPr>
            <a:r>
              <a:rPr lang="en-US" dirty="0">
                <a:solidFill>
                  <a:srgbClr val="000000"/>
                </a:solidFill>
                <a:latin typeface="Gill Sans MT" panose="020B0502020104020203"/>
                <a:ea typeface="+mn-ea"/>
                <a:cs typeface="+mn-cs"/>
              </a:rPr>
              <a:t>IPSS-R ≤3.5</a:t>
            </a:r>
          </a:p>
        </p:txBody>
      </p:sp>
      <p:sp>
        <p:nvSpPr>
          <p:cNvPr id="8" name="TextBox 7">
            <a:extLst>
              <a:ext uri="{FF2B5EF4-FFF2-40B4-BE49-F238E27FC236}">
                <a16:creationId xmlns:a16="http://schemas.microsoft.com/office/drawing/2014/main" id="{85A04A2B-5292-235C-3CC2-A8CFD27A532E}"/>
              </a:ext>
            </a:extLst>
          </p:cNvPr>
          <p:cNvSpPr txBox="1"/>
          <p:nvPr/>
        </p:nvSpPr>
        <p:spPr>
          <a:xfrm>
            <a:off x="6457950" y="3122360"/>
            <a:ext cx="4572000" cy="461665"/>
          </a:xfrm>
          <a:prstGeom prst="rect">
            <a:avLst/>
          </a:prstGeom>
          <a:noFill/>
        </p:spPr>
        <p:txBody>
          <a:bodyPr wrap="square">
            <a:spAutoFit/>
          </a:bodyPr>
          <a:lstStyle/>
          <a:p>
            <a:pPr defTabSz="342900" fontAlgn="auto">
              <a:spcBef>
                <a:spcPts val="0"/>
              </a:spcBef>
              <a:spcAft>
                <a:spcPts val="0"/>
              </a:spcAft>
            </a:pPr>
            <a:r>
              <a:rPr lang="en-US" dirty="0">
                <a:solidFill>
                  <a:srgbClr val="000000"/>
                </a:solidFill>
                <a:latin typeface="Gill Sans MT" panose="020B0502020104020203"/>
                <a:ea typeface="+mn-ea"/>
                <a:cs typeface="+mn-cs"/>
              </a:rPr>
              <a:t>IPSS-R</a:t>
            </a:r>
            <a:r>
              <a:rPr lang="en-US" sz="2100" dirty="0">
                <a:solidFill>
                  <a:srgbClr val="000000"/>
                </a:solidFill>
                <a:latin typeface="Gill Sans MT" panose="020B0502020104020203"/>
                <a:ea typeface="+mn-ea"/>
                <a:cs typeface="+mn-cs"/>
              </a:rPr>
              <a:t> ≥3.5</a:t>
            </a:r>
          </a:p>
        </p:txBody>
      </p:sp>
      <p:cxnSp>
        <p:nvCxnSpPr>
          <p:cNvPr id="11" name="Straight Connector 10">
            <a:extLst>
              <a:ext uri="{FF2B5EF4-FFF2-40B4-BE49-F238E27FC236}">
                <a16:creationId xmlns:a16="http://schemas.microsoft.com/office/drawing/2014/main" id="{441937E8-A88C-4DD7-836D-A524B0CA468B}"/>
              </a:ext>
            </a:extLst>
          </p:cNvPr>
          <p:cNvCxnSpPr/>
          <p:nvPr/>
        </p:nvCxnSpPr>
        <p:spPr>
          <a:xfrm>
            <a:off x="4838700" y="1764506"/>
            <a:ext cx="0" cy="338137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A3DAC3B-1E34-30EF-F3FC-919509C62A68}"/>
              </a:ext>
            </a:extLst>
          </p:cNvPr>
          <p:cNvCxnSpPr/>
          <p:nvPr/>
        </p:nvCxnSpPr>
        <p:spPr>
          <a:xfrm flipH="1">
            <a:off x="2968229" y="1084040"/>
            <a:ext cx="364331" cy="680466"/>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6864FFD-225D-CEC4-B6F9-7946B0820A3E}"/>
              </a:ext>
            </a:extLst>
          </p:cNvPr>
          <p:cNvCxnSpPr>
            <a:cxnSpLocks/>
          </p:cNvCxnSpPr>
          <p:nvPr/>
        </p:nvCxnSpPr>
        <p:spPr>
          <a:xfrm>
            <a:off x="5898357" y="1082500"/>
            <a:ext cx="316706" cy="680466"/>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A15BA0F-1209-4F72-1C2C-5122079898FA}"/>
              </a:ext>
            </a:extLst>
          </p:cNvPr>
          <p:cNvSpPr txBox="1"/>
          <p:nvPr/>
        </p:nvSpPr>
        <p:spPr>
          <a:xfrm>
            <a:off x="1706690" y="4064222"/>
            <a:ext cx="2784348" cy="830997"/>
          </a:xfrm>
          <a:prstGeom prst="rect">
            <a:avLst/>
          </a:prstGeom>
          <a:noFill/>
        </p:spPr>
        <p:txBody>
          <a:bodyPr wrap="square" rtlCol="0">
            <a:spAutoFit/>
          </a:bodyPr>
          <a:lstStyle/>
          <a:p>
            <a:pPr defTabSz="342900" fontAlgn="auto">
              <a:spcBef>
                <a:spcPts val="0"/>
              </a:spcBef>
              <a:spcAft>
                <a:spcPts val="0"/>
              </a:spcAft>
            </a:pPr>
            <a:r>
              <a:rPr lang="en-US" dirty="0">
                <a:solidFill>
                  <a:srgbClr val="000000"/>
                </a:solidFill>
                <a:latin typeface="Gill Sans MT" panose="020B0502020104020203"/>
                <a:ea typeface="+mn-ea"/>
                <a:cs typeface="+mn-cs"/>
              </a:rPr>
              <a:t>Anemia +/- other cytopenias</a:t>
            </a:r>
          </a:p>
        </p:txBody>
      </p:sp>
      <p:sp>
        <p:nvSpPr>
          <p:cNvPr id="17" name="TextBox 16">
            <a:extLst>
              <a:ext uri="{FF2B5EF4-FFF2-40B4-BE49-F238E27FC236}">
                <a16:creationId xmlns:a16="http://schemas.microsoft.com/office/drawing/2014/main" id="{4859E826-649D-D2F9-3844-458D29BD40A0}"/>
              </a:ext>
            </a:extLst>
          </p:cNvPr>
          <p:cNvSpPr txBox="1"/>
          <p:nvPr/>
        </p:nvSpPr>
        <p:spPr>
          <a:xfrm>
            <a:off x="5775055" y="4064222"/>
            <a:ext cx="2784348" cy="830997"/>
          </a:xfrm>
          <a:prstGeom prst="rect">
            <a:avLst/>
          </a:prstGeom>
          <a:noFill/>
        </p:spPr>
        <p:txBody>
          <a:bodyPr wrap="square" rtlCol="0">
            <a:spAutoFit/>
          </a:bodyPr>
          <a:lstStyle/>
          <a:p>
            <a:pPr defTabSz="342900" fontAlgn="auto">
              <a:spcBef>
                <a:spcPts val="0"/>
              </a:spcBef>
              <a:spcAft>
                <a:spcPts val="0"/>
              </a:spcAft>
            </a:pPr>
            <a:r>
              <a:rPr lang="en-US" dirty="0">
                <a:solidFill>
                  <a:srgbClr val="000000"/>
                </a:solidFill>
                <a:latin typeface="Gill Sans MT" panose="020B0502020104020203"/>
                <a:ea typeface="+mn-ea"/>
                <a:cs typeface="+mn-cs"/>
              </a:rPr>
              <a:t>Severe cytopenias</a:t>
            </a:r>
          </a:p>
          <a:p>
            <a:pPr defTabSz="342900" fontAlgn="auto">
              <a:spcBef>
                <a:spcPts val="0"/>
              </a:spcBef>
              <a:spcAft>
                <a:spcPts val="0"/>
              </a:spcAft>
            </a:pPr>
            <a:r>
              <a:rPr lang="en-US" dirty="0">
                <a:solidFill>
                  <a:srgbClr val="000000"/>
                </a:solidFill>
                <a:latin typeface="Gill Sans MT" panose="020B0502020104020203"/>
                <a:ea typeface="+mn-ea"/>
                <a:cs typeface="+mn-cs"/>
              </a:rPr>
              <a:t>Higher risk of AML </a:t>
            </a:r>
          </a:p>
        </p:txBody>
      </p:sp>
      <p:sp>
        <p:nvSpPr>
          <p:cNvPr id="18" name="5-Point Star 17">
            <a:extLst>
              <a:ext uri="{FF2B5EF4-FFF2-40B4-BE49-F238E27FC236}">
                <a16:creationId xmlns:a16="http://schemas.microsoft.com/office/drawing/2014/main" id="{4169EDEF-9D9A-41A6-A9B1-3078D4BB68A5}"/>
              </a:ext>
            </a:extLst>
          </p:cNvPr>
          <p:cNvSpPr/>
          <p:nvPr/>
        </p:nvSpPr>
        <p:spPr>
          <a:xfrm>
            <a:off x="375048" y="3318567"/>
            <a:ext cx="1210865" cy="129153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srgbClr val="FFFFFF"/>
              </a:solidFill>
              <a:latin typeface="Gill Sans MT" panose="020B0502020104020203"/>
            </a:endParaRPr>
          </a:p>
        </p:txBody>
      </p:sp>
      <p:sp>
        <p:nvSpPr>
          <p:cNvPr id="20" name="TextBox 19">
            <a:extLst>
              <a:ext uri="{FF2B5EF4-FFF2-40B4-BE49-F238E27FC236}">
                <a16:creationId xmlns:a16="http://schemas.microsoft.com/office/drawing/2014/main" id="{C486E02A-5C57-660A-8CA9-F1CF5DA1E39B}"/>
              </a:ext>
            </a:extLst>
          </p:cNvPr>
          <p:cNvSpPr txBox="1"/>
          <p:nvPr/>
        </p:nvSpPr>
        <p:spPr>
          <a:xfrm>
            <a:off x="1749552" y="3625641"/>
            <a:ext cx="5518547" cy="461665"/>
          </a:xfrm>
          <a:prstGeom prst="rect">
            <a:avLst/>
          </a:prstGeom>
          <a:noFill/>
        </p:spPr>
        <p:txBody>
          <a:bodyPr wrap="square">
            <a:spAutoFit/>
          </a:bodyPr>
          <a:lstStyle/>
          <a:p>
            <a:pPr defTabSz="342900" fontAlgn="auto">
              <a:spcBef>
                <a:spcPts val="0"/>
              </a:spcBef>
              <a:spcAft>
                <a:spcPts val="0"/>
              </a:spcAft>
              <a:defRPr/>
            </a:pPr>
            <a:r>
              <a:rPr lang="en-US" dirty="0">
                <a:solidFill>
                  <a:srgbClr val="000000"/>
                </a:solidFill>
                <a:latin typeface="Gill Sans MT" panose="020B0502020104020203"/>
                <a:ea typeface="+mn-ea"/>
                <a:cs typeface="+mn-cs"/>
              </a:rPr>
              <a:t>IPSS ≤1</a:t>
            </a:r>
          </a:p>
        </p:txBody>
      </p:sp>
      <p:sp>
        <p:nvSpPr>
          <p:cNvPr id="21" name="TextBox 20">
            <a:extLst>
              <a:ext uri="{FF2B5EF4-FFF2-40B4-BE49-F238E27FC236}">
                <a16:creationId xmlns:a16="http://schemas.microsoft.com/office/drawing/2014/main" id="{D4580851-91CC-9B5E-E339-62C8FA7A10FD}"/>
              </a:ext>
            </a:extLst>
          </p:cNvPr>
          <p:cNvSpPr txBox="1"/>
          <p:nvPr/>
        </p:nvSpPr>
        <p:spPr>
          <a:xfrm>
            <a:off x="6457950" y="3579475"/>
            <a:ext cx="4572000" cy="461665"/>
          </a:xfrm>
          <a:prstGeom prst="rect">
            <a:avLst/>
          </a:prstGeom>
          <a:noFill/>
        </p:spPr>
        <p:txBody>
          <a:bodyPr wrap="square">
            <a:spAutoFit/>
          </a:bodyPr>
          <a:lstStyle/>
          <a:p>
            <a:pPr defTabSz="342900" fontAlgn="auto">
              <a:spcBef>
                <a:spcPts val="0"/>
              </a:spcBef>
              <a:spcAft>
                <a:spcPts val="0"/>
              </a:spcAft>
            </a:pPr>
            <a:r>
              <a:rPr lang="en-US" dirty="0">
                <a:solidFill>
                  <a:srgbClr val="000000"/>
                </a:solidFill>
                <a:latin typeface="Gill Sans MT" panose="020B0502020104020203"/>
                <a:ea typeface="+mn-ea"/>
                <a:cs typeface="+mn-cs"/>
              </a:rPr>
              <a:t>IPSS-R ≥1</a:t>
            </a:r>
          </a:p>
        </p:txBody>
      </p:sp>
    </p:spTree>
    <p:extLst>
      <p:ext uri="{BB962C8B-B14F-4D97-AF65-F5344CB8AC3E}">
        <p14:creationId xmlns:p14="http://schemas.microsoft.com/office/powerpoint/2010/main" val="423415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668063"/>
          </a:xfrm>
        </p:spPr>
        <p:txBody>
          <a:bodyPr/>
          <a:lstStyle/>
          <a:p>
            <a:r>
              <a:rPr lang="en-US" b="1" dirty="0"/>
              <a:t>Myelofibrosis</a:t>
            </a:r>
          </a:p>
        </p:txBody>
      </p:sp>
      <p:sp>
        <p:nvSpPr>
          <p:cNvPr id="3" name="Content Placeholder 3">
            <a:extLst>
              <a:ext uri="{FF2B5EF4-FFF2-40B4-BE49-F238E27FC236}">
                <a16:creationId xmlns:a16="http://schemas.microsoft.com/office/drawing/2014/main" id="{7D79B7C5-6544-DC25-B99A-59F0D46EBFBF}"/>
              </a:ext>
            </a:extLst>
          </p:cNvPr>
          <p:cNvSpPr txBox="1">
            <a:spLocks/>
          </p:cNvSpPr>
          <p:nvPr/>
        </p:nvSpPr>
        <p:spPr bwMode="auto">
          <a:xfrm>
            <a:off x="374904" y="969814"/>
            <a:ext cx="8394192" cy="271485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285750" indent="-285750" algn="l">
              <a:buFont typeface="Arial" panose="020B0604020202020204" pitchFamily="34" charset="0"/>
              <a:buChar char="•"/>
            </a:pPr>
            <a:r>
              <a:rPr lang="en-US" sz="1600" kern="0" dirty="0"/>
              <a:t>Myelofibrosis is a chronic MPN with progressive bone marrow fibrosis, leading to bone marrow failure. </a:t>
            </a:r>
          </a:p>
          <a:p>
            <a:pPr marL="285750" indent="-285750" algn="l">
              <a:buFont typeface="Arial" panose="020B0604020202020204" pitchFamily="34" charset="0"/>
              <a:buChar char="•"/>
            </a:pPr>
            <a:r>
              <a:rPr lang="en-US" sz="1600" kern="0" dirty="0"/>
              <a:t>Most common driver mutations – </a:t>
            </a:r>
            <a:r>
              <a:rPr lang="en-US" sz="1400" i="1" kern="0" dirty="0"/>
              <a:t>JAK2V617F, CALR </a:t>
            </a:r>
            <a:r>
              <a:rPr lang="en-US" sz="1400" kern="0" dirty="0"/>
              <a:t>and </a:t>
            </a:r>
            <a:r>
              <a:rPr lang="en-US" sz="1400" i="1" kern="0" dirty="0"/>
              <a:t>MPL</a:t>
            </a:r>
          </a:p>
          <a:p>
            <a:pPr marL="285750" indent="-285750" algn="l">
              <a:buFont typeface="Arial" panose="020B0604020202020204" pitchFamily="34" charset="0"/>
              <a:buChar char="•"/>
            </a:pPr>
            <a:r>
              <a:rPr lang="en-US" sz="1600" kern="0" dirty="0"/>
              <a:t>Patients have </a:t>
            </a:r>
            <a:r>
              <a:rPr lang="en-US" sz="1600" b="1" kern="0" dirty="0"/>
              <a:t>cytopenia</a:t>
            </a:r>
            <a:r>
              <a:rPr lang="en-US" sz="1600" kern="0" dirty="0"/>
              <a:t>, </a:t>
            </a:r>
            <a:r>
              <a:rPr lang="en-US" sz="1600" b="1" kern="0" dirty="0"/>
              <a:t>progressive splenomegaly</a:t>
            </a:r>
            <a:r>
              <a:rPr lang="en-US" sz="1600" kern="0" dirty="0"/>
              <a:t>, </a:t>
            </a:r>
            <a:r>
              <a:rPr lang="en-US" sz="1600" b="1" kern="0" dirty="0"/>
              <a:t>constitutional symptoms,</a:t>
            </a:r>
            <a:r>
              <a:rPr lang="en-US" sz="1600" kern="0" dirty="0"/>
              <a:t> and overall poor prognosis. </a:t>
            </a:r>
          </a:p>
          <a:p>
            <a:pPr marL="285750" indent="-285750" algn="l">
              <a:buFont typeface="Arial" panose="020B0604020202020204" pitchFamily="34" charset="0"/>
              <a:buChar char="•"/>
            </a:pPr>
            <a:endParaRPr lang="en-US" sz="1600" kern="0" dirty="0"/>
          </a:p>
          <a:p>
            <a:pPr marL="285750" indent="-285750" algn="l">
              <a:buFont typeface="Arial" panose="020B0604020202020204" pitchFamily="34" charset="0"/>
              <a:buChar char="•"/>
            </a:pPr>
            <a:r>
              <a:rPr lang="en-US" sz="1600" kern="0" dirty="0"/>
              <a:t>JAK inhibitors are the mainstay of therapy, provides spleen volume reduction and symptom improvement.</a:t>
            </a:r>
          </a:p>
          <a:p>
            <a:pPr marL="285750" indent="-285750" algn="l">
              <a:buFont typeface="Arial" panose="020B0604020202020204" pitchFamily="34" charset="0"/>
              <a:buChar char="•"/>
            </a:pPr>
            <a:r>
              <a:rPr lang="en-US" sz="1600" kern="0" dirty="0"/>
              <a:t>Allogeneic stem cell transplant remains the only therapy with curative potential</a:t>
            </a:r>
          </a:p>
          <a:p>
            <a:pPr marL="285750" indent="-285750" algn="l">
              <a:buFont typeface="Arial" panose="020B0604020202020204" pitchFamily="34" charset="0"/>
              <a:buChar char="•"/>
            </a:pPr>
            <a:r>
              <a:rPr lang="en-US" sz="1600" kern="0" dirty="0"/>
              <a:t>Currently available JAK inhibitors – </a:t>
            </a:r>
            <a:r>
              <a:rPr lang="en-US" sz="1600" i="1" kern="0" dirty="0"/>
              <a:t>ruxolitinib, </a:t>
            </a:r>
            <a:r>
              <a:rPr lang="en-US" sz="1600" i="1" kern="0" dirty="0" err="1"/>
              <a:t>fedratinib</a:t>
            </a:r>
            <a:r>
              <a:rPr lang="en-US" sz="1600" i="1" kern="0" dirty="0"/>
              <a:t>, </a:t>
            </a:r>
            <a:r>
              <a:rPr lang="en-US" sz="1600" i="1" kern="0" dirty="0" err="1"/>
              <a:t>pacritinib</a:t>
            </a:r>
            <a:r>
              <a:rPr lang="en-US" sz="1600" i="1" kern="0" dirty="0"/>
              <a:t> and </a:t>
            </a:r>
            <a:r>
              <a:rPr lang="en-US" sz="1600" i="1" kern="0" dirty="0" err="1"/>
              <a:t>momelotinib</a:t>
            </a:r>
            <a:endParaRPr lang="en-US" sz="1600" i="1" kern="0" dirty="0"/>
          </a:p>
        </p:txBody>
      </p:sp>
    </p:spTree>
    <p:extLst>
      <p:ext uri="{BB962C8B-B14F-4D97-AF65-F5344CB8AC3E}">
        <p14:creationId xmlns:p14="http://schemas.microsoft.com/office/powerpoint/2010/main" val="1249712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D5E02-DD06-3D7E-F706-DD020BC4C27C}"/>
              </a:ext>
            </a:extLst>
          </p:cNvPr>
          <p:cNvSpPr>
            <a:spLocks noGrp="1"/>
          </p:cNvSpPr>
          <p:nvPr>
            <p:ph type="title"/>
          </p:nvPr>
        </p:nvSpPr>
        <p:spPr/>
        <p:txBody>
          <a:bodyPr/>
          <a:lstStyle/>
          <a:p>
            <a:r>
              <a:rPr lang="en-US" dirty="0"/>
              <a:t>IPSS-M – New Risk model</a:t>
            </a:r>
          </a:p>
        </p:txBody>
      </p:sp>
      <p:sp>
        <p:nvSpPr>
          <p:cNvPr id="3" name="Content Placeholder 2">
            <a:extLst>
              <a:ext uri="{FF2B5EF4-FFF2-40B4-BE49-F238E27FC236}">
                <a16:creationId xmlns:a16="http://schemas.microsoft.com/office/drawing/2014/main" id="{FA7BB3E0-7FF6-0FFE-E448-23DF5331A9C2}"/>
              </a:ext>
            </a:extLst>
          </p:cNvPr>
          <p:cNvSpPr>
            <a:spLocks noGrp="1"/>
          </p:cNvSpPr>
          <p:nvPr>
            <p:ph idx="1"/>
          </p:nvPr>
        </p:nvSpPr>
        <p:spPr/>
        <p:txBody>
          <a:bodyPr>
            <a:noAutofit/>
          </a:bodyPr>
          <a:lstStyle/>
          <a:p>
            <a:r>
              <a:rPr lang="en-US" sz="2250" dirty="0"/>
              <a:t>New risk model incorporating recurrent genetic mutations </a:t>
            </a:r>
          </a:p>
          <a:p>
            <a:r>
              <a:rPr lang="en-US" sz="2250" dirty="0"/>
              <a:t>Better risk discrimination than IPSS-R</a:t>
            </a:r>
          </a:p>
          <a:p>
            <a:r>
              <a:rPr lang="en-US" sz="2250" dirty="0"/>
              <a:t>Underscores the importance of comprehensive molecular profiling </a:t>
            </a:r>
          </a:p>
          <a:p>
            <a:r>
              <a:rPr lang="en-US" sz="2250" dirty="0"/>
              <a:t>Molecular profiling of MDS affects management </a:t>
            </a:r>
          </a:p>
        </p:txBody>
      </p:sp>
    </p:spTree>
    <p:extLst>
      <p:ext uri="{BB962C8B-B14F-4D97-AF65-F5344CB8AC3E}">
        <p14:creationId xmlns:p14="http://schemas.microsoft.com/office/powerpoint/2010/main" val="2748874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AF0E-98DC-F8CB-5247-A8D85412B920}"/>
              </a:ext>
            </a:extLst>
          </p:cNvPr>
          <p:cNvSpPr>
            <a:spLocks noGrp="1"/>
          </p:cNvSpPr>
          <p:nvPr>
            <p:ph type="title"/>
          </p:nvPr>
        </p:nvSpPr>
        <p:spPr>
          <a:xfrm>
            <a:off x="1801940" y="2381"/>
            <a:ext cx="5797296" cy="891540"/>
          </a:xfrm>
        </p:spPr>
        <p:txBody>
          <a:bodyPr/>
          <a:lstStyle/>
          <a:p>
            <a:r>
              <a:rPr lang="en-US" dirty="0"/>
              <a:t>Lower Risk MDS </a:t>
            </a:r>
          </a:p>
        </p:txBody>
      </p:sp>
      <p:graphicFrame>
        <p:nvGraphicFramePr>
          <p:cNvPr id="7" name="Content Placeholder 6">
            <a:extLst>
              <a:ext uri="{FF2B5EF4-FFF2-40B4-BE49-F238E27FC236}">
                <a16:creationId xmlns:a16="http://schemas.microsoft.com/office/drawing/2014/main" id="{42556CAC-C0E8-C2C6-5F60-602676F5D156}"/>
              </a:ext>
            </a:extLst>
          </p:cNvPr>
          <p:cNvGraphicFramePr>
            <a:graphicFrameLocks noGrp="1"/>
          </p:cNvGraphicFramePr>
          <p:nvPr>
            <p:ph idx="1"/>
          </p:nvPr>
        </p:nvGraphicFramePr>
        <p:xfrm>
          <a:off x="1336477" y="1226106"/>
          <a:ext cx="6471047" cy="3164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9918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8D99-C91A-7E89-34F7-6D8EF49E7A7F}"/>
              </a:ext>
            </a:extLst>
          </p:cNvPr>
          <p:cNvSpPr>
            <a:spLocks noGrp="1"/>
          </p:cNvSpPr>
          <p:nvPr>
            <p:ph type="title"/>
          </p:nvPr>
        </p:nvSpPr>
        <p:spPr>
          <a:xfrm>
            <a:off x="1673352" y="404431"/>
            <a:ext cx="5797296" cy="891540"/>
          </a:xfrm>
        </p:spPr>
        <p:txBody>
          <a:bodyPr/>
          <a:lstStyle/>
          <a:p>
            <a:r>
              <a:rPr lang="en-US" dirty="0"/>
              <a:t>ISOLATED ANEMIA IN LOWER RISK MDS</a:t>
            </a:r>
          </a:p>
        </p:txBody>
      </p:sp>
      <p:sp>
        <p:nvSpPr>
          <p:cNvPr id="7" name="Title 1">
            <a:extLst>
              <a:ext uri="{FF2B5EF4-FFF2-40B4-BE49-F238E27FC236}">
                <a16:creationId xmlns:a16="http://schemas.microsoft.com/office/drawing/2014/main" id="{997CA276-0035-E4A1-30C5-4C798519846C}"/>
              </a:ext>
            </a:extLst>
          </p:cNvPr>
          <p:cNvSpPr txBox="1">
            <a:spLocks/>
          </p:cNvSpPr>
          <p:nvPr/>
        </p:nvSpPr>
        <p:spPr bwMode="black">
          <a:xfrm>
            <a:off x="469630" y="1858184"/>
            <a:ext cx="2316433" cy="891540"/>
          </a:xfrm>
          <a:prstGeom prst="rect">
            <a:avLst/>
          </a:prstGeom>
          <a:solidFill>
            <a:srgbClr val="FFFFFF"/>
          </a:solidFill>
          <a:ln w="31750" cap="sq">
            <a:solidFill>
              <a:srgbClr val="404040"/>
            </a:solidFill>
            <a:miter lim="800000"/>
          </a:ln>
        </p:spPr>
        <p:txBody>
          <a:bodyPr vert="horz" lIns="137160" tIns="137160" rIns="137160" bIns="13716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defTabSz="685800" fontAlgn="auto">
              <a:spcAft>
                <a:spcPts val="0"/>
              </a:spcAft>
            </a:pPr>
            <a:r>
              <a:rPr lang="en-US" sz="2100" spc="150" dirty="0">
                <a:latin typeface="Gill Sans MT" panose="020B0502020104020203"/>
              </a:rPr>
              <a:t>Del 5</a:t>
            </a:r>
            <a:r>
              <a:rPr lang="en-US" sz="2100" cap="none" spc="150" dirty="0">
                <a:latin typeface="Gill Sans MT" panose="020B0502020104020203"/>
              </a:rPr>
              <a:t>q</a:t>
            </a:r>
            <a:endParaRPr lang="en-US" sz="2100" spc="150" dirty="0">
              <a:latin typeface="Gill Sans MT" panose="020B0502020104020203"/>
            </a:endParaRPr>
          </a:p>
        </p:txBody>
      </p:sp>
      <p:sp>
        <p:nvSpPr>
          <p:cNvPr id="8" name="Title 1">
            <a:extLst>
              <a:ext uri="{FF2B5EF4-FFF2-40B4-BE49-F238E27FC236}">
                <a16:creationId xmlns:a16="http://schemas.microsoft.com/office/drawing/2014/main" id="{8C794BE4-949A-B547-D762-89A12DC64E0C}"/>
              </a:ext>
            </a:extLst>
          </p:cNvPr>
          <p:cNvSpPr txBox="1">
            <a:spLocks/>
          </p:cNvSpPr>
          <p:nvPr/>
        </p:nvSpPr>
        <p:spPr bwMode="black">
          <a:xfrm>
            <a:off x="379868" y="3110770"/>
            <a:ext cx="2495956" cy="891540"/>
          </a:xfrm>
          <a:prstGeom prst="rect">
            <a:avLst/>
          </a:prstGeom>
          <a:solidFill>
            <a:srgbClr val="FFFFFF"/>
          </a:solidFill>
          <a:ln w="31750" cap="sq">
            <a:solidFill>
              <a:srgbClr val="404040"/>
            </a:solidFill>
            <a:miter lim="800000"/>
          </a:ln>
        </p:spPr>
        <p:txBody>
          <a:bodyPr vert="horz" lIns="137160" tIns="137160" rIns="137160" bIns="13716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defTabSz="685800" fontAlgn="auto">
              <a:spcAft>
                <a:spcPts val="0"/>
              </a:spcAft>
            </a:pPr>
            <a:r>
              <a:rPr lang="en-US" sz="2100" spc="150" dirty="0">
                <a:latin typeface="Gill Sans MT" panose="020B0502020104020203"/>
              </a:rPr>
              <a:t>Lenalidomide</a:t>
            </a:r>
          </a:p>
        </p:txBody>
      </p:sp>
      <p:sp>
        <p:nvSpPr>
          <p:cNvPr id="9" name="Title 1">
            <a:extLst>
              <a:ext uri="{FF2B5EF4-FFF2-40B4-BE49-F238E27FC236}">
                <a16:creationId xmlns:a16="http://schemas.microsoft.com/office/drawing/2014/main" id="{4B5F2E09-26F6-D6D4-3BBE-ADFC54B47539}"/>
              </a:ext>
            </a:extLst>
          </p:cNvPr>
          <p:cNvSpPr txBox="1">
            <a:spLocks/>
          </p:cNvSpPr>
          <p:nvPr/>
        </p:nvSpPr>
        <p:spPr bwMode="black">
          <a:xfrm>
            <a:off x="3451680" y="1858184"/>
            <a:ext cx="2495956" cy="891540"/>
          </a:xfrm>
          <a:prstGeom prst="rect">
            <a:avLst/>
          </a:prstGeom>
          <a:solidFill>
            <a:srgbClr val="FFFFFF"/>
          </a:solidFill>
          <a:ln w="31750" cap="sq">
            <a:solidFill>
              <a:srgbClr val="404040"/>
            </a:solidFill>
            <a:miter lim="800000"/>
          </a:ln>
        </p:spPr>
        <p:txBody>
          <a:bodyPr vert="horz" lIns="137160" tIns="137160" rIns="137160" bIns="13716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defTabSz="685800" fontAlgn="auto">
              <a:spcAft>
                <a:spcPts val="0"/>
              </a:spcAft>
            </a:pPr>
            <a:r>
              <a:rPr lang="en-US" sz="2100" spc="150" dirty="0">
                <a:latin typeface="Gill Sans MT" panose="020B0502020104020203"/>
              </a:rPr>
              <a:t>MDS-Ring </a:t>
            </a:r>
            <a:r>
              <a:rPr lang="en-US" sz="2100" spc="150" dirty="0" err="1">
                <a:latin typeface="Gill Sans MT" panose="020B0502020104020203"/>
              </a:rPr>
              <a:t>Sideroblasts</a:t>
            </a:r>
            <a:endParaRPr lang="en-US" sz="2100" spc="150" dirty="0">
              <a:latin typeface="Gill Sans MT" panose="020B0502020104020203"/>
            </a:endParaRPr>
          </a:p>
        </p:txBody>
      </p:sp>
      <p:sp>
        <p:nvSpPr>
          <p:cNvPr id="10" name="Title 1">
            <a:extLst>
              <a:ext uri="{FF2B5EF4-FFF2-40B4-BE49-F238E27FC236}">
                <a16:creationId xmlns:a16="http://schemas.microsoft.com/office/drawing/2014/main" id="{617984E4-8D2F-027A-4DAE-5D114AEFBE76}"/>
              </a:ext>
            </a:extLst>
          </p:cNvPr>
          <p:cNvSpPr txBox="1">
            <a:spLocks/>
          </p:cNvSpPr>
          <p:nvPr/>
        </p:nvSpPr>
        <p:spPr bwMode="black">
          <a:xfrm>
            <a:off x="3451680" y="3110770"/>
            <a:ext cx="2495956" cy="891540"/>
          </a:xfrm>
          <a:prstGeom prst="rect">
            <a:avLst/>
          </a:prstGeom>
          <a:solidFill>
            <a:srgbClr val="FFFFFF"/>
          </a:solidFill>
          <a:ln w="31750" cap="sq">
            <a:solidFill>
              <a:srgbClr val="404040"/>
            </a:solidFill>
            <a:miter lim="800000"/>
          </a:ln>
        </p:spPr>
        <p:txBody>
          <a:bodyPr vert="horz" lIns="137160" tIns="137160" rIns="137160" bIns="13716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defTabSz="685800" fontAlgn="auto">
              <a:spcAft>
                <a:spcPts val="0"/>
              </a:spcAft>
            </a:pPr>
            <a:r>
              <a:rPr lang="en-US" sz="2100" spc="150" dirty="0" err="1">
                <a:latin typeface="Gill Sans MT" panose="020B0502020104020203"/>
              </a:rPr>
              <a:t>Luspatercept</a:t>
            </a:r>
            <a:endParaRPr lang="en-US" sz="2100" spc="150" dirty="0">
              <a:latin typeface="Gill Sans MT" panose="020B0502020104020203"/>
            </a:endParaRPr>
          </a:p>
        </p:txBody>
      </p:sp>
      <p:sp>
        <p:nvSpPr>
          <p:cNvPr id="11" name="Title 1">
            <a:extLst>
              <a:ext uri="{FF2B5EF4-FFF2-40B4-BE49-F238E27FC236}">
                <a16:creationId xmlns:a16="http://schemas.microsoft.com/office/drawing/2014/main" id="{8B394DB2-413A-3EF2-592E-75AC51759DB7}"/>
              </a:ext>
            </a:extLst>
          </p:cNvPr>
          <p:cNvSpPr txBox="1">
            <a:spLocks/>
          </p:cNvSpPr>
          <p:nvPr/>
        </p:nvSpPr>
        <p:spPr bwMode="black">
          <a:xfrm>
            <a:off x="6459199" y="1858184"/>
            <a:ext cx="2495956" cy="891540"/>
          </a:xfrm>
          <a:prstGeom prst="rect">
            <a:avLst/>
          </a:prstGeom>
          <a:solidFill>
            <a:srgbClr val="FFFFFF"/>
          </a:solidFill>
          <a:ln w="31750" cap="sq">
            <a:solidFill>
              <a:srgbClr val="404040"/>
            </a:solidFill>
            <a:miter lim="800000"/>
          </a:ln>
        </p:spPr>
        <p:txBody>
          <a:bodyPr vert="horz" lIns="137160" tIns="137160" rIns="137160" bIns="13716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defTabSz="685800" fontAlgn="auto">
              <a:spcAft>
                <a:spcPts val="0"/>
              </a:spcAft>
            </a:pPr>
            <a:r>
              <a:rPr lang="en-US" sz="2100" spc="150" dirty="0">
                <a:latin typeface="Gill Sans MT" panose="020B0502020104020203"/>
              </a:rPr>
              <a:t>EPO &lt; 500</a:t>
            </a:r>
          </a:p>
        </p:txBody>
      </p:sp>
      <p:sp>
        <p:nvSpPr>
          <p:cNvPr id="12" name="Title 1">
            <a:extLst>
              <a:ext uri="{FF2B5EF4-FFF2-40B4-BE49-F238E27FC236}">
                <a16:creationId xmlns:a16="http://schemas.microsoft.com/office/drawing/2014/main" id="{1F6361BD-BA58-682B-4559-D803D49F7DD4}"/>
              </a:ext>
            </a:extLst>
          </p:cNvPr>
          <p:cNvSpPr txBox="1">
            <a:spLocks/>
          </p:cNvSpPr>
          <p:nvPr/>
        </p:nvSpPr>
        <p:spPr bwMode="black">
          <a:xfrm>
            <a:off x="6459198" y="3110770"/>
            <a:ext cx="2495956" cy="891540"/>
          </a:xfrm>
          <a:prstGeom prst="rect">
            <a:avLst/>
          </a:prstGeom>
          <a:solidFill>
            <a:srgbClr val="FFFFFF"/>
          </a:solidFill>
          <a:ln w="31750" cap="sq">
            <a:solidFill>
              <a:srgbClr val="404040"/>
            </a:solidFill>
            <a:miter lim="800000"/>
          </a:ln>
        </p:spPr>
        <p:txBody>
          <a:bodyPr vert="horz" lIns="137160" tIns="137160" rIns="137160" bIns="13716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defTabSz="685800" fontAlgn="auto">
              <a:spcAft>
                <a:spcPts val="0"/>
              </a:spcAft>
            </a:pPr>
            <a:r>
              <a:rPr lang="en-US" sz="2100" spc="150" dirty="0">
                <a:latin typeface="Gill Sans MT" panose="020B0502020104020203"/>
              </a:rPr>
              <a:t>ESA</a:t>
            </a:r>
            <a:r>
              <a:rPr lang="en-US" sz="2100" cap="none" spc="150" dirty="0">
                <a:latin typeface="Gill Sans MT" panose="020B0502020104020203"/>
              </a:rPr>
              <a:t>s</a:t>
            </a:r>
            <a:endParaRPr lang="en-US" sz="2100" spc="150" dirty="0">
              <a:latin typeface="Gill Sans MT" panose="020B0502020104020203"/>
            </a:endParaRPr>
          </a:p>
        </p:txBody>
      </p:sp>
      <p:sp>
        <p:nvSpPr>
          <p:cNvPr id="13" name="Down Arrow 12">
            <a:extLst>
              <a:ext uri="{FF2B5EF4-FFF2-40B4-BE49-F238E27FC236}">
                <a16:creationId xmlns:a16="http://schemas.microsoft.com/office/drawing/2014/main" id="{DEA1B26C-F192-B0D2-085D-72FB4B598F6E}"/>
              </a:ext>
            </a:extLst>
          </p:cNvPr>
          <p:cNvSpPr/>
          <p:nvPr/>
        </p:nvSpPr>
        <p:spPr>
          <a:xfrm>
            <a:off x="1478756" y="2749725"/>
            <a:ext cx="525066" cy="36104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srgbClr val="FFFFFF"/>
              </a:solidFill>
              <a:latin typeface="Gill Sans MT" panose="020B0502020104020203"/>
            </a:endParaRPr>
          </a:p>
        </p:txBody>
      </p:sp>
      <p:sp>
        <p:nvSpPr>
          <p:cNvPr id="14" name="Down Arrow 13">
            <a:extLst>
              <a:ext uri="{FF2B5EF4-FFF2-40B4-BE49-F238E27FC236}">
                <a16:creationId xmlns:a16="http://schemas.microsoft.com/office/drawing/2014/main" id="{1EDAAAE0-5009-7B2F-7225-07F79C10E039}"/>
              </a:ext>
            </a:extLst>
          </p:cNvPr>
          <p:cNvSpPr/>
          <p:nvPr/>
        </p:nvSpPr>
        <p:spPr>
          <a:xfrm>
            <a:off x="4437125" y="2741509"/>
            <a:ext cx="525066" cy="36104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srgbClr val="FFFFFF"/>
              </a:solidFill>
              <a:latin typeface="Gill Sans MT" panose="020B0502020104020203"/>
            </a:endParaRPr>
          </a:p>
        </p:txBody>
      </p:sp>
      <p:sp>
        <p:nvSpPr>
          <p:cNvPr id="15" name="Down Arrow 14">
            <a:extLst>
              <a:ext uri="{FF2B5EF4-FFF2-40B4-BE49-F238E27FC236}">
                <a16:creationId xmlns:a16="http://schemas.microsoft.com/office/drawing/2014/main" id="{0B07E8DB-6A88-8783-A967-6966330FC9BA}"/>
              </a:ext>
            </a:extLst>
          </p:cNvPr>
          <p:cNvSpPr/>
          <p:nvPr/>
        </p:nvSpPr>
        <p:spPr>
          <a:xfrm>
            <a:off x="7444643" y="2749724"/>
            <a:ext cx="525066" cy="36104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srgbClr val="FFFFFF"/>
              </a:solidFill>
              <a:latin typeface="Gill Sans MT" panose="020B0502020104020203"/>
            </a:endParaRPr>
          </a:p>
        </p:txBody>
      </p:sp>
    </p:spTree>
    <p:extLst>
      <p:ext uri="{BB962C8B-B14F-4D97-AF65-F5344CB8AC3E}">
        <p14:creationId xmlns:p14="http://schemas.microsoft.com/office/powerpoint/2010/main" val="191387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79"/>
            <a:ext cx="4554686" cy="51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srgbClr val="FFFFFF"/>
              </a:solidFill>
              <a:latin typeface="Gill Sans MT" panose="020B0502020104020203"/>
            </a:endParaRPr>
          </a:p>
        </p:txBody>
      </p:sp>
      <p:sp>
        <p:nvSpPr>
          <p:cNvPr id="2" name="Title 1">
            <a:extLst>
              <a:ext uri="{FF2B5EF4-FFF2-40B4-BE49-F238E27FC236}">
                <a16:creationId xmlns:a16="http://schemas.microsoft.com/office/drawing/2014/main" id="{F2FC5DF5-B163-75D8-8EB0-50E81A74F7DB}"/>
              </a:ext>
            </a:extLst>
          </p:cNvPr>
          <p:cNvSpPr>
            <a:spLocks noGrp="1"/>
          </p:cNvSpPr>
          <p:nvPr>
            <p:ph type="title"/>
          </p:nvPr>
        </p:nvSpPr>
        <p:spPr>
          <a:xfrm>
            <a:off x="603504" y="969900"/>
            <a:ext cx="3356919" cy="891540"/>
          </a:xfrm>
          <a:solidFill>
            <a:srgbClr val="FFFFFF"/>
          </a:solidFill>
          <a:ln>
            <a:solidFill>
              <a:srgbClr val="404040"/>
            </a:solidFill>
          </a:ln>
        </p:spPr>
        <p:txBody>
          <a:bodyPr>
            <a:normAutofit/>
          </a:bodyPr>
          <a:lstStyle/>
          <a:p>
            <a:r>
              <a:rPr lang="en-US" sz="1500"/>
              <a:t>Erythropoiesis-stimulating agents (ESA</a:t>
            </a:r>
            <a:r>
              <a:rPr lang="en-US" sz="1500" cap="none"/>
              <a:t>s</a:t>
            </a:r>
            <a:r>
              <a:rPr lang="en-US" sz="1500"/>
              <a:t>)</a:t>
            </a:r>
          </a:p>
        </p:txBody>
      </p:sp>
      <p:sp>
        <p:nvSpPr>
          <p:cNvPr id="3" name="Content Placeholder 2">
            <a:extLst>
              <a:ext uri="{FF2B5EF4-FFF2-40B4-BE49-F238E27FC236}">
                <a16:creationId xmlns:a16="http://schemas.microsoft.com/office/drawing/2014/main" id="{1AD74404-200B-F39E-7CB2-8FAC0AB9168F}"/>
              </a:ext>
            </a:extLst>
          </p:cNvPr>
          <p:cNvSpPr>
            <a:spLocks noGrp="1"/>
          </p:cNvSpPr>
          <p:nvPr>
            <p:ph idx="1"/>
          </p:nvPr>
        </p:nvSpPr>
        <p:spPr>
          <a:xfrm>
            <a:off x="603504" y="2146409"/>
            <a:ext cx="3356919" cy="2281910"/>
          </a:xfrm>
        </p:spPr>
        <p:txBody>
          <a:bodyPr>
            <a:noAutofit/>
          </a:bodyPr>
          <a:lstStyle/>
          <a:p>
            <a:r>
              <a:rPr lang="en-US" sz="1800" b="1" dirty="0">
                <a:solidFill>
                  <a:srgbClr val="FFFFFF"/>
                </a:solidFill>
              </a:rPr>
              <a:t>&gt;NOT effective if erythropoietin level is more than 500 u/l </a:t>
            </a:r>
          </a:p>
          <a:p>
            <a:pPr marL="0" indent="0">
              <a:buNone/>
            </a:pPr>
            <a:endParaRPr lang="en-US" sz="1800" b="1" dirty="0">
              <a:solidFill>
                <a:srgbClr val="FFFFFF"/>
              </a:solidFill>
            </a:endParaRPr>
          </a:p>
          <a:p>
            <a:r>
              <a:rPr lang="en-US" sz="1800" b="1" dirty="0">
                <a:solidFill>
                  <a:srgbClr val="FFFFFF"/>
                </a:solidFill>
              </a:rPr>
              <a:t>&gt;Median duration of response about 20-24 months </a:t>
            </a:r>
          </a:p>
          <a:p>
            <a:r>
              <a:rPr lang="en-US" sz="1800" b="1" dirty="0">
                <a:solidFill>
                  <a:srgbClr val="FFFFFF"/>
                </a:solidFill>
              </a:rPr>
              <a:t>&gt;Most patients eventually lose response </a:t>
            </a:r>
          </a:p>
          <a:p>
            <a:endParaRPr lang="en-US" sz="1800" dirty="0">
              <a:solidFill>
                <a:srgbClr val="FFFFFF"/>
              </a:solidFill>
            </a:endParaRPr>
          </a:p>
        </p:txBody>
      </p:sp>
      <p:sp>
        <p:nvSpPr>
          <p:cNvPr id="2059" name="Rectangle 2058">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9774" y="482441"/>
            <a:ext cx="3614166" cy="394587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dirty="0">
              <a:solidFill>
                <a:srgbClr val="FFFFFF"/>
              </a:solidFill>
              <a:latin typeface="Gill Sans MT" panose="020B0502020104020203"/>
            </a:endParaRPr>
          </a:p>
        </p:txBody>
      </p:sp>
      <p:sp>
        <p:nvSpPr>
          <p:cNvPr id="2061" name="Rectangle 2060">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132" y="607149"/>
            <a:ext cx="3383450" cy="36964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srgbClr val="FFFFFF"/>
              </a:solidFill>
              <a:latin typeface="Gill Sans MT" panose="020B0502020104020203"/>
            </a:endParaRPr>
          </a:p>
        </p:txBody>
      </p:sp>
      <p:pic>
        <p:nvPicPr>
          <p:cNvPr id="2052" name="Picture 4" descr="A close-up image of a single blood drop. The drop should be a rich red color, with a glossy, reflective surface, showing its viscosity. The background should be transparent to ensure the blood drop stands out clearly and can be used in presentations.">
            <a:extLst>
              <a:ext uri="{FF2B5EF4-FFF2-40B4-BE49-F238E27FC236}">
                <a16:creationId xmlns:a16="http://schemas.microsoft.com/office/drawing/2014/main" id="{87827BCE-E7F8-24D9-4CAC-ED9CC7EB1C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0" r="6735" b="-3"/>
          <a:stretch/>
        </p:blipFill>
        <p:spPr bwMode="auto">
          <a:xfrm>
            <a:off x="5406390" y="847179"/>
            <a:ext cx="2900934" cy="3216402"/>
          </a:xfrm>
          <a:prstGeom prst="rect">
            <a:avLst/>
          </a:prstGeom>
          <a:noFill/>
          <a:ln w="317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686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945D-4153-C041-C8DC-2A64E3E06088}"/>
              </a:ext>
            </a:extLst>
          </p:cNvPr>
          <p:cNvSpPr>
            <a:spLocks noGrp="1"/>
          </p:cNvSpPr>
          <p:nvPr>
            <p:ph type="title"/>
          </p:nvPr>
        </p:nvSpPr>
        <p:spPr>
          <a:xfrm>
            <a:off x="1526311" y="147256"/>
            <a:ext cx="5797296" cy="891540"/>
          </a:xfrm>
        </p:spPr>
        <p:txBody>
          <a:bodyPr/>
          <a:lstStyle/>
          <a:p>
            <a:r>
              <a:rPr lang="en-US" dirty="0" err="1"/>
              <a:t>Luspatercept</a:t>
            </a:r>
            <a:endParaRPr lang="en-US" dirty="0"/>
          </a:p>
        </p:txBody>
      </p:sp>
      <p:pic>
        <p:nvPicPr>
          <p:cNvPr id="3078" name="Picture 6">
            <a:extLst>
              <a:ext uri="{FF2B5EF4-FFF2-40B4-BE49-F238E27FC236}">
                <a16:creationId xmlns:a16="http://schemas.microsoft.com/office/drawing/2014/main" id="{EA5F2491-F714-08EA-CF6B-7C35B2DEF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877" y="1402323"/>
            <a:ext cx="3880247" cy="3598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749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8DEFB-3120-913D-4297-A1DD3B1A40D0}"/>
              </a:ext>
            </a:extLst>
          </p:cNvPr>
          <p:cNvSpPr>
            <a:spLocks noGrp="1"/>
          </p:cNvSpPr>
          <p:nvPr>
            <p:ph type="title"/>
          </p:nvPr>
        </p:nvSpPr>
        <p:spPr/>
        <p:txBody>
          <a:bodyPr/>
          <a:lstStyle/>
          <a:p>
            <a:r>
              <a:rPr lang="en-US" dirty="0" err="1"/>
              <a:t>Luspatercept</a:t>
            </a:r>
            <a:r>
              <a:rPr lang="en-US" dirty="0"/>
              <a:t>- MEDALIST trial</a:t>
            </a:r>
          </a:p>
        </p:txBody>
      </p:sp>
      <p:sp>
        <p:nvSpPr>
          <p:cNvPr id="3" name="Content Placeholder 2">
            <a:extLst>
              <a:ext uri="{FF2B5EF4-FFF2-40B4-BE49-F238E27FC236}">
                <a16:creationId xmlns:a16="http://schemas.microsoft.com/office/drawing/2014/main" id="{3357D21C-CBA8-F15D-DB4D-A145F62ED997}"/>
              </a:ext>
            </a:extLst>
          </p:cNvPr>
          <p:cNvSpPr>
            <a:spLocks noGrp="1"/>
          </p:cNvSpPr>
          <p:nvPr>
            <p:ph idx="1"/>
          </p:nvPr>
        </p:nvSpPr>
        <p:spPr>
          <a:xfrm>
            <a:off x="1909096" y="1980914"/>
            <a:ext cx="5797296" cy="2897077"/>
          </a:xfrm>
        </p:spPr>
        <p:txBody>
          <a:bodyPr>
            <a:normAutofit fontScale="92500" lnSpcReduction="10000"/>
          </a:bodyPr>
          <a:lstStyle/>
          <a:p>
            <a:r>
              <a:rPr lang="en-US" sz="2250" dirty="0"/>
              <a:t>Phase III, randomized, placebo controlled</a:t>
            </a:r>
          </a:p>
          <a:p>
            <a:r>
              <a:rPr lang="en-US" sz="2250" dirty="0"/>
              <a:t>Transfusion dependent L-MDS with </a:t>
            </a:r>
            <a:r>
              <a:rPr lang="en-US" sz="2250" dirty="0">
                <a:solidFill>
                  <a:srgbClr val="FF0000"/>
                </a:solidFill>
              </a:rPr>
              <a:t>ringed </a:t>
            </a:r>
            <a:r>
              <a:rPr lang="en-US" sz="2250" dirty="0" err="1">
                <a:solidFill>
                  <a:srgbClr val="FF0000"/>
                </a:solidFill>
              </a:rPr>
              <a:t>sideroblasts</a:t>
            </a:r>
            <a:r>
              <a:rPr lang="en-US" sz="2250" dirty="0">
                <a:solidFill>
                  <a:srgbClr val="FF0000"/>
                </a:solidFill>
              </a:rPr>
              <a:t> (RS) </a:t>
            </a:r>
            <a:r>
              <a:rPr lang="en-US" sz="2250" dirty="0"/>
              <a:t>who were refractory, intolerant, or ineligible to for ESAs.</a:t>
            </a:r>
          </a:p>
          <a:p>
            <a:r>
              <a:rPr lang="en-US" sz="2400" dirty="0"/>
              <a:t>MDS-RS: </a:t>
            </a:r>
            <a:r>
              <a:rPr lang="en-US" sz="2400" dirty="0" err="1"/>
              <a:t>sideroblasts</a:t>
            </a:r>
            <a:r>
              <a:rPr lang="en-US" sz="2400" dirty="0"/>
              <a:t> constituting ≥15% erythroid precursors in bone marrow, or ≥5% and &lt;15%, respectively, if a mutation of SF3B1 is present</a:t>
            </a:r>
          </a:p>
        </p:txBody>
      </p:sp>
      <p:pic>
        <p:nvPicPr>
          <p:cNvPr id="4098" name="Picture 2" descr="undefined">
            <a:extLst>
              <a:ext uri="{FF2B5EF4-FFF2-40B4-BE49-F238E27FC236}">
                <a16:creationId xmlns:a16="http://schemas.microsoft.com/office/drawing/2014/main" id="{FF896009-336E-6389-0054-343F20306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159" y="2574131"/>
            <a:ext cx="1420212" cy="1238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148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E7D60-1F01-F1B9-B236-707A58EF0D67}"/>
              </a:ext>
            </a:extLst>
          </p:cNvPr>
          <p:cNvSpPr>
            <a:spLocks noGrp="1"/>
          </p:cNvSpPr>
          <p:nvPr>
            <p:ph type="title"/>
          </p:nvPr>
        </p:nvSpPr>
        <p:spPr/>
        <p:txBody>
          <a:bodyPr/>
          <a:lstStyle/>
          <a:p>
            <a:r>
              <a:rPr lang="en-US" dirty="0" err="1"/>
              <a:t>Luspatercept</a:t>
            </a:r>
            <a:r>
              <a:rPr lang="en-US" dirty="0"/>
              <a:t>- COMMANDS trial</a:t>
            </a:r>
          </a:p>
        </p:txBody>
      </p:sp>
      <p:sp>
        <p:nvSpPr>
          <p:cNvPr id="3" name="Content Placeholder 2">
            <a:extLst>
              <a:ext uri="{FF2B5EF4-FFF2-40B4-BE49-F238E27FC236}">
                <a16:creationId xmlns:a16="http://schemas.microsoft.com/office/drawing/2014/main" id="{DD7E02DD-C0CE-F557-6739-F3126D8EAA6D}"/>
              </a:ext>
            </a:extLst>
          </p:cNvPr>
          <p:cNvSpPr>
            <a:spLocks noGrp="1"/>
          </p:cNvSpPr>
          <p:nvPr>
            <p:ph idx="1"/>
          </p:nvPr>
        </p:nvSpPr>
        <p:spPr>
          <a:xfrm>
            <a:off x="1673352" y="1980914"/>
            <a:ext cx="5797296" cy="2725627"/>
          </a:xfrm>
        </p:spPr>
        <p:txBody>
          <a:bodyPr>
            <a:normAutofit/>
          </a:bodyPr>
          <a:lstStyle/>
          <a:p>
            <a:r>
              <a:rPr lang="en-US" sz="2550" dirty="0"/>
              <a:t>Phase III, open-label, randomized</a:t>
            </a:r>
          </a:p>
          <a:p>
            <a:r>
              <a:rPr lang="en-US" sz="2550" dirty="0" err="1"/>
              <a:t>Luspatercept</a:t>
            </a:r>
            <a:r>
              <a:rPr lang="en-US" sz="2550" dirty="0"/>
              <a:t> or epoetin alfa</a:t>
            </a:r>
          </a:p>
          <a:p>
            <a:r>
              <a:rPr lang="en-US" sz="2550" dirty="0"/>
              <a:t>ESA naïve, transfusion dependent LR-MDS</a:t>
            </a:r>
          </a:p>
          <a:p>
            <a:r>
              <a:rPr lang="en-US" sz="2700" dirty="0">
                <a:solidFill>
                  <a:srgbClr val="1F1F1F"/>
                </a:solidFill>
                <a:latin typeface="ElsevierGulliver"/>
              </a:rPr>
              <a:t>73% had ring </a:t>
            </a:r>
            <a:r>
              <a:rPr lang="en-US" sz="2700" dirty="0" err="1">
                <a:solidFill>
                  <a:srgbClr val="1F1F1F"/>
                </a:solidFill>
                <a:latin typeface="ElsevierGulliver"/>
              </a:rPr>
              <a:t>sideroblasts</a:t>
            </a:r>
            <a:r>
              <a:rPr lang="en-US" sz="2700" dirty="0">
                <a:solidFill>
                  <a:srgbClr val="1F1F1F"/>
                </a:solidFill>
                <a:latin typeface="ElsevierGulliver"/>
              </a:rPr>
              <a:t>.</a:t>
            </a:r>
            <a:endParaRPr lang="en-US" sz="2550" dirty="0"/>
          </a:p>
        </p:txBody>
      </p:sp>
    </p:spTree>
    <p:extLst>
      <p:ext uri="{BB962C8B-B14F-4D97-AF65-F5344CB8AC3E}">
        <p14:creationId xmlns:p14="http://schemas.microsoft.com/office/powerpoint/2010/main" val="2599023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628E-395C-BB8B-CC13-37162E8A5A3D}"/>
              </a:ext>
            </a:extLst>
          </p:cNvPr>
          <p:cNvSpPr>
            <a:spLocks noGrp="1"/>
          </p:cNvSpPr>
          <p:nvPr>
            <p:ph type="title"/>
          </p:nvPr>
        </p:nvSpPr>
        <p:spPr>
          <a:xfrm>
            <a:off x="1641348" y="190119"/>
            <a:ext cx="5797296" cy="891540"/>
          </a:xfrm>
        </p:spPr>
        <p:txBody>
          <a:bodyPr/>
          <a:lstStyle/>
          <a:p>
            <a:r>
              <a:rPr lang="en-US" dirty="0"/>
              <a:t>Commands- interim analysis</a:t>
            </a:r>
          </a:p>
        </p:txBody>
      </p:sp>
      <p:pic>
        <p:nvPicPr>
          <p:cNvPr id="7" name="Picture 6">
            <a:extLst>
              <a:ext uri="{FF2B5EF4-FFF2-40B4-BE49-F238E27FC236}">
                <a16:creationId xmlns:a16="http://schemas.microsoft.com/office/drawing/2014/main" id="{DBF6293F-997E-C7D1-3871-1EA049980FD6}"/>
              </a:ext>
            </a:extLst>
          </p:cNvPr>
          <p:cNvPicPr>
            <a:picLocks noChangeAspect="1"/>
          </p:cNvPicPr>
          <p:nvPr/>
        </p:nvPicPr>
        <p:blipFill>
          <a:blip r:embed="rId3"/>
          <a:stretch>
            <a:fillRect/>
          </a:stretch>
        </p:blipFill>
        <p:spPr>
          <a:xfrm>
            <a:off x="1625346" y="1270733"/>
            <a:ext cx="5829300" cy="3598637"/>
          </a:xfrm>
          <a:prstGeom prst="rect">
            <a:avLst/>
          </a:prstGeom>
        </p:spPr>
      </p:pic>
    </p:spTree>
    <p:extLst>
      <p:ext uri="{BB962C8B-B14F-4D97-AF65-F5344CB8AC3E}">
        <p14:creationId xmlns:p14="http://schemas.microsoft.com/office/powerpoint/2010/main" val="1847796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33625-80F2-46DF-2F37-C514975A55F5}"/>
              </a:ext>
            </a:extLst>
          </p:cNvPr>
          <p:cNvSpPr>
            <a:spLocks noGrp="1"/>
          </p:cNvSpPr>
          <p:nvPr>
            <p:ph type="title"/>
          </p:nvPr>
        </p:nvSpPr>
        <p:spPr/>
        <p:txBody>
          <a:bodyPr/>
          <a:lstStyle/>
          <a:p>
            <a:r>
              <a:rPr lang="en-US" dirty="0" err="1"/>
              <a:t>imetelstat</a:t>
            </a:r>
            <a:r>
              <a:rPr lang="en-US" dirty="0"/>
              <a:t> </a:t>
            </a:r>
          </a:p>
        </p:txBody>
      </p:sp>
      <p:sp>
        <p:nvSpPr>
          <p:cNvPr id="3" name="Content Placeholder 2">
            <a:extLst>
              <a:ext uri="{FF2B5EF4-FFF2-40B4-BE49-F238E27FC236}">
                <a16:creationId xmlns:a16="http://schemas.microsoft.com/office/drawing/2014/main" id="{D4BB8E14-B713-10BC-62FD-9C88CE1492FF}"/>
              </a:ext>
            </a:extLst>
          </p:cNvPr>
          <p:cNvSpPr>
            <a:spLocks noGrp="1"/>
          </p:cNvSpPr>
          <p:nvPr>
            <p:ph idx="1"/>
          </p:nvPr>
        </p:nvSpPr>
        <p:spPr/>
        <p:txBody>
          <a:bodyPr>
            <a:normAutofit/>
          </a:bodyPr>
          <a:lstStyle/>
          <a:p>
            <a:r>
              <a:rPr lang="en-US" sz="2100" dirty="0"/>
              <a:t>First in class telomerase inhibitor </a:t>
            </a:r>
          </a:p>
          <a:p>
            <a:r>
              <a:rPr lang="en-US" sz="2100" dirty="0"/>
              <a:t>FDA Approved last week! </a:t>
            </a:r>
          </a:p>
          <a:p>
            <a:r>
              <a:rPr lang="en-US" sz="2100" dirty="0"/>
              <a:t>LR- MDS with TD anemia who failed/ineligible to ESAs</a:t>
            </a:r>
          </a:p>
          <a:p>
            <a:r>
              <a:rPr lang="en-US" sz="2100" dirty="0"/>
              <a:t>Can cause neutropenia and thrombocytopenia (transient) </a:t>
            </a:r>
          </a:p>
        </p:txBody>
      </p:sp>
    </p:spTree>
    <p:extLst>
      <p:ext uri="{BB962C8B-B14F-4D97-AF65-F5344CB8AC3E}">
        <p14:creationId xmlns:p14="http://schemas.microsoft.com/office/powerpoint/2010/main" val="900128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F118C-BC6B-9913-EF25-D2BE5795EFC4}"/>
              </a:ext>
            </a:extLst>
          </p:cNvPr>
          <p:cNvSpPr>
            <a:spLocks noGrp="1"/>
          </p:cNvSpPr>
          <p:nvPr>
            <p:ph type="title"/>
          </p:nvPr>
        </p:nvSpPr>
        <p:spPr>
          <a:xfrm>
            <a:off x="1673352" y="2381"/>
            <a:ext cx="5797296" cy="891540"/>
          </a:xfrm>
        </p:spPr>
        <p:txBody>
          <a:bodyPr/>
          <a:lstStyle/>
          <a:p>
            <a:r>
              <a:rPr lang="en-US" dirty="0" err="1"/>
              <a:t>imetelstat</a:t>
            </a:r>
            <a:r>
              <a:rPr lang="en-US" dirty="0"/>
              <a:t> - IMERGE</a:t>
            </a:r>
          </a:p>
        </p:txBody>
      </p:sp>
      <p:pic>
        <p:nvPicPr>
          <p:cNvPr id="7" name="Picture 6">
            <a:extLst>
              <a:ext uri="{FF2B5EF4-FFF2-40B4-BE49-F238E27FC236}">
                <a16:creationId xmlns:a16="http://schemas.microsoft.com/office/drawing/2014/main" id="{9ED03DE4-8E37-F32F-EF08-224449326DC8}"/>
              </a:ext>
            </a:extLst>
          </p:cNvPr>
          <p:cNvPicPr>
            <a:picLocks noChangeAspect="1"/>
          </p:cNvPicPr>
          <p:nvPr/>
        </p:nvPicPr>
        <p:blipFill rotWithShape="1">
          <a:blip r:embed="rId2"/>
          <a:srcRect t="2427" b="50000"/>
          <a:stretch/>
        </p:blipFill>
        <p:spPr>
          <a:xfrm>
            <a:off x="186149" y="1368625"/>
            <a:ext cx="4425719" cy="2652114"/>
          </a:xfrm>
          <a:prstGeom prst="rect">
            <a:avLst/>
          </a:prstGeom>
        </p:spPr>
      </p:pic>
      <p:pic>
        <p:nvPicPr>
          <p:cNvPr id="9" name="Picture 8">
            <a:extLst>
              <a:ext uri="{FF2B5EF4-FFF2-40B4-BE49-F238E27FC236}">
                <a16:creationId xmlns:a16="http://schemas.microsoft.com/office/drawing/2014/main" id="{5DE80188-9AC0-5697-DA9B-F8775D2431ED}"/>
              </a:ext>
            </a:extLst>
          </p:cNvPr>
          <p:cNvPicPr>
            <a:picLocks noChangeAspect="1"/>
          </p:cNvPicPr>
          <p:nvPr/>
        </p:nvPicPr>
        <p:blipFill rotWithShape="1">
          <a:blip r:embed="rId2"/>
          <a:srcRect t="53958"/>
          <a:stretch/>
        </p:blipFill>
        <p:spPr>
          <a:xfrm>
            <a:off x="4571101" y="1368625"/>
            <a:ext cx="4572899" cy="2652114"/>
          </a:xfrm>
          <a:prstGeom prst="rect">
            <a:avLst/>
          </a:prstGeom>
        </p:spPr>
      </p:pic>
    </p:spTree>
    <p:extLst>
      <p:ext uri="{BB962C8B-B14F-4D97-AF65-F5344CB8AC3E}">
        <p14:creationId xmlns:p14="http://schemas.microsoft.com/office/powerpoint/2010/main" val="3598628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00539" y="132081"/>
            <a:ext cx="7295322" cy="470894"/>
          </a:xfrm>
        </p:spPr>
        <p:txBody>
          <a:bodyPr/>
          <a:lstStyle/>
          <a:p>
            <a:r>
              <a:rPr lang="en-US" sz="2800" b="1" dirty="0"/>
              <a:t>Treatment algorithm for </a:t>
            </a:r>
            <a:r>
              <a:rPr lang="en-US" sz="2800" b="1" dirty="0" err="1"/>
              <a:t>myelofibrosis</a:t>
            </a:r>
            <a:endParaRPr lang="en-US" sz="2800" b="1" dirty="0"/>
          </a:p>
        </p:txBody>
      </p:sp>
      <p:sp>
        <p:nvSpPr>
          <p:cNvPr id="6" name="Rectangle 5"/>
          <p:cNvSpPr/>
          <p:nvPr/>
        </p:nvSpPr>
        <p:spPr bwMode="auto">
          <a:xfrm>
            <a:off x="3707294" y="878407"/>
            <a:ext cx="1557132" cy="67588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Risk stratification</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900" i="1" dirty="0">
                <a:latin typeface="Arial" pitchFamily="-72" charset="0"/>
                <a:ea typeface="ＭＳ Ｐゴシック" pitchFamily="-72" charset="-128"/>
                <a:cs typeface="ＭＳ Ｐゴシック" pitchFamily="-72" charset="-128"/>
              </a:rPr>
              <a:t>DIPSS</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900" b="0" i="1"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DIPSS-plus</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900" i="1" dirty="0">
                <a:latin typeface="Arial" pitchFamily="-72" charset="0"/>
                <a:ea typeface="ＭＳ Ｐゴシック" pitchFamily="-72" charset="-128"/>
                <a:cs typeface="ＭＳ Ｐゴシック" pitchFamily="-72" charset="-128"/>
              </a:rPr>
              <a:t>MIPSS-70</a:t>
            </a:r>
            <a:endParaRPr kumimoji="0" lang="en-US" sz="900" b="0" i="1"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Rectangle 6"/>
          <p:cNvSpPr/>
          <p:nvPr/>
        </p:nvSpPr>
        <p:spPr bwMode="auto">
          <a:xfrm>
            <a:off x="2160104" y="1994451"/>
            <a:ext cx="1027043" cy="324679"/>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Low risk / Intermediate-1</a:t>
            </a:r>
          </a:p>
        </p:txBody>
      </p:sp>
      <p:sp>
        <p:nvSpPr>
          <p:cNvPr id="8" name="Rectangle 7"/>
          <p:cNvSpPr/>
          <p:nvPr/>
        </p:nvSpPr>
        <p:spPr bwMode="auto">
          <a:xfrm>
            <a:off x="5850835" y="1994450"/>
            <a:ext cx="960782" cy="324679"/>
          </a:xfrm>
          <a:prstGeom prst="rect">
            <a:avLst/>
          </a:prstGeom>
          <a:solidFill>
            <a:srgbClr val="FDB7A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Intermediate-2</a:t>
            </a:r>
            <a:r>
              <a:rPr kumimoji="0" lang="en-US" sz="800" b="0" i="0" u="none" strike="noStrike" cap="none" normalizeH="0" dirty="0">
                <a:ln>
                  <a:noFill/>
                </a:ln>
                <a:solidFill>
                  <a:schemeClr val="tx1"/>
                </a:solidFill>
                <a:effectLst/>
                <a:latin typeface="Arial" pitchFamily="-72" charset="0"/>
                <a:ea typeface="ＭＳ Ｐゴシック" pitchFamily="-72" charset="-128"/>
                <a:cs typeface="ＭＳ Ｐゴシック" pitchFamily="-72" charset="-128"/>
              </a:rPr>
              <a:t> / High risk</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ectangle 8"/>
          <p:cNvSpPr/>
          <p:nvPr/>
        </p:nvSpPr>
        <p:spPr bwMode="auto">
          <a:xfrm>
            <a:off x="2809460" y="2564294"/>
            <a:ext cx="1063487" cy="2186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Symptomatic</a:t>
            </a:r>
          </a:p>
        </p:txBody>
      </p:sp>
      <p:sp>
        <p:nvSpPr>
          <p:cNvPr id="10" name="Rectangle 9"/>
          <p:cNvSpPr/>
          <p:nvPr/>
        </p:nvSpPr>
        <p:spPr bwMode="auto">
          <a:xfrm>
            <a:off x="1364974" y="2564293"/>
            <a:ext cx="1027043" cy="2186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Asymptomatic</a:t>
            </a:r>
          </a:p>
        </p:txBody>
      </p:sp>
      <p:sp>
        <p:nvSpPr>
          <p:cNvPr id="11" name="TextBox 10"/>
          <p:cNvSpPr txBox="1"/>
          <p:nvPr/>
        </p:nvSpPr>
        <p:spPr>
          <a:xfrm>
            <a:off x="1262269" y="3145012"/>
            <a:ext cx="1232452" cy="507831"/>
          </a:xfrm>
          <a:prstGeom prst="rect">
            <a:avLst/>
          </a:prstGeom>
          <a:noFill/>
        </p:spPr>
        <p:txBody>
          <a:bodyPr wrap="square" rtlCol="0">
            <a:spAutoFit/>
          </a:bodyPr>
          <a:lstStyle/>
          <a:p>
            <a:pPr algn="ctr"/>
            <a:r>
              <a:rPr lang="en-US" sz="900" dirty="0"/>
              <a:t>Observation</a:t>
            </a:r>
          </a:p>
          <a:p>
            <a:pPr algn="ctr"/>
            <a:r>
              <a:rPr lang="en-US" sz="900" dirty="0"/>
              <a:t>Or</a:t>
            </a:r>
          </a:p>
          <a:p>
            <a:pPr algn="ctr"/>
            <a:r>
              <a:rPr lang="en-US" sz="900" dirty="0"/>
              <a:t>Clinical trial</a:t>
            </a:r>
          </a:p>
        </p:txBody>
      </p:sp>
      <p:sp>
        <p:nvSpPr>
          <p:cNvPr id="12" name="TextBox 11"/>
          <p:cNvSpPr txBox="1"/>
          <p:nvPr/>
        </p:nvSpPr>
        <p:spPr>
          <a:xfrm>
            <a:off x="2604051" y="3134139"/>
            <a:ext cx="1232452" cy="646331"/>
          </a:xfrm>
          <a:prstGeom prst="rect">
            <a:avLst/>
          </a:prstGeom>
          <a:noFill/>
        </p:spPr>
        <p:txBody>
          <a:bodyPr wrap="square" rtlCol="0">
            <a:spAutoFit/>
          </a:bodyPr>
          <a:lstStyle/>
          <a:p>
            <a:pPr marL="171450" indent="-171450">
              <a:buFont typeface="Arial" panose="020B0604020202020204" pitchFamily="34" charset="0"/>
              <a:buChar char="•"/>
            </a:pPr>
            <a:r>
              <a:rPr lang="en-US" sz="900" dirty="0"/>
              <a:t>Symptom directed therapy</a:t>
            </a:r>
          </a:p>
          <a:p>
            <a:pPr marL="171450" indent="-171450">
              <a:buFont typeface="Arial" panose="020B0604020202020204" pitchFamily="34" charset="0"/>
              <a:buChar char="•"/>
            </a:pPr>
            <a:r>
              <a:rPr lang="en-US" sz="900" dirty="0"/>
              <a:t>JAK inhibitors</a:t>
            </a:r>
          </a:p>
          <a:p>
            <a:pPr marL="171450" indent="-171450">
              <a:buFont typeface="Arial" panose="020B0604020202020204" pitchFamily="34" charset="0"/>
              <a:buChar char="•"/>
            </a:pPr>
            <a:r>
              <a:rPr lang="en-US" sz="900" dirty="0"/>
              <a:t>Clinical trials</a:t>
            </a:r>
          </a:p>
        </p:txBody>
      </p:sp>
      <p:sp>
        <p:nvSpPr>
          <p:cNvPr id="13" name="Rectangle 12"/>
          <p:cNvSpPr/>
          <p:nvPr/>
        </p:nvSpPr>
        <p:spPr bwMode="auto">
          <a:xfrm>
            <a:off x="5032512" y="2564292"/>
            <a:ext cx="1027043" cy="2186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Transplant</a:t>
            </a:r>
            <a:r>
              <a:rPr kumimoji="0" lang="en-US" sz="800" b="0" i="0" u="none" strike="noStrike" cap="none" normalizeH="0" dirty="0">
                <a:ln>
                  <a:noFill/>
                </a:ln>
                <a:solidFill>
                  <a:schemeClr val="tx1"/>
                </a:solidFill>
                <a:effectLst/>
                <a:latin typeface="Arial" pitchFamily="-72" charset="0"/>
                <a:ea typeface="ＭＳ Ｐゴシック" pitchFamily="-72" charset="-128"/>
                <a:cs typeface="ＭＳ Ｐゴシック" pitchFamily="-72" charset="-128"/>
              </a:rPr>
              <a:t> Eligible</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4" name="Rectangle 13"/>
          <p:cNvSpPr/>
          <p:nvPr/>
        </p:nvSpPr>
        <p:spPr bwMode="auto">
          <a:xfrm>
            <a:off x="6513442" y="2572991"/>
            <a:ext cx="1116496" cy="2186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Transplant</a:t>
            </a:r>
            <a:r>
              <a:rPr kumimoji="0" lang="en-US" sz="800" b="0" i="0" u="none" strike="noStrike" cap="none" normalizeH="0" dirty="0">
                <a:ln>
                  <a:noFill/>
                </a:ln>
                <a:solidFill>
                  <a:schemeClr val="tx1"/>
                </a:solidFill>
                <a:effectLst/>
                <a:latin typeface="Arial" pitchFamily="-72" charset="0"/>
                <a:ea typeface="ＭＳ Ｐゴシック" pitchFamily="-72" charset="-128"/>
                <a:cs typeface="ＭＳ Ｐゴシック" pitchFamily="-72" charset="-128"/>
              </a:rPr>
              <a:t> ineligible</a:t>
            </a:r>
            <a:endParaRPr kumimoji="0" lang="en-US" sz="8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5" name="TextBox 14"/>
          <p:cNvSpPr txBox="1"/>
          <p:nvPr/>
        </p:nvSpPr>
        <p:spPr>
          <a:xfrm>
            <a:off x="6503503" y="3116893"/>
            <a:ext cx="1232452" cy="507831"/>
          </a:xfrm>
          <a:prstGeom prst="rect">
            <a:avLst/>
          </a:prstGeom>
          <a:noFill/>
        </p:spPr>
        <p:txBody>
          <a:bodyPr wrap="square" rtlCol="0">
            <a:spAutoFit/>
          </a:bodyPr>
          <a:lstStyle/>
          <a:p>
            <a:pPr algn="ctr"/>
            <a:r>
              <a:rPr lang="en-US" sz="900" dirty="0"/>
              <a:t>JAK inhibitor </a:t>
            </a:r>
          </a:p>
          <a:p>
            <a:pPr algn="ctr"/>
            <a:r>
              <a:rPr lang="en-US" sz="900" dirty="0"/>
              <a:t>Or</a:t>
            </a:r>
          </a:p>
          <a:p>
            <a:pPr algn="ctr"/>
            <a:r>
              <a:rPr lang="en-US" sz="900" dirty="0"/>
              <a:t>Clinical trial</a:t>
            </a:r>
          </a:p>
        </p:txBody>
      </p:sp>
      <p:sp>
        <p:nvSpPr>
          <p:cNvPr id="16" name="TextBox 15"/>
          <p:cNvSpPr txBox="1"/>
          <p:nvPr/>
        </p:nvSpPr>
        <p:spPr>
          <a:xfrm>
            <a:off x="4929807" y="3400256"/>
            <a:ext cx="1232452" cy="230832"/>
          </a:xfrm>
          <a:prstGeom prst="rect">
            <a:avLst/>
          </a:prstGeom>
          <a:noFill/>
        </p:spPr>
        <p:txBody>
          <a:bodyPr wrap="square" rtlCol="0">
            <a:spAutoFit/>
          </a:bodyPr>
          <a:lstStyle/>
          <a:p>
            <a:pPr algn="ctr"/>
            <a:r>
              <a:rPr lang="en-US" sz="900" dirty="0"/>
              <a:t>Allogeneic SCT</a:t>
            </a:r>
          </a:p>
        </p:txBody>
      </p:sp>
      <p:cxnSp>
        <p:nvCxnSpPr>
          <p:cNvPr id="18" name="Straight Arrow Connector 17"/>
          <p:cNvCxnSpPr>
            <a:endCxn id="11" idx="0"/>
          </p:cNvCxnSpPr>
          <p:nvPr/>
        </p:nvCxnSpPr>
        <p:spPr bwMode="auto">
          <a:xfrm>
            <a:off x="1878495" y="2882348"/>
            <a:ext cx="0" cy="262664"/>
          </a:xfrm>
          <a:prstGeom prst="straightConnector1">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0" name="Straight Arrow Connector 19"/>
          <p:cNvCxnSpPr/>
          <p:nvPr/>
        </p:nvCxnSpPr>
        <p:spPr bwMode="auto">
          <a:xfrm>
            <a:off x="3322981" y="2871475"/>
            <a:ext cx="0" cy="262664"/>
          </a:xfrm>
          <a:prstGeom prst="straightConnector1">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1" name="Straight Arrow Connector 20"/>
          <p:cNvCxnSpPr>
            <a:endCxn id="16" idx="0"/>
          </p:cNvCxnSpPr>
          <p:nvPr/>
        </p:nvCxnSpPr>
        <p:spPr bwMode="auto">
          <a:xfrm flipH="1">
            <a:off x="5546033" y="2871475"/>
            <a:ext cx="9940" cy="528781"/>
          </a:xfrm>
          <a:prstGeom prst="straightConnector1">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2" name="Straight Arrow Connector 21"/>
          <p:cNvCxnSpPr/>
          <p:nvPr/>
        </p:nvCxnSpPr>
        <p:spPr bwMode="auto">
          <a:xfrm>
            <a:off x="7119729" y="2858738"/>
            <a:ext cx="0" cy="262664"/>
          </a:xfrm>
          <a:prstGeom prst="straightConnector1">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24" name="TextBox 23"/>
          <p:cNvSpPr txBox="1"/>
          <p:nvPr/>
        </p:nvSpPr>
        <p:spPr>
          <a:xfrm>
            <a:off x="5374171" y="2915988"/>
            <a:ext cx="1026214" cy="338554"/>
          </a:xfrm>
          <a:prstGeom prst="rect">
            <a:avLst/>
          </a:prstGeom>
          <a:noFill/>
        </p:spPr>
        <p:txBody>
          <a:bodyPr wrap="square" rtlCol="0">
            <a:spAutoFit/>
          </a:bodyPr>
          <a:lstStyle/>
          <a:p>
            <a:pPr algn="ctr"/>
            <a:r>
              <a:rPr lang="en-US" sz="800" dirty="0"/>
              <a:t>JAK inhibitor bridging</a:t>
            </a:r>
          </a:p>
        </p:txBody>
      </p:sp>
      <p:sp>
        <p:nvSpPr>
          <p:cNvPr id="25" name="Left Brace 24"/>
          <p:cNvSpPr/>
          <p:nvPr/>
        </p:nvSpPr>
        <p:spPr bwMode="auto">
          <a:xfrm rot="5400000">
            <a:off x="4288735" y="-54668"/>
            <a:ext cx="394251" cy="3690731"/>
          </a:xfrm>
          <a:prstGeom prst="leftBrace">
            <a:avLst>
              <a:gd name="adj1" fmla="val 8333"/>
              <a:gd name="adj2" fmla="val 50180"/>
            </a:avLst>
          </a:prstGeom>
          <a:ln w="19050">
            <a:headEnd type="none" w="med" len="med"/>
            <a:tailEnd type="none" w="med" len="med"/>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6" name="Right Brace 25"/>
          <p:cNvSpPr/>
          <p:nvPr/>
        </p:nvSpPr>
        <p:spPr bwMode="auto">
          <a:xfrm rot="16200000">
            <a:off x="2554359" y="1848677"/>
            <a:ext cx="238534" cy="1192695"/>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7" name="Right Brace 26"/>
          <p:cNvSpPr/>
          <p:nvPr/>
        </p:nvSpPr>
        <p:spPr bwMode="auto">
          <a:xfrm rot="16200000">
            <a:off x="6211959" y="1842052"/>
            <a:ext cx="238534" cy="1192695"/>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9" name="Right Arrow 28"/>
          <p:cNvSpPr/>
          <p:nvPr/>
        </p:nvSpPr>
        <p:spPr bwMode="auto">
          <a:xfrm>
            <a:off x="3284881" y="2114224"/>
            <a:ext cx="2468219" cy="98884"/>
          </a:xfrm>
          <a:prstGeom prst="rightArrow">
            <a:avLst/>
          </a:prstGeom>
          <a:gradFill flip="none" rotWithShape="1">
            <a:gsLst>
              <a:gs pos="0">
                <a:schemeClr val="accent6">
                  <a:lumMod val="5000"/>
                  <a:lumOff val="95000"/>
                </a:schemeClr>
              </a:gs>
              <a:gs pos="58000">
                <a:schemeClr val="accent6">
                  <a:lumMod val="45000"/>
                  <a:lumOff val="55000"/>
                </a:schemeClr>
              </a:gs>
              <a:gs pos="100000">
                <a:schemeClr val="accent6">
                  <a:lumMod val="60000"/>
                  <a:lumOff val="40000"/>
                </a:schemeClr>
              </a:gs>
              <a:gs pos="100000">
                <a:schemeClr val="accent6">
                  <a:lumMod val="30000"/>
                  <a:lumOff val="70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0" name="TextBox 29"/>
          <p:cNvSpPr txBox="1"/>
          <p:nvPr/>
        </p:nvSpPr>
        <p:spPr>
          <a:xfrm>
            <a:off x="3833188" y="1902705"/>
            <a:ext cx="1232452" cy="230832"/>
          </a:xfrm>
          <a:prstGeom prst="rect">
            <a:avLst/>
          </a:prstGeom>
          <a:noFill/>
        </p:spPr>
        <p:txBody>
          <a:bodyPr wrap="square" rtlCol="0">
            <a:spAutoFit/>
          </a:bodyPr>
          <a:lstStyle/>
          <a:p>
            <a:pPr algn="ctr"/>
            <a:r>
              <a:rPr lang="en-US" sz="900" dirty="0"/>
              <a:t>Disease progression</a:t>
            </a:r>
          </a:p>
        </p:txBody>
      </p:sp>
      <p:sp>
        <p:nvSpPr>
          <p:cNvPr id="31" name="TextBox 30"/>
          <p:cNvSpPr txBox="1"/>
          <p:nvPr/>
        </p:nvSpPr>
        <p:spPr>
          <a:xfrm>
            <a:off x="7911548" y="4122499"/>
            <a:ext cx="1232452" cy="215444"/>
          </a:xfrm>
          <a:prstGeom prst="rect">
            <a:avLst/>
          </a:prstGeom>
          <a:noFill/>
        </p:spPr>
        <p:txBody>
          <a:bodyPr wrap="square" rtlCol="0">
            <a:spAutoFit/>
          </a:bodyPr>
          <a:lstStyle/>
          <a:p>
            <a:pPr algn="ctr"/>
            <a:r>
              <a:rPr lang="en-US" sz="800" i="1" dirty="0"/>
              <a:t>NCCN guidelines</a:t>
            </a:r>
          </a:p>
        </p:txBody>
      </p:sp>
    </p:spTree>
    <p:extLst>
      <p:ext uri="{BB962C8B-B14F-4D97-AF65-F5344CB8AC3E}">
        <p14:creationId xmlns:p14="http://schemas.microsoft.com/office/powerpoint/2010/main" val="3178950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14FBF8-814D-078F-3BD5-7AEABF5A3525}"/>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Hematologic Malignancies</a:t>
            </a:r>
            <a:endParaRPr lang="en-US" spc="600" dirty="0">
              <a:solidFill>
                <a:srgbClr val="FFC82C"/>
              </a:solidFill>
              <a:latin typeface="Corporate A Medium" panose="02000503080000020004" pitchFamily="2" charset="0"/>
            </a:endParaRPr>
          </a:p>
        </p:txBody>
      </p:sp>
      <p:sp>
        <p:nvSpPr>
          <p:cNvPr id="3" name="Rectangle 2">
            <a:extLst>
              <a:ext uri="{FF2B5EF4-FFF2-40B4-BE49-F238E27FC236}">
                <a16:creationId xmlns:a16="http://schemas.microsoft.com/office/drawing/2014/main" id="{04D0B3D4-A1F3-CD14-3D64-A9979ABF7E26}"/>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Thursday, June 13, 2024</a:t>
            </a:r>
          </a:p>
        </p:txBody>
      </p:sp>
      <p:sp>
        <p:nvSpPr>
          <p:cNvPr id="4" name="Rectangle 3">
            <a:extLst>
              <a:ext uri="{FF2B5EF4-FFF2-40B4-BE49-F238E27FC236}">
                <a16:creationId xmlns:a16="http://schemas.microsoft.com/office/drawing/2014/main" id="{2B9EBEB8-527E-3932-0964-7B50A936C8C2}"/>
              </a:ext>
            </a:extLst>
          </p:cNvPr>
          <p:cNvSpPr/>
          <p:nvPr/>
        </p:nvSpPr>
        <p:spPr>
          <a:xfrm>
            <a:off x="7903597" y="421420"/>
            <a:ext cx="516835" cy="198782"/>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0674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Gliceida Galarza Fortuna, MD</a:t>
            </a:r>
          </a:p>
          <a:p>
            <a:r>
              <a:rPr lang="en-US" dirty="0">
                <a:solidFill>
                  <a:srgbClr val="002E51"/>
                </a:solidFill>
              </a:rPr>
              <a:t>Hematology and Medical Oncology Fellow</a:t>
            </a:r>
          </a:p>
          <a:p>
            <a:r>
              <a:rPr lang="en-US" dirty="0">
                <a:solidFill>
                  <a:srgbClr val="002E51"/>
                </a:solidFill>
              </a:rPr>
              <a:t>University of Utah, Huntsman Cancer Institute</a:t>
            </a:r>
          </a:p>
          <a:p>
            <a:r>
              <a:rPr lang="en-US" dirty="0">
                <a:solidFill>
                  <a:srgbClr val="002E51"/>
                </a:solidFill>
              </a:rPr>
              <a:t>SLC, UT</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Case presentation: Myelofibrosis</a:t>
            </a:r>
          </a:p>
        </p:txBody>
      </p:sp>
    </p:spTree>
    <p:extLst>
      <p:ext uri="{BB962C8B-B14F-4D97-AF65-F5344CB8AC3E}">
        <p14:creationId xmlns:p14="http://schemas.microsoft.com/office/powerpoint/2010/main" val="1286665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69487" y="1116171"/>
            <a:ext cx="6400800" cy="2915920"/>
          </a:xfrm>
        </p:spPr>
        <p:txBody>
          <a:bodyPr>
            <a:normAutofit lnSpcReduction="10000"/>
          </a:bodyPr>
          <a:lstStyle/>
          <a:p>
            <a:pPr marL="342900" indent="-342900" algn="l">
              <a:buFont typeface="Arial" panose="020B0604020202020204" pitchFamily="34" charset="0"/>
              <a:buChar char="•"/>
            </a:pPr>
            <a:r>
              <a:rPr lang="en-US" sz="1800" dirty="0">
                <a:solidFill>
                  <a:srgbClr val="002E51"/>
                </a:solidFill>
              </a:rPr>
              <a:t>A 63-year-old female presented to her PCP with a chief complaint of ongoing fatigue, night sweats, early satiety, and bone pain for the last 4 months.</a:t>
            </a:r>
          </a:p>
          <a:p>
            <a:pPr marL="342900" indent="-342900" algn="l">
              <a:buFont typeface="Arial" panose="020B0604020202020204" pitchFamily="34" charset="0"/>
              <a:buChar char="•"/>
            </a:pPr>
            <a:r>
              <a:rPr lang="en-US" sz="1800" dirty="0">
                <a:solidFill>
                  <a:srgbClr val="002E51"/>
                </a:solidFill>
              </a:rPr>
              <a:t>Physical exam is pertinent for splenomegaly – spleen palpable 9-10 cm below the left costal abdomen and pallor.</a:t>
            </a:r>
          </a:p>
          <a:p>
            <a:pPr marL="342900" indent="-342900" algn="l">
              <a:buFont typeface="Arial" panose="020B0604020202020204" pitchFamily="34" charset="0"/>
              <a:buChar char="•"/>
            </a:pPr>
            <a:r>
              <a:rPr lang="en-US" sz="1800" dirty="0">
                <a:solidFill>
                  <a:srgbClr val="002E51"/>
                </a:solidFill>
              </a:rPr>
              <a:t>She has no known past medical history.</a:t>
            </a:r>
          </a:p>
          <a:p>
            <a:pPr marL="342900" indent="-342900" algn="l">
              <a:buFont typeface="Arial" panose="020B0604020202020204" pitchFamily="34" charset="0"/>
              <a:buChar char="•"/>
            </a:pPr>
            <a:r>
              <a:rPr lang="en-US" sz="1800" dirty="0">
                <a:solidFill>
                  <a:srgbClr val="002E51"/>
                </a:solidFill>
              </a:rPr>
              <a:t>Denies any alcohol or tobacco use. </a:t>
            </a:r>
          </a:p>
          <a:p>
            <a:pPr marL="342900" indent="-342900" algn="l">
              <a:buFont typeface="Arial" panose="020B0604020202020204" pitchFamily="34" charset="0"/>
              <a:buChar char="•"/>
            </a:pPr>
            <a:r>
              <a:rPr lang="en-US" sz="1800" dirty="0">
                <a:solidFill>
                  <a:srgbClr val="002E51"/>
                </a:solidFill>
              </a:rPr>
              <a:t>She was last seen by her PCP 2 years ago with a normal physical exam and work up.</a:t>
            </a:r>
          </a:p>
        </p:txBody>
      </p:sp>
      <p:sp>
        <p:nvSpPr>
          <p:cNvPr id="4" name="Title 3"/>
          <p:cNvSpPr>
            <a:spLocks noGrp="1"/>
          </p:cNvSpPr>
          <p:nvPr>
            <p:ph type="title"/>
          </p:nvPr>
        </p:nvSpPr>
        <p:spPr>
          <a:xfrm>
            <a:off x="0" y="127465"/>
            <a:ext cx="9144000" cy="807256"/>
          </a:xfrm>
        </p:spPr>
        <p:txBody>
          <a:bodyPr/>
          <a:lstStyle/>
          <a:p>
            <a:r>
              <a:rPr lang="en-US" b="1" dirty="0"/>
              <a:t>Case Overview</a:t>
            </a:r>
          </a:p>
        </p:txBody>
      </p:sp>
      <p:pic>
        <p:nvPicPr>
          <p:cNvPr id="5" name="Picture 4" descr="A person sitting in a chair in a medical room&#10;&#10;Description automatically generated">
            <a:extLst>
              <a:ext uri="{FF2B5EF4-FFF2-40B4-BE49-F238E27FC236}">
                <a16:creationId xmlns:a16="http://schemas.microsoft.com/office/drawing/2014/main" id="{8C2866D2-837B-39E4-E226-2F53EE6D63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9580"/>
          <a:stretch/>
        </p:blipFill>
        <p:spPr>
          <a:xfrm>
            <a:off x="7511142" y="508952"/>
            <a:ext cx="1088571" cy="1214438"/>
          </a:xfrm>
          <a:prstGeom prst="rect">
            <a:avLst/>
          </a:prstGeom>
        </p:spPr>
      </p:pic>
    </p:spTree>
    <p:extLst>
      <p:ext uri="{BB962C8B-B14F-4D97-AF65-F5344CB8AC3E}">
        <p14:creationId xmlns:p14="http://schemas.microsoft.com/office/powerpoint/2010/main" val="725136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69565" y="923046"/>
            <a:ext cx="3810000" cy="2936240"/>
          </a:xfrm>
        </p:spPr>
        <p:txBody>
          <a:bodyPr/>
          <a:lstStyle/>
          <a:p>
            <a:r>
              <a:rPr lang="en-US" sz="2400" dirty="0">
                <a:solidFill>
                  <a:srgbClr val="002E51"/>
                </a:solidFill>
              </a:rPr>
              <a:t>Hb – 6.9 g/dL</a:t>
            </a:r>
          </a:p>
          <a:p>
            <a:r>
              <a:rPr lang="en-US" sz="2400" dirty="0" err="1">
                <a:solidFill>
                  <a:srgbClr val="002E51"/>
                </a:solidFill>
              </a:rPr>
              <a:t>Plt</a:t>
            </a:r>
            <a:r>
              <a:rPr lang="en-US" sz="2400" dirty="0">
                <a:solidFill>
                  <a:srgbClr val="002E51"/>
                </a:solidFill>
              </a:rPr>
              <a:t> – 138 k/</a:t>
            </a:r>
            <a:r>
              <a:rPr lang="en-US" sz="2400" dirty="0" err="1">
                <a:solidFill>
                  <a:srgbClr val="002E51"/>
                </a:solidFill>
              </a:rPr>
              <a:t>uL</a:t>
            </a:r>
            <a:endParaRPr lang="en-US" sz="2400" dirty="0">
              <a:solidFill>
                <a:srgbClr val="002E51"/>
              </a:solidFill>
            </a:endParaRPr>
          </a:p>
          <a:p>
            <a:r>
              <a:rPr lang="en-US" sz="2400" dirty="0">
                <a:solidFill>
                  <a:srgbClr val="002E51"/>
                </a:solidFill>
              </a:rPr>
              <a:t>WBC  - 3.8 k/</a:t>
            </a:r>
            <a:r>
              <a:rPr lang="en-US" sz="2400" dirty="0" err="1">
                <a:solidFill>
                  <a:srgbClr val="002E51"/>
                </a:solidFill>
              </a:rPr>
              <a:t>uL</a:t>
            </a:r>
            <a:endParaRPr lang="en-US" sz="2400" dirty="0">
              <a:solidFill>
                <a:srgbClr val="002E51"/>
              </a:solidFill>
            </a:endParaRPr>
          </a:p>
          <a:p>
            <a:pPr lvl="1"/>
            <a:r>
              <a:rPr lang="en-US" sz="2000" dirty="0">
                <a:solidFill>
                  <a:srgbClr val="002E51"/>
                </a:solidFill>
              </a:rPr>
              <a:t>No blasts appreciated on peripheral smear.</a:t>
            </a:r>
          </a:p>
          <a:p>
            <a:pPr lvl="1"/>
            <a:r>
              <a:rPr lang="en-US" sz="2000" dirty="0">
                <a:solidFill>
                  <a:srgbClr val="002E51"/>
                </a:solidFill>
              </a:rPr>
              <a:t>Early myeloid forms identified</a:t>
            </a:r>
          </a:p>
          <a:p>
            <a:pPr lvl="1"/>
            <a:r>
              <a:rPr lang="en-US" sz="2000" dirty="0">
                <a:solidFill>
                  <a:srgbClr val="002E51"/>
                </a:solidFill>
              </a:rPr>
              <a:t>Nucleated RBC</a:t>
            </a:r>
          </a:p>
        </p:txBody>
      </p:sp>
      <p:sp>
        <p:nvSpPr>
          <p:cNvPr id="4" name="Title 3"/>
          <p:cNvSpPr>
            <a:spLocks noGrp="1"/>
          </p:cNvSpPr>
          <p:nvPr>
            <p:ph type="title"/>
          </p:nvPr>
        </p:nvSpPr>
        <p:spPr/>
        <p:txBody>
          <a:bodyPr/>
          <a:lstStyle/>
          <a:p>
            <a:r>
              <a:rPr lang="en-US" b="1" dirty="0">
                <a:solidFill>
                  <a:srgbClr val="002E51"/>
                </a:solidFill>
              </a:rPr>
              <a:t>Laboratory Work-Up</a:t>
            </a:r>
          </a:p>
        </p:txBody>
      </p:sp>
      <p:pic>
        <p:nvPicPr>
          <p:cNvPr id="8" name="Content Placeholder 7" descr="A close-up of a blood sample&#10;&#10;Description automatically generated">
            <a:extLst>
              <a:ext uri="{FF2B5EF4-FFF2-40B4-BE49-F238E27FC236}">
                <a16:creationId xmlns:a16="http://schemas.microsoft.com/office/drawing/2014/main" id="{1E615398-9D0A-9CF1-DBDA-E13B24CD35E2}"/>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4648200" y="1157287"/>
            <a:ext cx="2877789" cy="2158342"/>
          </a:xfrm>
        </p:spPr>
      </p:pic>
      <p:sp>
        <p:nvSpPr>
          <p:cNvPr id="9" name="TextBox 8">
            <a:extLst>
              <a:ext uri="{FF2B5EF4-FFF2-40B4-BE49-F238E27FC236}">
                <a16:creationId xmlns:a16="http://schemas.microsoft.com/office/drawing/2014/main" id="{407FF6C4-9B65-3221-A9B4-A1F8AE402F17}"/>
              </a:ext>
            </a:extLst>
          </p:cNvPr>
          <p:cNvSpPr txBox="1"/>
          <p:nvPr/>
        </p:nvSpPr>
        <p:spPr>
          <a:xfrm>
            <a:off x="4572000" y="3319639"/>
            <a:ext cx="3092605" cy="369332"/>
          </a:xfrm>
          <a:prstGeom prst="rect">
            <a:avLst/>
          </a:prstGeom>
          <a:noFill/>
        </p:spPr>
        <p:txBody>
          <a:bodyPr wrap="square" rtlCol="0">
            <a:spAutoFit/>
          </a:bodyPr>
          <a:lstStyle/>
          <a:p>
            <a:r>
              <a:rPr lang="en-US" sz="900" dirty="0">
                <a:hlinkClick r:id="rId3" tooltip="https://openeducationalberta.ca/mlsci/chapter/hypochromic-microcytic-anemias-irond/"/>
              </a:rPr>
              <a:t>This Photo</a:t>
            </a:r>
            <a:r>
              <a:rPr lang="en-US" sz="900" dirty="0"/>
              <a:t> by Unknown Author is licensed under </a:t>
            </a:r>
            <a:r>
              <a:rPr lang="en-US" sz="900" dirty="0">
                <a:hlinkClick r:id="rId4" tooltip="https://creativecommons.org/licenses/by-nc/3.0/"/>
              </a:rPr>
              <a:t>CC BY-NC</a:t>
            </a:r>
            <a:endParaRPr lang="en-US" sz="900" dirty="0"/>
          </a:p>
        </p:txBody>
      </p:sp>
    </p:spTree>
    <p:extLst>
      <p:ext uri="{BB962C8B-B14F-4D97-AF65-F5344CB8AC3E}">
        <p14:creationId xmlns:p14="http://schemas.microsoft.com/office/powerpoint/2010/main" val="1037678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66853" y="946615"/>
            <a:ext cx="7526559" cy="2936240"/>
          </a:xfrm>
        </p:spPr>
        <p:txBody>
          <a:bodyPr/>
          <a:lstStyle/>
          <a:p>
            <a:r>
              <a:rPr lang="en-US" sz="2000" dirty="0">
                <a:solidFill>
                  <a:srgbClr val="002E51"/>
                </a:solidFill>
              </a:rPr>
              <a:t>Bone marrow biopsy:</a:t>
            </a:r>
          </a:p>
          <a:p>
            <a:r>
              <a:rPr lang="en-US" sz="2000" dirty="0">
                <a:solidFill>
                  <a:srgbClr val="002E51"/>
                </a:solidFill>
              </a:rPr>
              <a:t>- JAK2 positive myeloproliferative neoplasm with features of primary myelofibrosis. </a:t>
            </a:r>
          </a:p>
          <a:p>
            <a:r>
              <a:rPr lang="en-US" sz="2000" dirty="0">
                <a:solidFill>
                  <a:srgbClr val="002E51"/>
                </a:solidFill>
              </a:rPr>
              <a:t>- Hypercellular marrow (90%) with decreased trilineage hematopoiesis with megakaryocyte hyperplasia, myeloid hyperplasia, and marked reticulin fibrosis, and dense collagen fibrosis (MF-3)</a:t>
            </a:r>
          </a:p>
          <a:p>
            <a:r>
              <a:rPr lang="en-US" sz="2000" dirty="0">
                <a:solidFill>
                  <a:srgbClr val="002E51"/>
                </a:solidFill>
              </a:rPr>
              <a:t>- JAK2 V617F mutation by digital PCR (VAF – 49%)</a:t>
            </a:r>
          </a:p>
        </p:txBody>
      </p:sp>
      <p:sp>
        <p:nvSpPr>
          <p:cNvPr id="4" name="Title 3"/>
          <p:cNvSpPr>
            <a:spLocks noGrp="1"/>
          </p:cNvSpPr>
          <p:nvPr>
            <p:ph type="title"/>
          </p:nvPr>
        </p:nvSpPr>
        <p:spPr/>
        <p:txBody>
          <a:bodyPr/>
          <a:lstStyle/>
          <a:p>
            <a:r>
              <a:rPr lang="en-US" b="1" dirty="0">
                <a:solidFill>
                  <a:srgbClr val="002E51"/>
                </a:solidFill>
              </a:rPr>
              <a:t>Bone Marrow Biopsy</a:t>
            </a:r>
          </a:p>
        </p:txBody>
      </p:sp>
    </p:spTree>
    <p:extLst>
      <p:ext uri="{BB962C8B-B14F-4D97-AF65-F5344CB8AC3E}">
        <p14:creationId xmlns:p14="http://schemas.microsoft.com/office/powerpoint/2010/main" val="1207564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26147A-2DE0-CDDF-F13F-A3786EF84952}"/>
              </a:ext>
            </a:extLst>
          </p:cNvPr>
          <p:cNvSpPr>
            <a:spLocks noGrp="1"/>
          </p:cNvSpPr>
          <p:nvPr>
            <p:ph sz="half" idx="1"/>
          </p:nvPr>
        </p:nvSpPr>
        <p:spPr>
          <a:xfrm>
            <a:off x="685800" y="1117600"/>
            <a:ext cx="3810000" cy="2936240"/>
          </a:xfrm>
        </p:spPr>
        <p:txBody>
          <a:bodyPr wrap="square" anchor="t">
            <a:normAutofit/>
          </a:bodyPr>
          <a:lstStyle/>
          <a:p>
            <a:r>
              <a:rPr lang="en-US" sz="2400" dirty="0"/>
              <a:t>Abdominal ultrasound showed splenomegaly to </a:t>
            </a:r>
            <a:r>
              <a:rPr lang="en-US" sz="2400" dirty="0">
                <a:solidFill>
                  <a:srgbClr val="002E51"/>
                </a:solidFill>
              </a:rPr>
              <a:t>24 cm craniocaudal</a:t>
            </a:r>
          </a:p>
        </p:txBody>
      </p:sp>
      <p:pic>
        <p:nvPicPr>
          <p:cNvPr id="6" name="Picture 5" descr="A ultrasound of a fetus&#10;&#10;Description automatically generated">
            <a:extLst>
              <a:ext uri="{FF2B5EF4-FFF2-40B4-BE49-F238E27FC236}">
                <a16:creationId xmlns:a16="http://schemas.microsoft.com/office/drawing/2014/main" id="{1C865FDC-A4F5-D4AE-54E4-54693E52BC8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971" b="4556"/>
          <a:stretch/>
        </p:blipFill>
        <p:spPr>
          <a:xfrm>
            <a:off x="4648200" y="1117600"/>
            <a:ext cx="3810000" cy="2936240"/>
          </a:xfrm>
          <a:prstGeom prst="rect">
            <a:avLst/>
          </a:prstGeom>
          <a:noFill/>
        </p:spPr>
      </p:pic>
      <p:sp>
        <p:nvSpPr>
          <p:cNvPr id="4" name="Title 3">
            <a:extLst>
              <a:ext uri="{FF2B5EF4-FFF2-40B4-BE49-F238E27FC236}">
                <a16:creationId xmlns:a16="http://schemas.microsoft.com/office/drawing/2014/main" id="{086538E8-DEA5-8F92-E07A-61E1C7810F42}"/>
              </a:ext>
            </a:extLst>
          </p:cNvPr>
          <p:cNvSpPr>
            <a:spLocks noGrp="1"/>
          </p:cNvSpPr>
          <p:nvPr>
            <p:ph type="title"/>
          </p:nvPr>
        </p:nvSpPr>
        <p:spPr>
          <a:xfrm>
            <a:off x="0" y="127465"/>
            <a:ext cx="9144000" cy="695496"/>
          </a:xfrm>
        </p:spPr>
        <p:txBody>
          <a:bodyPr>
            <a:normAutofit/>
          </a:bodyPr>
          <a:lstStyle/>
          <a:p>
            <a:r>
              <a:rPr lang="en-US" dirty="0"/>
              <a:t>Imaging studies</a:t>
            </a:r>
          </a:p>
        </p:txBody>
      </p:sp>
      <p:sp>
        <p:nvSpPr>
          <p:cNvPr id="7" name="TextBox 6">
            <a:extLst>
              <a:ext uri="{FF2B5EF4-FFF2-40B4-BE49-F238E27FC236}">
                <a16:creationId xmlns:a16="http://schemas.microsoft.com/office/drawing/2014/main" id="{30624A64-69CD-0EC8-DD14-276C7E13ADC9}"/>
              </a:ext>
            </a:extLst>
          </p:cNvPr>
          <p:cNvSpPr txBox="1"/>
          <p:nvPr/>
        </p:nvSpPr>
        <p:spPr>
          <a:xfrm>
            <a:off x="5893075" y="3853785"/>
            <a:ext cx="2565125"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ea typeface="+mn-ea"/>
                <a:cs typeface="+mn-cs"/>
                <a:hlinkClick r:id="rId3" tooltip="https://www.wikidoc.org/index.php/Jaundice_echocardiography_or_ultrasound">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cs typeface="+mn-cs"/>
              </a:rPr>
              <a:t> by Unknown Author is licensed under </a:t>
            </a:r>
            <a:r>
              <a:rPr lang="en-US" sz="700">
                <a:solidFill>
                  <a:srgbClr val="FFFFFF"/>
                </a:solidFill>
                <a:latin typeface="+mn-lt"/>
                <a:ea typeface="+mn-ea"/>
                <a:cs typeface="+mn-cs"/>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latin typeface="+mn-lt"/>
              <a:ea typeface="+mn-ea"/>
              <a:cs typeface="+mn-cs"/>
            </a:endParaRPr>
          </a:p>
        </p:txBody>
      </p:sp>
    </p:spTree>
    <p:extLst>
      <p:ext uri="{BB962C8B-B14F-4D97-AF65-F5344CB8AC3E}">
        <p14:creationId xmlns:p14="http://schemas.microsoft.com/office/powerpoint/2010/main" val="588525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477276-B0A1-58FF-CF85-107B0B38C4E1}"/>
              </a:ext>
            </a:extLst>
          </p:cNvPr>
          <p:cNvSpPr>
            <a:spLocks noGrp="1"/>
          </p:cNvSpPr>
          <p:nvPr>
            <p:ph type="title"/>
          </p:nvPr>
        </p:nvSpPr>
        <p:spPr>
          <a:xfrm>
            <a:off x="0" y="127465"/>
            <a:ext cx="9144000" cy="695496"/>
          </a:xfrm>
        </p:spPr>
        <p:txBody>
          <a:bodyPr>
            <a:normAutofit/>
          </a:bodyPr>
          <a:lstStyle/>
          <a:p>
            <a:r>
              <a:rPr lang="en-US" dirty="0"/>
              <a:t>Disease Stratification</a:t>
            </a:r>
          </a:p>
        </p:txBody>
      </p:sp>
      <p:graphicFrame>
        <p:nvGraphicFramePr>
          <p:cNvPr id="2" name="Table 1">
            <a:extLst>
              <a:ext uri="{FF2B5EF4-FFF2-40B4-BE49-F238E27FC236}">
                <a16:creationId xmlns:a16="http://schemas.microsoft.com/office/drawing/2014/main" id="{8CDEB444-FC04-9429-CAA7-D6FF9FDB1335}"/>
              </a:ext>
            </a:extLst>
          </p:cNvPr>
          <p:cNvGraphicFramePr>
            <a:graphicFrameLocks noGrp="1"/>
          </p:cNvGraphicFramePr>
          <p:nvPr/>
        </p:nvGraphicFramePr>
        <p:xfrm>
          <a:off x="1780041" y="1144694"/>
          <a:ext cx="5583917" cy="2108200"/>
        </p:xfrm>
        <a:graphic>
          <a:graphicData uri="http://schemas.openxmlformats.org/drawingml/2006/table">
            <a:tbl>
              <a:tblPr firstRow="1" bandRow="1">
                <a:tableStyleId>{5C22544A-7EE6-4342-B048-85BDC9FD1C3A}</a:tableStyleId>
              </a:tblPr>
              <a:tblGrid>
                <a:gridCol w="1892150">
                  <a:extLst>
                    <a:ext uri="{9D8B030D-6E8A-4147-A177-3AD203B41FA5}">
                      <a16:colId xmlns:a16="http://schemas.microsoft.com/office/drawing/2014/main" val="3900672471"/>
                    </a:ext>
                  </a:extLst>
                </a:gridCol>
                <a:gridCol w="2361938">
                  <a:extLst>
                    <a:ext uri="{9D8B030D-6E8A-4147-A177-3AD203B41FA5}">
                      <a16:colId xmlns:a16="http://schemas.microsoft.com/office/drawing/2014/main" val="1546878288"/>
                    </a:ext>
                  </a:extLst>
                </a:gridCol>
                <a:gridCol w="1329829">
                  <a:extLst>
                    <a:ext uri="{9D8B030D-6E8A-4147-A177-3AD203B41FA5}">
                      <a16:colId xmlns:a16="http://schemas.microsoft.com/office/drawing/2014/main" val="4104826724"/>
                    </a:ext>
                  </a:extLst>
                </a:gridCol>
              </a:tblGrid>
              <a:tr h="370840">
                <a:tc>
                  <a:txBody>
                    <a:bodyPr/>
                    <a:lstStyle/>
                    <a:p>
                      <a:pPr algn="l"/>
                      <a:r>
                        <a:rPr lang="en-US" sz="1600" dirty="0">
                          <a:solidFill>
                            <a:schemeClr val="accent6">
                              <a:lumMod val="50000"/>
                            </a:schemeClr>
                          </a:solidFill>
                        </a:rPr>
                        <a:t>Scoring System</a:t>
                      </a:r>
                    </a:p>
                  </a:txBody>
                  <a:tcPr/>
                </a:tc>
                <a:tc>
                  <a:txBody>
                    <a:bodyPr/>
                    <a:lstStyle/>
                    <a:p>
                      <a:pPr algn="l"/>
                      <a:r>
                        <a:rPr lang="en-US" sz="1600" dirty="0">
                          <a:solidFill>
                            <a:schemeClr val="accent6">
                              <a:lumMod val="50000"/>
                            </a:schemeClr>
                          </a:solidFill>
                        </a:rPr>
                        <a:t>Risk Group</a:t>
                      </a:r>
                    </a:p>
                  </a:txBody>
                  <a:tcPr/>
                </a:tc>
                <a:tc>
                  <a:txBody>
                    <a:bodyPr/>
                    <a:lstStyle/>
                    <a:p>
                      <a:pPr algn="l"/>
                      <a:r>
                        <a:rPr lang="en-US" sz="1600" dirty="0">
                          <a:solidFill>
                            <a:schemeClr val="accent6">
                              <a:lumMod val="50000"/>
                            </a:schemeClr>
                          </a:solidFill>
                        </a:rPr>
                        <a:t>OS</a:t>
                      </a:r>
                    </a:p>
                  </a:txBody>
                  <a:tcPr/>
                </a:tc>
                <a:extLst>
                  <a:ext uri="{0D108BD9-81ED-4DB2-BD59-A6C34878D82A}">
                    <a16:rowId xmlns:a16="http://schemas.microsoft.com/office/drawing/2014/main" val="844786823"/>
                  </a:ext>
                </a:extLst>
              </a:tr>
              <a:tr h="370840">
                <a:tc>
                  <a:txBody>
                    <a:bodyPr/>
                    <a:lstStyle/>
                    <a:p>
                      <a:pPr algn="l"/>
                      <a:r>
                        <a:rPr lang="en-US" sz="1600" dirty="0">
                          <a:solidFill>
                            <a:schemeClr val="accent6">
                              <a:lumMod val="50000"/>
                            </a:schemeClr>
                          </a:solidFill>
                        </a:rPr>
                        <a:t>DIPSS</a:t>
                      </a:r>
                      <a:endParaRPr lang="en-US" sz="1600" dirty="0"/>
                    </a:p>
                  </a:txBody>
                  <a:tcPr/>
                </a:tc>
                <a:tc>
                  <a:txBody>
                    <a:bodyPr/>
                    <a:lstStyle/>
                    <a:p>
                      <a:pPr algn="l"/>
                      <a:r>
                        <a:rPr lang="en-US" sz="1600" dirty="0"/>
                        <a:t>Intermediate-2 </a:t>
                      </a:r>
                    </a:p>
                  </a:txBody>
                  <a:tcPr/>
                </a:tc>
                <a:tc>
                  <a:txBody>
                    <a:bodyPr/>
                    <a:lstStyle/>
                    <a:p>
                      <a:pPr algn="l"/>
                      <a:r>
                        <a:rPr lang="en-US" sz="1600" dirty="0" err="1"/>
                        <a:t>mOS</a:t>
                      </a:r>
                      <a:r>
                        <a:rPr lang="en-US" sz="1600" dirty="0"/>
                        <a:t> -4 years</a:t>
                      </a:r>
                    </a:p>
                  </a:txBody>
                  <a:tcPr/>
                </a:tc>
                <a:extLst>
                  <a:ext uri="{0D108BD9-81ED-4DB2-BD59-A6C34878D82A}">
                    <a16:rowId xmlns:a16="http://schemas.microsoft.com/office/drawing/2014/main" val="913586608"/>
                  </a:ext>
                </a:extLst>
              </a:tr>
              <a:tr h="370840">
                <a:tc>
                  <a:txBody>
                    <a:bodyPr/>
                    <a:lstStyle/>
                    <a:p>
                      <a:pPr algn="l"/>
                      <a:r>
                        <a:rPr lang="en-US" sz="1600" dirty="0"/>
                        <a:t>MIPSS70</a:t>
                      </a:r>
                    </a:p>
                  </a:txBody>
                  <a:tcPr/>
                </a:tc>
                <a:tc>
                  <a:txBody>
                    <a:bodyPr/>
                    <a:lstStyle/>
                    <a:p>
                      <a:pPr algn="l"/>
                      <a:r>
                        <a:rPr lang="en-US" sz="1600" dirty="0"/>
                        <a:t>Intermediate</a:t>
                      </a:r>
                    </a:p>
                  </a:txBody>
                  <a:tcPr/>
                </a:tc>
                <a:tc>
                  <a:txBody>
                    <a:bodyPr/>
                    <a:lstStyle/>
                    <a:p>
                      <a:pPr algn="l"/>
                      <a:r>
                        <a:rPr lang="en-US" sz="1600" dirty="0"/>
                        <a:t>5-year OS: 67%</a:t>
                      </a:r>
                    </a:p>
                  </a:txBody>
                  <a:tcPr/>
                </a:tc>
                <a:extLst>
                  <a:ext uri="{0D108BD9-81ED-4DB2-BD59-A6C34878D82A}">
                    <a16:rowId xmlns:a16="http://schemas.microsoft.com/office/drawing/2014/main" val="3593799619"/>
                  </a:ext>
                </a:extLst>
              </a:tr>
              <a:tr h="370840">
                <a:tc>
                  <a:txBody>
                    <a:bodyPr/>
                    <a:lstStyle/>
                    <a:p>
                      <a:pPr algn="l"/>
                      <a:r>
                        <a:rPr lang="en-US" sz="1600" dirty="0"/>
                        <a:t>MIPSS70-plus version 2.0</a:t>
                      </a:r>
                    </a:p>
                  </a:txBody>
                  <a:tcPr/>
                </a:tc>
                <a:tc>
                  <a:txBody>
                    <a:bodyPr/>
                    <a:lstStyle/>
                    <a:p>
                      <a:pPr algn="l"/>
                      <a:r>
                        <a:rPr lang="en-US" sz="1600" dirty="0"/>
                        <a:t>High</a:t>
                      </a:r>
                    </a:p>
                  </a:txBody>
                  <a:tcPr/>
                </a:tc>
                <a:tc>
                  <a:txBody>
                    <a:bodyPr/>
                    <a:lstStyle/>
                    <a:p>
                      <a:pPr algn="l"/>
                      <a:r>
                        <a:rPr lang="en-US" sz="1600" dirty="0"/>
                        <a:t>10-year OS: 13%</a:t>
                      </a:r>
                    </a:p>
                  </a:txBody>
                  <a:tcPr/>
                </a:tc>
                <a:extLst>
                  <a:ext uri="{0D108BD9-81ED-4DB2-BD59-A6C34878D82A}">
                    <a16:rowId xmlns:a16="http://schemas.microsoft.com/office/drawing/2014/main" val="2090686541"/>
                  </a:ext>
                </a:extLst>
              </a:tr>
            </a:tbl>
          </a:graphicData>
        </a:graphic>
      </p:graphicFrame>
    </p:spTree>
    <p:extLst>
      <p:ext uri="{BB962C8B-B14F-4D97-AF65-F5344CB8AC3E}">
        <p14:creationId xmlns:p14="http://schemas.microsoft.com/office/powerpoint/2010/main" val="6653308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7384B0AF-7736-7390-2F00-12A42CC1ED09}"/>
              </a:ext>
            </a:extLst>
          </p:cNvPr>
          <p:cNvSpPr>
            <a:spLocks noGrp="1"/>
          </p:cNvSpPr>
          <p:nvPr>
            <p:ph sz="half" idx="1"/>
          </p:nvPr>
        </p:nvSpPr>
        <p:spPr>
          <a:xfrm>
            <a:off x="1033013" y="811479"/>
            <a:ext cx="7077974" cy="3525304"/>
          </a:xfrm>
        </p:spPr>
        <p:txBody>
          <a:bodyPr/>
          <a:lstStyle/>
          <a:p>
            <a:r>
              <a:rPr lang="en-US" sz="1800" dirty="0"/>
              <a:t>She was seen at an outside hospital and was started on </a:t>
            </a:r>
            <a:r>
              <a:rPr lang="en-US" sz="1800" dirty="0" err="1"/>
              <a:t>ruxolinitinb</a:t>
            </a:r>
            <a:r>
              <a:rPr lang="en-US" sz="1800" dirty="0"/>
              <a:t> </a:t>
            </a:r>
            <a:r>
              <a:rPr lang="en-US" sz="1800" dirty="0">
                <a:solidFill>
                  <a:srgbClr val="002E51"/>
                </a:solidFill>
              </a:rPr>
              <a:t>5</a:t>
            </a:r>
            <a:r>
              <a:rPr lang="en-US" sz="1800" dirty="0"/>
              <a:t> mg BID, which was then increased to 10 mg BID.</a:t>
            </a:r>
          </a:p>
          <a:p>
            <a:r>
              <a:rPr lang="en-US" sz="1800" dirty="0"/>
              <a:t>Repeat labs 6 weeks after therapy initiation:</a:t>
            </a:r>
          </a:p>
          <a:p>
            <a:pPr lvl="1"/>
            <a:r>
              <a:rPr lang="en-US" sz="1600" dirty="0">
                <a:solidFill>
                  <a:schemeClr val="accent6">
                    <a:lumMod val="50000"/>
                  </a:schemeClr>
                </a:solidFill>
              </a:rPr>
              <a:t>WBC: 3.8 K/</a:t>
            </a:r>
            <a:r>
              <a:rPr lang="en-US" sz="1600" dirty="0" err="1">
                <a:solidFill>
                  <a:schemeClr val="accent6">
                    <a:lumMod val="50000"/>
                  </a:schemeClr>
                </a:solidFill>
              </a:rPr>
              <a:t>uL</a:t>
            </a:r>
            <a:endParaRPr lang="en-US" sz="1600" dirty="0">
              <a:solidFill>
                <a:schemeClr val="accent6">
                  <a:lumMod val="50000"/>
                </a:schemeClr>
              </a:solidFill>
            </a:endParaRPr>
          </a:p>
          <a:p>
            <a:pPr lvl="1"/>
            <a:r>
              <a:rPr lang="en-US" sz="1600" dirty="0">
                <a:solidFill>
                  <a:schemeClr val="accent6">
                    <a:lumMod val="50000"/>
                  </a:schemeClr>
                </a:solidFill>
              </a:rPr>
              <a:t>Hg – 7.5 g/dL (Required 4 transfusions in a 6 weeks spam)</a:t>
            </a:r>
          </a:p>
          <a:p>
            <a:pPr lvl="1"/>
            <a:r>
              <a:rPr lang="en-US" sz="1600" dirty="0" err="1">
                <a:solidFill>
                  <a:schemeClr val="accent6">
                    <a:lumMod val="50000"/>
                  </a:schemeClr>
                </a:solidFill>
              </a:rPr>
              <a:t>Plt</a:t>
            </a:r>
            <a:r>
              <a:rPr lang="en-US" sz="1600" dirty="0">
                <a:solidFill>
                  <a:schemeClr val="accent6">
                    <a:lumMod val="50000"/>
                  </a:schemeClr>
                </a:solidFill>
              </a:rPr>
              <a:t> – 90 k/</a:t>
            </a:r>
            <a:r>
              <a:rPr lang="en-US" sz="1600" dirty="0" err="1">
                <a:solidFill>
                  <a:schemeClr val="accent6">
                    <a:lumMod val="50000"/>
                  </a:schemeClr>
                </a:solidFill>
              </a:rPr>
              <a:t>uL</a:t>
            </a:r>
            <a:endParaRPr lang="en-US" sz="1600" dirty="0">
              <a:solidFill>
                <a:schemeClr val="accent6">
                  <a:lumMod val="50000"/>
                </a:schemeClr>
              </a:solidFill>
            </a:endParaRPr>
          </a:p>
          <a:p>
            <a:r>
              <a:rPr lang="en-US" sz="1800" dirty="0"/>
              <a:t>Spleen still palpable at 9-10 cm below the left costal margin</a:t>
            </a:r>
          </a:p>
          <a:p>
            <a:r>
              <a:rPr lang="en-US" sz="1800" dirty="0"/>
              <a:t>She describes having multiple ecchymoses, nausea, abdominal discomfort, a 5-pound weight gain, new-onset headaches, and ongoing fatigue.</a:t>
            </a:r>
          </a:p>
          <a:p>
            <a:endParaRPr lang="en-US" sz="1800" dirty="0"/>
          </a:p>
          <a:p>
            <a:endParaRPr lang="en-US" sz="1800" dirty="0"/>
          </a:p>
        </p:txBody>
      </p:sp>
      <p:sp>
        <p:nvSpPr>
          <p:cNvPr id="4" name="Title 3">
            <a:extLst>
              <a:ext uri="{FF2B5EF4-FFF2-40B4-BE49-F238E27FC236}">
                <a16:creationId xmlns:a16="http://schemas.microsoft.com/office/drawing/2014/main" id="{77477276-B0A1-58FF-CF85-107B0B38C4E1}"/>
              </a:ext>
            </a:extLst>
          </p:cNvPr>
          <p:cNvSpPr>
            <a:spLocks noGrp="1"/>
          </p:cNvSpPr>
          <p:nvPr>
            <p:ph type="title"/>
          </p:nvPr>
        </p:nvSpPr>
        <p:spPr>
          <a:xfrm>
            <a:off x="0" y="115983"/>
            <a:ext cx="9144000" cy="695496"/>
          </a:xfrm>
        </p:spPr>
        <p:txBody>
          <a:bodyPr>
            <a:normAutofit/>
          </a:bodyPr>
          <a:lstStyle/>
          <a:p>
            <a:r>
              <a:rPr lang="en-US" dirty="0"/>
              <a:t>Treatment decision and initiation</a:t>
            </a:r>
          </a:p>
        </p:txBody>
      </p:sp>
    </p:spTree>
    <p:extLst>
      <p:ext uri="{BB962C8B-B14F-4D97-AF65-F5344CB8AC3E}">
        <p14:creationId xmlns:p14="http://schemas.microsoft.com/office/powerpoint/2010/main" val="3298943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8B2A4C-D7BD-9B70-625A-DD2E6488FC68}"/>
              </a:ext>
            </a:extLst>
          </p:cNvPr>
          <p:cNvSpPr>
            <a:spLocks noGrp="1"/>
          </p:cNvSpPr>
          <p:nvPr>
            <p:ph sz="half" idx="1"/>
          </p:nvPr>
        </p:nvSpPr>
        <p:spPr>
          <a:xfrm>
            <a:off x="685799" y="1117600"/>
            <a:ext cx="7267755" cy="2936240"/>
          </a:xfrm>
        </p:spPr>
        <p:txBody>
          <a:bodyPr/>
          <a:lstStyle/>
          <a:p>
            <a:r>
              <a:rPr lang="en-US" sz="2400" dirty="0"/>
              <a:t>What would be your treatment recommendation?</a:t>
            </a:r>
          </a:p>
        </p:txBody>
      </p:sp>
      <p:sp>
        <p:nvSpPr>
          <p:cNvPr id="4" name="Title 3">
            <a:extLst>
              <a:ext uri="{FF2B5EF4-FFF2-40B4-BE49-F238E27FC236}">
                <a16:creationId xmlns:a16="http://schemas.microsoft.com/office/drawing/2014/main" id="{9AF62491-950C-4525-2504-831AAF9BF92C}"/>
              </a:ext>
            </a:extLst>
          </p:cNvPr>
          <p:cNvSpPr>
            <a:spLocks noGrp="1"/>
          </p:cNvSpPr>
          <p:nvPr>
            <p:ph type="title"/>
          </p:nvPr>
        </p:nvSpPr>
        <p:spPr/>
        <p:txBody>
          <a:bodyPr>
            <a:normAutofit fontScale="90000"/>
          </a:bodyPr>
          <a:lstStyle/>
          <a:p>
            <a:r>
              <a:rPr lang="en-US" dirty="0"/>
              <a:t>Patient sees you in the office for 2</a:t>
            </a:r>
            <a:r>
              <a:rPr lang="en-US" baseline="30000" dirty="0"/>
              <a:t>nd</a:t>
            </a:r>
            <a:r>
              <a:rPr lang="en-US" dirty="0"/>
              <a:t> opinion</a:t>
            </a:r>
          </a:p>
        </p:txBody>
      </p:sp>
      <p:pic>
        <p:nvPicPr>
          <p:cNvPr id="6" name="Picture 5" descr="Question mark symbol">
            <a:extLst>
              <a:ext uri="{FF2B5EF4-FFF2-40B4-BE49-F238E27FC236}">
                <a16:creationId xmlns:a16="http://schemas.microsoft.com/office/drawing/2014/main" id="{EAC10F55-2594-269C-A162-851325B9E8C1}"/>
              </a:ext>
            </a:extLst>
          </p:cNvPr>
          <p:cNvPicPr>
            <a:picLocks noChangeAspect="1"/>
          </p:cNvPicPr>
          <p:nvPr/>
        </p:nvPicPr>
        <p:blipFill>
          <a:blip r:embed="rId2"/>
          <a:stretch>
            <a:fillRect/>
          </a:stretch>
        </p:blipFill>
        <p:spPr>
          <a:xfrm>
            <a:off x="2782188" y="1787674"/>
            <a:ext cx="3579623" cy="2010096"/>
          </a:xfrm>
          <a:prstGeom prst="rect">
            <a:avLst/>
          </a:prstGeom>
        </p:spPr>
      </p:pic>
    </p:spTree>
    <p:extLst>
      <p:ext uri="{BB962C8B-B14F-4D97-AF65-F5344CB8AC3E}">
        <p14:creationId xmlns:p14="http://schemas.microsoft.com/office/powerpoint/2010/main" val="2927821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B613EB3-FB01-CF1A-550A-AC2A0CC4DF25}"/>
              </a:ext>
            </a:extLst>
          </p:cNvPr>
          <p:cNvGraphicFramePr>
            <a:graphicFrameLocks noGrp="1"/>
          </p:cNvGraphicFramePr>
          <p:nvPr>
            <p:ph sz="half" idx="2"/>
          </p:nvPr>
        </p:nvGraphicFramePr>
        <p:xfrm>
          <a:off x="354562" y="1290625"/>
          <a:ext cx="8434874" cy="2915920"/>
        </p:xfrm>
        <a:graphic>
          <a:graphicData uri="http://schemas.openxmlformats.org/drawingml/2006/table">
            <a:tbl>
              <a:tblPr firstRow="1" bandRow="1">
                <a:tableStyleId>{5C22544A-7EE6-4342-B048-85BDC9FD1C3A}</a:tableStyleId>
              </a:tblPr>
              <a:tblGrid>
                <a:gridCol w="1494523">
                  <a:extLst>
                    <a:ext uri="{9D8B030D-6E8A-4147-A177-3AD203B41FA5}">
                      <a16:colId xmlns:a16="http://schemas.microsoft.com/office/drawing/2014/main" val="2429277900"/>
                    </a:ext>
                  </a:extLst>
                </a:gridCol>
                <a:gridCol w="1821255">
                  <a:extLst>
                    <a:ext uri="{9D8B030D-6E8A-4147-A177-3AD203B41FA5}">
                      <a16:colId xmlns:a16="http://schemas.microsoft.com/office/drawing/2014/main" val="1386162143"/>
                    </a:ext>
                  </a:extLst>
                </a:gridCol>
                <a:gridCol w="1764536">
                  <a:extLst>
                    <a:ext uri="{9D8B030D-6E8A-4147-A177-3AD203B41FA5}">
                      <a16:colId xmlns:a16="http://schemas.microsoft.com/office/drawing/2014/main" val="3209869969"/>
                    </a:ext>
                  </a:extLst>
                </a:gridCol>
                <a:gridCol w="1677280">
                  <a:extLst>
                    <a:ext uri="{9D8B030D-6E8A-4147-A177-3AD203B41FA5}">
                      <a16:colId xmlns:a16="http://schemas.microsoft.com/office/drawing/2014/main" val="1945814889"/>
                    </a:ext>
                  </a:extLst>
                </a:gridCol>
                <a:gridCol w="1677280">
                  <a:extLst>
                    <a:ext uri="{9D8B030D-6E8A-4147-A177-3AD203B41FA5}">
                      <a16:colId xmlns:a16="http://schemas.microsoft.com/office/drawing/2014/main" val="1998032753"/>
                    </a:ext>
                  </a:extLst>
                </a:gridCol>
              </a:tblGrid>
              <a:tr h="370840">
                <a:tc>
                  <a:txBody>
                    <a:bodyPr/>
                    <a:lstStyle/>
                    <a:p>
                      <a:r>
                        <a:rPr lang="en-US" sz="1100" dirty="0"/>
                        <a:t>Drug</a:t>
                      </a:r>
                    </a:p>
                  </a:txBody>
                  <a:tcPr/>
                </a:tc>
                <a:tc>
                  <a:txBody>
                    <a:bodyPr/>
                    <a:lstStyle/>
                    <a:p>
                      <a:r>
                        <a:rPr lang="en-US" sz="1100" dirty="0" err="1"/>
                        <a:t>Ruxolitinib</a:t>
                      </a:r>
                      <a:endParaRPr lang="en-US" sz="1100" dirty="0"/>
                    </a:p>
                  </a:txBody>
                  <a:tcPr/>
                </a:tc>
                <a:tc>
                  <a:txBody>
                    <a:bodyPr/>
                    <a:lstStyle/>
                    <a:p>
                      <a:r>
                        <a:rPr lang="en-US" sz="1100" dirty="0" err="1"/>
                        <a:t>Fedratinib</a:t>
                      </a:r>
                      <a:endParaRPr lang="en-US" sz="1100" dirty="0"/>
                    </a:p>
                  </a:txBody>
                  <a:tcPr/>
                </a:tc>
                <a:tc>
                  <a:txBody>
                    <a:bodyPr/>
                    <a:lstStyle/>
                    <a:p>
                      <a:r>
                        <a:rPr lang="en-US" sz="1100" dirty="0" err="1"/>
                        <a:t>Pacritinib</a:t>
                      </a:r>
                      <a:endParaRPr lang="en-US" sz="1100" dirty="0"/>
                    </a:p>
                  </a:txBody>
                  <a:tcPr/>
                </a:tc>
                <a:tc>
                  <a:txBody>
                    <a:bodyPr/>
                    <a:lstStyle/>
                    <a:p>
                      <a:r>
                        <a:rPr lang="en-US" sz="1100" dirty="0" err="1"/>
                        <a:t>Momelotinib</a:t>
                      </a:r>
                      <a:endParaRPr lang="en-US" sz="1100" dirty="0"/>
                    </a:p>
                  </a:txBody>
                  <a:tcPr/>
                </a:tc>
                <a:extLst>
                  <a:ext uri="{0D108BD9-81ED-4DB2-BD59-A6C34878D82A}">
                    <a16:rowId xmlns:a16="http://schemas.microsoft.com/office/drawing/2014/main" val="4121660951"/>
                  </a:ext>
                </a:extLst>
              </a:tr>
              <a:tr h="370840">
                <a:tc>
                  <a:txBody>
                    <a:bodyPr/>
                    <a:lstStyle/>
                    <a:p>
                      <a:r>
                        <a:rPr lang="en-US" sz="1100" dirty="0"/>
                        <a:t>Indication</a:t>
                      </a:r>
                    </a:p>
                  </a:txBody>
                  <a:tcPr/>
                </a:tc>
                <a:tc>
                  <a:txBody>
                    <a:bodyPr/>
                    <a:lstStyle/>
                    <a:p>
                      <a:r>
                        <a:rPr lang="en-US" sz="1100" dirty="0"/>
                        <a:t>Intermediate/high risk MF, including primary MF, post-PV MF, post-ET MF</a:t>
                      </a:r>
                    </a:p>
                  </a:txBody>
                  <a:tcPr/>
                </a:tc>
                <a:tc>
                  <a:txBody>
                    <a:bodyPr/>
                    <a:lstStyle/>
                    <a:p>
                      <a:r>
                        <a:rPr lang="en-US" sz="1100" dirty="0"/>
                        <a:t>Intermediate-2/high-risk primary or secondary MF</a:t>
                      </a:r>
                    </a:p>
                  </a:txBody>
                  <a:tcPr/>
                </a:tc>
                <a:tc>
                  <a:txBody>
                    <a:bodyPr/>
                    <a:lstStyle/>
                    <a:p>
                      <a:r>
                        <a:rPr lang="en-US" sz="1100" dirty="0"/>
                        <a:t>Intermediate/high-risk primary or secondary MF with platelet count &lt; 50 x 10</a:t>
                      </a:r>
                      <a:r>
                        <a:rPr lang="en-US" sz="1100" baseline="30000" dirty="0"/>
                        <a:t>9 /</a:t>
                      </a:r>
                      <a:r>
                        <a:rPr lang="en-US" sz="1100" baseline="0" dirty="0"/>
                        <a:t>L</a:t>
                      </a:r>
                      <a:endParaRPr lang="en-US" sz="1100" dirty="0"/>
                    </a:p>
                  </a:txBody>
                  <a:tcPr/>
                </a:tc>
                <a:tc>
                  <a:txBody>
                    <a:bodyPr/>
                    <a:lstStyle/>
                    <a:p>
                      <a:r>
                        <a:rPr lang="en-US" sz="1100" dirty="0"/>
                        <a:t>Intermediate/ high-risk MF in patients with anemia.</a:t>
                      </a:r>
                    </a:p>
                  </a:txBody>
                  <a:tcPr/>
                </a:tc>
                <a:extLst>
                  <a:ext uri="{0D108BD9-81ED-4DB2-BD59-A6C34878D82A}">
                    <a16:rowId xmlns:a16="http://schemas.microsoft.com/office/drawing/2014/main" val="780959111"/>
                  </a:ext>
                </a:extLst>
              </a:tr>
              <a:tr h="370840">
                <a:tc>
                  <a:txBody>
                    <a:bodyPr/>
                    <a:lstStyle/>
                    <a:p>
                      <a:r>
                        <a:rPr lang="en-US" sz="1100" dirty="0"/>
                        <a:t>MOA</a:t>
                      </a:r>
                    </a:p>
                  </a:txBody>
                  <a:tcPr/>
                </a:tc>
                <a:tc>
                  <a:txBody>
                    <a:bodyPr/>
                    <a:lstStyle/>
                    <a:p>
                      <a:r>
                        <a:rPr lang="en-US" sz="1100" dirty="0"/>
                        <a:t>JAK1/JAK 2 inhibitor</a:t>
                      </a:r>
                    </a:p>
                  </a:txBody>
                  <a:tcPr/>
                </a:tc>
                <a:tc>
                  <a:txBody>
                    <a:bodyPr/>
                    <a:lstStyle/>
                    <a:p>
                      <a:r>
                        <a:rPr lang="en-US" sz="1100" dirty="0"/>
                        <a:t>JAK2 and FLT3 inhibitor</a:t>
                      </a:r>
                    </a:p>
                  </a:txBody>
                  <a:tcPr/>
                </a:tc>
                <a:tc>
                  <a:txBody>
                    <a:bodyPr/>
                    <a:lstStyle/>
                    <a:p>
                      <a:r>
                        <a:rPr lang="en-US" sz="1100" dirty="0"/>
                        <a:t>JAK2, IRAK1, and ACVR1 inhibitor</a:t>
                      </a:r>
                    </a:p>
                  </a:txBody>
                  <a:tcPr/>
                </a:tc>
                <a:tc>
                  <a:txBody>
                    <a:bodyPr/>
                    <a:lstStyle/>
                    <a:p>
                      <a:r>
                        <a:rPr lang="en-US" sz="1100" dirty="0"/>
                        <a:t>JAK1/JAK2 and ACVR1 inhibitor</a:t>
                      </a:r>
                    </a:p>
                  </a:txBody>
                  <a:tcPr/>
                </a:tc>
                <a:extLst>
                  <a:ext uri="{0D108BD9-81ED-4DB2-BD59-A6C34878D82A}">
                    <a16:rowId xmlns:a16="http://schemas.microsoft.com/office/drawing/2014/main" val="692216080"/>
                  </a:ext>
                </a:extLst>
              </a:tr>
              <a:tr h="370840">
                <a:tc>
                  <a:txBody>
                    <a:bodyPr/>
                    <a:lstStyle/>
                    <a:p>
                      <a:r>
                        <a:rPr lang="en-US" sz="1100" dirty="0"/>
                        <a:t>Adverse events</a:t>
                      </a:r>
                    </a:p>
                  </a:txBody>
                  <a:tcPr/>
                </a:tc>
                <a:tc>
                  <a:txBody>
                    <a:bodyPr/>
                    <a:lstStyle/>
                    <a:p>
                      <a:r>
                        <a:rPr lang="en-US" sz="1100" dirty="0" err="1"/>
                        <a:t>Cytopenias</a:t>
                      </a:r>
                      <a:r>
                        <a:rPr lang="en-US" sz="1100" dirty="0"/>
                        <a:t>, weight gain, infections, shingles reactivation, ecchymosis, dizziness and headaches </a:t>
                      </a:r>
                    </a:p>
                  </a:txBody>
                  <a:tcPr/>
                </a:tc>
                <a:tc>
                  <a:txBody>
                    <a:bodyPr/>
                    <a:lstStyle/>
                    <a:p>
                      <a:r>
                        <a:rPr lang="en-US" sz="1100" dirty="0"/>
                        <a:t>Nausea and diarrhea</a:t>
                      </a:r>
                    </a:p>
                  </a:txBody>
                  <a:tcPr/>
                </a:tc>
                <a:tc>
                  <a:txBody>
                    <a:bodyPr/>
                    <a:lstStyle/>
                    <a:p>
                      <a:r>
                        <a:rPr lang="en-US" sz="1100" dirty="0"/>
                        <a:t>Nausea and diarrhea</a:t>
                      </a:r>
                    </a:p>
                  </a:txBody>
                  <a:tcPr/>
                </a:tc>
                <a:tc>
                  <a:txBody>
                    <a:bodyPr/>
                    <a:lstStyle/>
                    <a:p>
                      <a:r>
                        <a:rPr lang="en-US" sz="1100" dirty="0"/>
                        <a:t>Thrombocytopenia, hemorrhage, bacterial infection, fatigue, dizziness, diarrhea, and nausea.</a:t>
                      </a:r>
                    </a:p>
                  </a:txBody>
                  <a:tcPr/>
                </a:tc>
                <a:extLst>
                  <a:ext uri="{0D108BD9-81ED-4DB2-BD59-A6C34878D82A}">
                    <a16:rowId xmlns:a16="http://schemas.microsoft.com/office/drawing/2014/main" val="448574181"/>
                  </a:ext>
                </a:extLst>
              </a:tr>
              <a:tr h="370840">
                <a:tc>
                  <a:txBody>
                    <a:bodyPr/>
                    <a:lstStyle/>
                    <a:p>
                      <a:r>
                        <a:rPr lang="en-US" sz="1100" dirty="0"/>
                        <a:t>Unique Concerns</a:t>
                      </a:r>
                    </a:p>
                  </a:txBody>
                  <a:tcPr/>
                </a:tc>
                <a:tc>
                  <a:txBody>
                    <a:bodyPr/>
                    <a:lstStyle/>
                    <a:p>
                      <a:r>
                        <a:rPr lang="en-US" sz="1100" dirty="0"/>
                        <a:t>Avoid abrupt discontinuation</a:t>
                      </a:r>
                    </a:p>
                  </a:txBody>
                  <a:tcPr/>
                </a:tc>
                <a:tc>
                  <a:txBody>
                    <a:bodyPr/>
                    <a:lstStyle/>
                    <a:p>
                      <a:r>
                        <a:rPr lang="en-US" sz="1100" dirty="0"/>
                        <a:t>Concern for Wernicke’s encephalopathy</a:t>
                      </a:r>
                    </a:p>
                  </a:txBody>
                  <a:tcPr/>
                </a:tc>
                <a:tc>
                  <a:txBody>
                    <a:bodyPr/>
                    <a:lstStyle/>
                    <a:p>
                      <a:r>
                        <a:rPr lang="en-US" sz="1100" dirty="0"/>
                        <a:t>Associated with CV events</a:t>
                      </a:r>
                    </a:p>
                  </a:txBody>
                  <a:tcPr/>
                </a:tc>
                <a:tc>
                  <a:txBody>
                    <a:bodyPr/>
                    <a:lstStyle/>
                    <a:p>
                      <a:r>
                        <a:rPr lang="en-US" sz="1100" dirty="0"/>
                        <a:t>Peripheral Neuropathy</a:t>
                      </a:r>
                    </a:p>
                  </a:txBody>
                  <a:tcPr/>
                </a:tc>
                <a:extLst>
                  <a:ext uri="{0D108BD9-81ED-4DB2-BD59-A6C34878D82A}">
                    <a16:rowId xmlns:a16="http://schemas.microsoft.com/office/drawing/2014/main" val="1663167033"/>
                  </a:ext>
                </a:extLst>
              </a:tr>
            </a:tbl>
          </a:graphicData>
        </a:graphic>
      </p:graphicFrame>
      <p:sp>
        <p:nvSpPr>
          <p:cNvPr id="4" name="Title 3">
            <a:extLst>
              <a:ext uri="{FF2B5EF4-FFF2-40B4-BE49-F238E27FC236}">
                <a16:creationId xmlns:a16="http://schemas.microsoft.com/office/drawing/2014/main" id="{A464AC8A-A8B6-E6E5-7703-A02A844B1CF5}"/>
              </a:ext>
            </a:extLst>
          </p:cNvPr>
          <p:cNvSpPr>
            <a:spLocks noGrp="1"/>
          </p:cNvSpPr>
          <p:nvPr>
            <p:ph type="title"/>
          </p:nvPr>
        </p:nvSpPr>
        <p:spPr/>
        <p:txBody>
          <a:bodyPr>
            <a:normAutofit fontScale="90000"/>
          </a:bodyPr>
          <a:lstStyle/>
          <a:p>
            <a:r>
              <a:rPr lang="en-US" dirty="0"/>
              <a:t>FDA approved JAK inhibitors for the treatment of Myelofibrosis</a:t>
            </a:r>
          </a:p>
        </p:txBody>
      </p:sp>
      <p:sp>
        <p:nvSpPr>
          <p:cNvPr id="6" name="Footer Placeholder 5">
            <a:extLst>
              <a:ext uri="{FF2B5EF4-FFF2-40B4-BE49-F238E27FC236}">
                <a16:creationId xmlns:a16="http://schemas.microsoft.com/office/drawing/2014/main" id="{50C04F13-7A7A-9714-6EC5-42D12DFEB1BB}"/>
              </a:ext>
            </a:extLst>
          </p:cNvPr>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rgbClr val="800000"/>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sz="700" dirty="0"/>
          </a:p>
        </p:txBody>
      </p:sp>
    </p:spTree>
    <p:extLst>
      <p:ext uri="{BB962C8B-B14F-4D97-AF65-F5344CB8AC3E}">
        <p14:creationId xmlns:p14="http://schemas.microsoft.com/office/powerpoint/2010/main" val="2439845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2EECCD-F1EF-D2EC-CFC7-1935B0D12AB4}"/>
              </a:ext>
            </a:extLst>
          </p:cNvPr>
          <p:cNvSpPr>
            <a:spLocks noGrp="1"/>
          </p:cNvSpPr>
          <p:nvPr>
            <p:ph type="title"/>
          </p:nvPr>
        </p:nvSpPr>
        <p:spPr>
          <a:xfrm>
            <a:off x="-36576" y="196089"/>
            <a:ext cx="9144000" cy="535432"/>
          </a:xfrm>
        </p:spPr>
        <p:txBody>
          <a:bodyPr/>
          <a:lstStyle/>
          <a:p>
            <a:r>
              <a:rPr lang="en-US" sz="2400" b="1" dirty="0"/>
              <a:t>Timeline for JAK inhibitor therapy in Myelofibrosis</a:t>
            </a:r>
          </a:p>
        </p:txBody>
      </p:sp>
      <p:sp>
        <p:nvSpPr>
          <p:cNvPr id="5" name="Right Arrow 4">
            <a:extLst>
              <a:ext uri="{FF2B5EF4-FFF2-40B4-BE49-F238E27FC236}">
                <a16:creationId xmlns:a16="http://schemas.microsoft.com/office/drawing/2014/main" id="{51967DC4-6CBE-1126-583C-14C8776CC161}"/>
              </a:ext>
            </a:extLst>
          </p:cNvPr>
          <p:cNvSpPr/>
          <p:nvPr/>
        </p:nvSpPr>
        <p:spPr bwMode="auto">
          <a:xfrm>
            <a:off x="493776" y="1362456"/>
            <a:ext cx="8065008" cy="914400"/>
          </a:xfrm>
          <a:prstGeom prst="rightArrow">
            <a:avLst>
              <a:gd name="adj1" fmla="val 50000"/>
              <a:gd name="adj2" fmla="val 9468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TextBox 5">
            <a:extLst>
              <a:ext uri="{FF2B5EF4-FFF2-40B4-BE49-F238E27FC236}">
                <a16:creationId xmlns:a16="http://schemas.microsoft.com/office/drawing/2014/main" id="{B3701DE4-F93E-267E-E832-F4874CA053F3}"/>
              </a:ext>
            </a:extLst>
          </p:cNvPr>
          <p:cNvSpPr txBox="1"/>
          <p:nvPr/>
        </p:nvSpPr>
        <p:spPr>
          <a:xfrm>
            <a:off x="1353313" y="2003313"/>
            <a:ext cx="950976"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ruxolitinib</a:t>
            </a:r>
          </a:p>
        </p:txBody>
      </p:sp>
      <p:sp>
        <p:nvSpPr>
          <p:cNvPr id="7" name="TextBox 6">
            <a:extLst>
              <a:ext uri="{FF2B5EF4-FFF2-40B4-BE49-F238E27FC236}">
                <a16:creationId xmlns:a16="http://schemas.microsoft.com/office/drawing/2014/main" id="{EFA89FB9-1303-2234-ED4C-3D08D5C4E76F}"/>
              </a:ext>
            </a:extLst>
          </p:cNvPr>
          <p:cNvSpPr txBox="1"/>
          <p:nvPr/>
        </p:nvSpPr>
        <p:spPr>
          <a:xfrm>
            <a:off x="3570734" y="2026954"/>
            <a:ext cx="950976" cy="307777"/>
          </a:xfrm>
          <a:prstGeom prst="rect">
            <a:avLst/>
          </a:prstGeom>
          <a:noFill/>
        </p:spPr>
        <p:txBody>
          <a:bodyPr wrap="square" rtlCol="0">
            <a:spAutoFit/>
          </a:bodyPr>
          <a:lstStyle/>
          <a:p>
            <a:r>
              <a:rPr lang="en-US" sz="1400" b="1" dirty="0" err="1">
                <a:latin typeface="Calibri" panose="020F0502020204030204" pitchFamily="34" charset="0"/>
                <a:cs typeface="Calibri" panose="020F0502020204030204" pitchFamily="34" charset="0"/>
              </a:rPr>
              <a:t>fedratinib</a:t>
            </a:r>
            <a:endParaRPr lang="en-US" sz="14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854955C2-2130-11EA-29E5-D1BD68405AEC}"/>
              </a:ext>
            </a:extLst>
          </p:cNvPr>
          <p:cNvSpPr txBox="1"/>
          <p:nvPr/>
        </p:nvSpPr>
        <p:spPr>
          <a:xfrm>
            <a:off x="4736592" y="2019259"/>
            <a:ext cx="950976" cy="307777"/>
          </a:xfrm>
          <a:prstGeom prst="rect">
            <a:avLst/>
          </a:prstGeom>
          <a:noFill/>
        </p:spPr>
        <p:txBody>
          <a:bodyPr wrap="square" rtlCol="0">
            <a:spAutoFit/>
          </a:bodyPr>
          <a:lstStyle/>
          <a:p>
            <a:r>
              <a:rPr lang="en-US" sz="1400" b="1" dirty="0" err="1">
                <a:latin typeface="Calibri" panose="020F0502020204030204" pitchFamily="34" charset="0"/>
                <a:cs typeface="Calibri" panose="020F0502020204030204" pitchFamily="34" charset="0"/>
              </a:rPr>
              <a:t>pacritinib</a:t>
            </a:r>
            <a:endParaRPr lang="en-US" sz="1400" b="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B08DEC3-E87E-5C05-D9B6-1055A77B0E09}"/>
              </a:ext>
            </a:extLst>
          </p:cNvPr>
          <p:cNvSpPr txBox="1"/>
          <p:nvPr/>
        </p:nvSpPr>
        <p:spPr>
          <a:xfrm>
            <a:off x="5527549" y="2014682"/>
            <a:ext cx="1266433" cy="307777"/>
          </a:xfrm>
          <a:prstGeom prst="rect">
            <a:avLst/>
          </a:prstGeom>
          <a:noFill/>
        </p:spPr>
        <p:txBody>
          <a:bodyPr wrap="square" rtlCol="0">
            <a:spAutoFit/>
          </a:bodyPr>
          <a:lstStyle/>
          <a:p>
            <a:r>
              <a:rPr lang="en-US" sz="1400" b="1" dirty="0" err="1">
                <a:latin typeface="Calibri" panose="020F0502020204030204" pitchFamily="34" charset="0"/>
                <a:cs typeface="Calibri" panose="020F0502020204030204" pitchFamily="34" charset="0"/>
              </a:rPr>
              <a:t>momelotinib</a:t>
            </a:r>
            <a:endParaRPr lang="en-US" sz="1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66217E7-4298-7842-4E8C-2FDB8C246227}"/>
              </a:ext>
            </a:extLst>
          </p:cNvPr>
          <p:cNvSpPr txBox="1"/>
          <p:nvPr/>
        </p:nvSpPr>
        <p:spPr>
          <a:xfrm>
            <a:off x="1298449" y="2790616"/>
            <a:ext cx="1060704" cy="415498"/>
          </a:xfrm>
          <a:prstGeom prst="rect">
            <a:avLst/>
          </a:prstGeom>
          <a:noFill/>
        </p:spPr>
        <p:txBody>
          <a:bodyPr wrap="square" rtlCol="0">
            <a:spAutoFit/>
          </a:bodyPr>
          <a:lstStyle/>
          <a:p>
            <a:r>
              <a:rPr lang="en-US" sz="1050" dirty="0">
                <a:solidFill>
                  <a:srgbClr val="C00000"/>
                </a:solidFill>
              </a:rPr>
              <a:t>COMFORT-I</a:t>
            </a:r>
          </a:p>
          <a:p>
            <a:r>
              <a:rPr lang="en-US" sz="1050" dirty="0">
                <a:solidFill>
                  <a:srgbClr val="C00000"/>
                </a:solidFill>
              </a:rPr>
              <a:t>COMFORT-II</a:t>
            </a:r>
          </a:p>
        </p:txBody>
      </p:sp>
      <p:sp>
        <p:nvSpPr>
          <p:cNvPr id="11" name="TextBox 10">
            <a:extLst>
              <a:ext uri="{FF2B5EF4-FFF2-40B4-BE49-F238E27FC236}">
                <a16:creationId xmlns:a16="http://schemas.microsoft.com/office/drawing/2014/main" id="{A306B13B-2B23-3C60-BF27-E3EBD1617ED5}"/>
              </a:ext>
            </a:extLst>
          </p:cNvPr>
          <p:cNvSpPr txBox="1"/>
          <p:nvPr/>
        </p:nvSpPr>
        <p:spPr>
          <a:xfrm>
            <a:off x="1522477" y="1304692"/>
            <a:ext cx="612648" cy="307777"/>
          </a:xfrm>
          <a:prstGeom prst="rect">
            <a:avLst/>
          </a:prstGeom>
          <a:noFill/>
        </p:spPr>
        <p:txBody>
          <a:bodyPr wrap="square" rtlCol="0">
            <a:spAutoFit/>
          </a:bodyPr>
          <a:lstStyle/>
          <a:p>
            <a:r>
              <a:rPr lang="en-US" sz="1400" dirty="0"/>
              <a:t>2011</a:t>
            </a:r>
          </a:p>
        </p:txBody>
      </p:sp>
      <p:sp>
        <p:nvSpPr>
          <p:cNvPr id="12" name="TextBox 11">
            <a:extLst>
              <a:ext uri="{FF2B5EF4-FFF2-40B4-BE49-F238E27FC236}">
                <a16:creationId xmlns:a16="http://schemas.microsoft.com/office/drawing/2014/main" id="{218B5585-AD5C-470B-5CC5-1FCF27399A1A}"/>
              </a:ext>
            </a:extLst>
          </p:cNvPr>
          <p:cNvSpPr txBox="1"/>
          <p:nvPr/>
        </p:nvSpPr>
        <p:spPr>
          <a:xfrm>
            <a:off x="3739898" y="1304581"/>
            <a:ext cx="612648" cy="307777"/>
          </a:xfrm>
          <a:prstGeom prst="rect">
            <a:avLst/>
          </a:prstGeom>
          <a:noFill/>
        </p:spPr>
        <p:txBody>
          <a:bodyPr wrap="square" rtlCol="0">
            <a:spAutoFit/>
          </a:bodyPr>
          <a:lstStyle/>
          <a:p>
            <a:r>
              <a:rPr lang="en-US" sz="1400" dirty="0"/>
              <a:t>2019</a:t>
            </a:r>
          </a:p>
        </p:txBody>
      </p:sp>
      <p:sp>
        <p:nvSpPr>
          <p:cNvPr id="13" name="TextBox 12">
            <a:extLst>
              <a:ext uri="{FF2B5EF4-FFF2-40B4-BE49-F238E27FC236}">
                <a16:creationId xmlns:a16="http://schemas.microsoft.com/office/drawing/2014/main" id="{8495535A-CA53-7DA5-246F-262998FF8739}"/>
              </a:ext>
            </a:extLst>
          </p:cNvPr>
          <p:cNvSpPr txBox="1"/>
          <p:nvPr/>
        </p:nvSpPr>
        <p:spPr>
          <a:xfrm>
            <a:off x="3566160" y="2816543"/>
            <a:ext cx="1060704" cy="415498"/>
          </a:xfrm>
          <a:prstGeom prst="rect">
            <a:avLst/>
          </a:prstGeom>
          <a:noFill/>
        </p:spPr>
        <p:txBody>
          <a:bodyPr wrap="square" rtlCol="0">
            <a:spAutoFit/>
          </a:bodyPr>
          <a:lstStyle/>
          <a:p>
            <a:r>
              <a:rPr lang="en-US" sz="1050" dirty="0">
                <a:solidFill>
                  <a:srgbClr val="C00000"/>
                </a:solidFill>
              </a:rPr>
              <a:t>JAKARTA-I</a:t>
            </a:r>
          </a:p>
          <a:p>
            <a:r>
              <a:rPr lang="en-US" sz="1050" dirty="0">
                <a:solidFill>
                  <a:srgbClr val="C00000"/>
                </a:solidFill>
              </a:rPr>
              <a:t>JAKARTA-2</a:t>
            </a:r>
          </a:p>
        </p:txBody>
      </p:sp>
      <p:sp>
        <p:nvSpPr>
          <p:cNvPr id="14" name="TextBox 13">
            <a:extLst>
              <a:ext uri="{FF2B5EF4-FFF2-40B4-BE49-F238E27FC236}">
                <a16:creationId xmlns:a16="http://schemas.microsoft.com/office/drawing/2014/main" id="{CBC17DAE-A5DD-8FB2-9C06-6A343DA4CB76}"/>
              </a:ext>
            </a:extLst>
          </p:cNvPr>
          <p:cNvSpPr txBox="1"/>
          <p:nvPr/>
        </p:nvSpPr>
        <p:spPr>
          <a:xfrm>
            <a:off x="4824986" y="1296990"/>
            <a:ext cx="612648" cy="307777"/>
          </a:xfrm>
          <a:prstGeom prst="rect">
            <a:avLst/>
          </a:prstGeom>
          <a:noFill/>
        </p:spPr>
        <p:txBody>
          <a:bodyPr wrap="square" rtlCol="0">
            <a:spAutoFit/>
          </a:bodyPr>
          <a:lstStyle/>
          <a:p>
            <a:r>
              <a:rPr lang="en-US" sz="1400" dirty="0"/>
              <a:t>2022</a:t>
            </a:r>
          </a:p>
        </p:txBody>
      </p:sp>
      <p:sp>
        <p:nvSpPr>
          <p:cNvPr id="15" name="TextBox 14">
            <a:extLst>
              <a:ext uri="{FF2B5EF4-FFF2-40B4-BE49-F238E27FC236}">
                <a16:creationId xmlns:a16="http://schemas.microsoft.com/office/drawing/2014/main" id="{198536A8-B0C3-AE3E-2DA8-AF734CAAB908}"/>
              </a:ext>
            </a:extLst>
          </p:cNvPr>
          <p:cNvSpPr txBox="1"/>
          <p:nvPr/>
        </p:nvSpPr>
        <p:spPr>
          <a:xfrm>
            <a:off x="5707381" y="1309934"/>
            <a:ext cx="612648" cy="307777"/>
          </a:xfrm>
          <a:prstGeom prst="rect">
            <a:avLst/>
          </a:prstGeom>
          <a:noFill/>
        </p:spPr>
        <p:txBody>
          <a:bodyPr wrap="square" rtlCol="0">
            <a:spAutoFit/>
          </a:bodyPr>
          <a:lstStyle/>
          <a:p>
            <a:r>
              <a:rPr lang="en-US" sz="1400" dirty="0"/>
              <a:t>2023</a:t>
            </a:r>
          </a:p>
        </p:txBody>
      </p:sp>
      <p:sp>
        <p:nvSpPr>
          <p:cNvPr id="16" name="TextBox 15">
            <a:extLst>
              <a:ext uri="{FF2B5EF4-FFF2-40B4-BE49-F238E27FC236}">
                <a16:creationId xmlns:a16="http://schemas.microsoft.com/office/drawing/2014/main" id="{34CCD48B-3468-B69C-C502-C6EB54EF11DE}"/>
              </a:ext>
            </a:extLst>
          </p:cNvPr>
          <p:cNvSpPr txBox="1"/>
          <p:nvPr/>
        </p:nvSpPr>
        <p:spPr>
          <a:xfrm>
            <a:off x="4681728" y="2803512"/>
            <a:ext cx="1060704" cy="415498"/>
          </a:xfrm>
          <a:prstGeom prst="rect">
            <a:avLst/>
          </a:prstGeom>
          <a:noFill/>
        </p:spPr>
        <p:txBody>
          <a:bodyPr wrap="square" rtlCol="0">
            <a:spAutoFit/>
          </a:bodyPr>
          <a:lstStyle/>
          <a:p>
            <a:r>
              <a:rPr lang="en-US" sz="1050" dirty="0">
                <a:solidFill>
                  <a:srgbClr val="C00000"/>
                </a:solidFill>
              </a:rPr>
              <a:t>PERSIST-I</a:t>
            </a:r>
          </a:p>
          <a:p>
            <a:r>
              <a:rPr lang="en-US" sz="1050" dirty="0">
                <a:solidFill>
                  <a:srgbClr val="C00000"/>
                </a:solidFill>
              </a:rPr>
              <a:t>PERSIST-II</a:t>
            </a:r>
          </a:p>
        </p:txBody>
      </p:sp>
      <p:sp>
        <p:nvSpPr>
          <p:cNvPr id="17" name="TextBox 16">
            <a:extLst>
              <a:ext uri="{FF2B5EF4-FFF2-40B4-BE49-F238E27FC236}">
                <a16:creationId xmlns:a16="http://schemas.microsoft.com/office/drawing/2014/main" id="{02E7D5B2-E2DB-C6B2-E81E-24D16D9A105E}"/>
              </a:ext>
            </a:extLst>
          </p:cNvPr>
          <p:cNvSpPr txBox="1"/>
          <p:nvPr/>
        </p:nvSpPr>
        <p:spPr>
          <a:xfrm>
            <a:off x="5600701" y="2820933"/>
            <a:ext cx="1060704" cy="415498"/>
          </a:xfrm>
          <a:prstGeom prst="rect">
            <a:avLst/>
          </a:prstGeom>
          <a:noFill/>
        </p:spPr>
        <p:txBody>
          <a:bodyPr wrap="square" rtlCol="0">
            <a:spAutoFit/>
          </a:bodyPr>
          <a:lstStyle/>
          <a:p>
            <a:r>
              <a:rPr lang="en-US" sz="1050" dirty="0">
                <a:solidFill>
                  <a:srgbClr val="C00000"/>
                </a:solidFill>
              </a:rPr>
              <a:t>SIMPLIFY-I</a:t>
            </a:r>
          </a:p>
          <a:p>
            <a:r>
              <a:rPr lang="en-US" sz="1050" dirty="0">
                <a:solidFill>
                  <a:srgbClr val="C00000"/>
                </a:solidFill>
              </a:rPr>
              <a:t>MOMENTUM</a:t>
            </a:r>
          </a:p>
        </p:txBody>
      </p:sp>
      <p:cxnSp>
        <p:nvCxnSpPr>
          <p:cNvPr id="19" name="Straight Arrow Connector 18">
            <a:extLst>
              <a:ext uri="{FF2B5EF4-FFF2-40B4-BE49-F238E27FC236}">
                <a16:creationId xmlns:a16="http://schemas.microsoft.com/office/drawing/2014/main" id="{80DECB79-F81B-C8A6-6943-57FE51E58E7F}"/>
              </a:ext>
            </a:extLst>
          </p:cNvPr>
          <p:cNvCxnSpPr>
            <a:endCxn id="6" idx="2"/>
          </p:cNvCxnSpPr>
          <p:nvPr/>
        </p:nvCxnSpPr>
        <p:spPr bwMode="auto">
          <a:xfrm flipV="1">
            <a:off x="1828801" y="2311090"/>
            <a:ext cx="0" cy="38639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E02B1660-5754-0280-CE6D-43BF41C3D6AF}"/>
              </a:ext>
            </a:extLst>
          </p:cNvPr>
          <p:cNvCxnSpPr/>
          <p:nvPr/>
        </p:nvCxnSpPr>
        <p:spPr bwMode="auto">
          <a:xfrm flipV="1">
            <a:off x="4024887" y="2345324"/>
            <a:ext cx="0" cy="38639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ABDD5081-71AD-C0DD-3AE3-04B4EBC0A1BE}"/>
              </a:ext>
            </a:extLst>
          </p:cNvPr>
          <p:cNvCxnSpPr/>
          <p:nvPr/>
        </p:nvCxnSpPr>
        <p:spPr bwMode="auto">
          <a:xfrm flipV="1">
            <a:off x="5131310" y="2345324"/>
            <a:ext cx="0" cy="38639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8170EB7A-6DED-0703-CCD7-001145A2300B}"/>
              </a:ext>
            </a:extLst>
          </p:cNvPr>
          <p:cNvCxnSpPr/>
          <p:nvPr/>
        </p:nvCxnSpPr>
        <p:spPr bwMode="auto">
          <a:xfrm flipV="1">
            <a:off x="6013705" y="2331961"/>
            <a:ext cx="0" cy="38639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126519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7C8569-1F71-7B7E-BF5E-8E3A3740ACA7}"/>
              </a:ext>
            </a:extLst>
          </p:cNvPr>
          <p:cNvSpPr>
            <a:spLocks noGrp="1"/>
          </p:cNvSpPr>
          <p:nvPr>
            <p:ph sz="half" idx="1"/>
          </p:nvPr>
        </p:nvSpPr>
        <p:spPr/>
        <p:txBody>
          <a:bodyPr/>
          <a:lstStyle/>
          <a:p>
            <a:r>
              <a:rPr lang="en-US" sz="2000" dirty="0"/>
              <a:t>She is transitioned to </a:t>
            </a:r>
            <a:r>
              <a:rPr lang="en-US" sz="2000" dirty="0" err="1"/>
              <a:t>momelotinib</a:t>
            </a:r>
            <a:r>
              <a:rPr lang="en-US" sz="2000" dirty="0"/>
              <a:t> 200 mg daily.</a:t>
            </a:r>
          </a:p>
          <a:p>
            <a:r>
              <a:rPr lang="en-US" sz="2000" dirty="0"/>
              <a:t>She is seen in clinic 4 weeks later and describes feeling better with increased energy and no GI symptoms. </a:t>
            </a:r>
          </a:p>
          <a:p>
            <a:endParaRPr lang="en-US" sz="2000" dirty="0"/>
          </a:p>
        </p:txBody>
      </p:sp>
      <p:sp>
        <p:nvSpPr>
          <p:cNvPr id="3" name="Content Placeholder 2">
            <a:extLst>
              <a:ext uri="{FF2B5EF4-FFF2-40B4-BE49-F238E27FC236}">
                <a16:creationId xmlns:a16="http://schemas.microsoft.com/office/drawing/2014/main" id="{5E029D05-55D0-F87E-4113-A03D6E0DF1A1}"/>
              </a:ext>
            </a:extLst>
          </p:cNvPr>
          <p:cNvSpPr>
            <a:spLocks noGrp="1"/>
          </p:cNvSpPr>
          <p:nvPr>
            <p:ph sz="half" idx="2"/>
          </p:nvPr>
        </p:nvSpPr>
        <p:spPr/>
        <p:txBody>
          <a:bodyPr/>
          <a:lstStyle/>
          <a:p>
            <a:r>
              <a:rPr lang="en-US" sz="2400" dirty="0"/>
              <a:t>Repeat labs:</a:t>
            </a:r>
          </a:p>
          <a:p>
            <a:pPr lvl="1"/>
            <a:r>
              <a:rPr lang="en-US" sz="2000" dirty="0"/>
              <a:t>WBC 7.84 k/</a:t>
            </a:r>
            <a:r>
              <a:rPr lang="en-US" sz="2000" dirty="0" err="1"/>
              <a:t>uL</a:t>
            </a:r>
            <a:endParaRPr lang="en-US" sz="2000" dirty="0"/>
          </a:p>
          <a:p>
            <a:pPr lvl="1"/>
            <a:r>
              <a:rPr lang="en-US" sz="2000" dirty="0"/>
              <a:t>Hg     8.7 g/dL (transfusion independent)</a:t>
            </a:r>
          </a:p>
          <a:p>
            <a:pPr lvl="1"/>
            <a:r>
              <a:rPr lang="en-US" sz="2000" dirty="0" err="1"/>
              <a:t>Plt</a:t>
            </a:r>
            <a:r>
              <a:rPr lang="en-US" sz="2000" dirty="0"/>
              <a:t>      90 k/</a:t>
            </a:r>
            <a:r>
              <a:rPr lang="en-US" sz="2000" dirty="0" err="1"/>
              <a:t>uL</a:t>
            </a:r>
            <a:endParaRPr lang="en-US" sz="2000" dirty="0"/>
          </a:p>
        </p:txBody>
      </p:sp>
      <p:sp>
        <p:nvSpPr>
          <p:cNvPr id="4" name="Title 3">
            <a:extLst>
              <a:ext uri="{FF2B5EF4-FFF2-40B4-BE49-F238E27FC236}">
                <a16:creationId xmlns:a16="http://schemas.microsoft.com/office/drawing/2014/main" id="{33D24CEF-D6C0-BF7B-659C-91BEDA085BAB}"/>
              </a:ext>
            </a:extLst>
          </p:cNvPr>
          <p:cNvSpPr>
            <a:spLocks noGrp="1"/>
          </p:cNvSpPr>
          <p:nvPr>
            <p:ph type="title"/>
          </p:nvPr>
        </p:nvSpPr>
        <p:spPr/>
        <p:txBody>
          <a:bodyPr/>
          <a:lstStyle/>
          <a:p>
            <a:r>
              <a:rPr lang="en-US" dirty="0"/>
              <a:t>Case Continues</a:t>
            </a:r>
          </a:p>
        </p:txBody>
      </p:sp>
    </p:spTree>
    <p:extLst>
      <p:ext uri="{BB962C8B-B14F-4D97-AF65-F5344CB8AC3E}">
        <p14:creationId xmlns:p14="http://schemas.microsoft.com/office/powerpoint/2010/main" val="3466961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0128AC-87FE-1C53-4A99-0D7C45032875}"/>
              </a:ext>
            </a:extLst>
          </p:cNvPr>
          <p:cNvSpPr>
            <a:spLocks noGrp="1"/>
          </p:cNvSpPr>
          <p:nvPr>
            <p:ph type="title"/>
          </p:nvPr>
        </p:nvSpPr>
        <p:spPr>
          <a:xfrm>
            <a:off x="0" y="127465"/>
            <a:ext cx="9144000" cy="695496"/>
          </a:xfrm>
        </p:spPr>
        <p:txBody>
          <a:bodyPr>
            <a:normAutofit/>
          </a:bodyPr>
          <a:lstStyle/>
          <a:p>
            <a:r>
              <a:rPr lang="en-US" dirty="0"/>
              <a:t>SIMPLIFY-1</a:t>
            </a:r>
          </a:p>
        </p:txBody>
      </p:sp>
      <p:pic>
        <p:nvPicPr>
          <p:cNvPr id="1030" name="Picture 6">
            <a:extLst>
              <a:ext uri="{FF2B5EF4-FFF2-40B4-BE49-F238E27FC236}">
                <a16:creationId xmlns:a16="http://schemas.microsoft.com/office/drawing/2014/main" id="{1E95118D-2E91-23F9-B7C6-5CE733A0B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222" y="822961"/>
            <a:ext cx="5741556" cy="340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362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457EFF-5D09-C03C-1B9F-59DD8A2FE27D}"/>
              </a:ext>
            </a:extLst>
          </p:cNvPr>
          <p:cNvSpPr>
            <a:spLocks noGrp="1"/>
          </p:cNvSpPr>
          <p:nvPr>
            <p:ph type="title"/>
          </p:nvPr>
        </p:nvSpPr>
        <p:spPr/>
        <p:txBody>
          <a:bodyPr/>
          <a:lstStyle/>
          <a:p>
            <a:r>
              <a:rPr lang="en-US" dirty="0"/>
              <a:t>SIMPLIFY-2</a:t>
            </a:r>
          </a:p>
        </p:txBody>
      </p:sp>
      <p:pic>
        <p:nvPicPr>
          <p:cNvPr id="5" name="New picture">
            <a:extLst>
              <a:ext uri="{FF2B5EF4-FFF2-40B4-BE49-F238E27FC236}">
                <a16:creationId xmlns:a16="http://schemas.microsoft.com/office/drawing/2014/main" id="{4103CC6A-BB9B-678A-D04E-AF7BCAF965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699" b="30937"/>
          <a:stretch/>
        </p:blipFill>
        <p:spPr bwMode="auto">
          <a:xfrm>
            <a:off x="587828" y="822961"/>
            <a:ext cx="7174252" cy="319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1226732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95A887-EBA4-D755-87C6-1D65DAE5529A}"/>
              </a:ext>
            </a:extLst>
          </p:cNvPr>
          <p:cNvSpPr>
            <a:spLocks noGrp="1"/>
          </p:cNvSpPr>
          <p:nvPr>
            <p:ph type="title"/>
          </p:nvPr>
        </p:nvSpPr>
        <p:spPr>
          <a:xfrm>
            <a:off x="-87086" y="1466407"/>
            <a:ext cx="9144000" cy="695496"/>
          </a:xfrm>
        </p:spPr>
        <p:txBody>
          <a:bodyPr>
            <a:normAutofit fontScale="90000"/>
          </a:bodyPr>
          <a:lstStyle/>
          <a:p>
            <a:r>
              <a:rPr lang="en-US" dirty="0"/>
              <a:t>How would your management change if the patient’s baseline platelet count had been 20K?</a:t>
            </a:r>
          </a:p>
        </p:txBody>
      </p:sp>
    </p:spTree>
    <p:extLst>
      <p:ext uri="{BB962C8B-B14F-4D97-AF65-F5344CB8AC3E}">
        <p14:creationId xmlns:p14="http://schemas.microsoft.com/office/powerpoint/2010/main" val="34510079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E00F872-7D88-FA9F-5097-8DBB4A2B380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13452" y="805240"/>
            <a:ext cx="2501676" cy="3346724"/>
          </a:xfrm>
          <a:prstGeom prst="rect">
            <a:avLst/>
          </a:prstGeom>
          <a:solidFill>
            <a:srgbClr val="FFFFFF"/>
          </a:solidFill>
        </p:spPr>
      </p:pic>
      <p:sp>
        <p:nvSpPr>
          <p:cNvPr id="4" name="Title 3">
            <a:extLst>
              <a:ext uri="{FF2B5EF4-FFF2-40B4-BE49-F238E27FC236}">
                <a16:creationId xmlns:a16="http://schemas.microsoft.com/office/drawing/2014/main" id="{A14E801B-B56D-3FEC-1CF5-874D8A506300}"/>
              </a:ext>
            </a:extLst>
          </p:cNvPr>
          <p:cNvSpPr>
            <a:spLocks noGrp="1"/>
          </p:cNvSpPr>
          <p:nvPr>
            <p:ph type="title"/>
          </p:nvPr>
        </p:nvSpPr>
        <p:spPr>
          <a:xfrm>
            <a:off x="0" y="127465"/>
            <a:ext cx="9144000" cy="695496"/>
          </a:xfrm>
        </p:spPr>
        <p:txBody>
          <a:bodyPr>
            <a:normAutofit/>
          </a:bodyPr>
          <a:lstStyle/>
          <a:p>
            <a:r>
              <a:rPr lang="en-US" dirty="0"/>
              <a:t>PERSIST-1</a:t>
            </a:r>
          </a:p>
        </p:txBody>
      </p:sp>
      <p:pic>
        <p:nvPicPr>
          <p:cNvPr id="1028" name="Picture 4">
            <a:extLst>
              <a:ext uri="{FF2B5EF4-FFF2-40B4-BE49-F238E27FC236}">
                <a16:creationId xmlns:a16="http://schemas.microsoft.com/office/drawing/2014/main" id="{1522548E-1904-9C5A-F347-4DA2EF243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135" y="996297"/>
            <a:ext cx="3056413" cy="315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5216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C2126F7F-5F87-7D92-5A8E-C1E5DAE4F9A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6734" y="890462"/>
            <a:ext cx="3498531" cy="3367337"/>
          </a:xfrm>
          <a:prstGeom prst="rect">
            <a:avLst/>
          </a:prstGeom>
          <a:solidFill>
            <a:srgbClr val="FFFFFF"/>
          </a:solidFill>
        </p:spPr>
      </p:pic>
      <p:sp>
        <p:nvSpPr>
          <p:cNvPr id="4" name="Title 3">
            <a:extLst>
              <a:ext uri="{FF2B5EF4-FFF2-40B4-BE49-F238E27FC236}">
                <a16:creationId xmlns:a16="http://schemas.microsoft.com/office/drawing/2014/main" id="{2EF7CDAF-D7E7-AAB1-DF22-E191085D902A}"/>
              </a:ext>
            </a:extLst>
          </p:cNvPr>
          <p:cNvSpPr>
            <a:spLocks noGrp="1"/>
          </p:cNvSpPr>
          <p:nvPr>
            <p:ph type="title"/>
          </p:nvPr>
        </p:nvSpPr>
        <p:spPr>
          <a:xfrm>
            <a:off x="0" y="127465"/>
            <a:ext cx="9144000" cy="695496"/>
          </a:xfrm>
        </p:spPr>
        <p:txBody>
          <a:bodyPr>
            <a:normAutofit/>
          </a:bodyPr>
          <a:lstStyle/>
          <a:p>
            <a:r>
              <a:rPr lang="en-US" dirty="0"/>
              <a:t>PERSIST-2</a:t>
            </a:r>
          </a:p>
        </p:txBody>
      </p:sp>
      <p:pic>
        <p:nvPicPr>
          <p:cNvPr id="3" name="Picture 2">
            <a:extLst>
              <a:ext uri="{FF2B5EF4-FFF2-40B4-BE49-F238E27FC236}">
                <a16:creationId xmlns:a16="http://schemas.microsoft.com/office/drawing/2014/main" id="{27B7C596-1C1A-CD80-9C0E-45564AF8AF9C}"/>
              </a:ext>
            </a:extLst>
          </p:cNvPr>
          <p:cNvPicPr>
            <a:picLocks noChangeAspect="1"/>
          </p:cNvPicPr>
          <p:nvPr/>
        </p:nvPicPr>
        <p:blipFill>
          <a:blip r:embed="rId4"/>
          <a:stretch>
            <a:fillRect/>
          </a:stretch>
        </p:blipFill>
        <p:spPr>
          <a:xfrm>
            <a:off x="4180958" y="822961"/>
            <a:ext cx="4638602" cy="3124200"/>
          </a:xfrm>
          <a:prstGeom prst="rect">
            <a:avLst/>
          </a:prstGeom>
        </p:spPr>
      </p:pic>
    </p:spTree>
    <p:extLst>
      <p:ext uri="{BB962C8B-B14F-4D97-AF65-F5344CB8AC3E}">
        <p14:creationId xmlns:p14="http://schemas.microsoft.com/office/powerpoint/2010/main" val="22139893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359F3F-725F-0126-925F-BF3AB6E7D3DB}"/>
              </a:ext>
            </a:extLst>
          </p:cNvPr>
          <p:cNvSpPr>
            <a:spLocks noGrp="1"/>
          </p:cNvSpPr>
          <p:nvPr>
            <p:ph sz="half" idx="1"/>
          </p:nvPr>
        </p:nvSpPr>
        <p:spPr>
          <a:xfrm>
            <a:off x="261257" y="452846"/>
            <a:ext cx="8381999" cy="2936240"/>
          </a:xfrm>
        </p:spPr>
        <p:txBody>
          <a:bodyPr/>
          <a:lstStyle/>
          <a:p>
            <a:r>
              <a:rPr lang="en-US" sz="2400" dirty="0"/>
              <a:t>She is continued on </a:t>
            </a:r>
            <a:r>
              <a:rPr lang="en-US" sz="2400" dirty="0" err="1"/>
              <a:t>momelotinib</a:t>
            </a:r>
            <a:r>
              <a:rPr lang="en-US" sz="2400" dirty="0"/>
              <a:t> with tolerable side effects. </a:t>
            </a:r>
          </a:p>
          <a:p>
            <a:r>
              <a:rPr lang="en-US" sz="2400" dirty="0"/>
              <a:t>On exam, the spleen is non-palpable.</a:t>
            </a:r>
          </a:p>
          <a:p>
            <a:r>
              <a:rPr lang="en-US" sz="2400" dirty="0"/>
              <a:t>Repeat labs</a:t>
            </a:r>
          </a:p>
          <a:p>
            <a:pPr lvl="1"/>
            <a:r>
              <a:rPr lang="en-US" sz="2000" dirty="0"/>
              <a:t>WBC 6.5 k/</a:t>
            </a:r>
            <a:r>
              <a:rPr lang="en-US" sz="2000" dirty="0" err="1"/>
              <a:t>uL</a:t>
            </a:r>
            <a:endParaRPr lang="en-US" sz="2000" dirty="0"/>
          </a:p>
          <a:p>
            <a:pPr lvl="1"/>
            <a:r>
              <a:rPr lang="en-US" sz="2000" dirty="0"/>
              <a:t>Hg 8.2 g/dL (transfusion independent)</a:t>
            </a:r>
          </a:p>
          <a:p>
            <a:pPr lvl="1"/>
            <a:r>
              <a:rPr lang="en-US" sz="2000" dirty="0" err="1"/>
              <a:t>Plt</a:t>
            </a:r>
            <a:r>
              <a:rPr lang="en-US" sz="2000" dirty="0"/>
              <a:t> 80 k/</a:t>
            </a:r>
            <a:r>
              <a:rPr lang="en-US" sz="2000" dirty="0" err="1"/>
              <a:t>uL</a:t>
            </a:r>
            <a:endParaRPr lang="en-US" sz="2000" dirty="0"/>
          </a:p>
        </p:txBody>
      </p:sp>
    </p:spTree>
    <p:extLst>
      <p:ext uri="{BB962C8B-B14F-4D97-AF65-F5344CB8AC3E}">
        <p14:creationId xmlns:p14="http://schemas.microsoft.com/office/powerpoint/2010/main" val="648327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359F3F-725F-0126-925F-BF3AB6E7D3DB}"/>
              </a:ext>
            </a:extLst>
          </p:cNvPr>
          <p:cNvSpPr>
            <a:spLocks noGrp="1"/>
          </p:cNvSpPr>
          <p:nvPr>
            <p:ph sz="half" idx="1"/>
          </p:nvPr>
        </p:nvSpPr>
        <p:spPr>
          <a:xfrm>
            <a:off x="261257" y="822961"/>
            <a:ext cx="8381999" cy="2936240"/>
          </a:xfrm>
        </p:spPr>
        <p:txBody>
          <a:bodyPr/>
          <a:lstStyle/>
          <a:p>
            <a:r>
              <a:rPr lang="en-US" sz="2400"/>
              <a:t>The patient, however, is interested in a curative approach.</a:t>
            </a:r>
          </a:p>
          <a:p>
            <a:r>
              <a:rPr lang="en-US" sz="2400"/>
              <a:t>What is the role of transplant in Primary Myelofibrosis?</a:t>
            </a:r>
          </a:p>
          <a:p>
            <a:endParaRPr lang="en-US" sz="2400" dirty="0"/>
          </a:p>
        </p:txBody>
      </p:sp>
      <p:sp>
        <p:nvSpPr>
          <p:cNvPr id="4" name="Title 3">
            <a:extLst>
              <a:ext uri="{FF2B5EF4-FFF2-40B4-BE49-F238E27FC236}">
                <a16:creationId xmlns:a16="http://schemas.microsoft.com/office/drawing/2014/main" id="{111DC95E-17A2-8E48-B852-C9343E060974}"/>
              </a:ext>
            </a:extLst>
          </p:cNvPr>
          <p:cNvSpPr>
            <a:spLocks noGrp="1"/>
          </p:cNvSpPr>
          <p:nvPr>
            <p:ph type="title"/>
          </p:nvPr>
        </p:nvSpPr>
        <p:spPr/>
        <p:txBody>
          <a:bodyPr/>
          <a:lstStyle/>
          <a:p>
            <a:r>
              <a:rPr lang="en-US" dirty="0"/>
              <a:t>Case Continues</a:t>
            </a:r>
          </a:p>
        </p:txBody>
      </p:sp>
      <p:pic>
        <p:nvPicPr>
          <p:cNvPr id="3" name="Picture 2" descr="Question mark symbol">
            <a:extLst>
              <a:ext uri="{FF2B5EF4-FFF2-40B4-BE49-F238E27FC236}">
                <a16:creationId xmlns:a16="http://schemas.microsoft.com/office/drawing/2014/main" id="{E747802D-2059-F8E4-A2C4-868A453A789C}"/>
              </a:ext>
            </a:extLst>
          </p:cNvPr>
          <p:cNvPicPr>
            <a:picLocks noChangeAspect="1"/>
          </p:cNvPicPr>
          <p:nvPr/>
        </p:nvPicPr>
        <p:blipFill>
          <a:blip r:embed="rId3"/>
          <a:stretch>
            <a:fillRect/>
          </a:stretch>
        </p:blipFill>
        <p:spPr>
          <a:xfrm>
            <a:off x="2782188" y="2059817"/>
            <a:ext cx="3579623" cy="2010096"/>
          </a:xfrm>
          <a:prstGeom prst="rect">
            <a:avLst/>
          </a:prstGeom>
        </p:spPr>
      </p:pic>
    </p:spTree>
    <p:extLst>
      <p:ext uri="{BB962C8B-B14F-4D97-AF65-F5344CB8AC3E}">
        <p14:creationId xmlns:p14="http://schemas.microsoft.com/office/powerpoint/2010/main" val="9117894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AF88AD-F1D8-2193-435C-218F968D0BCF}"/>
              </a:ext>
            </a:extLst>
          </p:cNvPr>
          <p:cNvSpPr>
            <a:spLocks noGrp="1"/>
          </p:cNvSpPr>
          <p:nvPr>
            <p:ph type="title"/>
          </p:nvPr>
        </p:nvSpPr>
        <p:spPr/>
        <p:txBody>
          <a:bodyPr/>
          <a:lstStyle/>
          <a:p>
            <a:r>
              <a:rPr lang="en-US" dirty="0"/>
              <a:t>Allogeneic Transplant for PMF</a:t>
            </a:r>
          </a:p>
        </p:txBody>
      </p:sp>
      <p:pic>
        <p:nvPicPr>
          <p:cNvPr id="1026" name="Picture 2">
            <a:extLst>
              <a:ext uri="{FF2B5EF4-FFF2-40B4-BE49-F238E27FC236}">
                <a16:creationId xmlns:a16="http://schemas.microsoft.com/office/drawing/2014/main" id="{0D163C3B-67DC-309C-0EC4-CC0270EA4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97" y="822959"/>
            <a:ext cx="3517462" cy="35023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597E515-6341-1A09-579B-963F32FA1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256" y="759430"/>
            <a:ext cx="4099158" cy="356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2371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31F624-3243-6633-84CA-7273C15E7C5D}"/>
              </a:ext>
            </a:extLst>
          </p:cNvPr>
          <p:cNvSpPr>
            <a:spLocks noGrp="1"/>
          </p:cNvSpPr>
          <p:nvPr>
            <p:ph sz="half" idx="2"/>
          </p:nvPr>
        </p:nvSpPr>
        <p:spPr>
          <a:xfrm>
            <a:off x="0" y="637904"/>
            <a:ext cx="9241970" cy="2936240"/>
          </a:xfrm>
        </p:spPr>
        <p:txBody>
          <a:bodyPr>
            <a:normAutofit fontScale="92500" lnSpcReduction="10000"/>
          </a:bodyPr>
          <a:lstStyle/>
          <a:p>
            <a:r>
              <a:rPr lang="en-US" sz="2000" dirty="0"/>
              <a:t>For Patients who have a suboptimal response to therapy with </a:t>
            </a:r>
            <a:r>
              <a:rPr lang="en-US" sz="2000" dirty="0" err="1"/>
              <a:t>ruxolitinib</a:t>
            </a:r>
            <a:r>
              <a:rPr lang="en-US" sz="2000" dirty="0"/>
              <a:t>, transitioning to either </a:t>
            </a:r>
            <a:r>
              <a:rPr lang="en-US" sz="2000" dirty="0" err="1"/>
              <a:t>pacritinib</a:t>
            </a:r>
            <a:r>
              <a:rPr lang="en-US" sz="2000" dirty="0"/>
              <a:t>, </a:t>
            </a:r>
            <a:r>
              <a:rPr lang="en-US" sz="2000" dirty="0" err="1"/>
              <a:t>fedratinib</a:t>
            </a:r>
            <a:r>
              <a:rPr lang="en-US" sz="2000" dirty="0"/>
              <a:t>, or </a:t>
            </a:r>
            <a:r>
              <a:rPr lang="en-US" sz="2000" dirty="0" err="1"/>
              <a:t>momelotinib</a:t>
            </a:r>
            <a:r>
              <a:rPr lang="en-US" sz="2000" dirty="0"/>
              <a:t> is an appropriate therapeutic option. </a:t>
            </a:r>
          </a:p>
          <a:p>
            <a:r>
              <a:rPr lang="en-US" sz="2000" dirty="0"/>
              <a:t>The choice between </a:t>
            </a:r>
            <a:r>
              <a:rPr lang="en-US" sz="2000" dirty="0" err="1"/>
              <a:t>pacritinib</a:t>
            </a:r>
            <a:r>
              <a:rPr lang="en-US" sz="2000" dirty="0"/>
              <a:t>, </a:t>
            </a:r>
            <a:r>
              <a:rPr lang="en-US" sz="2000" dirty="0" err="1"/>
              <a:t>fedratinib</a:t>
            </a:r>
            <a:r>
              <a:rPr lang="en-US" sz="2000" dirty="0"/>
              <a:t> or </a:t>
            </a:r>
            <a:r>
              <a:rPr lang="en-US" sz="2000" dirty="0" err="1"/>
              <a:t>momelotinib</a:t>
            </a:r>
            <a:r>
              <a:rPr lang="en-US" sz="2000" dirty="0"/>
              <a:t> should be made based on toxicity profile. </a:t>
            </a:r>
          </a:p>
          <a:p>
            <a:r>
              <a:rPr lang="en-US" sz="2000" dirty="0" err="1"/>
              <a:t>Pacritinib</a:t>
            </a:r>
            <a:r>
              <a:rPr lang="en-US" sz="2000" dirty="0"/>
              <a:t> and </a:t>
            </a:r>
            <a:r>
              <a:rPr lang="en-US" sz="2000" dirty="0" err="1"/>
              <a:t>momelotinib</a:t>
            </a:r>
            <a:r>
              <a:rPr lang="en-US" sz="2000" dirty="0"/>
              <a:t> are less myelosuppressive and should be considered when counts are a concern.</a:t>
            </a:r>
          </a:p>
          <a:p>
            <a:r>
              <a:rPr lang="en-US" sz="2000" dirty="0" err="1"/>
              <a:t>Allo</a:t>
            </a:r>
            <a:r>
              <a:rPr lang="en-US" sz="2000" dirty="0"/>
              <a:t>-HSCT should be considered in eligible patients with DIPSS intermediate-2/high and MIPSS 70 high-risk scores at the time of best spleen response.</a:t>
            </a:r>
          </a:p>
          <a:p>
            <a:r>
              <a:rPr lang="en-US" sz="2000" dirty="0"/>
              <a:t>Thrombocytopenia is associated with worse survival outcomes </a:t>
            </a:r>
            <a:r>
              <a:rPr lang="en-US" sz="2000"/>
              <a:t>and non</a:t>
            </a:r>
            <a:r>
              <a:rPr lang="en-US" sz="2000" dirty="0"/>
              <a:t>-</a:t>
            </a:r>
            <a:r>
              <a:rPr lang="en-US" sz="2000"/>
              <a:t>relapse </a:t>
            </a:r>
            <a:r>
              <a:rPr lang="en-US" sz="2000" dirty="0"/>
              <a:t>mortality.</a:t>
            </a:r>
          </a:p>
          <a:p>
            <a:endParaRPr lang="en-US" sz="2000" dirty="0"/>
          </a:p>
        </p:txBody>
      </p:sp>
      <p:sp>
        <p:nvSpPr>
          <p:cNvPr id="4" name="Title 3">
            <a:extLst>
              <a:ext uri="{FF2B5EF4-FFF2-40B4-BE49-F238E27FC236}">
                <a16:creationId xmlns:a16="http://schemas.microsoft.com/office/drawing/2014/main" id="{F6E69466-19B9-5BDB-1A4B-23634AEFE788}"/>
              </a:ext>
            </a:extLst>
          </p:cNvPr>
          <p:cNvSpPr>
            <a:spLocks noGrp="1"/>
          </p:cNvSpPr>
          <p:nvPr>
            <p:ph type="title"/>
          </p:nvPr>
        </p:nvSpPr>
        <p:spPr>
          <a:xfrm>
            <a:off x="0" y="-57592"/>
            <a:ext cx="9144000" cy="695496"/>
          </a:xfrm>
        </p:spPr>
        <p:txBody>
          <a:bodyPr/>
          <a:lstStyle/>
          <a:p>
            <a:r>
              <a:rPr lang="en-US" dirty="0"/>
              <a:t>Take home points  </a:t>
            </a:r>
          </a:p>
        </p:txBody>
      </p:sp>
    </p:spTree>
    <p:extLst>
      <p:ext uri="{BB962C8B-B14F-4D97-AF65-F5344CB8AC3E}">
        <p14:creationId xmlns:p14="http://schemas.microsoft.com/office/powerpoint/2010/main" val="1213019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6032" y="127465"/>
            <a:ext cx="8577072" cy="685801"/>
          </a:xfrm>
        </p:spPr>
        <p:txBody>
          <a:bodyPr/>
          <a:lstStyle/>
          <a:p>
            <a:r>
              <a:rPr lang="en-US" sz="2000" b="1" dirty="0"/>
              <a:t>SIMPLIFY-1: </a:t>
            </a:r>
            <a:r>
              <a:rPr lang="en-US" sz="2000" b="1" dirty="0" err="1"/>
              <a:t>Momelotinib</a:t>
            </a:r>
            <a:r>
              <a:rPr lang="en-US" sz="2000" b="1" dirty="0"/>
              <a:t> versus ruxolitinib in </a:t>
            </a:r>
            <a:r>
              <a:rPr lang="en-US" sz="2000" b="1" dirty="0" err="1"/>
              <a:t>JAKi</a:t>
            </a:r>
            <a:r>
              <a:rPr lang="en-US" sz="2000" b="1" dirty="0"/>
              <a:t>-naïve myelofibrosis patients</a:t>
            </a:r>
          </a:p>
        </p:txBody>
      </p:sp>
      <p:sp>
        <p:nvSpPr>
          <p:cNvPr id="3" name="Content Placeholder 3">
            <a:extLst>
              <a:ext uri="{FF2B5EF4-FFF2-40B4-BE49-F238E27FC236}">
                <a16:creationId xmlns:a16="http://schemas.microsoft.com/office/drawing/2014/main" id="{7D79B7C5-6544-DC25-B99A-59F0D46EBFBF}"/>
              </a:ext>
            </a:extLst>
          </p:cNvPr>
          <p:cNvSpPr txBox="1">
            <a:spLocks/>
          </p:cNvSpPr>
          <p:nvPr/>
        </p:nvSpPr>
        <p:spPr bwMode="auto">
          <a:xfrm>
            <a:off x="374904" y="831554"/>
            <a:ext cx="8394192" cy="685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285750" indent="-285750" algn="l">
              <a:buFont typeface="Arial" panose="020B0604020202020204" pitchFamily="34" charset="0"/>
              <a:buChar char="•"/>
            </a:pPr>
            <a:r>
              <a:rPr lang="en-US" sz="1400" dirty="0"/>
              <a:t>Phase 3, randomized, double-blind trial of </a:t>
            </a:r>
            <a:r>
              <a:rPr lang="en-US" sz="1400" dirty="0" err="1"/>
              <a:t>momelotinib</a:t>
            </a:r>
            <a:r>
              <a:rPr lang="en-US" sz="1400" dirty="0"/>
              <a:t> vs ruxolitinib for primary, post-PV/ET MF; intermediate-2 or higher; platelets </a:t>
            </a:r>
            <a:r>
              <a:rPr kumimoji="0" lang="en-US" sz="1400" b="0" i="0" u="none" strike="noStrike" kern="1200" cap="none" spc="0" normalizeH="0" baseline="0" noProof="0" dirty="0">
                <a:ln>
                  <a:noFill/>
                </a:ln>
                <a:effectLst/>
                <a:uLnTx/>
                <a:uFillTx/>
                <a:latin typeface="Calibri" panose="020F0502020204030204"/>
                <a:cs typeface="Arial" panose="020B0604020202020204" pitchFamily="34" charset="0"/>
                <a:sym typeface="Symbol" panose="05050102010706020507" pitchFamily="18" charset="2"/>
              </a:rPr>
              <a:t></a:t>
            </a:r>
            <a:r>
              <a:rPr lang="en-US" sz="1400" dirty="0"/>
              <a:t>50 K/mcl (n=432; 215/217)</a:t>
            </a:r>
          </a:p>
        </p:txBody>
      </p:sp>
      <p:sp>
        <p:nvSpPr>
          <p:cNvPr id="6" name="Text Box 11">
            <a:extLst>
              <a:ext uri="{FF2B5EF4-FFF2-40B4-BE49-F238E27FC236}">
                <a16:creationId xmlns:a16="http://schemas.microsoft.com/office/drawing/2014/main" id="{D7636927-1449-EBDF-D34A-D0C871282AFB}"/>
              </a:ext>
            </a:extLst>
          </p:cNvPr>
          <p:cNvSpPr txBox="1">
            <a:spLocks noChangeArrowheads="1"/>
          </p:cNvSpPr>
          <p:nvPr/>
        </p:nvSpPr>
        <p:spPr bwMode="auto">
          <a:xfrm>
            <a:off x="7546573" y="4105845"/>
            <a:ext cx="18423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altLang="en-US" sz="105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Mesa. JCO. 2017;35:3844. </a:t>
            </a:r>
          </a:p>
        </p:txBody>
      </p:sp>
      <p:sp>
        <p:nvSpPr>
          <p:cNvPr id="8" name="Rectangle 7">
            <a:extLst>
              <a:ext uri="{FF2B5EF4-FFF2-40B4-BE49-F238E27FC236}">
                <a16:creationId xmlns:a16="http://schemas.microsoft.com/office/drawing/2014/main" id="{E4FEAA34-862B-6DF2-3BB6-F9ABCDA60021}"/>
              </a:ext>
            </a:extLst>
          </p:cNvPr>
          <p:cNvSpPr/>
          <p:nvPr/>
        </p:nvSpPr>
        <p:spPr bwMode="auto">
          <a:xfrm>
            <a:off x="932687" y="1973243"/>
            <a:ext cx="1389888" cy="713232"/>
          </a:xfrm>
          <a:prstGeom prst="rect">
            <a:avLst/>
          </a:prstGeom>
          <a:ln w="1905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kumimoji="0" lang="en-US" sz="1000" b="0" i="0" u="none" strike="noStrike" cap="none" normalizeH="0" baseline="0" dirty="0" err="1">
                <a:ln>
                  <a:noFill/>
                </a:ln>
                <a:solidFill>
                  <a:schemeClr val="tx1"/>
                </a:solidFill>
                <a:effectLst/>
                <a:latin typeface="Arial" pitchFamily="-72" charset="0"/>
                <a:ea typeface="ＭＳ Ｐゴシック" pitchFamily="-72" charset="-128"/>
                <a:cs typeface="ＭＳ Ｐゴシック" pitchFamily="-72" charset="-128"/>
              </a:rPr>
              <a:t>JAKi</a:t>
            </a: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naïve MF</a:t>
            </a:r>
          </a:p>
          <a:p>
            <a:pPr marL="171450" marR="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900" dirty="0">
                <a:latin typeface="Arial" pitchFamily="-72" charset="0"/>
                <a:ea typeface="ＭＳ Ｐゴシック" pitchFamily="-72" charset="-128"/>
                <a:cs typeface="ＭＳ Ｐゴシック" pitchFamily="-72" charset="-128"/>
              </a:rPr>
              <a:t>Int-2 or higher</a:t>
            </a:r>
          </a:p>
          <a:p>
            <a:pPr marL="171450" marR="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9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Spleen &gt; 5cm LCM</a:t>
            </a:r>
          </a:p>
          <a:p>
            <a:pPr marL="171450" marR="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900" dirty="0" err="1">
                <a:latin typeface="Arial" pitchFamily="-72" charset="0"/>
                <a:ea typeface="ＭＳ Ｐゴシック" pitchFamily="-72" charset="-128"/>
                <a:cs typeface="ＭＳ Ｐゴシック" pitchFamily="-72" charset="-128"/>
              </a:rPr>
              <a:t>Plt</a:t>
            </a:r>
            <a:r>
              <a:rPr lang="en-US" sz="900" dirty="0">
                <a:latin typeface="Arial" pitchFamily="-72" charset="0"/>
                <a:ea typeface="ＭＳ Ｐゴシック" pitchFamily="-72" charset="-128"/>
                <a:cs typeface="ＭＳ Ｐゴシック" pitchFamily="-72" charset="-128"/>
              </a:rPr>
              <a:t> &gt; 50 K/mcl</a:t>
            </a:r>
            <a:r>
              <a:rPr kumimoji="0" lang="en-US" sz="9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a:t>
            </a:r>
          </a:p>
        </p:txBody>
      </p:sp>
      <p:sp>
        <p:nvSpPr>
          <p:cNvPr id="9" name="Rectangle 8">
            <a:extLst>
              <a:ext uri="{FF2B5EF4-FFF2-40B4-BE49-F238E27FC236}">
                <a16:creationId xmlns:a16="http://schemas.microsoft.com/office/drawing/2014/main" id="{3A93356C-A9BB-0FC3-6C7F-B07B701858CC}"/>
              </a:ext>
            </a:extLst>
          </p:cNvPr>
          <p:cNvSpPr/>
          <p:nvPr/>
        </p:nvSpPr>
        <p:spPr bwMode="auto">
          <a:xfrm>
            <a:off x="3444241" y="1703281"/>
            <a:ext cx="1667256" cy="336609"/>
          </a:xfrm>
          <a:prstGeom prst="rect">
            <a:avLst/>
          </a:prstGeom>
          <a:solidFill>
            <a:srgbClr val="EABBB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err="1">
                <a:ln>
                  <a:noFill/>
                </a:ln>
                <a:solidFill>
                  <a:schemeClr val="tx1"/>
                </a:solidFill>
                <a:effectLst/>
                <a:latin typeface="Arial" pitchFamily="-72" charset="0"/>
                <a:ea typeface="ＭＳ Ｐゴシック" pitchFamily="-72" charset="-128"/>
                <a:cs typeface="ＭＳ Ｐゴシック" pitchFamily="-72" charset="-128"/>
              </a:rPr>
              <a:t>Momelotinib</a:t>
            </a: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200mg </a:t>
            </a:r>
            <a:r>
              <a:rPr kumimoji="0" lang="en-US" sz="1000" b="0" i="0" u="none" strike="noStrike" cap="none" normalizeH="0" baseline="0" dirty="0" err="1">
                <a:ln>
                  <a:noFill/>
                </a:ln>
                <a:solidFill>
                  <a:schemeClr val="tx1"/>
                </a:solidFill>
                <a:effectLst/>
                <a:latin typeface="Arial" pitchFamily="-72" charset="0"/>
                <a:ea typeface="ＭＳ Ｐゴシック" pitchFamily="-72" charset="-128"/>
                <a:cs typeface="ＭＳ Ｐゴシック" pitchFamily="-72" charset="-128"/>
              </a:rPr>
              <a:t>Qday</a:t>
            </a:r>
            <a:endPar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9">
            <a:extLst>
              <a:ext uri="{FF2B5EF4-FFF2-40B4-BE49-F238E27FC236}">
                <a16:creationId xmlns:a16="http://schemas.microsoft.com/office/drawing/2014/main" id="{8159C254-16B4-B75E-9B84-5A8CF43BB0AD}"/>
              </a:ext>
            </a:extLst>
          </p:cNvPr>
          <p:cNvSpPr/>
          <p:nvPr/>
        </p:nvSpPr>
        <p:spPr bwMode="auto">
          <a:xfrm>
            <a:off x="3444240" y="2641144"/>
            <a:ext cx="1667256" cy="294229"/>
          </a:xfrm>
          <a:prstGeom prst="rect">
            <a:avLst/>
          </a:prstGeom>
          <a:solidFill>
            <a:srgbClr val="AEB6E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Ruxolitinib 20mg BID</a:t>
            </a:r>
            <a:endParaRPr kumimoji="0" lang="en-US" sz="9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Rectangle 10">
            <a:extLst>
              <a:ext uri="{FF2B5EF4-FFF2-40B4-BE49-F238E27FC236}">
                <a16:creationId xmlns:a16="http://schemas.microsoft.com/office/drawing/2014/main" id="{55877994-81E9-2D70-FCEB-51F20D475EF9}"/>
              </a:ext>
            </a:extLst>
          </p:cNvPr>
          <p:cNvSpPr/>
          <p:nvPr/>
        </p:nvSpPr>
        <p:spPr bwMode="auto">
          <a:xfrm>
            <a:off x="6233160" y="1944922"/>
            <a:ext cx="1336548" cy="759064"/>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Optional open-label</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err="1">
                <a:ln>
                  <a:noFill/>
                </a:ln>
                <a:solidFill>
                  <a:schemeClr val="tx1"/>
                </a:solidFill>
                <a:effectLst/>
                <a:latin typeface="Arial" pitchFamily="-72" charset="0"/>
                <a:ea typeface="ＭＳ Ｐゴシック" pitchFamily="-72" charset="-128"/>
                <a:cs typeface="ＭＳ Ｐゴシック" pitchFamily="-72" charset="-128"/>
              </a:rPr>
              <a:t>Momelotinib</a:t>
            </a: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200mg </a:t>
            </a:r>
            <a:r>
              <a:rPr kumimoji="0" lang="en-US" sz="1000" b="0" i="0" u="none" strike="noStrike" cap="none" normalizeH="0" baseline="0" dirty="0" err="1">
                <a:ln>
                  <a:noFill/>
                </a:ln>
                <a:solidFill>
                  <a:schemeClr val="tx1"/>
                </a:solidFill>
                <a:effectLst/>
                <a:latin typeface="Arial" pitchFamily="-72" charset="0"/>
                <a:ea typeface="ＭＳ Ｐゴシック" pitchFamily="-72" charset="-128"/>
                <a:cs typeface="ＭＳ Ｐゴシック" pitchFamily="-72" charset="-128"/>
              </a:rPr>
              <a:t>Qday</a:t>
            </a:r>
            <a:endPar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Left Brace 11">
            <a:extLst>
              <a:ext uri="{FF2B5EF4-FFF2-40B4-BE49-F238E27FC236}">
                <a16:creationId xmlns:a16="http://schemas.microsoft.com/office/drawing/2014/main" id="{6934C217-A51C-172E-0100-A09290FA8E92}"/>
              </a:ext>
            </a:extLst>
          </p:cNvPr>
          <p:cNvSpPr/>
          <p:nvPr/>
        </p:nvSpPr>
        <p:spPr bwMode="auto">
          <a:xfrm>
            <a:off x="2322575" y="1840440"/>
            <a:ext cx="1121665" cy="922786"/>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3" name="Right Brace 12">
            <a:extLst>
              <a:ext uri="{FF2B5EF4-FFF2-40B4-BE49-F238E27FC236}">
                <a16:creationId xmlns:a16="http://schemas.microsoft.com/office/drawing/2014/main" id="{79EB3257-90EC-51A3-475D-314B051CC1DB}"/>
              </a:ext>
            </a:extLst>
          </p:cNvPr>
          <p:cNvSpPr/>
          <p:nvPr/>
        </p:nvSpPr>
        <p:spPr bwMode="auto">
          <a:xfrm>
            <a:off x="5145076" y="1895602"/>
            <a:ext cx="832105" cy="867624"/>
          </a:xfrm>
          <a:prstGeom prst="rightBrace">
            <a:avLst>
              <a:gd name="adj1" fmla="val 8333"/>
              <a:gd name="adj2" fmla="val 50785"/>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cxnSp>
        <p:nvCxnSpPr>
          <p:cNvPr id="14" name="Straight Arrow Connector 13">
            <a:extLst>
              <a:ext uri="{FF2B5EF4-FFF2-40B4-BE49-F238E27FC236}">
                <a16:creationId xmlns:a16="http://schemas.microsoft.com/office/drawing/2014/main" id="{37B9762B-380F-600F-FC0C-EE850B26339F}"/>
              </a:ext>
            </a:extLst>
          </p:cNvPr>
          <p:cNvCxnSpPr>
            <a:cxnSpLocks/>
          </p:cNvCxnSpPr>
          <p:nvPr/>
        </p:nvCxnSpPr>
        <p:spPr bwMode="auto">
          <a:xfrm>
            <a:off x="5755360" y="2330000"/>
            <a:ext cx="449632"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6" name="Right Bracket 15">
            <a:extLst>
              <a:ext uri="{FF2B5EF4-FFF2-40B4-BE49-F238E27FC236}">
                <a16:creationId xmlns:a16="http://schemas.microsoft.com/office/drawing/2014/main" id="{5DD2C814-93AE-A65D-FB5F-912131D6DC24}"/>
              </a:ext>
            </a:extLst>
          </p:cNvPr>
          <p:cNvSpPr/>
          <p:nvPr/>
        </p:nvSpPr>
        <p:spPr bwMode="auto">
          <a:xfrm rot="5400000">
            <a:off x="4206496" y="1262817"/>
            <a:ext cx="237744" cy="3303626"/>
          </a:xfrm>
          <a:prstGeom prst="rightBracke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TextBox 17">
            <a:extLst>
              <a:ext uri="{FF2B5EF4-FFF2-40B4-BE49-F238E27FC236}">
                <a16:creationId xmlns:a16="http://schemas.microsoft.com/office/drawing/2014/main" id="{27BF1A53-FB4F-EFFA-2DD7-1B8B8B2FC172}"/>
              </a:ext>
            </a:extLst>
          </p:cNvPr>
          <p:cNvSpPr txBox="1"/>
          <p:nvPr/>
        </p:nvSpPr>
        <p:spPr>
          <a:xfrm>
            <a:off x="3578404" y="3040191"/>
            <a:ext cx="1566672" cy="415498"/>
          </a:xfrm>
          <a:prstGeom prst="rect">
            <a:avLst/>
          </a:prstGeom>
          <a:noFill/>
        </p:spPr>
        <p:txBody>
          <a:bodyPr wrap="square" rtlCol="0">
            <a:spAutoFit/>
          </a:bodyPr>
          <a:lstStyle/>
          <a:p>
            <a:r>
              <a:rPr lang="en-US" sz="1050" i="1" dirty="0"/>
              <a:t>Double blinded portion</a:t>
            </a:r>
          </a:p>
          <a:p>
            <a:pPr algn="ctr"/>
            <a:r>
              <a:rPr lang="en-US" sz="1050" b="1" i="1" dirty="0">
                <a:solidFill>
                  <a:srgbClr val="C00000"/>
                </a:solidFill>
              </a:rPr>
              <a:t>24 weeks</a:t>
            </a:r>
          </a:p>
        </p:txBody>
      </p:sp>
      <p:sp>
        <p:nvSpPr>
          <p:cNvPr id="22" name="TextBox 21">
            <a:extLst>
              <a:ext uri="{FF2B5EF4-FFF2-40B4-BE49-F238E27FC236}">
                <a16:creationId xmlns:a16="http://schemas.microsoft.com/office/drawing/2014/main" id="{E5F454A2-951B-692B-8900-DE645D3FB658}"/>
              </a:ext>
            </a:extLst>
          </p:cNvPr>
          <p:cNvSpPr txBox="1"/>
          <p:nvPr/>
        </p:nvSpPr>
        <p:spPr>
          <a:xfrm>
            <a:off x="2826259" y="2187294"/>
            <a:ext cx="1336548" cy="261610"/>
          </a:xfrm>
          <a:prstGeom prst="rect">
            <a:avLst/>
          </a:prstGeom>
          <a:noFill/>
        </p:spPr>
        <p:txBody>
          <a:bodyPr wrap="square" rtlCol="0">
            <a:spAutoFit/>
          </a:bodyPr>
          <a:lstStyle/>
          <a:p>
            <a:r>
              <a:rPr lang="en-US" sz="1050" i="1" dirty="0"/>
              <a:t>1:1 randomization</a:t>
            </a:r>
          </a:p>
        </p:txBody>
      </p:sp>
      <p:sp>
        <p:nvSpPr>
          <p:cNvPr id="25" name="TextBox 24">
            <a:extLst>
              <a:ext uri="{FF2B5EF4-FFF2-40B4-BE49-F238E27FC236}">
                <a16:creationId xmlns:a16="http://schemas.microsoft.com/office/drawing/2014/main" id="{F59EDD5D-FF54-D5EF-A2DF-575D6FAD73F6}"/>
              </a:ext>
            </a:extLst>
          </p:cNvPr>
          <p:cNvSpPr txBox="1"/>
          <p:nvPr/>
        </p:nvSpPr>
        <p:spPr>
          <a:xfrm>
            <a:off x="298756" y="3545960"/>
            <a:ext cx="7519363" cy="577081"/>
          </a:xfrm>
          <a:prstGeom prst="rect">
            <a:avLst/>
          </a:prstGeom>
          <a:noFill/>
        </p:spPr>
        <p:txBody>
          <a:bodyPr wrap="square" rtlCol="0">
            <a:spAutoFit/>
          </a:bodyPr>
          <a:lstStyle/>
          <a:p>
            <a:pPr marL="171450" indent="-171450">
              <a:buFont typeface="Arial" panose="020B0604020202020204" pitchFamily="34" charset="0"/>
              <a:buChar char="•"/>
            </a:pPr>
            <a:r>
              <a:rPr lang="en-US" sz="1050" b="1" dirty="0"/>
              <a:t>Primary Endpoint: </a:t>
            </a:r>
            <a:r>
              <a:rPr lang="en-US" sz="1050" dirty="0"/>
              <a:t>35% Spleen volume reduction at week 24</a:t>
            </a:r>
          </a:p>
          <a:p>
            <a:pPr marL="171450" indent="-171450">
              <a:buFont typeface="Arial" panose="020B0604020202020204" pitchFamily="34" charset="0"/>
              <a:buChar char="•"/>
            </a:pPr>
            <a:r>
              <a:rPr lang="en-US" sz="1050" b="1" dirty="0"/>
              <a:t>Secondary Endpoint: </a:t>
            </a:r>
            <a:r>
              <a:rPr lang="en-US" sz="1050" dirty="0"/>
              <a:t>TSS improvement at week 24; RBC transfusion rate/dependence/independence rate at week 24</a:t>
            </a:r>
          </a:p>
          <a:p>
            <a:pPr marL="171450" indent="-171450">
              <a:buFont typeface="Arial" panose="020B0604020202020204" pitchFamily="34" charset="0"/>
              <a:buChar char="•"/>
            </a:pPr>
            <a:endParaRPr lang="en-US" sz="1050" dirty="0"/>
          </a:p>
        </p:txBody>
      </p:sp>
    </p:spTree>
    <p:extLst>
      <p:ext uri="{BB962C8B-B14F-4D97-AF65-F5344CB8AC3E}">
        <p14:creationId xmlns:p14="http://schemas.microsoft.com/office/powerpoint/2010/main" val="1687518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A26795-F7C8-95C5-0596-4A4E16ED815F}"/>
              </a:ext>
            </a:extLst>
          </p:cNvPr>
          <p:cNvSpPr>
            <a:spLocks noGrp="1"/>
          </p:cNvSpPr>
          <p:nvPr>
            <p:ph sz="half" idx="1"/>
          </p:nvPr>
        </p:nvSpPr>
        <p:spPr>
          <a:xfrm>
            <a:off x="587827" y="508001"/>
            <a:ext cx="7641772" cy="2936240"/>
          </a:xfrm>
        </p:spPr>
        <p:txBody>
          <a:bodyPr>
            <a:normAutofit fontScale="85000" lnSpcReduction="20000"/>
          </a:bodyPr>
          <a:lstStyle/>
          <a:p>
            <a:r>
              <a:rPr lang="en-US" sz="1100" dirty="0"/>
              <a:t>Bosques, L; </a:t>
            </a:r>
            <a:r>
              <a:rPr lang="en-US" sz="1100" dirty="0" err="1"/>
              <a:t>Bell,C</a:t>
            </a:r>
            <a:r>
              <a:rPr lang="en-US" sz="1100" dirty="0"/>
              <a:t> and Hobbs, G Evaluating Approved JAK Inhibitors for the Treatment of Myelofibrosis. ASCO Daily News. 10/30/2023.</a:t>
            </a:r>
          </a:p>
          <a:p>
            <a:r>
              <a:rPr lang="en-US" sz="1100" b="0" i="0" dirty="0">
                <a:solidFill>
                  <a:srgbClr val="272727"/>
                </a:solidFill>
                <a:effectLst/>
                <a:highlight>
                  <a:srgbClr val="FFFFFF"/>
                </a:highlight>
              </a:rPr>
              <a:t>Venugopal S, </a:t>
            </a:r>
            <a:r>
              <a:rPr lang="en-US" sz="1100" b="0" i="0" dirty="0" err="1">
                <a:solidFill>
                  <a:srgbClr val="272727"/>
                </a:solidFill>
                <a:effectLst/>
                <a:highlight>
                  <a:srgbClr val="FFFFFF"/>
                </a:highlight>
              </a:rPr>
              <a:t>Mascarenhas</a:t>
            </a:r>
            <a:r>
              <a:rPr lang="en-US" sz="1100" b="0" i="0" dirty="0">
                <a:solidFill>
                  <a:srgbClr val="272727"/>
                </a:solidFill>
                <a:effectLst/>
                <a:highlight>
                  <a:srgbClr val="FFFFFF"/>
                </a:highlight>
              </a:rPr>
              <a:t> J. Novel therapeutics in myeloproliferative neoplasms. </a:t>
            </a:r>
            <a:r>
              <a:rPr lang="en-US" sz="1100" b="0" i="1" u="sng" dirty="0">
                <a:solidFill>
                  <a:srgbClr val="155BC3"/>
                </a:solidFill>
                <a:effectLst/>
                <a:highlight>
                  <a:srgbClr val="FFFFFF"/>
                </a:highlight>
                <a:hlinkClick r:id="rId2"/>
              </a:rPr>
              <a:t>J </a:t>
            </a:r>
            <a:r>
              <a:rPr lang="en-US" sz="1100" b="0" i="1" u="sng" dirty="0" err="1">
                <a:solidFill>
                  <a:srgbClr val="155BC3"/>
                </a:solidFill>
                <a:effectLst/>
                <a:highlight>
                  <a:srgbClr val="FFFFFF"/>
                </a:highlight>
                <a:hlinkClick r:id="rId2"/>
              </a:rPr>
              <a:t>Hematol</a:t>
            </a:r>
            <a:r>
              <a:rPr lang="en-US" sz="1100" b="0" i="1" u="sng" dirty="0">
                <a:solidFill>
                  <a:srgbClr val="155BC3"/>
                </a:solidFill>
                <a:effectLst/>
                <a:highlight>
                  <a:srgbClr val="FFFFFF"/>
                </a:highlight>
                <a:hlinkClick r:id="rId2"/>
              </a:rPr>
              <a:t> Oncol</a:t>
            </a:r>
            <a:r>
              <a:rPr lang="en-US" sz="1100" b="0" i="0" dirty="0">
                <a:solidFill>
                  <a:srgbClr val="272727"/>
                </a:solidFill>
                <a:effectLst/>
                <a:highlight>
                  <a:srgbClr val="FFFFFF"/>
                </a:highlight>
              </a:rPr>
              <a:t>. 2020;13(1):162.</a:t>
            </a:r>
          </a:p>
          <a:p>
            <a:r>
              <a:rPr lang="en-US" sz="1100" b="0" i="0" dirty="0">
                <a:solidFill>
                  <a:srgbClr val="272727"/>
                </a:solidFill>
                <a:effectLst/>
                <a:highlight>
                  <a:srgbClr val="FFFFFF"/>
                </a:highlight>
              </a:rPr>
              <a:t>Oh ST, Mesa R, Harrison C, et al. </a:t>
            </a:r>
            <a:r>
              <a:rPr lang="en-US" sz="1100" b="0" i="0" dirty="0" err="1">
                <a:solidFill>
                  <a:srgbClr val="272727"/>
                </a:solidFill>
                <a:effectLst/>
                <a:highlight>
                  <a:srgbClr val="FFFFFF"/>
                </a:highlight>
              </a:rPr>
              <a:t>Pacritinib</a:t>
            </a:r>
            <a:r>
              <a:rPr lang="en-US" sz="1100" b="0" i="0" dirty="0">
                <a:solidFill>
                  <a:srgbClr val="272727"/>
                </a:solidFill>
                <a:effectLst/>
                <a:highlight>
                  <a:srgbClr val="FFFFFF"/>
                </a:highlight>
              </a:rPr>
              <a:t> is a potential ACVR1 inhibitor with significant anemia benefit in patients with myelofibrosis. </a:t>
            </a:r>
            <a:r>
              <a:rPr lang="en-US" sz="1100" b="0" i="1" u="sng" dirty="0">
                <a:solidFill>
                  <a:srgbClr val="155BC3"/>
                </a:solidFill>
                <a:effectLst/>
                <a:highlight>
                  <a:srgbClr val="FFFFFF"/>
                </a:highlight>
                <a:hlinkClick r:id="rId3"/>
              </a:rPr>
              <a:t>Blood</a:t>
            </a:r>
            <a:r>
              <a:rPr lang="en-US" sz="1100" b="0" i="0" dirty="0">
                <a:solidFill>
                  <a:srgbClr val="272727"/>
                </a:solidFill>
                <a:effectLst/>
                <a:highlight>
                  <a:srgbClr val="FFFFFF"/>
                </a:highlight>
              </a:rPr>
              <a:t>. 2022;140(suppl 1):1518-1521.</a:t>
            </a:r>
          </a:p>
          <a:p>
            <a:r>
              <a:rPr lang="en-US" sz="1100" b="0" i="0" dirty="0" err="1">
                <a:solidFill>
                  <a:srgbClr val="272727"/>
                </a:solidFill>
                <a:effectLst/>
                <a:highlight>
                  <a:srgbClr val="FFFFFF"/>
                </a:highlight>
              </a:rPr>
              <a:t>Chifotides</a:t>
            </a:r>
            <a:r>
              <a:rPr lang="en-US" sz="1100" b="0" i="0" dirty="0">
                <a:solidFill>
                  <a:srgbClr val="272727"/>
                </a:solidFill>
                <a:effectLst/>
                <a:highlight>
                  <a:srgbClr val="FFFFFF"/>
                </a:highlight>
              </a:rPr>
              <a:t> HT, Bose P, </a:t>
            </a:r>
            <a:r>
              <a:rPr lang="en-US" sz="1100" b="0" i="0" dirty="0" err="1">
                <a:solidFill>
                  <a:srgbClr val="272727"/>
                </a:solidFill>
                <a:effectLst/>
                <a:highlight>
                  <a:srgbClr val="FFFFFF"/>
                </a:highlight>
              </a:rPr>
              <a:t>Verstovsek</a:t>
            </a:r>
            <a:r>
              <a:rPr lang="en-US" sz="1100" b="0" i="0" dirty="0">
                <a:solidFill>
                  <a:srgbClr val="272727"/>
                </a:solidFill>
                <a:effectLst/>
                <a:highlight>
                  <a:srgbClr val="FFFFFF"/>
                </a:highlight>
              </a:rPr>
              <a:t> S. </a:t>
            </a:r>
            <a:r>
              <a:rPr lang="en-US" sz="1100" b="0" i="0" dirty="0" err="1">
                <a:solidFill>
                  <a:srgbClr val="272727"/>
                </a:solidFill>
                <a:effectLst/>
                <a:highlight>
                  <a:srgbClr val="FFFFFF"/>
                </a:highlight>
              </a:rPr>
              <a:t>Momelotinib</a:t>
            </a:r>
            <a:r>
              <a:rPr lang="en-US" sz="1100" b="0" i="0" dirty="0">
                <a:solidFill>
                  <a:srgbClr val="272727"/>
                </a:solidFill>
                <a:effectLst/>
                <a:highlight>
                  <a:srgbClr val="FFFFFF"/>
                </a:highlight>
              </a:rPr>
              <a:t>: an emerging treatment for myelofibrosis patients with anemia. J </a:t>
            </a:r>
            <a:r>
              <a:rPr lang="en-US" sz="1100" b="0" i="0" dirty="0" err="1">
                <a:solidFill>
                  <a:srgbClr val="272727"/>
                </a:solidFill>
                <a:effectLst/>
                <a:highlight>
                  <a:srgbClr val="FFFFFF"/>
                </a:highlight>
              </a:rPr>
              <a:t>Hematol</a:t>
            </a:r>
            <a:r>
              <a:rPr lang="en-US" sz="1100" b="0" i="0" dirty="0">
                <a:solidFill>
                  <a:srgbClr val="272727"/>
                </a:solidFill>
                <a:effectLst/>
                <a:highlight>
                  <a:srgbClr val="FFFFFF"/>
                </a:highlight>
              </a:rPr>
              <a:t> Oncol. 2022;15(1):7.</a:t>
            </a:r>
          </a:p>
          <a:p>
            <a:r>
              <a:rPr lang="de-DE" sz="1100" dirty="0">
                <a:solidFill>
                  <a:srgbClr val="272727"/>
                </a:solidFill>
                <a:effectLst/>
                <a:highlight>
                  <a:srgbClr val="FFFFFF"/>
                </a:highlight>
              </a:rPr>
              <a:t>Kroger, N., C. Wolschke, and N. Gagelmann, </a:t>
            </a:r>
            <a:r>
              <a:rPr lang="en-US" sz="1100" i="1" dirty="0">
                <a:solidFill>
                  <a:srgbClr val="272727"/>
                </a:solidFill>
                <a:effectLst/>
                <a:highlight>
                  <a:srgbClr val="FFFFFF"/>
                </a:highlight>
              </a:rPr>
              <a:t>How I treat transplant-eligible patients with myelofibrosis.</a:t>
            </a:r>
            <a:r>
              <a:rPr lang="en-US" sz="1100" dirty="0">
                <a:solidFill>
                  <a:srgbClr val="272727"/>
                </a:solidFill>
                <a:effectLst/>
                <a:highlight>
                  <a:srgbClr val="FFFFFF"/>
                </a:highlight>
              </a:rPr>
              <a:t> Blood, 2023. </a:t>
            </a:r>
            <a:r>
              <a:rPr lang="en-US" sz="1100" b="1" dirty="0">
                <a:solidFill>
                  <a:srgbClr val="272727"/>
                </a:solidFill>
                <a:effectLst/>
                <a:highlight>
                  <a:srgbClr val="FFFFFF"/>
                </a:highlight>
              </a:rPr>
              <a:t>142</a:t>
            </a:r>
            <a:r>
              <a:rPr lang="en-US" sz="1100" dirty="0">
                <a:solidFill>
                  <a:srgbClr val="272727"/>
                </a:solidFill>
                <a:effectLst/>
                <a:highlight>
                  <a:srgbClr val="FFFFFF"/>
                </a:highlight>
              </a:rPr>
              <a:t>(20): p. 1683-1696.</a:t>
            </a:r>
          </a:p>
          <a:p>
            <a:r>
              <a:rPr lang="fr-FR" sz="1100" dirty="0" err="1">
                <a:solidFill>
                  <a:srgbClr val="272727"/>
                </a:solidFill>
                <a:effectLst/>
                <a:highlight>
                  <a:srgbClr val="FFFFFF"/>
                </a:highlight>
              </a:rPr>
              <a:t>Shanavas</a:t>
            </a:r>
            <a:r>
              <a:rPr lang="fr-FR" sz="1100" dirty="0">
                <a:solidFill>
                  <a:srgbClr val="272727"/>
                </a:solidFill>
                <a:effectLst/>
                <a:highlight>
                  <a:srgbClr val="FFFFFF"/>
                </a:highlight>
              </a:rPr>
              <a:t>, M., et al., </a:t>
            </a:r>
            <a:r>
              <a:rPr lang="en-US" sz="1100" i="1" dirty="0">
                <a:solidFill>
                  <a:srgbClr val="272727"/>
                </a:solidFill>
                <a:effectLst/>
                <a:highlight>
                  <a:srgbClr val="FFFFFF"/>
                </a:highlight>
              </a:rPr>
              <a:t>Outcomes of Allogeneic Hematopoietic Cell Transplantation in Patients with Myelofibrosis with Prior Exposure to Janus Kinase 1/2 Inhibitors.</a:t>
            </a:r>
            <a:r>
              <a:rPr lang="en-US" sz="1100" dirty="0">
                <a:solidFill>
                  <a:srgbClr val="272727"/>
                </a:solidFill>
                <a:effectLst/>
                <a:highlight>
                  <a:srgbClr val="FFFFFF"/>
                </a:highlight>
              </a:rPr>
              <a:t> Biol Blood Marrow Transplant, 2016. </a:t>
            </a:r>
            <a:r>
              <a:rPr lang="en-US" sz="1100" b="1" dirty="0">
                <a:solidFill>
                  <a:srgbClr val="272727"/>
                </a:solidFill>
                <a:effectLst/>
                <a:highlight>
                  <a:srgbClr val="FFFFFF"/>
                </a:highlight>
              </a:rPr>
              <a:t>22</a:t>
            </a:r>
            <a:r>
              <a:rPr lang="en-US" sz="1100" dirty="0">
                <a:solidFill>
                  <a:srgbClr val="272727"/>
                </a:solidFill>
                <a:effectLst/>
                <a:highlight>
                  <a:srgbClr val="FFFFFF"/>
                </a:highlight>
              </a:rPr>
              <a:t>(3): p. 432-40.</a:t>
            </a:r>
          </a:p>
          <a:p>
            <a:r>
              <a:rPr lang="en-US" sz="1100" dirty="0" err="1">
                <a:solidFill>
                  <a:srgbClr val="272727"/>
                </a:solidFill>
                <a:effectLst/>
                <a:highlight>
                  <a:srgbClr val="FFFFFF"/>
                </a:highlight>
              </a:rPr>
              <a:t>Mascarenhas</a:t>
            </a:r>
            <a:r>
              <a:rPr lang="en-US" sz="1100" dirty="0">
                <a:solidFill>
                  <a:srgbClr val="272727"/>
                </a:solidFill>
                <a:effectLst/>
                <a:highlight>
                  <a:srgbClr val="FFFFFF"/>
                </a:highlight>
              </a:rPr>
              <a:t>, J., et al., </a:t>
            </a:r>
            <a:r>
              <a:rPr lang="en-US" sz="1100" i="1" dirty="0" err="1">
                <a:solidFill>
                  <a:srgbClr val="272727"/>
                </a:solidFill>
                <a:effectLst/>
                <a:highlight>
                  <a:srgbClr val="FFFFFF"/>
                </a:highlight>
              </a:rPr>
              <a:t>Pacritinib</a:t>
            </a:r>
            <a:r>
              <a:rPr lang="en-US" sz="1100" i="1" dirty="0">
                <a:solidFill>
                  <a:srgbClr val="272727"/>
                </a:solidFill>
                <a:effectLst/>
                <a:highlight>
                  <a:srgbClr val="FFFFFF"/>
                </a:highlight>
              </a:rPr>
              <a:t> vs Best Available Therapy, Including </a:t>
            </a:r>
            <a:r>
              <a:rPr lang="en-US" sz="1100" i="1" dirty="0" err="1">
                <a:solidFill>
                  <a:srgbClr val="272727"/>
                </a:solidFill>
                <a:effectLst/>
                <a:highlight>
                  <a:srgbClr val="FFFFFF"/>
                </a:highlight>
              </a:rPr>
              <a:t>Ruxolitinib</a:t>
            </a:r>
            <a:r>
              <a:rPr lang="en-US" sz="1100" i="1" dirty="0">
                <a:solidFill>
                  <a:srgbClr val="272727"/>
                </a:solidFill>
                <a:effectLst/>
                <a:highlight>
                  <a:srgbClr val="FFFFFF"/>
                </a:highlight>
              </a:rPr>
              <a:t>, in Patients With Myelofibrosis: A Randomized Clinical Trial.</a:t>
            </a:r>
            <a:r>
              <a:rPr lang="en-US" sz="1100" dirty="0">
                <a:solidFill>
                  <a:srgbClr val="272727"/>
                </a:solidFill>
                <a:effectLst/>
                <a:highlight>
                  <a:srgbClr val="FFFFFF"/>
                </a:highlight>
              </a:rPr>
              <a:t> JAMA Oncol, 2018. </a:t>
            </a:r>
            <a:r>
              <a:rPr lang="en-US" sz="1100" b="1" dirty="0">
                <a:solidFill>
                  <a:srgbClr val="272727"/>
                </a:solidFill>
                <a:effectLst/>
                <a:highlight>
                  <a:srgbClr val="FFFFFF"/>
                </a:highlight>
              </a:rPr>
              <a:t>4</a:t>
            </a:r>
            <a:r>
              <a:rPr lang="en-US" sz="1100" dirty="0">
                <a:solidFill>
                  <a:srgbClr val="272727"/>
                </a:solidFill>
                <a:effectLst/>
                <a:highlight>
                  <a:srgbClr val="FFFFFF"/>
                </a:highlight>
              </a:rPr>
              <a:t>(5): p. 652-659.</a:t>
            </a:r>
          </a:p>
          <a:p>
            <a:r>
              <a:rPr lang="es-ES" sz="1100" dirty="0">
                <a:solidFill>
                  <a:srgbClr val="272727"/>
                </a:solidFill>
                <a:effectLst/>
                <a:highlight>
                  <a:srgbClr val="FFFFFF"/>
                </a:highlight>
              </a:rPr>
              <a:t>Mesa, R.A., et al., </a:t>
            </a:r>
            <a:r>
              <a:rPr lang="en-US" sz="1100" i="1" dirty="0" err="1">
                <a:solidFill>
                  <a:srgbClr val="272727"/>
                </a:solidFill>
                <a:effectLst/>
                <a:highlight>
                  <a:srgbClr val="FFFFFF"/>
                </a:highlight>
              </a:rPr>
              <a:t>Pacritinib</a:t>
            </a:r>
            <a:r>
              <a:rPr lang="en-US" sz="1100" i="1" dirty="0">
                <a:solidFill>
                  <a:srgbClr val="272727"/>
                </a:solidFill>
                <a:effectLst/>
                <a:highlight>
                  <a:srgbClr val="FFFFFF"/>
                </a:highlight>
              </a:rPr>
              <a:t> versus best available therapy for the treatment of myelofibrosis irrespective of baseline </a:t>
            </a:r>
            <a:r>
              <a:rPr lang="en-US" sz="1100" i="1" dirty="0" err="1">
                <a:solidFill>
                  <a:srgbClr val="272727"/>
                </a:solidFill>
                <a:effectLst/>
                <a:highlight>
                  <a:srgbClr val="FFFFFF"/>
                </a:highlight>
              </a:rPr>
              <a:t>cytopenias</a:t>
            </a:r>
            <a:r>
              <a:rPr lang="en-US" sz="1100" i="1" dirty="0">
                <a:solidFill>
                  <a:srgbClr val="272727"/>
                </a:solidFill>
                <a:effectLst/>
                <a:highlight>
                  <a:srgbClr val="FFFFFF"/>
                </a:highlight>
              </a:rPr>
              <a:t> (PERSIST-1): an international, </a:t>
            </a:r>
            <a:r>
              <a:rPr lang="en-US" sz="1100" i="1" dirty="0" err="1">
                <a:solidFill>
                  <a:srgbClr val="272727"/>
                </a:solidFill>
                <a:effectLst/>
                <a:highlight>
                  <a:srgbClr val="FFFFFF"/>
                </a:highlight>
              </a:rPr>
              <a:t>randomised</a:t>
            </a:r>
            <a:r>
              <a:rPr lang="en-US" sz="1100" i="1" dirty="0">
                <a:solidFill>
                  <a:srgbClr val="272727"/>
                </a:solidFill>
                <a:effectLst/>
                <a:highlight>
                  <a:srgbClr val="FFFFFF"/>
                </a:highlight>
              </a:rPr>
              <a:t>, phase 3 trial.</a:t>
            </a:r>
            <a:r>
              <a:rPr lang="en-US" sz="1100" dirty="0">
                <a:solidFill>
                  <a:srgbClr val="272727"/>
                </a:solidFill>
                <a:effectLst/>
                <a:highlight>
                  <a:srgbClr val="FFFFFF"/>
                </a:highlight>
              </a:rPr>
              <a:t> Lancet </a:t>
            </a:r>
            <a:r>
              <a:rPr lang="en-US" sz="1100" dirty="0" err="1">
                <a:solidFill>
                  <a:srgbClr val="272727"/>
                </a:solidFill>
                <a:effectLst/>
                <a:highlight>
                  <a:srgbClr val="FFFFFF"/>
                </a:highlight>
              </a:rPr>
              <a:t>Haematol</a:t>
            </a:r>
            <a:r>
              <a:rPr lang="en-US" sz="1100" dirty="0">
                <a:solidFill>
                  <a:srgbClr val="272727"/>
                </a:solidFill>
                <a:effectLst/>
                <a:highlight>
                  <a:srgbClr val="FFFFFF"/>
                </a:highlight>
              </a:rPr>
              <a:t>, 2017. </a:t>
            </a:r>
            <a:r>
              <a:rPr lang="en-US" sz="1100" b="1" dirty="0">
                <a:solidFill>
                  <a:srgbClr val="272727"/>
                </a:solidFill>
                <a:effectLst/>
                <a:highlight>
                  <a:srgbClr val="FFFFFF"/>
                </a:highlight>
              </a:rPr>
              <a:t>4</a:t>
            </a:r>
            <a:r>
              <a:rPr lang="en-US" sz="1100" dirty="0">
                <a:solidFill>
                  <a:srgbClr val="272727"/>
                </a:solidFill>
                <a:effectLst/>
                <a:highlight>
                  <a:srgbClr val="FFFFFF"/>
                </a:highlight>
              </a:rPr>
              <a:t>(5): p. e225-e236.</a:t>
            </a:r>
          </a:p>
          <a:p>
            <a:r>
              <a:rPr lang="es-ES" sz="1100" dirty="0">
                <a:solidFill>
                  <a:srgbClr val="272727"/>
                </a:solidFill>
                <a:effectLst/>
                <a:highlight>
                  <a:srgbClr val="FFFFFF"/>
                </a:highlight>
              </a:rPr>
              <a:t>Mesa, R.A., et al., </a:t>
            </a:r>
            <a:r>
              <a:rPr lang="es-ES" sz="1100" i="1" dirty="0">
                <a:solidFill>
                  <a:srgbClr val="272727"/>
                </a:solidFill>
                <a:effectLst/>
                <a:highlight>
                  <a:srgbClr val="FFFFFF"/>
                </a:highlight>
              </a:rPr>
              <a:t>SIMPLIFY-1: A </a:t>
            </a:r>
            <a:r>
              <a:rPr lang="es-ES" sz="1100" i="1" dirty="0" err="1">
                <a:solidFill>
                  <a:srgbClr val="272727"/>
                </a:solidFill>
                <a:effectLst/>
                <a:highlight>
                  <a:srgbClr val="FFFFFF"/>
                </a:highlight>
              </a:rPr>
              <a:t>Phase</a:t>
            </a:r>
            <a:r>
              <a:rPr lang="es-ES" sz="1100" i="1" dirty="0">
                <a:solidFill>
                  <a:srgbClr val="272727"/>
                </a:solidFill>
                <a:effectLst/>
                <a:highlight>
                  <a:srgbClr val="FFFFFF"/>
                </a:highlight>
              </a:rPr>
              <a:t> III </a:t>
            </a:r>
            <a:r>
              <a:rPr lang="es-ES" sz="1100" i="1" dirty="0" err="1">
                <a:solidFill>
                  <a:srgbClr val="272727"/>
                </a:solidFill>
                <a:effectLst/>
                <a:highlight>
                  <a:srgbClr val="FFFFFF"/>
                </a:highlight>
              </a:rPr>
              <a:t>Randomized</a:t>
            </a:r>
            <a:r>
              <a:rPr lang="es-ES" sz="1100" i="1" dirty="0">
                <a:solidFill>
                  <a:srgbClr val="272727"/>
                </a:solidFill>
                <a:effectLst/>
                <a:highlight>
                  <a:srgbClr val="FFFFFF"/>
                </a:highlight>
              </a:rPr>
              <a:t> Trial </a:t>
            </a:r>
            <a:r>
              <a:rPr lang="es-ES" sz="1100" i="1" dirty="0" err="1">
                <a:solidFill>
                  <a:srgbClr val="272727"/>
                </a:solidFill>
                <a:effectLst/>
                <a:highlight>
                  <a:srgbClr val="FFFFFF"/>
                </a:highlight>
              </a:rPr>
              <a:t>of</a:t>
            </a:r>
            <a:r>
              <a:rPr lang="es-ES" sz="1100" i="1" dirty="0">
                <a:solidFill>
                  <a:srgbClr val="272727"/>
                </a:solidFill>
                <a:effectLst/>
                <a:highlight>
                  <a:srgbClr val="FFFFFF"/>
                </a:highlight>
              </a:rPr>
              <a:t> </a:t>
            </a:r>
            <a:r>
              <a:rPr lang="es-ES" sz="1100" i="1" dirty="0" err="1">
                <a:solidFill>
                  <a:srgbClr val="272727"/>
                </a:solidFill>
                <a:effectLst/>
                <a:highlight>
                  <a:srgbClr val="FFFFFF"/>
                </a:highlight>
              </a:rPr>
              <a:t>Momelotinib</a:t>
            </a:r>
            <a:r>
              <a:rPr lang="es-ES" sz="1100" i="1" dirty="0">
                <a:solidFill>
                  <a:srgbClr val="272727"/>
                </a:solidFill>
                <a:effectLst/>
                <a:highlight>
                  <a:srgbClr val="FFFFFF"/>
                </a:highlight>
              </a:rPr>
              <a:t> Versus </a:t>
            </a:r>
            <a:r>
              <a:rPr lang="es-ES" sz="1100" i="1" dirty="0" err="1">
                <a:solidFill>
                  <a:srgbClr val="272727"/>
                </a:solidFill>
                <a:effectLst/>
                <a:highlight>
                  <a:srgbClr val="FFFFFF"/>
                </a:highlight>
              </a:rPr>
              <a:t>Ruxolitinib</a:t>
            </a:r>
            <a:r>
              <a:rPr lang="es-ES" sz="1100" i="1" dirty="0">
                <a:solidFill>
                  <a:srgbClr val="272727"/>
                </a:solidFill>
                <a:effectLst/>
                <a:highlight>
                  <a:srgbClr val="FFFFFF"/>
                </a:highlight>
              </a:rPr>
              <a:t> in </a:t>
            </a:r>
            <a:r>
              <a:rPr lang="es-ES" sz="1100" i="1" dirty="0" err="1">
                <a:solidFill>
                  <a:srgbClr val="272727"/>
                </a:solidFill>
                <a:effectLst/>
                <a:highlight>
                  <a:srgbClr val="FFFFFF"/>
                </a:highlight>
              </a:rPr>
              <a:t>Janus</a:t>
            </a:r>
            <a:r>
              <a:rPr lang="es-ES" sz="1100" i="1" dirty="0">
                <a:solidFill>
                  <a:srgbClr val="272727"/>
                </a:solidFill>
                <a:effectLst/>
                <a:highlight>
                  <a:srgbClr val="FFFFFF"/>
                </a:highlight>
              </a:rPr>
              <a:t> </a:t>
            </a:r>
            <a:r>
              <a:rPr lang="es-ES" sz="1100" i="1" dirty="0" err="1">
                <a:solidFill>
                  <a:srgbClr val="272727"/>
                </a:solidFill>
                <a:effectLst/>
                <a:highlight>
                  <a:srgbClr val="FFFFFF"/>
                </a:highlight>
              </a:rPr>
              <a:t>Kinase</a:t>
            </a:r>
            <a:r>
              <a:rPr lang="es-ES" sz="1100" i="1" dirty="0">
                <a:solidFill>
                  <a:srgbClr val="272727"/>
                </a:solidFill>
                <a:effectLst/>
                <a:highlight>
                  <a:srgbClr val="FFFFFF"/>
                </a:highlight>
              </a:rPr>
              <a:t> </a:t>
            </a:r>
            <a:r>
              <a:rPr lang="es-ES" sz="1100" i="1" dirty="0" err="1">
                <a:solidFill>
                  <a:srgbClr val="272727"/>
                </a:solidFill>
                <a:effectLst/>
                <a:highlight>
                  <a:srgbClr val="FFFFFF"/>
                </a:highlight>
              </a:rPr>
              <a:t>Inhibitor-Naive</a:t>
            </a:r>
            <a:r>
              <a:rPr lang="es-ES" sz="1100" i="1" dirty="0">
                <a:solidFill>
                  <a:srgbClr val="272727"/>
                </a:solidFill>
                <a:effectLst/>
                <a:highlight>
                  <a:srgbClr val="FFFFFF"/>
                </a:highlight>
              </a:rPr>
              <a:t> </a:t>
            </a:r>
            <a:r>
              <a:rPr lang="es-ES" sz="1100" i="1" dirty="0" err="1">
                <a:solidFill>
                  <a:srgbClr val="272727"/>
                </a:solidFill>
                <a:effectLst/>
                <a:highlight>
                  <a:srgbClr val="FFFFFF"/>
                </a:highlight>
              </a:rPr>
              <a:t>Patients</a:t>
            </a:r>
            <a:r>
              <a:rPr lang="es-ES" sz="1100" i="1" dirty="0">
                <a:solidFill>
                  <a:srgbClr val="272727"/>
                </a:solidFill>
                <a:effectLst/>
                <a:highlight>
                  <a:srgbClr val="FFFFFF"/>
                </a:highlight>
              </a:rPr>
              <a:t> </a:t>
            </a:r>
            <a:r>
              <a:rPr lang="es-ES" sz="1100" i="1" dirty="0" err="1">
                <a:solidFill>
                  <a:srgbClr val="272727"/>
                </a:solidFill>
                <a:effectLst/>
                <a:highlight>
                  <a:srgbClr val="FFFFFF"/>
                </a:highlight>
              </a:rPr>
              <a:t>With</a:t>
            </a:r>
            <a:r>
              <a:rPr lang="es-ES" sz="1100" i="1" dirty="0">
                <a:solidFill>
                  <a:srgbClr val="272727"/>
                </a:solidFill>
                <a:effectLst/>
                <a:highlight>
                  <a:srgbClr val="FFFFFF"/>
                </a:highlight>
              </a:rPr>
              <a:t> </a:t>
            </a:r>
            <a:r>
              <a:rPr lang="es-ES" sz="1100" i="1" dirty="0" err="1">
                <a:solidFill>
                  <a:srgbClr val="272727"/>
                </a:solidFill>
                <a:effectLst/>
                <a:highlight>
                  <a:srgbClr val="FFFFFF"/>
                </a:highlight>
              </a:rPr>
              <a:t>Myelofibrosis</a:t>
            </a:r>
            <a:r>
              <a:rPr lang="es-ES" sz="1100" i="1" dirty="0">
                <a:solidFill>
                  <a:srgbClr val="272727"/>
                </a:solidFill>
                <a:effectLst/>
                <a:highlight>
                  <a:srgbClr val="FFFFFF"/>
                </a:highlight>
              </a:rPr>
              <a:t>.</a:t>
            </a:r>
            <a:r>
              <a:rPr lang="es-ES" sz="1100" dirty="0">
                <a:solidFill>
                  <a:srgbClr val="272727"/>
                </a:solidFill>
                <a:effectLst/>
                <a:highlight>
                  <a:srgbClr val="FFFFFF"/>
                </a:highlight>
              </a:rPr>
              <a:t> J Clin Oncol, 2017. </a:t>
            </a:r>
            <a:r>
              <a:rPr lang="es-ES" sz="1100" b="1" dirty="0">
                <a:solidFill>
                  <a:srgbClr val="272727"/>
                </a:solidFill>
                <a:effectLst/>
                <a:highlight>
                  <a:srgbClr val="FFFFFF"/>
                </a:highlight>
              </a:rPr>
              <a:t>35</a:t>
            </a:r>
            <a:r>
              <a:rPr lang="es-ES" sz="1100" dirty="0">
                <a:solidFill>
                  <a:srgbClr val="272727"/>
                </a:solidFill>
                <a:effectLst/>
                <a:highlight>
                  <a:srgbClr val="FFFFFF"/>
                </a:highlight>
              </a:rPr>
              <a:t>(34): p. 3844-3850.</a:t>
            </a:r>
          </a:p>
          <a:p>
            <a:r>
              <a:rPr lang="fr-FR" sz="1100" dirty="0">
                <a:solidFill>
                  <a:srgbClr val="272727"/>
                </a:solidFill>
                <a:effectLst/>
                <a:highlight>
                  <a:srgbClr val="FFFFFF"/>
                </a:highlight>
              </a:rPr>
              <a:t>Harrison, C.N., et al., </a:t>
            </a:r>
            <a:r>
              <a:rPr lang="en-US" sz="1100" i="1" dirty="0" err="1">
                <a:solidFill>
                  <a:srgbClr val="272727"/>
                </a:solidFill>
                <a:effectLst/>
                <a:highlight>
                  <a:srgbClr val="FFFFFF"/>
                </a:highlight>
              </a:rPr>
              <a:t>Momelotinib</a:t>
            </a:r>
            <a:r>
              <a:rPr lang="en-US" sz="1100" i="1" dirty="0">
                <a:solidFill>
                  <a:srgbClr val="272727"/>
                </a:solidFill>
                <a:effectLst/>
                <a:highlight>
                  <a:srgbClr val="FFFFFF"/>
                </a:highlight>
              </a:rPr>
              <a:t> versus best available therapy in patients with myelofibrosis previously treated with </a:t>
            </a:r>
            <a:r>
              <a:rPr lang="en-US" sz="1100" i="1" dirty="0" err="1">
                <a:solidFill>
                  <a:srgbClr val="272727"/>
                </a:solidFill>
                <a:effectLst/>
                <a:highlight>
                  <a:srgbClr val="FFFFFF"/>
                </a:highlight>
              </a:rPr>
              <a:t>ruxolitinib</a:t>
            </a:r>
            <a:r>
              <a:rPr lang="en-US" sz="1100" i="1" dirty="0">
                <a:solidFill>
                  <a:srgbClr val="272727"/>
                </a:solidFill>
                <a:effectLst/>
                <a:highlight>
                  <a:srgbClr val="FFFFFF"/>
                </a:highlight>
              </a:rPr>
              <a:t> (SIMPLIFY 2): a </a:t>
            </a:r>
            <a:r>
              <a:rPr lang="en-US" sz="1100" i="1" dirty="0" err="1">
                <a:solidFill>
                  <a:srgbClr val="272727"/>
                </a:solidFill>
                <a:effectLst/>
                <a:highlight>
                  <a:srgbClr val="FFFFFF"/>
                </a:highlight>
              </a:rPr>
              <a:t>randomised</a:t>
            </a:r>
            <a:r>
              <a:rPr lang="en-US" sz="1100" i="1" dirty="0">
                <a:solidFill>
                  <a:srgbClr val="272727"/>
                </a:solidFill>
                <a:effectLst/>
                <a:highlight>
                  <a:srgbClr val="FFFFFF"/>
                </a:highlight>
              </a:rPr>
              <a:t>, open-label, phase 3 trial.</a:t>
            </a:r>
            <a:r>
              <a:rPr lang="en-US" sz="1100" dirty="0">
                <a:solidFill>
                  <a:srgbClr val="272727"/>
                </a:solidFill>
                <a:effectLst/>
                <a:highlight>
                  <a:srgbClr val="FFFFFF"/>
                </a:highlight>
              </a:rPr>
              <a:t> Lancet </a:t>
            </a:r>
            <a:r>
              <a:rPr lang="en-US" sz="1100" dirty="0" err="1">
                <a:solidFill>
                  <a:srgbClr val="272727"/>
                </a:solidFill>
                <a:effectLst/>
                <a:highlight>
                  <a:srgbClr val="FFFFFF"/>
                </a:highlight>
              </a:rPr>
              <a:t>Haematol</a:t>
            </a:r>
            <a:r>
              <a:rPr lang="en-US" sz="1100" dirty="0">
                <a:solidFill>
                  <a:srgbClr val="272727"/>
                </a:solidFill>
                <a:effectLst/>
                <a:highlight>
                  <a:srgbClr val="FFFFFF"/>
                </a:highlight>
              </a:rPr>
              <a:t>, 2018. </a:t>
            </a:r>
            <a:r>
              <a:rPr lang="en-US" sz="1100" b="1" dirty="0">
                <a:solidFill>
                  <a:srgbClr val="272727"/>
                </a:solidFill>
                <a:effectLst/>
                <a:highlight>
                  <a:srgbClr val="FFFFFF"/>
                </a:highlight>
              </a:rPr>
              <a:t>5</a:t>
            </a:r>
            <a:r>
              <a:rPr lang="en-US" sz="1100" dirty="0">
                <a:solidFill>
                  <a:srgbClr val="272727"/>
                </a:solidFill>
                <a:effectLst/>
                <a:highlight>
                  <a:srgbClr val="FFFFFF"/>
                </a:highlight>
              </a:rPr>
              <a:t>(2): p. e73-e81.</a:t>
            </a:r>
          </a:p>
          <a:p>
            <a:endParaRPr lang="en-US" sz="1100" b="1" dirty="0">
              <a:solidFill>
                <a:srgbClr val="272727"/>
              </a:solidFill>
              <a:effectLst/>
              <a:highlight>
                <a:srgbClr val="FFFFFF"/>
              </a:highlight>
            </a:endParaRPr>
          </a:p>
          <a:p>
            <a:endParaRPr lang="en-US" sz="1200" b="1" dirty="0">
              <a:solidFill>
                <a:srgbClr val="272727"/>
              </a:solidFill>
              <a:effectLst/>
              <a:highlight>
                <a:srgbClr val="FFFFFF"/>
              </a:highlight>
            </a:endParaRPr>
          </a:p>
          <a:p>
            <a:endParaRPr lang="en-US" sz="1200" b="1" dirty="0">
              <a:solidFill>
                <a:srgbClr val="272727"/>
              </a:solidFill>
              <a:effectLst/>
              <a:highlight>
                <a:srgbClr val="FFFFFF"/>
              </a:highlight>
            </a:endParaRPr>
          </a:p>
          <a:p>
            <a:endParaRPr lang="en-US" sz="1200" b="1" dirty="0">
              <a:solidFill>
                <a:srgbClr val="272727"/>
              </a:solidFill>
              <a:effectLst/>
              <a:highlight>
                <a:srgbClr val="FFFFFF"/>
              </a:highlight>
            </a:endParaRPr>
          </a:p>
          <a:p>
            <a:endParaRPr lang="en-US" sz="1200" dirty="0"/>
          </a:p>
        </p:txBody>
      </p:sp>
      <p:sp>
        <p:nvSpPr>
          <p:cNvPr id="4" name="Title 3">
            <a:extLst>
              <a:ext uri="{FF2B5EF4-FFF2-40B4-BE49-F238E27FC236}">
                <a16:creationId xmlns:a16="http://schemas.microsoft.com/office/drawing/2014/main" id="{DDD4BAF5-81CA-36B0-408B-C53E0156EA86}"/>
              </a:ext>
            </a:extLst>
          </p:cNvPr>
          <p:cNvSpPr>
            <a:spLocks noGrp="1"/>
          </p:cNvSpPr>
          <p:nvPr>
            <p:ph type="title"/>
          </p:nvPr>
        </p:nvSpPr>
        <p:spPr>
          <a:xfrm>
            <a:off x="-76200" y="-89524"/>
            <a:ext cx="9144000" cy="695496"/>
          </a:xfrm>
        </p:spPr>
        <p:txBody>
          <a:bodyPr/>
          <a:lstStyle/>
          <a:p>
            <a:r>
              <a:rPr lang="en-US" dirty="0"/>
              <a:t>References</a:t>
            </a:r>
          </a:p>
        </p:txBody>
      </p:sp>
    </p:spTree>
    <p:extLst>
      <p:ext uri="{BB962C8B-B14F-4D97-AF65-F5344CB8AC3E}">
        <p14:creationId xmlns:p14="http://schemas.microsoft.com/office/powerpoint/2010/main" val="41710378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4F189-6531-BCF8-C389-6F3B1AF35517}"/>
              </a:ext>
            </a:extLst>
          </p:cNvPr>
          <p:cNvSpPr>
            <a:spLocks noGrp="1"/>
          </p:cNvSpPr>
          <p:nvPr>
            <p:ph type="ctrTitle"/>
          </p:nvPr>
        </p:nvSpPr>
        <p:spPr/>
        <p:txBody>
          <a:bodyPr/>
          <a:lstStyle/>
          <a:p>
            <a:r>
              <a:rPr lang="en-US" b="1" dirty="0"/>
              <a:t>Updates in CLL</a:t>
            </a:r>
          </a:p>
        </p:txBody>
      </p:sp>
      <p:sp>
        <p:nvSpPr>
          <p:cNvPr id="3" name="Subtitle 2">
            <a:extLst>
              <a:ext uri="{FF2B5EF4-FFF2-40B4-BE49-F238E27FC236}">
                <a16:creationId xmlns:a16="http://schemas.microsoft.com/office/drawing/2014/main" id="{C41EF2E9-7B45-8D25-6816-2866D5115BD8}"/>
              </a:ext>
            </a:extLst>
          </p:cNvPr>
          <p:cNvSpPr>
            <a:spLocks noGrp="1"/>
          </p:cNvSpPr>
          <p:nvPr>
            <p:ph type="subTitle" idx="1"/>
          </p:nvPr>
        </p:nvSpPr>
        <p:spPr/>
        <p:txBody>
          <a:bodyPr/>
          <a:lstStyle/>
          <a:p>
            <a:r>
              <a:rPr lang="en-US" b="1" dirty="0"/>
              <a:t>Harsh Shah, DO</a:t>
            </a:r>
          </a:p>
          <a:p>
            <a:r>
              <a:rPr lang="en-US" b="1" dirty="0"/>
              <a:t>Assistant Professor</a:t>
            </a:r>
          </a:p>
          <a:p>
            <a:r>
              <a:rPr lang="en-US" b="1" dirty="0"/>
              <a:t>University of Utah</a:t>
            </a:r>
          </a:p>
        </p:txBody>
      </p:sp>
    </p:spTree>
    <p:extLst>
      <p:ext uri="{BB962C8B-B14F-4D97-AF65-F5344CB8AC3E}">
        <p14:creationId xmlns:p14="http://schemas.microsoft.com/office/powerpoint/2010/main" val="42287536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6296F-EB96-E3F3-7B0A-609600B76BBD}"/>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2FA87403-75CB-91BF-8B2B-228F40EEAD9E}"/>
              </a:ext>
            </a:extLst>
          </p:cNvPr>
          <p:cNvSpPr>
            <a:spLocks noGrp="1"/>
          </p:cNvSpPr>
          <p:nvPr>
            <p:ph idx="1"/>
          </p:nvPr>
        </p:nvSpPr>
        <p:spPr/>
        <p:txBody>
          <a:bodyPr/>
          <a:lstStyle/>
          <a:p>
            <a:r>
              <a:rPr lang="en-US" dirty="0"/>
              <a:t>I have research funding from Incyte, </a:t>
            </a:r>
            <a:r>
              <a:rPr lang="en-US" dirty="0" err="1"/>
              <a:t>Loxo</a:t>
            </a:r>
            <a:r>
              <a:rPr lang="en-US" dirty="0"/>
              <a:t> Oncology, New-Wave, Seattle Genetics, </a:t>
            </a:r>
            <a:r>
              <a:rPr lang="en-US" dirty="0" err="1"/>
              <a:t>BeiGene</a:t>
            </a:r>
            <a:r>
              <a:rPr lang="en-US" dirty="0"/>
              <a:t>, </a:t>
            </a:r>
            <a:r>
              <a:rPr lang="en-US" dirty="0" err="1"/>
              <a:t>Epizyme</a:t>
            </a:r>
            <a:r>
              <a:rPr lang="en-US" dirty="0"/>
              <a:t>.</a:t>
            </a:r>
          </a:p>
        </p:txBody>
      </p:sp>
    </p:spTree>
    <p:extLst>
      <p:ext uri="{BB962C8B-B14F-4D97-AF65-F5344CB8AC3E}">
        <p14:creationId xmlns:p14="http://schemas.microsoft.com/office/powerpoint/2010/main" val="6725754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6E883-30E6-F823-A2B2-04A5B66547DC}"/>
              </a:ext>
            </a:extLst>
          </p:cNvPr>
          <p:cNvSpPr>
            <a:spLocks noGrp="1"/>
          </p:cNvSpPr>
          <p:nvPr>
            <p:ph type="title"/>
          </p:nvPr>
        </p:nvSpPr>
        <p:spPr/>
        <p:txBody>
          <a:bodyPr/>
          <a:lstStyle/>
          <a:p>
            <a:r>
              <a:rPr lang="en-US" b="1" dirty="0"/>
              <a:t>Objectives</a:t>
            </a:r>
          </a:p>
        </p:txBody>
      </p:sp>
      <p:sp>
        <p:nvSpPr>
          <p:cNvPr id="3" name="Content Placeholder 2">
            <a:extLst>
              <a:ext uri="{FF2B5EF4-FFF2-40B4-BE49-F238E27FC236}">
                <a16:creationId xmlns:a16="http://schemas.microsoft.com/office/drawing/2014/main" id="{46713F42-056D-9B55-F85A-E8A3EE228F84}"/>
              </a:ext>
            </a:extLst>
          </p:cNvPr>
          <p:cNvSpPr>
            <a:spLocks noGrp="1"/>
          </p:cNvSpPr>
          <p:nvPr>
            <p:ph idx="1"/>
          </p:nvPr>
        </p:nvSpPr>
        <p:spPr/>
        <p:txBody>
          <a:bodyPr/>
          <a:lstStyle/>
          <a:p>
            <a:r>
              <a:rPr lang="en-US" b="1" dirty="0"/>
              <a:t>Updates in Frontline CLL management</a:t>
            </a:r>
          </a:p>
          <a:p>
            <a:pPr lvl="1"/>
            <a:r>
              <a:rPr lang="en-US" b="1" dirty="0"/>
              <a:t>CLL14</a:t>
            </a:r>
          </a:p>
          <a:p>
            <a:pPr lvl="1"/>
            <a:r>
              <a:rPr lang="en-US" b="1" dirty="0"/>
              <a:t>CLL13</a:t>
            </a:r>
          </a:p>
          <a:p>
            <a:pPr lvl="1"/>
            <a:r>
              <a:rPr lang="en-US" b="1" dirty="0"/>
              <a:t>Long-Term follow up of ELEVATE-TN </a:t>
            </a:r>
          </a:p>
          <a:p>
            <a:r>
              <a:rPr lang="en-US" b="1" dirty="0"/>
              <a:t>Updates in R/R CLL management</a:t>
            </a:r>
          </a:p>
          <a:p>
            <a:pPr lvl="1"/>
            <a:r>
              <a:rPr lang="en-US" b="1" dirty="0"/>
              <a:t>Long-Term follow up on ALPINE study</a:t>
            </a:r>
          </a:p>
          <a:p>
            <a:pPr lvl="1"/>
            <a:r>
              <a:rPr lang="en-US" b="1" dirty="0"/>
              <a:t>Update on BRUIN study with regards to BCL2i exposure</a:t>
            </a:r>
          </a:p>
          <a:p>
            <a:pPr lvl="1"/>
            <a:r>
              <a:rPr lang="en-US" b="1" dirty="0" err="1"/>
              <a:t>Liso-cel</a:t>
            </a:r>
            <a:r>
              <a:rPr lang="en-US" b="1" dirty="0"/>
              <a:t> (TRANSCEND) </a:t>
            </a:r>
          </a:p>
        </p:txBody>
      </p:sp>
    </p:spTree>
    <p:extLst>
      <p:ext uri="{BB962C8B-B14F-4D97-AF65-F5344CB8AC3E}">
        <p14:creationId xmlns:p14="http://schemas.microsoft.com/office/powerpoint/2010/main" val="40362830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2386D-5FAF-FA15-1241-9A4DD7894550}"/>
              </a:ext>
            </a:extLst>
          </p:cNvPr>
          <p:cNvSpPr>
            <a:spLocks noGrp="1"/>
          </p:cNvSpPr>
          <p:nvPr>
            <p:ph type="title"/>
          </p:nvPr>
        </p:nvSpPr>
        <p:spPr>
          <a:xfrm>
            <a:off x="628650" y="276225"/>
            <a:ext cx="2836657" cy="1210712"/>
          </a:xfrm>
        </p:spPr>
        <p:txBody>
          <a:bodyPr/>
          <a:lstStyle/>
          <a:p>
            <a:r>
              <a:rPr lang="en-US" b="1" dirty="0"/>
              <a:t>6-year follow up of CLL-14</a:t>
            </a:r>
          </a:p>
        </p:txBody>
      </p:sp>
      <p:pic>
        <p:nvPicPr>
          <p:cNvPr id="5" name="Content Placeholder 4">
            <a:extLst>
              <a:ext uri="{FF2B5EF4-FFF2-40B4-BE49-F238E27FC236}">
                <a16:creationId xmlns:a16="http://schemas.microsoft.com/office/drawing/2014/main" id="{B416CF65-5C94-EB4E-FFD0-C20D412D0062}"/>
              </a:ext>
            </a:extLst>
          </p:cNvPr>
          <p:cNvPicPr>
            <a:picLocks noGrp="1" noChangeAspect="1"/>
          </p:cNvPicPr>
          <p:nvPr>
            <p:ph idx="1"/>
          </p:nvPr>
        </p:nvPicPr>
        <p:blipFill>
          <a:blip r:embed="rId3"/>
          <a:stretch>
            <a:fillRect/>
          </a:stretch>
        </p:blipFill>
        <p:spPr>
          <a:xfrm>
            <a:off x="4054146" y="366704"/>
            <a:ext cx="5089855" cy="4581506"/>
          </a:xfrm>
        </p:spPr>
      </p:pic>
      <p:sp>
        <p:nvSpPr>
          <p:cNvPr id="6" name="TextBox 5">
            <a:extLst>
              <a:ext uri="{FF2B5EF4-FFF2-40B4-BE49-F238E27FC236}">
                <a16:creationId xmlns:a16="http://schemas.microsoft.com/office/drawing/2014/main" id="{C66BB0F3-4FA9-B137-7233-C75D626AEA2F}"/>
              </a:ext>
            </a:extLst>
          </p:cNvPr>
          <p:cNvSpPr txBox="1"/>
          <p:nvPr/>
        </p:nvSpPr>
        <p:spPr>
          <a:xfrm>
            <a:off x="7733405" y="123405"/>
            <a:ext cx="1719878" cy="715581"/>
          </a:xfrm>
          <a:prstGeom prst="rect">
            <a:avLst/>
          </a:prstGeom>
          <a:noFill/>
        </p:spPr>
        <p:txBody>
          <a:bodyPr wrap="square" rtlCol="0">
            <a:spAutoFit/>
          </a:bodyPr>
          <a:lstStyle/>
          <a:p>
            <a:pPr defTabSz="685800" fontAlgn="auto">
              <a:spcBef>
                <a:spcPts val="0"/>
              </a:spcBef>
              <a:spcAft>
                <a:spcPts val="0"/>
              </a:spcAft>
            </a:pPr>
            <a:r>
              <a:rPr lang="en-US" sz="1350" b="1" dirty="0" err="1">
                <a:solidFill>
                  <a:srgbClr val="4472C4">
                    <a:lumMod val="75000"/>
                  </a:srgbClr>
                </a:solidFill>
                <a:latin typeface="Calibri" panose="020F0502020204030204"/>
                <a:ea typeface="+mn-ea"/>
                <a:cs typeface="+mn-cs"/>
              </a:rPr>
              <a:t>mPFS</a:t>
            </a:r>
            <a:r>
              <a:rPr lang="en-US" sz="1350" b="1" dirty="0">
                <a:solidFill>
                  <a:srgbClr val="4472C4">
                    <a:lumMod val="75000"/>
                  </a:srgbClr>
                </a:solidFill>
                <a:latin typeface="Calibri" panose="020F0502020204030204"/>
                <a:ea typeface="+mn-ea"/>
                <a:cs typeface="+mn-cs"/>
              </a:rPr>
              <a:t> in Ven-O 17p/TP</a:t>
            </a:r>
            <a:r>
              <a:rPr lang="en-US" sz="1350" b="1" i="1" dirty="0">
                <a:solidFill>
                  <a:srgbClr val="4472C4">
                    <a:lumMod val="75000"/>
                  </a:srgbClr>
                </a:solidFill>
                <a:latin typeface="Calibri" panose="020F0502020204030204"/>
                <a:ea typeface="+mn-ea"/>
                <a:cs typeface="+mn-cs"/>
              </a:rPr>
              <a:t>53</a:t>
            </a:r>
            <a:r>
              <a:rPr lang="en-US" sz="1350" b="1" dirty="0">
                <a:solidFill>
                  <a:srgbClr val="4472C4">
                    <a:lumMod val="75000"/>
                  </a:srgbClr>
                </a:solidFill>
                <a:latin typeface="Calibri" panose="020F0502020204030204"/>
                <a:ea typeface="+mn-ea"/>
                <a:cs typeface="+mn-cs"/>
              </a:rPr>
              <a:t> = 51.9 months</a:t>
            </a:r>
          </a:p>
        </p:txBody>
      </p:sp>
      <p:sp>
        <p:nvSpPr>
          <p:cNvPr id="10" name="TextBox 9">
            <a:extLst>
              <a:ext uri="{FF2B5EF4-FFF2-40B4-BE49-F238E27FC236}">
                <a16:creationId xmlns:a16="http://schemas.microsoft.com/office/drawing/2014/main" id="{94383340-5644-BDCA-457B-CE43B94C0474}"/>
              </a:ext>
            </a:extLst>
          </p:cNvPr>
          <p:cNvSpPr txBox="1"/>
          <p:nvPr/>
        </p:nvSpPr>
        <p:spPr>
          <a:xfrm>
            <a:off x="568810" y="1749154"/>
            <a:ext cx="3409094" cy="3000821"/>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US" sz="1800" b="1" dirty="0" err="1">
                <a:solidFill>
                  <a:prstClr val="black"/>
                </a:solidFill>
                <a:latin typeface="Calibri" panose="020F0502020204030204"/>
                <a:ea typeface="+mn-ea"/>
                <a:cs typeface="+mn-cs"/>
              </a:rPr>
              <a:t>mPFS</a:t>
            </a:r>
            <a:r>
              <a:rPr lang="en-US" sz="1800" b="1" dirty="0">
                <a:solidFill>
                  <a:prstClr val="black"/>
                </a:solidFill>
                <a:latin typeface="Calibri" panose="020F0502020204030204"/>
                <a:ea typeface="+mn-ea"/>
                <a:cs typeface="+mn-cs"/>
              </a:rPr>
              <a:t> of 76.2 vs 36.4 months favoring Obi-Ven</a:t>
            </a:r>
          </a:p>
          <a:p>
            <a:pPr marL="214313" indent="-214313" defTabSz="685800" fontAlgn="auto">
              <a:spcBef>
                <a:spcPts val="0"/>
              </a:spcBef>
              <a:spcAft>
                <a:spcPts val="0"/>
              </a:spcAft>
              <a:buFont typeface="Arial" panose="020B0604020202020204" pitchFamily="34" charset="0"/>
              <a:buChar char="•"/>
            </a:pPr>
            <a:r>
              <a:rPr lang="en-US" sz="1800" b="1" dirty="0">
                <a:solidFill>
                  <a:prstClr val="black"/>
                </a:solidFill>
                <a:latin typeface="Calibri" panose="020F0502020204030204"/>
                <a:ea typeface="+mn-ea"/>
                <a:cs typeface="+mn-cs"/>
              </a:rPr>
              <a:t>6-year PFS of 53.1% vs 21.7%</a:t>
            </a:r>
          </a:p>
          <a:p>
            <a:pPr marL="214313" indent="-214313" defTabSz="685800" fontAlgn="auto">
              <a:spcBef>
                <a:spcPts val="0"/>
              </a:spcBef>
              <a:spcAft>
                <a:spcPts val="0"/>
              </a:spcAft>
              <a:buFont typeface="Arial" panose="020B0604020202020204" pitchFamily="34" charset="0"/>
              <a:buChar char="•"/>
            </a:pPr>
            <a:r>
              <a:rPr lang="en-US" sz="1800" b="1" dirty="0">
                <a:solidFill>
                  <a:prstClr val="black"/>
                </a:solidFill>
                <a:latin typeface="Calibri" panose="020F0502020204030204"/>
                <a:ea typeface="+mn-ea"/>
                <a:cs typeface="+mn-cs"/>
              </a:rPr>
              <a:t>Within Ven-O arm, </a:t>
            </a:r>
            <a:r>
              <a:rPr lang="en-US" sz="1800" b="1" dirty="0" err="1">
                <a:solidFill>
                  <a:prstClr val="black"/>
                </a:solidFill>
                <a:latin typeface="Calibri" panose="020F0502020204030204"/>
                <a:ea typeface="+mn-ea"/>
                <a:cs typeface="+mn-cs"/>
              </a:rPr>
              <a:t>mPFS</a:t>
            </a:r>
            <a:r>
              <a:rPr lang="en-US" sz="1800" b="1" dirty="0">
                <a:solidFill>
                  <a:prstClr val="black"/>
                </a:solidFill>
                <a:latin typeface="Calibri" panose="020F0502020204030204"/>
                <a:ea typeface="+mn-ea"/>
                <a:cs typeface="+mn-cs"/>
              </a:rPr>
              <a:t> worse in patients treated with 17p/TP</a:t>
            </a:r>
            <a:r>
              <a:rPr lang="en-US" sz="1800" b="1" i="1" dirty="0">
                <a:solidFill>
                  <a:prstClr val="black"/>
                </a:solidFill>
                <a:latin typeface="Calibri" panose="020F0502020204030204"/>
                <a:ea typeface="+mn-ea"/>
                <a:cs typeface="+mn-cs"/>
              </a:rPr>
              <a:t>53 </a:t>
            </a:r>
            <a:r>
              <a:rPr lang="en-US" sz="1800" b="1" dirty="0">
                <a:solidFill>
                  <a:prstClr val="black"/>
                </a:solidFill>
                <a:latin typeface="Calibri" panose="020F0502020204030204"/>
                <a:ea typeface="+mn-ea"/>
                <a:cs typeface="+mn-cs"/>
              </a:rPr>
              <a:t>mutation</a:t>
            </a:r>
          </a:p>
          <a:p>
            <a:pPr marL="214313" indent="-214313" defTabSz="685800" fontAlgn="auto">
              <a:spcBef>
                <a:spcPts val="0"/>
              </a:spcBef>
              <a:spcAft>
                <a:spcPts val="0"/>
              </a:spcAft>
              <a:buFont typeface="Arial" panose="020B0604020202020204" pitchFamily="34" charset="0"/>
              <a:buChar char="•"/>
            </a:pPr>
            <a:r>
              <a:rPr lang="en-US" sz="1800" b="1" dirty="0">
                <a:solidFill>
                  <a:prstClr val="black"/>
                </a:solidFill>
                <a:latin typeface="Calibri" panose="020F0502020204030204"/>
                <a:ea typeface="+mn-ea"/>
                <a:cs typeface="+mn-cs"/>
              </a:rPr>
              <a:t>With in Ven-O arm, </a:t>
            </a:r>
            <a:r>
              <a:rPr lang="en-US" sz="1800" b="1" dirty="0" err="1">
                <a:solidFill>
                  <a:prstClr val="black"/>
                </a:solidFill>
                <a:latin typeface="Calibri" panose="020F0502020204030204"/>
                <a:ea typeface="+mn-ea"/>
                <a:cs typeface="+mn-cs"/>
              </a:rPr>
              <a:t>mPFS</a:t>
            </a:r>
            <a:r>
              <a:rPr lang="en-US" sz="1800" b="1" dirty="0">
                <a:solidFill>
                  <a:prstClr val="black"/>
                </a:solidFill>
                <a:latin typeface="Calibri" panose="020F0502020204030204"/>
                <a:ea typeface="+mn-ea"/>
                <a:cs typeface="+mn-cs"/>
              </a:rPr>
              <a:t> worse in patients treated with IGHV unmutated status</a:t>
            </a:r>
          </a:p>
          <a:p>
            <a:pPr marL="214313" indent="-214313" defTabSz="685800" fontAlgn="auto">
              <a:spcBef>
                <a:spcPts val="0"/>
              </a:spcBef>
              <a:spcAft>
                <a:spcPts val="0"/>
              </a:spcAft>
              <a:buFont typeface="Arial" panose="020B0604020202020204" pitchFamily="34" charset="0"/>
              <a:buChar char="•"/>
            </a:pPr>
            <a:endParaRPr lang="en-US" sz="1350" b="1" dirty="0">
              <a:solidFill>
                <a:prstClr val="black"/>
              </a:solidFill>
              <a:latin typeface="Calibri" panose="020F0502020204030204"/>
              <a:ea typeface="+mn-ea"/>
              <a:cs typeface="+mn-cs"/>
            </a:endParaRPr>
          </a:p>
          <a:p>
            <a:pPr marL="214313" indent="-214313" defTabSz="685800" fontAlgn="auto">
              <a:spcBef>
                <a:spcPts val="0"/>
              </a:spcBef>
              <a:spcAft>
                <a:spcPts val="0"/>
              </a:spcAft>
              <a:buFont typeface="Arial" panose="020B0604020202020204" pitchFamily="34" charset="0"/>
              <a:buChar char="•"/>
            </a:pPr>
            <a:endParaRPr lang="en-US" sz="1350" b="1" dirty="0">
              <a:solidFill>
                <a:prstClr val="black"/>
              </a:solidFill>
              <a:latin typeface="Calibri" panose="020F0502020204030204"/>
              <a:ea typeface="+mn-ea"/>
              <a:cs typeface="+mn-cs"/>
            </a:endParaRPr>
          </a:p>
        </p:txBody>
      </p:sp>
      <p:sp>
        <p:nvSpPr>
          <p:cNvPr id="11" name="TextBox 10">
            <a:extLst>
              <a:ext uri="{FF2B5EF4-FFF2-40B4-BE49-F238E27FC236}">
                <a16:creationId xmlns:a16="http://schemas.microsoft.com/office/drawing/2014/main" id="{A87558FC-AC95-37B5-BCDE-21F79E3468C1}"/>
              </a:ext>
            </a:extLst>
          </p:cNvPr>
          <p:cNvSpPr txBox="1"/>
          <p:nvPr/>
        </p:nvSpPr>
        <p:spPr>
          <a:xfrm>
            <a:off x="4986844" y="2391923"/>
            <a:ext cx="1719878" cy="715581"/>
          </a:xfrm>
          <a:prstGeom prst="rect">
            <a:avLst/>
          </a:prstGeom>
          <a:noFill/>
        </p:spPr>
        <p:txBody>
          <a:bodyPr wrap="square" rtlCol="0">
            <a:spAutoFit/>
          </a:bodyPr>
          <a:lstStyle/>
          <a:p>
            <a:pPr defTabSz="685800" fontAlgn="auto">
              <a:spcBef>
                <a:spcPts val="0"/>
              </a:spcBef>
              <a:spcAft>
                <a:spcPts val="0"/>
              </a:spcAft>
            </a:pPr>
            <a:r>
              <a:rPr lang="en-US" sz="1350" b="1" dirty="0" err="1">
                <a:solidFill>
                  <a:srgbClr val="4472C4">
                    <a:lumMod val="75000"/>
                  </a:srgbClr>
                </a:solidFill>
                <a:latin typeface="Calibri" panose="020F0502020204030204"/>
                <a:ea typeface="+mn-ea"/>
                <a:cs typeface="+mn-cs"/>
              </a:rPr>
              <a:t>mPFS</a:t>
            </a:r>
            <a:r>
              <a:rPr lang="en-US" sz="1350" b="1" dirty="0">
                <a:solidFill>
                  <a:srgbClr val="4472C4">
                    <a:lumMod val="75000"/>
                  </a:srgbClr>
                </a:solidFill>
                <a:latin typeface="Calibri" panose="020F0502020204030204"/>
                <a:ea typeface="+mn-ea"/>
                <a:cs typeface="+mn-cs"/>
              </a:rPr>
              <a:t> in Ven-O IGHV unmutated status= 64.8 months</a:t>
            </a:r>
          </a:p>
        </p:txBody>
      </p:sp>
      <p:sp>
        <p:nvSpPr>
          <p:cNvPr id="13" name="TextBox 12">
            <a:extLst>
              <a:ext uri="{FF2B5EF4-FFF2-40B4-BE49-F238E27FC236}">
                <a16:creationId xmlns:a16="http://schemas.microsoft.com/office/drawing/2014/main" id="{B61FADE3-7D36-0EEE-925A-995997CFB289}"/>
              </a:ext>
            </a:extLst>
          </p:cNvPr>
          <p:cNvSpPr txBox="1"/>
          <p:nvPr/>
        </p:nvSpPr>
        <p:spPr>
          <a:xfrm>
            <a:off x="4494272" y="4937594"/>
            <a:ext cx="4725969" cy="276999"/>
          </a:xfrm>
          <a:prstGeom prst="rect">
            <a:avLst/>
          </a:prstGeom>
          <a:noFill/>
        </p:spPr>
        <p:txBody>
          <a:bodyPr wrap="square">
            <a:spAutoFit/>
          </a:bodyPr>
          <a:lstStyle/>
          <a:p>
            <a:pPr defTabSz="685800" fontAlgn="auto">
              <a:spcBef>
                <a:spcPts val="0"/>
              </a:spcBef>
              <a:spcAft>
                <a:spcPts val="0"/>
              </a:spcAft>
            </a:pPr>
            <a:r>
              <a:rPr lang="en-US" sz="600" b="1" dirty="0">
                <a:solidFill>
                  <a:prstClr val="black"/>
                </a:solidFill>
                <a:latin typeface="Calibri" panose="020F0502020204030204"/>
                <a:ea typeface="+mn-ea"/>
                <a:cs typeface="+mn-cs"/>
              </a:rPr>
              <a:t>Al-</a:t>
            </a:r>
            <a:r>
              <a:rPr lang="en-US" sz="600" b="1" dirty="0" err="1">
                <a:solidFill>
                  <a:prstClr val="black"/>
                </a:solidFill>
                <a:latin typeface="Calibri" panose="020F0502020204030204"/>
                <a:ea typeface="+mn-ea"/>
                <a:cs typeface="+mn-cs"/>
              </a:rPr>
              <a:t>Sawaf</a:t>
            </a:r>
            <a:r>
              <a:rPr lang="en-US" sz="600" b="1" dirty="0">
                <a:solidFill>
                  <a:prstClr val="black"/>
                </a:solidFill>
                <a:latin typeface="Calibri" panose="020F0502020204030204"/>
                <a:ea typeface="+mn-ea"/>
                <a:cs typeface="+mn-cs"/>
              </a:rPr>
              <a:t> et al. VENETOCLAX-OBINUTUZUMAB FOR PREVIOUSLY UNTREATED CHRONIC LYMPHOCYTIC LEUKEMIA: 6-YEAR RESULTS OF THE RANDOMIZED CLL14 STUDY, EHA 2023</a:t>
            </a:r>
          </a:p>
        </p:txBody>
      </p:sp>
    </p:spTree>
    <p:extLst>
      <p:ext uri="{BB962C8B-B14F-4D97-AF65-F5344CB8AC3E}">
        <p14:creationId xmlns:p14="http://schemas.microsoft.com/office/powerpoint/2010/main" val="421729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070028" y="191654"/>
            <a:ext cx="5003945" cy="600164"/>
          </a:xfrm>
          <a:prstGeom prst="rect">
            <a:avLst/>
          </a:prstGeom>
          <a:noFill/>
        </p:spPr>
        <p:txBody>
          <a:bodyPr wrap="square" rtlCol="0">
            <a:spAutoFit/>
          </a:bodyPr>
          <a:lstStyle/>
          <a:p>
            <a:pPr algn="ctr" defTabSz="685800" fontAlgn="auto">
              <a:spcBef>
                <a:spcPts val="0"/>
              </a:spcBef>
              <a:spcAft>
                <a:spcPts val="0"/>
              </a:spcAft>
            </a:pPr>
            <a:r>
              <a:rPr lang="de-DE" sz="3300" b="1" dirty="0">
                <a:solidFill>
                  <a:prstClr val="black"/>
                </a:solidFill>
                <a:latin typeface="Calibri Light" panose="020F0302020204030204"/>
                <a:ea typeface="+mn-ea"/>
                <a:cs typeface="+mn-cs"/>
              </a:rPr>
              <a:t>CLL13</a:t>
            </a:r>
          </a:p>
        </p:txBody>
      </p:sp>
      <p:sp>
        <p:nvSpPr>
          <p:cNvPr id="5" name="Abgerundetes Rechteck 1">
            <a:extLst>
              <a:ext uri="{FF2B5EF4-FFF2-40B4-BE49-F238E27FC236}">
                <a16:creationId xmlns:a16="http://schemas.microsoft.com/office/drawing/2014/main" id="{9359EB95-7C7A-4509-9411-A31195AAD43B}"/>
              </a:ext>
            </a:extLst>
          </p:cNvPr>
          <p:cNvSpPr/>
          <p:nvPr/>
        </p:nvSpPr>
        <p:spPr>
          <a:xfrm>
            <a:off x="641754" y="1348976"/>
            <a:ext cx="1018045" cy="1567942"/>
          </a:xfrm>
          <a:prstGeom prst="roundRect">
            <a:avLst>
              <a:gd name="adj" fmla="val 969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de-DE" sz="1350" b="1" dirty="0" err="1">
                <a:solidFill>
                  <a:prstClr val="black"/>
                </a:solidFill>
                <a:latin typeface="Calibri Light" panose="020F0302020204030204"/>
              </a:rPr>
              <a:t>Eligibility</a:t>
            </a:r>
            <a:r>
              <a:rPr lang="de-DE" sz="1350" b="1" dirty="0">
                <a:solidFill>
                  <a:prstClr val="black"/>
                </a:solidFill>
                <a:latin typeface="Calibri Light" panose="020F0302020204030204"/>
              </a:rPr>
              <a:t> </a:t>
            </a:r>
          </a:p>
          <a:p>
            <a:pPr algn="ctr" defTabSz="685800" fontAlgn="auto">
              <a:spcBef>
                <a:spcPts val="0"/>
              </a:spcBef>
              <a:spcAft>
                <a:spcPts val="0"/>
              </a:spcAft>
            </a:pPr>
            <a:endParaRPr lang="de-DE" sz="1050" dirty="0">
              <a:solidFill>
                <a:prstClr val="black"/>
              </a:solidFill>
              <a:latin typeface="Calibri" panose="020F0502020204030204"/>
            </a:endParaRPr>
          </a:p>
          <a:p>
            <a:pPr algn="ctr" defTabSz="685800" fontAlgn="auto">
              <a:spcBef>
                <a:spcPts val="0"/>
              </a:spcBef>
              <a:spcAft>
                <a:spcPts val="0"/>
              </a:spcAft>
            </a:pPr>
            <a:r>
              <a:rPr lang="de-DE" sz="1050" dirty="0">
                <a:solidFill>
                  <a:prstClr val="black"/>
                </a:solidFill>
                <a:latin typeface="Calibri" panose="020F0502020204030204"/>
              </a:rPr>
              <a:t>Treatment-naive, fit </a:t>
            </a:r>
            <a:r>
              <a:rPr lang="de-DE" sz="1050" dirty="0" err="1">
                <a:solidFill>
                  <a:prstClr val="black"/>
                </a:solidFill>
                <a:latin typeface="Calibri" panose="020F0502020204030204"/>
              </a:rPr>
              <a:t>patients</a:t>
            </a:r>
            <a:r>
              <a:rPr lang="de-DE" sz="1050" dirty="0">
                <a:solidFill>
                  <a:prstClr val="black"/>
                </a:solidFill>
                <a:latin typeface="Calibri" panose="020F0502020204030204"/>
              </a:rPr>
              <a:t> </a:t>
            </a:r>
            <a:r>
              <a:rPr lang="de-DE" sz="1050" dirty="0" err="1">
                <a:solidFill>
                  <a:prstClr val="black"/>
                </a:solidFill>
                <a:latin typeface="Calibri" panose="020F0502020204030204"/>
              </a:rPr>
              <a:t>with</a:t>
            </a:r>
            <a:r>
              <a:rPr lang="de-DE" sz="1050" dirty="0">
                <a:solidFill>
                  <a:prstClr val="black"/>
                </a:solidFill>
                <a:latin typeface="Calibri" panose="020F0502020204030204"/>
              </a:rPr>
              <a:t> CLL, </a:t>
            </a:r>
            <a:r>
              <a:rPr lang="de-DE" sz="1050" b="1" dirty="0" err="1">
                <a:solidFill>
                  <a:prstClr val="black"/>
                </a:solidFill>
                <a:latin typeface="Calibri" panose="020F0502020204030204"/>
              </a:rPr>
              <a:t>no</a:t>
            </a:r>
            <a:r>
              <a:rPr lang="de-DE" sz="1050" b="1" dirty="0">
                <a:solidFill>
                  <a:prstClr val="black"/>
                </a:solidFill>
                <a:latin typeface="Calibri" panose="020F0502020204030204"/>
              </a:rPr>
              <a:t> </a:t>
            </a:r>
            <a:r>
              <a:rPr lang="de-DE" sz="1050" b="1" i="1" dirty="0">
                <a:solidFill>
                  <a:prstClr val="black"/>
                </a:solidFill>
                <a:latin typeface="Calibri" panose="020F0502020204030204"/>
              </a:rPr>
              <a:t>TP53</a:t>
            </a:r>
            <a:r>
              <a:rPr lang="de-DE" sz="1050" b="1" dirty="0">
                <a:solidFill>
                  <a:prstClr val="black"/>
                </a:solidFill>
                <a:latin typeface="Calibri" panose="020F0502020204030204"/>
              </a:rPr>
              <a:t> </a:t>
            </a:r>
            <a:r>
              <a:rPr lang="de-DE" sz="1050" dirty="0" err="1">
                <a:solidFill>
                  <a:prstClr val="black"/>
                </a:solidFill>
                <a:latin typeface="Calibri" panose="020F0502020204030204"/>
              </a:rPr>
              <a:t>aberrations</a:t>
            </a:r>
            <a:r>
              <a:rPr lang="de-DE" sz="1050" dirty="0">
                <a:solidFill>
                  <a:prstClr val="black"/>
                </a:solidFill>
                <a:latin typeface="Calibri" panose="020F0502020204030204"/>
              </a:rPr>
              <a:t> (</a:t>
            </a:r>
            <a:r>
              <a:rPr lang="de-DE" sz="1050" b="1" dirty="0" err="1">
                <a:solidFill>
                  <a:prstClr val="black"/>
                </a:solidFill>
                <a:latin typeface="Calibri" panose="020F0502020204030204"/>
              </a:rPr>
              <a:t>centrally</a:t>
            </a:r>
            <a:r>
              <a:rPr lang="de-DE" sz="1050" b="1" dirty="0">
                <a:solidFill>
                  <a:prstClr val="black"/>
                </a:solidFill>
                <a:latin typeface="Calibri" panose="020F0502020204030204"/>
              </a:rPr>
              <a:t> </a:t>
            </a:r>
            <a:r>
              <a:rPr lang="de-DE" sz="1050" b="1" dirty="0" err="1">
                <a:solidFill>
                  <a:prstClr val="black"/>
                </a:solidFill>
                <a:latin typeface="Calibri" panose="020F0502020204030204"/>
              </a:rPr>
              <a:t>screened</a:t>
            </a:r>
            <a:r>
              <a:rPr lang="de-DE" sz="1050" dirty="0">
                <a:solidFill>
                  <a:prstClr val="black"/>
                </a:solidFill>
                <a:latin typeface="Calibri" panose="020F0502020204030204"/>
              </a:rPr>
              <a:t>)</a:t>
            </a:r>
          </a:p>
        </p:txBody>
      </p:sp>
      <p:cxnSp>
        <p:nvCxnSpPr>
          <p:cNvPr id="6" name="Gerader Verbinder 5">
            <a:extLst>
              <a:ext uri="{FF2B5EF4-FFF2-40B4-BE49-F238E27FC236}">
                <a16:creationId xmlns:a16="http://schemas.microsoft.com/office/drawing/2014/main" id="{A68D37F7-609D-4DB8-A811-375D9669FCC3}"/>
              </a:ext>
            </a:extLst>
          </p:cNvPr>
          <p:cNvCxnSpPr/>
          <p:nvPr/>
        </p:nvCxnSpPr>
        <p:spPr>
          <a:xfrm>
            <a:off x="1824169" y="2124511"/>
            <a:ext cx="1024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16D5546C-51C7-41B2-A4FB-38D913E0091D}"/>
              </a:ext>
            </a:extLst>
          </p:cNvPr>
          <p:cNvCxnSpPr/>
          <p:nvPr/>
        </p:nvCxnSpPr>
        <p:spPr>
          <a:xfrm>
            <a:off x="1926644" y="1517539"/>
            <a:ext cx="0" cy="12375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AE7E7C5C-DAA9-486C-A8A6-2FA17B89FA66}"/>
              </a:ext>
            </a:extLst>
          </p:cNvPr>
          <p:cNvCxnSpPr/>
          <p:nvPr/>
        </p:nvCxnSpPr>
        <p:spPr>
          <a:xfrm>
            <a:off x="1926644" y="1517539"/>
            <a:ext cx="1655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B9F45142-FEA0-4B1E-9111-5FEDE85B53DE}"/>
              </a:ext>
            </a:extLst>
          </p:cNvPr>
          <p:cNvCxnSpPr/>
          <p:nvPr/>
        </p:nvCxnSpPr>
        <p:spPr>
          <a:xfrm>
            <a:off x="1926644" y="2755132"/>
            <a:ext cx="1655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4AC98158-ADAB-441B-A392-013F562C884D}"/>
              </a:ext>
            </a:extLst>
          </p:cNvPr>
          <p:cNvCxnSpPr/>
          <p:nvPr/>
        </p:nvCxnSpPr>
        <p:spPr>
          <a:xfrm>
            <a:off x="1926644" y="2349169"/>
            <a:ext cx="1655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3959B207-4D2A-47DB-B10C-CB052A7832C0}"/>
              </a:ext>
            </a:extLst>
          </p:cNvPr>
          <p:cNvCxnSpPr/>
          <p:nvPr/>
        </p:nvCxnSpPr>
        <p:spPr>
          <a:xfrm>
            <a:off x="1926643" y="1935325"/>
            <a:ext cx="1655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Abgerundetes Rechteck 90">
            <a:extLst>
              <a:ext uri="{FF2B5EF4-FFF2-40B4-BE49-F238E27FC236}">
                <a16:creationId xmlns:a16="http://schemas.microsoft.com/office/drawing/2014/main" id="{B4C3E324-B4FB-4288-8C71-7CE10ACF2B55}"/>
              </a:ext>
            </a:extLst>
          </p:cNvPr>
          <p:cNvSpPr/>
          <p:nvPr/>
        </p:nvSpPr>
        <p:spPr>
          <a:xfrm>
            <a:off x="2193488" y="1355539"/>
            <a:ext cx="1658520" cy="324000"/>
          </a:xfrm>
          <a:prstGeom prst="roundRect">
            <a:avLst>
              <a:gd name="adj" fmla="val 9698"/>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pPr>
            <a:r>
              <a:rPr lang="de-DE" sz="1500" b="1" dirty="0">
                <a:solidFill>
                  <a:prstClr val="white"/>
                </a:solidFill>
                <a:latin typeface="Calibri" panose="020F0502020204030204"/>
              </a:rPr>
              <a:t>CIT</a:t>
            </a:r>
            <a:r>
              <a:rPr lang="de-DE" sz="1275" b="1" dirty="0">
                <a:solidFill>
                  <a:prstClr val="white"/>
                </a:solidFill>
                <a:latin typeface="Calibri Light" panose="020F0302020204030204"/>
              </a:rPr>
              <a:t> </a:t>
            </a:r>
            <a:r>
              <a:rPr lang="de-DE" sz="1200" dirty="0">
                <a:solidFill>
                  <a:prstClr val="white"/>
                </a:solidFill>
                <a:latin typeface="Calibri Light" panose="020F0302020204030204"/>
              </a:rPr>
              <a:t> FCR ≤65y, BR &gt;65y </a:t>
            </a:r>
          </a:p>
        </p:txBody>
      </p:sp>
      <p:sp>
        <p:nvSpPr>
          <p:cNvPr id="15" name="Abgerundetes Rechteck 93">
            <a:extLst>
              <a:ext uri="{FF2B5EF4-FFF2-40B4-BE49-F238E27FC236}">
                <a16:creationId xmlns:a16="http://schemas.microsoft.com/office/drawing/2014/main" id="{66DF52C5-357D-489F-92A6-2A6FBB3A1AD7}"/>
              </a:ext>
            </a:extLst>
          </p:cNvPr>
          <p:cNvSpPr/>
          <p:nvPr/>
        </p:nvSpPr>
        <p:spPr>
          <a:xfrm>
            <a:off x="2193488" y="1773325"/>
            <a:ext cx="3240000" cy="324000"/>
          </a:xfrm>
          <a:prstGeom prst="roundRect">
            <a:avLst>
              <a:gd name="adj" fmla="val 969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pPr>
            <a:r>
              <a:rPr lang="de-DE" sz="1500" b="1" dirty="0">
                <a:solidFill>
                  <a:prstClr val="white"/>
                </a:solidFill>
                <a:latin typeface="Calibri" panose="020F0502020204030204"/>
              </a:rPr>
              <a:t>RV </a:t>
            </a:r>
            <a:r>
              <a:rPr lang="de-DE" sz="1350" b="1" dirty="0">
                <a:solidFill>
                  <a:prstClr val="white"/>
                </a:solidFill>
                <a:latin typeface="Calibri" panose="020F0502020204030204"/>
              </a:rPr>
              <a:t> </a:t>
            </a:r>
            <a:r>
              <a:rPr lang="de-DE" sz="1163" dirty="0" err="1">
                <a:solidFill>
                  <a:prstClr val="white"/>
                </a:solidFill>
                <a:latin typeface="Calibri" panose="020F0502020204030204"/>
              </a:rPr>
              <a:t>rituximab</a:t>
            </a:r>
            <a:r>
              <a:rPr lang="de-DE" sz="1163" dirty="0">
                <a:solidFill>
                  <a:prstClr val="white"/>
                </a:solidFill>
                <a:latin typeface="Calibri" panose="020F0502020204030204"/>
              </a:rPr>
              <a:t>, </a:t>
            </a:r>
            <a:r>
              <a:rPr lang="de-DE" sz="1163" dirty="0" err="1">
                <a:solidFill>
                  <a:prstClr val="white"/>
                </a:solidFill>
                <a:latin typeface="Calibri" panose="020F0502020204030204"/>
              </a:rPr>
              <a:t>venetoclax</a:t>
            </a:r>
            <a:r>
              <a:rPr lang="de-DE" sz="1163" dirty="0">
                <a:solidFill>
                  <a:prstClr val="white"/>
                </a:solidFill>
                <a:latin typeface="Calibri" panose="020F0502020204030204"/>
              </a:rPr>
              <a:t> | FD 12 </a:t>
            </a:r>
            <a:r>
              <a:rPr lang="de-DE" sz="1163" dirty="0" err="1">
                <a:solidFill>
                  <a:prstClr val="white"/>
                </a:solidFill>
                <a:latin typeface="Calibri" panose="020F0502020204030204"/>
              </a:rPr>
              <a:t>months</a:t>
            </a:r>
            <a:endParaRPr lang="de-DE" sz="1163" dirty="0">
              <a:solidFill>
                <a:prstClr val="white"/>
              </a:solidFill>
              <a:latin typeface="Calibri" panose="020F0502020204030204"/>
            </a:endParaRPr>
          </a:p>
        </p:txBody>
      </p:sp>
      <p:sp>
        <p:nvSpPr>
          <p:cNvPr id="16" name="Abgerundetes Rechteck 94">
            <a:extLst>
              <a:ext uri="{FF2B5EF4-FFF2-40B4-BE49-F238E27FC236}">
                <a16:creationId xmlns:a16="http://schemas.microsoft.com/office/drawing/2014/main" id="{21E3D75F-EE6E-4F8A-99CE-C11C328CC573}"/>
              </a:ext>
            </a:extLst>
          </p:cNvPr>
          <p:cNvSpPr/>
          <p:nvPr/>
        </p:nvSpPr>
        <p:spPr>
          <a:xfrm>
            <a:off x="2193488" y="2187169"/>
            <a:ext cx="3240000" cy="324000"/>
          </a:xfrm>
          <a:prstGeom prst="roundRect">
            <a:avLst>
              <a:gd name="adj" fmla="val 9698"/>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pPr>
            <a:r>
              <a:rPr lang="de-DE" sz="1500" b="1" dirty="0">
                <a:solidFill>
                  <a:prstClr val="white"/>
                </a:solidFill>
                <a:latin typeface="Calibri" panose="020F0502020204030204"/>
              </a:rPr>
              <a:t>GV  </a:t>
            </a:r>
            <a:r>
              <a:rPr lang="de-DE" sz="1163" dirty="0" err="1">
                <a:solidFill>
                  <a:prstClr val="white"/>
                </a:solidFill>
                <a:latin typeface="Calibri" panose="020F0502020204030204"/>
              </a:rPr>
              <a:t>obinutuzumab</a:t>
            </a:r>
            <a:r>
              <a:rPr lang="de-DE" sz="1163" dirty="0">
                <a:solidFill>
                  <a:prstClr val="white"/>
                </a:solidFill>
                <a:latin typeface="Calibri" panose="020F0502020204030204"/>
              </a:rPr>
              <a:t>, </a:t>
            </a:r>
            <a:r>
              <a:rPr lang="de-DE" sz="1163" dirty="0" err="1">
                <a:solidFill>
                  <a:prstClr val="white"/>
                </a:solidFill>
                <a:latin typeface="Calibri" panose="020F0502020204030204"/>
              </a:rPr>
              <a:t>venetoclax</a:t>
            </a:r>
            <a:r>
              <a:rPr lang="de-DE" sz="1163" dirty="0">
                <a:solidFill>
                  <a:prstClr val="white"/>
                </a:solidFill>
                <a:latin typeface="Calibri" panose="020F0502020204030204"/>
              </a:rPr>
              <a:t> | FD 12 </a:t>
            </a:r>
            <a:r>
              <a:rPr lang="de-DE" sz="1163" dirty="0" err="1">
                <a:solidFill>
                  <a:prstClr val="white"/>
                </a:solidFill>
                <a:latin typeface="Calibri" panose="020F0502020204030204"/>
              </a:rPr>
              <a:t>months</a:t>
            </a:r>
            <a:endParaRPr lang="de-DE" sz="1163" dirty="0">
              <a:solidFill>
                <a:prstClr val="white"/>
              </a:solidFill>
              <a:latin typeface="Calibri" panose="020F0502020204030204"/>
            </a:endParaRPr>
          </a:p>
        </p:txBody>
      </p:sp>
      <p:sp>
        <p:nvSpPr>
          <p:cNvPr id="17" name="Abgerundetes Rechteck 95">
            <a:extLst>
              <a:ext uri="{FF2B5EF4-FFF2-40B4-BE49-F238E27FC236}">
                <a16:creationId xmlns:a16="http://schemas.microsoft.com/office/drawing/2014/main" id="{F0D9D331-A395-45C1-A430-EF56785B726D}"/>
              </a:ext>
            </a:extLst>
          </p:cNvPr>
          <p:cNvSpPr/>
          <p:nvPr/>
        </p:nvSpPr>
        <p:spPr>
          <a:xfrm>
            <a:off x="2193488" y="2593132"/>
            <a:ext cx="3240000" cy="324000"/>
          </a:xfrm>
          <a:prstGeom prst="roundRect">
            <a:avLst>
              <a:gd name="adj" fmla="val 9698"/>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pPr>
            <a:r>
              <a:rPr lang="de-DE" sz="1500" b="1" dirty="0">
                <a:solidFill>
                  <a:prstClr val="white"/>
                </a:solidFill>
                <a:latin typeface="Calibri" panose="020F0502020204030204"/>
              </a:rPr>
              <a:t>GIV</a:t>
            </a:r>
            <a:r>
              <a:rPr lang="de-DE" sz="1350" b="1" dirty="0">
                <a:solidFill>
                  <a:prstClr val="white"/>
                </a:solidFill>
                <a:latin typeface="Calibri" panose="020F0502020204030204"/>
              </a:rPr>
              <a:t>  </a:t>
            </a:r>
            <a:r>
              <a:rPr lang="de-DE" sz="1163" dirty="0" err="1">
                <a:solidFill>
                  <a:prstClr val="white"/>
                </a:solidFill>
                <a:latin typeface="Calibri" panose="020F0502020204030204"/>
              </a:rPr>
              <a:t>obinutuzumab</a:t>
            </a:r>
            <a:r>
              <a:rPr lang="de-DE" sz="1163" dirty="0">
                <a:solidFill>
                  <a:prstClr val="white"/>
                </a:solidFill>
                <a:latin typeface="Calibri" panose="020F0502020204030204"/>
              </a:rPr>
              <a:t>, </a:t>
            </a:r>
            <a:r>
              <a:rPr lang="de-DE" sz="1163" dirty="0" err="1">
                <a:solidFill>
                  <a:prstClr val="white"/>
                </a:solidFill>
                <a:latin typeface="Calibri" panose="020F0502020204030204"/>
              </a:rPr>
              <a:t>ibrutinib</a:t>
            </a:r>
            <a:r>
              <a:rPr lang="de-DE" sz="1163" dirty="0">
                <a:solidFill>
                  <a:prstClr val="white"/>
                </a:solidFill>
                <a:latin typeface="Calibri" panose="020F0502020204030204"/>
              </a:rPr>
              <a:t>, </a:t>
            </a:r>
            <a:r>
              <a:rPr lang="de-DE" sz="1163" dirty="0" err="1">
                <a:solidFill>
                  <a:prstClr val="white"/>
                </a:solidFill>
                <a:latin typeface="Calibri" panose="020F0502020204030204"/>
              </a:rPr>
              <a:t>venetoclax</a:t>
            </a:r>
            <a:r>
              <a:rPr lang="de-DE" sz="1163" dirty="0">
                <a:solidFill>
                  <a:prstClr val="white"/>
                </a:solidFill>
                <a:latin typeface="Calibri" panose="020F0502020204030204"/>
              </a:rPr>
              <a:t> | </a:t>
            </a:r>
          </a:p>
        </p:txBody>
      </p:sp>
      <p:sp>
        <p:nvSpPr>
          <p:cNvPr id="18" name="Rechtwinkliges Dreieck 17">
            <a:extLst>
              <a:ext uri="{FF2B5EF4-FFF2-40B4-BE49-F238E27FC236}">
                <a16:creationId xmlns:a16="http://schemas.microsoft.com/office/drawing/2014/main" id="{ADA80AAD-612C-4F2F-AF79-5A6E49A287D6}"/>
              </a:ext>
            </a:extLst>
          </p:cNvPr>
          <p:cNvSpPr/>
          <p:nvPr/>
        </p:nvSpPr>
        <p:spPr>
          <a:xfrm>
            <a:off x="5408393" y="2593133"/>
            <a:ext cx="901248" cy="323999"/>
          </a:xfrm>
          <a:prstGeom prst="rtTriangl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a:solidFill>
                <a:prstClr val="white"/>
              </a:solidFill>
              <a:latin typeface="Calibri" panose="020F0502020204030204"/>
            </a:endParaRPr>
          </a:p>
        </p:txBody>
      </p:sp>
      <p:sp>
        <p:nvSpPr>
          <p:cNvPr id="19" name="Textfeld 18">
            <a:extLst>
              <a:ext uri="{FF2B5EF4-FFF2-40B4-BE49-F238E27FC236}">
                <a16:creationId xmlns:a16="http://schemas.microsoft.com/office/drawing/2014/main" id="{CCDC5427-5DE7-4D26-952E-A09B94B36D98}"/>
              </a:ext>
            </a:extLst>
          </p:cNvPr>
          <p:cNvSpPr txBox="1"/>
          <p:nvPr/>
        </p:nvSpPr>
        <p:spPr>
          <a:xfrm>
            <a:off x="4857151" y="2663018"/>
            <a:ext cx="1585913" cy="271293"/>
          </a:xfrm>
          <a:prstGeom prst="rect">
            <a:avLst/>
          </a:prstGeom>
          <a:noFill/>
        </p:spPr>
        <p:txBody>
          <a:bodyPr wrap="square" rtlCol="0">
            <a:spAutoFit/>
          </a:bodyPr>
          <a:lstStyle/>
          <a:p>
            <a:pPr defTabSz="685800" fontAlgn="auto">
              <a:spcBef>
                <a:spcPts val="0"/>
              </a:spcBef>
              <a:spcAft>
                <a:spcPts val="0"/>
              </a:spcAft>
            </a:pPr>
            <a:r>
              <a:rPr lang="de-DE" sz="1163" dirty="0">
                <a:solidFill>
                  <a:prstClr val="white"/>
                </a:solidFill>
                <a:latin typeface="Calibri" panose="020F0502020204030204"/>
                <a:ea typeface="+mn-ea"/>
                <a:cs typeface="+mn-cs"/>
              </a:rPr>
              <a:t>12-36 </a:t>
            </a:r>
            <a:r>
              <a:rPr lang="de-DE" sz="1163" dirty="0" err="1">
                <a:solidFill>
                  <a:prstClr val="white"/>
                </a:solidFill>
                <a:latin typeface="Calibri" panose="020F0502020204030204"/>
                <a:ea typeface="+mn-ea"/>
                <a:cs typeface="+mn-cs"/>
              </a:rPr>
              <a:t>months</a:t>
            </a:r>
            <a:endParaRPr lang="de-DE" sz="1163" dirty="0">
              <a:solidFill>
                <a:prstClr val="white"/>
              </a:solidFill>
              <a:latin typeface="Calibri" panose="020F0502020204030204"/>
              <a:ea typeface="+mn-ea"/>
              <a:cs typeface="+mn-cs"/>
            </a:endParaRPr>
          </a:p>
        </p:txBody>
      </p:sp>
      <p:sp>
        <p:nvSpPr>
          <p:cNvPr id="21" name="Abgerundetes Rechteck 1">
            <a:extLst>
              <a:ext uri="{FF2B5EF4-FFF2-40B4-BE49-F238E27FC236}">
                <a16:creationId xmlns:a16="http://schemas.microsoft.com/office/drawing/2014/main" id="{27EA7446-DA67-4C3F-A860-5AF015CC39D3}"/>
              </a:ext>
            </a:extLst>
          </p:cNvPr>
          <p:cNvSpPr/>
          <p:nvPr/>
        </p:nvSpPr>
        <p:spPr>
          <a:xfrm>
            <a:off x="6860883" y="1382186"/>
            <a:ext cx="1858571" cy="1567942"/>
          </a:xfrm>
          <a:prstGeom prst="roundRect">
            <a:avLst>
              <a:gd name="adj" fmla="val 9698"/>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de-DE" sz="1350" b="1" dirty="0">
                <a:solidFill>
                  <a:prstClr val="black"/>
                </a:solidFill>
                <a:latin typeface="Calibri Light" panose="020F0302020204030204"/>
              </a:rPr>
              <a:t>Primary Endpoints</a:t>
            </a:r>
          </a:p>
          <a:p>
            <a:pPr algn="ctr" defTabSz="685800" fontAlgn="auto">
              <a:spcBef>
                <a:spcPts val="0"/>
              </a:spcBef>
              <a:spcAft>
                <a:spcPts val="0"/>
              </a:spcAft>
            </a:pPr>
            <a:endParaRPr lang="de-DE" sz="1050" dirty="0">
              <a:solidFill>
                <a:prstClr val="black"/>
              </a:solidFill>
              <a:latin typeface="Calibri" panose="020F0502020204030204"/>
            </a:endParaRPr>
          </a:p>
          <a:p>
            <a:pPr marL="257175" indent="-257175" defTabSz="685800" fontAlgn="auto">
              <a:spcBef>
                <a:spcPts val="0"/>
              </a:spcBef>
              <a:spcAft>
                <a:spcPts val="0"/>
              </a:spcAft>
              <a:buFontTx/>
              <a:buAutoNum type="arabicPeriod"/>
            </a:pPr>
            <a:r>
              <a:rPr lang="de-DE" sz="1050" b="1" dirty="0" err="1">
                <a:solidFill>
                  <a:prstClr val="black"/>
                </a:solidFill>
                <a:latin typeface="Calibri" panose="020F0502020204030204"/>
              </a:rPr>
              <a:t>uMRD</a:t>
            </a:r>
            <a:r>
              <a:rPr lang="de-DE" sz="1050" b="1" dirty="0">
                <a:solidFill>
                  <a:prstClr val="black"/>
                </a:solidFill>
                <a:latin typeface="Calibri" panose="020F0502020204030204"/>
              </a:rPr>
              <a:t> rate </a:t>
            </a:r>
            <a:r>
              <a:rPr lang="de-DE" sz="1050" dirty="0">
                <a:solidFill>
                  <a:prstClr val="black"/>
                </a:solidFill>
                <a:latin typeface="Calibri" panose="020F0502020204030204"/>
              </a:rPr>
              <a:t>at MO15</a:t>
            </a:r>
          </a:p>
          <a:p>
            <a:pPr marL="257175" indent="-257175" defTabSz="685800" fontAlgn="auto">
              <a:spcBef>
                <a:spcPts val="0"/>
              </a:spcBef>
              <a:spcAft>
                <a:spcPts val="0"/>
              </a:spcAft>
              <a:buFontTx/>
              <a:buAutoNum type="arabicPeriod"/>
            </a:pPr>
            <a:r>
              <a:rPr lang="de-DE" sz="1050" b="1" dirty="0">
                <a:solidFill>
                  <a:prstClr val="black"/>
                </a:solidFill>
                <a:latin typeface="Calibri" panose="020F0502020204030204"/>
              </a:rPr>
              <a:t>Progression-</a:t>
            </a:r>
            <a:r>
              <a:rPr lang="de-DE" sz="1050" b="1" dirty="0" err="1">
                <a:solidFill>
                  <a:prstClr val="black"/>
                </a:solidFill>
                <a:latin typeface="Calibri" panose="020F0502020204030204"/>
              </a:rPr>
              <a:t>free</a:t>
            </a:r>
            <a:r>
              <a:rPr lang="de-DE" sz="1050" b="1" dirty="0">
                <a:solidFill>
                  <a:prstClr val="black"/>
                </a:solidFill>
                <a:latin typeface="Calibri" panose="020F0502020204030204"/>
              </a:rPr>
              <a:t> </a:t>
            </a:r>
            <a:r>
              <a:rPr lang="de-DE" sz="1050" b="1" dirty="0" err="1">
                <a:solidFill>
                  <a:prstClr val="black"/>
                </a:solidFill>
                <a:latin typeface="Calibri" panose="020F0502020204030204"/>
              </a:rPr>
              <a:t>survival</a:t>
            </a:r>
            <a:endParaRPr lang="de-DE" sz="1050" b="1" dirty="0">
              <a:solidFill>
                <a:prstClr val="black"/>
              </a:solidFill>
              <a:latin typeface="Calibri" panose="020F0502020204030204"/>
            </a:endParaRPr>
          </a:p>
          <a:p>
            <a:pPr marL="257175" indent="-257175" defTabSz="685800" fontAlgn="auto">
              <a:spcBef>
                <a:spcPts val="0"/>
              </a:spcBef>
              <a:spcAft>
                <a:spcPts val="0"/>
              </a:spcAft>
              <a:buFontTx/>
              <a:buAutoNum type="arabicPeriod"/>
            </a:pPr>
            <a:endParaRPr lang="de-DE" sz="1050" dirty="0">
              <a:solidFill>
                <a:prstClr val="black"/>
              </a:solidFill>
              <a:latin typeface="Calibri" panose="020F0502020204030204"/>
            </a:endParaRPr>
          </a:p>
          <a:p>
            <a:pPr marL="214313" indent="-214313" defTabSz="685800" fontAlgn="auto">
              <a:spcBef>
                <a:spcPts val="0"/>
              </a:spcBef>
              <a:spcAft>
                <a:spcPts val="0"/>
              </a:spcAft>
              <a:buFont typeface="Wingdings" panose="05000000000000000000" pitchFamily="2" charset="2"/>
              <a:buChar char="à"/>
            </a:pPr>
            <a:r>
              <a:rPr lang="de-DE" sz="1050" dirty="0" err="1">
                <a:solidFill>
                  <a:prstClr val="black"/>
                </a:solidFill>
                <a:latin typeface="Calibri" panose="020F0502020204030204"/>
                <a:sym typeface="Wingdings" panose="05000000000000000000" pitchFamily="2" charset="2"/>
              </a:rPr>
              <a:t>alpha</a:t>
            </a:r>
            <a:r>
              <a:rPr lang="de-DE" sz="1050" dirty="0">
                <a:solidFill>
                  <a:prstClr val="black"/>
                </a:solidFill>
                <a:latin typeface="Calibri" panose="020F0502020204030204"/>
                <a:sym typeface="Wingdings" panose="05000000000000000000" pitchFamily="2" charset="2"/>
              </a:rPr>
              <a:t> </a:t>
            </a:r>
            <a:r>
              <a:rPr lang="de-DE" sz="1050" dirty="0" err="1">
                <a:solidFill>
                  <a:prstClr val="black"/>
                </a:solidFill>
                <a:latin typeface="Calibri" panose="020F0502020204030204"/>
                <a:sym typeface="Wingdings" panose="05000000000000000000" pitchFamily="2" charset="2"/>
              </a:rPr>
              <a:t>split</a:t>
            </a:r>
            <a:r>
              <a:rPr lang="de-DE" sz="1050" dirty="0">
                <a:solidFill>
                  <a:prstClr val="black"/>
                </a:solidFill>
                <a:latin typeface="Calibri" panose="020F0502020204030204"/>
                <a:sym typeface="Wingdings" panose="05000000000000000000" pitchFamily="2" charset="2"/>
              </a:rPr>
              <a:t> (0.025 </a:t>
            </a:r>
            <a:r>
              <a:rPr lang="de-DE" sz="1050" dirty="0" err="1">
                <a:solidFill>
                  <a:prstClr val="black"/>
                </a:solidFill>
                <a:latin typeface="Calibri" panose="020F0502020204030204"/>
                <a:sym typeface="Wingdings" panose="05000000000000000000" pitchFamily="2" charset="2"/>
              </a:rPr>
              <a:t>each</a:t>
            </a:r>
            <a:r>
              <a:rPr lang="de-DE" sz="1050" dirty="0">
                <a:solidFill>
                  <a:prstClr val="black"/>
                </a:solidFill>
                <a:latin typeface="Calibri" panose="020F0502020204030204"/>
                <a:sym typeface="Wingdings" panose="05000000000000000000" pitchFamily="2" charset="2"/>
              </a:rPr>
              <a:t>) </a:t>
            </a:r>
          </a:p>
          <a:p>
            <a:pPr marL="214313" indent="-214313" defTabSz="685800" fontAlgn="auto">
              <a:spcBef>
                <a:spcPts val="0"/>
              </a:spcBef>
              <a:spcAft>
                <a:spcPts val="0"/>
              </a:spcAft>
              <a:buFont typeface="Wingdings" panose="05000000000000000000" pitchFamily="2" charset="2"/>
              <a:buChar char="à"/>
            </a:pPr>
            <a:r>
              <a:rPr lang="de-DE" sz="1050" dirty="0">
                <a:solidFill>
                  <a:prstClr val="black"/>
                </a:solidFill>
                <a:latin typeface="Calibri" panose="020F0502020204030204"/>
                <a:sym typeface="Wingdings" panose="05000000000000000000" pitchFamily="2" charset="2"/>
              </a:rPr>
              <a:t>97.5% CI </a:t>
            </a:r>
            <a:r>
              <a:rPr lang="de-DE" sz="1050" dirty="0" err="1">
                <a:solidFill>
                  <a:prstClr val="black"/>
                </a:solidFill>
                <a:latin typeface="Calibri" panose="020F0502020204030204"/>
                <a:sym typeface="Wingdings" panose="05000000000000000000" pitchFamily="2" charset="2"/>
              </a:rPr>
              <a:t>for</a:t>
            </a:r>
            <a:r>
              <a:rPr lang="de-DE" sz="1050" dirty="0">
                <a:solidFill>
                  <a:prstClr val="black"/>
                </a:solidFill>
                <a:latin typeface="Calibri" panose="020F0502020204030204"/>
                <a:sym typeface="Wingdings" panose="05000000000000000000" pitchFamily="2" charset="2"/>
              </a:rPr>
              <a:t> </a:t>
            </a:r>
            <a:r>
              <a:rPr lang="de-DE" sz="1050" dirty="0" err="1">
                <a:solidFill>
                  <a:prstClr val="black"/>
                </a:solidFill>
                <a:latin typeface="Calibri" panose="020F0502020204030204"/>
                <a:sym typeface="Wingdings" panose="05000000000000000000" pitchFamily="2" charset="2"/>
              </a:rPr>
              <a:t>primary</a:t>
            </a:r>
            <a:r>
              <a:rPr lang="de-DE" sz="1050" dirty="0">
                <a:solidFill>
                  <a:prstClr val="black"/>
                </a:solidFill>
                <a:latin typeface="Calibri" panose="020F0502020204030204"/>
                <a:sym typeface="Wingdings" panose="05000000000000000000" pitchFamily="2" charset="2"/>
              </a:rPr>
              <a:t>/ </a:t>
            </a:r>
            <a:r>
              <a:rPr lang="de-DE" sz="1050" dirty="0" err="1">
                <a:solidFill>
                  <a:prstClr val="black"/>
                </a:solidFill>
                <a:latin typeface="Calibri" panose="020F0502020204030204"/>
                <a:sym typeface="Wingdings" panose="05000000000000000000" pitchFamily="2" charset="2"/>
              </a:rPr>
              <a:t>secondary</a:t>
            </a:r>
            <a:r>
              <a:rPr lang="de-DE" sz="1050" dirty="0">
                <a:solidFill>
                  <a:prstClr val="black"/>
                </a:solidFill>
                <a:latin typeface="Calibri" panose="020F0502020204030204"/>
                <a:sym typeface="Wingdings" panose="05000000000000000000" pitchFamily="2" charset="2"/>
              </a:rPr>
              <a:t> </a:t>
            </a:r>
            <a:r>
              <a:rPr lang="de-DE" sz="1050" dirty="0" err="1">
                <a:solidFill>
                  <a:prstClr val="black"/>
                </a:solidFill>
                <a:latin typeface="Calibri" panose="020F0502020204030204"/>
                <a:sym typeface="Wingdings" panose="05000000000000000000" pitchFamily="2" charset="2"/>
              </a:rPr>
              <a:t>endpoints</a:t>
            </a:r>
            <a:endParaRPr lang="de-DE" sz="1050" dirty="0">
              <a:solidFill>
                <a:prstClr val="black"/>
              </a:solidFill>
              <a:latin typeface="Calibri" panose="020F0502020204030204"/>
            </a:endParaRPr>
          </a:p>
          <a:p>
            <a:pPr marL="257175" indent="-257175" algn="ctr" defTabSz="685800" fontAlgn="auto">
              <a:spcBef>
                <a:spcPts val="0"/>
              </a:spcBef>
              <a:spcAft>
                <a:spcPts val="0"/>
              </a:spcAft>
              <a:buFontTx/>
              <a:buAutoNum type="arabicPeriod"/>
            </a:pPr>
            <a:endParaRPr lang="de-DE" sz="1050" dirty="0">
              <a:solidFill>
                <a:prstClr val="black"/>
              </a:solidFill>
              <a:latin typeface="Calibri" panose="020F0502020204030204"/>
            </a:endParaRPr>
          </a:p>
        </p:txBody>
      </p:sp>
      <p:cxnSp>
        <p:nvCxnSpPr>
          <p:cNvPr id="22" name="Gerade Verbindung mit Pfeil 21">
            <a:extLst>
              <a:ext uri="{FF2B5EF4-FFF2-40B4-BE49-F238E27FC236}">
                <a16:creationId xmlns:a16="http://schemas.microsoft.com/office/drawing/2014/main" id="{95F579ED-797B-40A1-83CC-8C7D69B76614}"/>
              </a:ext>
            </a:extLst>
          </p:cNvPr>
          <p:cNvCxnSpPr>
            <a:cxnSpLocks/>
          </p:cNvCxnSpPr>
          <p:nvPr/>
        </p:nvCxnSpPr>
        <p:spPr>
          <a:xfrm>
            <a:off x="6232048" y="2160030"/>
            <a:ext cx="39188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521ADD38-4B70-4F02-B92D-A66064662B67}"/>
              </a:ext>
            </a:extLst>
          </p:cNvPr>
          <p:cNvSpPr txBox="1"/>
          <p:nvPr/>
        </p:nvSpPr>
        <p:spPr>
          <a:xfrm>
            <a:off x="825451" y="3720746"/>
            <a:ext cx="3440388" cy="1131079"/>
          </a:xfrm>
          <a:prstGeom prst="rect">
            <a:avLst/>
          </a:prstGeom>
          <a:solidFill>
            <a:schemeClr val="accent1">
              <a:lumMod val="20000"/>
              <a:lumOff val="80000"/>
            </a:schemeClr>
          </a:solidFill>
        </p:spPr>
        <p:txBody>
          <a:bodyPr wrap="square" rtlCol="0">
            <a:spAutoFit/>
          </a:bodyPr>
          <a:lstStyle/>
          <a:p>
            <a:pPr defTabSz="685800" fontAlgn="auto">
              <a:spcBef>
                <a:spcPts val="0"/>
              </a:spcBef>
              <a:spcAft>
                <a:spcPts val="0"/>
              </a:spcAft>
            </a:pPr>
            <a:r>
              <a:rPr lang="de-DE" sz="1200" dirty="0" err="1">
                <a:solidFill>
                  <a:prstClr val="black"/>
                </a:solidFill>
                <a:latin typeface="Calibri" panose="020F0502020204030204"/>
                <a:ea typeface="+mn-ea"/>
                <a:cs typeface="+mn-cs"/>
              </a:rPr>
              <a:t>Randomized</a:t>
            </a:r>
            <a:r>
              <a:rPr lang="de-DE" sz="1200" dirty="0">
                <a:solidFill>
                  <a:prstClr val="black"/>
                </a:solidFill>
                <a:latin typeface="Calibri" panose="020F0502020204030204"/>
                <a:ea typeface="+mn-ea"/>
                <a:cs typeface="+mn-cs"/>
              </a:rPr>
              <a:t> </a:t>
            </a:r>
            <a:r>
              <a:rPr lang="de-DE" sz="1200" dirty="0" err="1">
                <a:solidFill>
                  <a:prstClr val="black"/>
                </a:solidFill>
                <a:latin typeface="Calibri" panose="020F0502020204030204"/>
                <a:ea typeface="+mn-ea"/>
                <a:cs typeface="+mn-cs"/>
              </a:rPr>
              <a:t>patients</a:t>
            </a:r>
            <a:r>
              <a:rPr lang="de-DE" sz="1200" dirty="0">
                <a:solidFill>
                  <a:prstClr val="black"/>
                </a:solidFill>
                <a:latin typeface="Calibri" panose="020F0502020204030204"/>
                <a:ea typeface="+mn-ea"/>
                <a:cs typeface="+mn-cs"/>
              </a:rPr>
              <a:t> (=ITT </a:t>
            </a:r>
            <a:r>
              <a:rPr lang="de-DE" sz="1200" dirty="0" err="1">
                <a:solidFill>
                  <a:prstClr val="black"/>
                </a:solidFill>
                <a:latin typeface="Calibri" panose="020F0502020204030204"/>
                <a:ea typeface="+mn-ea"/>
                <a:cs typeface="+mn-cs"/>
              </a:rPr>
              <a:t>population</a:t>
            </a:r>
            <a:r>
              <a:rPr lang="de-DE" sz="1200" dirty="0">
                <a:solidFill>
                  <a:prstClr val="black"/>
                </a:solidFill>
                <a:latin typeface="Calibri" panose="020F0502020204030204"/>
                <a:ea typeface="+mn-ea"/>
                <a:cs typeface="+mn-cs"/>
              </a:rPr>
              <a:t>): </a:t>
            </a:r>
            <a:r>
              <a:rPr lang="de-DE" sz="1200" b="1" dirty="0">
                <a:solidFill>
                  <a:prstClr val="black"/>
                </a:solidFill>
                <a:latin typeface="Calibri" panose="020F0502020204030204"/>
                <a:ea typeface="+mn-ea"/>
                <a:cs typeface="+mn-cs"/>
              </a:rPr>
              <a:t>n= 926</a:t>
            </a:r>
            <a:endParaRPr lang="de-DE" sz="1200" dirty="0">
              <a:solidFill>
                <a:prstClr val="black"/>
              </a:solidFill>
              <a:latin typeface="Calibri" panose="020F0502020204030204"/>
              <a:ea typeface="+mn-ea"/>
              <a:cs typeface="+mn-cs"/>
            </a:endParaRPr>
          </a:p>
          <a:p>
            <a:pPr defTabSz="685800" fontAlgn="auto">
              <a:spcBef>
                <a:spcPts val="0"/>
              </a:spcBef>
              <a:spcAft>
                <a:spcPts val="0"/>
              </a:spcAft>
            </a:pPr>
            <a:endParaRPr lang="de-DE" sz="750" dirty="0">
              <a:solidFill>
                <a:prstClr val="black"/>
              </a:solidFill>
              <a:latin typeface="Calibri" panose="020F0502020204030204"/>
              <a:ea typeface="+mn-ea"/>
              <a:cs typeface="+mn-cs"/>
            </a:endParaRPr>
          </a:p>
          <a:p>
            <a:pPr defTabSz="685800" fontAlgn="auto">
              <a:spcBef>
                <a:spcPts val="0"/>
              </a:spcBef>
              <a:spcAft>
                <a:spcPts val="0"/>
              </a:spcAft>
              <a:tabLst>
                <a:tab pos="1208485" algn="l"/>
                <a:tab pos="1346597" algn="l"/>
                <a:tab pos="2016919" algn="l"/>
              </a:tabLst>
            </a:pPr>
            <a:r>
              <a:rPr lang="de-DE" sz="1200" dirty="0">
                <a:solidFill>
                  <a:prstClr val="black"/>
                </a:solidFill>
                <a:latin typeface="Calibri" panose="020F0502020204030204"/>
                <a:ea typeface="+mn-ea"/>
                <a:cs typeface="+mn-cs"/>
              </a:rPr>
              <a:t>  Median </a:t>
            </a:r>
            <a:r>
              <a:rPr lang="de-DE" sz="1200" dirty="0" err="1">
                <a:solidFill>
                  <a:prstClr val="black"/>
                </a:solidFill>
                <a:latin typeface="Calibri" panose="020F0502020204030204"/>
                <a:ea typeface="+mn-ea"/>
                <a:cs typeface="+mn-cs"/>
              </a:rPr>
              <a:t>age</a:t>
            </a:r>
            <a:r>
              <a:rPr lang="de-DE" sz="1200" dirty="0">
                <a:solidFill>
                  <a:prstClr val="black"/>
                </a:solidFill>
                <a:latin typeface="Calibri" panose="020F0502020204030204"/>
                <a:ea typeface="+mn-ea"/>
                <a:cs typeface="+mn-cs"/>
              </a:rPr>
              <a:t>: 		 </a:t>
            </a:r>
            <a:r>
              <a:rPr lang="de-DE" sz="1200" b="1" dirty="0">
                <a:solidFill>
                  <a:prstClr val="black"/>
                </a:solidFill>
                <a:latin typeface="Calibri" panose="020F0502020204030204"/>
                <a:ea typeface="+mn-ea"/>
                <a:cs typeface="+mn-cs"/>
              </a:rPr>
              <a:t>61 </a:t>
            </a:r>
            <a:r>
              <a:rPr lang="de-DE" sz="1200" b="1" dirty="0" err="1">
                <a:solidFill>
                  <a:prstClr val="black"/>
                </a:solidFill>
                <a:latin typeface="Calibri" panose="020F0502020204030204"/>
                <a:ea typeface="+mn-ea"/>
                <a:cs typeface="+mn-cs"/>
              </a:rPr>
              <a:t>years</a:t>
            </a:r>
            <a:r>
              <a:rPr lang="de-DE" sz="1200" b="1" dirty="0">
                <a:solidFill>
                  <a:prstClr val="black"/>
                </a:solidFill>
                <a:latin typeface="Calibri" panose="020F0502020204030204"/>
                <a:ea typeface="+mn-ea"/>
                <a:cs typeface="+mn-cs"/>
              </a:rPr>
              <a:t> </a:t>
            </a:r>
            <a:r>
              <a:rPr lang="de-DE" sz="1200" dirty="0">
                <a:solidFill>
                  <a:prstClr val="black"/>
                </a:solidFill>
                <a:latin typeface="Calibri" panose="020F0502020204030204"/>
                <a:ea typeface="+mn-ea"/>
                <a:cs typeface="+mn-cs"/>
              </a:rPr>
              <a:t>(</a:t>
            </a:r>
            <a:r>
              <a:rPr lang="de-DE" sz="1200" dirty="0" err="1">
                <a:solidFill>
                  <a:prstClr val="black"/>
                </a:solidFill>
                <a:latin typeface="Calibri" panose="020F0502020204030204"/>
                <a:ea typeface="+mn-ea"/>
                <a:cs typeface="+mn-cs"/>
              </a:rPr>
              <a:t>range</a:t>
            </a:r>
            <a:r>
              <a:rPr lang="de-DE" sz="1200" dirty="0">
                <a:solidFill>
                  <a:prstClr val="black"/>
                </a:solidFill>
                <a:latin typeface="Calibri" panose="020F0502020204030204"/>
                <a:ea typeface="+mn-ea"/>
                <a:cs typeface="+mn-cs"/>
              </a:rPr>
              <a:t>: 27-84)</a:t>
            </a:r>
          </a:p>
          <a:p>
            <a:pPr defTabSz="685800" fontAlgn="auto">
              <a:spcBef>
                <a:spcPts val="0"/>
              </a:spcBef>
              <a:spcAft>
                <a:spcPts val="0"/>
              </a:spcAft>
            </a:pPr>
            <a:r>
              <a:rPr lang="de-DE" sz="1200" dirty="0">
                <a:solidFill>
                  <a:prstClr val="black"/>
                </a:solidFill>
                <a:latin typeface="Calibri" panose="020F0502020204030204"/>
                <a:ea typeface="+mn-ea"/>
                <a:cs typeface="+mn-cs"/>
              </a:rPr>
              <a:t>  Median CIRS score:	</a:t>
            </a:r>
            <a:r>
              <a:rPr lang="de-DE" sz="1200" b="1" dirty="0">
                <a:solidFill>
                  <a:prstClr val="black"/>
                </a:solidFill>
                <a:latin typeface="Calibri" panose="020F0502020204030204"/>
                <a:ea typeface="+mn-ea"/>
                <a:cs typeface="+mn-cs"/>
              </a:rPr>
              <a:t>2 </a:t>
            </a:r>
            <a:r>
              <a:rPr lang="de-DE" sz="1200" dirty="0">
                <a:solidFill>
                  <a:prstClr val="black"/>
                </a:solidFill>
                <a:latin typeface="Calibri" panose="020F0502020204030204"/>
                <a:ea typeface="+mn-ea"/>
                <a:cs typeface="+mn-cs"/>
              </a:rPr>
              <a:t>(</a:t>
            </a:r>
            <a:r>
              <a:rPr lang="de-DE" sz="1200" dirty="0" err="1">
                <a:solidFill>
                  <a:prstClr val="black"/>
                </a:solidFill>
                <a:latin typeface="Calibri" panose="020F0502020204030204"/>
                <a:ea typeface="+mn-ea"/>
                <a:cs typeface="+mn-cs"/>
              </a:rPr>
              <a:t>range</a:t>
            </a:r>
            <a:r>
              <a:rPr lang="de-DE" sz="1200" dirty="0">
                <a:solidFill>
                  <a:prstClr val="black"/>
                </a:solidFill>
                <a:latin typeface="Calibri" panose="020F0502020204030204"/>
                <a:ea typeface="+mn-ea"/>
                <a:cs typeface="+mn-cs"/>
              </a:rPr>
              <a:t>: 0-7)  </a:t>
            </a:r>
          </a:p>
          <a:p>
            <a:pPr defTabSz="685800" fontAlgn="auto">
              <a:spcBef>
                <a:spcPts val="0"/>
              </a:spcBef>
              <a:spcAft>
                <a:spcPts val="0"/>
              </a:spcAft>
            </a:pPr>
            <a:r>
              <a:rPr lang="de-DE" sz="1200" dirty="0">
                <a:solidFill>
                  <a:prstClr val="black"/>
                </a:solidFill>
                <a:latin typeface="Calibri" panose="020F0502020204030204"/>
                <a:ea typeface="+mn-ea"/>
                <a:cs typeface="+mn-cs"/>
              </a:rPr>
              <a:t>  </a:t>
            </a:r>
            <a:r>
              <a:rPr lang="de-DE" sz="1200" dirty="0" err="1">
                <a:solidFill>
                  <a:prstClr val="black"/>
                </a:solidFill>
                <a:latin typeface="Calibri" panose="020F0502020204030204"/>
                <a:ea typeface="+mn-ea"/>
                <a:cs typeface="+mn-cs"/>
              </a:rPr>
              <a:t>Unmutated</a:t>
            </a:r>
            <a:r>
              <a:rPr lang="de-DE" sz="1200" dirty="0">
                <a:solidFill>
                  <a:prstClr val="black"/>
                </a:solidFill>
                <a:latin typeface="Calibri" panose="020F0502020204030204"/>
                <a:ea typeface="+mn-ea"/>
                <a:cs typeface="+mn-cs"/>
              </a:rPr>
              <a:t> IGHV:	</a:t>
            </a:r>
            <a:r>
              <a:rPr lang="de-DE" sz="1200" b="1" dirty="0">
                <a:solidFill>
                  <a:prstClr val="black"/>
                </a:solidFill>
                <a:latin typeface="Calibri" panose="020F0502020204030204"/>
                <a:ea typeface="+mn-ea"/>
                <a:cs typeface="+mn-cs"/>
              </a:rPr>
              <a:t>56%</a:t>
            </a:r>
            <a:r>
              <a:rPr lang="de-DE" sz="1200" dirty="0">
                <a:solidFill>
                  <a:prstClr val="black"/>
                </a:solidFill>
                <a:latin typeface="Calibri" panose="020F0502020204030204"/>
                <a:ea typeface="+mn-ea"/>
                <a:cs typeface="+mn-cs"/>
              </a:rPr>
              <a:t> </a:t>
            </a:r>
            <a:r>
              <a:rPr lang="de-DE" sz="1200" dirty="0" err="1">
                <a:solidFill>
                  <a:prstClr val="black"/>
                </a:solidFill>
                <a:latin typeface="Calibri" panose="020F0502020204030204"/>
                <a:ea typeface="+mn-ea"/>
                <a:cs typeface="+mn-cs"/>
              </a:rPr>
              <a:t>of</a:t>
            </a:r>
            <a:r>
              <a:rPr lang="de-DE" sz="1200" dirty="0">
                <a:solidFill>
                  <a:prstClr val="black"/>
                </a:solidFill>
                <a:latin typeface="Calibri" panose="020F0502020204030204"/>
                <a:ea typeface="+mn-ea"/>
                <a:cs typeface="+mn-cs"/>
              </a:rPr>
              <a:t> all </a:t>
            </a:r>
            <a:r>
              <a:rPr lang="de-DE" sz="1200" dirty="0" err="1">
                <a:solidFill>
                  <a:prstClr val="black"/>
                </a:solidFill>
                <a:latin typeface="Calibri" panose="020F0502020204030204"/>
                <a:ea typeface="+mn-ea"/>
                <a:cs typeface="+mn-cs"/>
              </a:rPr>
              <a:t>patients</a:t>
            </a:r>
            <a:endParaRPr lang="de-DE" sz="1200" dirty="0">
              <a:solidFill>
                <a:prstClr val="black"/>
              </a:solidFill>
              <a:latin typeface="Calibri" panose="020F0502020204030204"/>
              <a:ea typeface="+mn-ea"/>
              <a:cs typeface="+mn-cs"/>
            </a:endParaRPr>
          </a:p>
          <a:p>
            <a:pPr defTabSz="685800" fontAlgn="auto">
              <a:spcBef>
                <a:spcPts val="0"/>
              </a:spcBef>
              <a:spcAft>
                <a:spcPts val="0"/>
              </a:spcAft>
            </a:pPr>
            <a:r>
              <a:rPr lang="de-DE" sz="1200" dirty="0">
                <a:solidFill>
                  <a:prstClr val="black"/>
                </a:solidFill>
                <a:latin typeface="Calibri" panose="020F0502020204030204"/>
                <a:ea typeface="+mn-ea"/>
                <a:cs typeface="+mn-cs"/>
              </a:rPr>
              <a:t>  </a:t>
            </a:r>
            <a:r>
              <a:rPr lang="de-DE" sz="1200" dirty="0" err="1">
                <a:solidFill>
                  <a:prstClr val="black"/>
                </a:solidFill>
                <a:latin typeface="Calibri" panose="020F0502020204030204"/>
                <a:ea typeface="+mn-ea"/>
                <a:cs typeface="+mn-cs"/>
              </a:rPr>
              <a:t>Complex</a:t>
            </a:r>
            <a:r>
              <a:rPr lang="de-DE" sz="1200" dirty="0">
                <a:solidFill>
                  <a:prstClr val="black"/>
                </a:solidFill>
                <a:latin typeface="Calibri" panose="020F0502020204030204"/>
                <a:ea typeface="+mn-ea"/>
                <a:cs typeface="+mn-cs"/>
              </a:rPr>
              <a:t> </a:t>
            </a:r>
            <a:r>
              <a:rPr lang="de-DE" sz="1200" dirty="0" err="1">
                <a:solidFill>
                  <a:prstClr val="black"/>
                </a:solidFill>
                <a:latin typeface="Calibri" panose="020F0502020204030204"/>
                <a:ea typeface="+mn-ea"/>
                <a:cs typeface="+mn-cs"/>
              </a:rPr>
              <a:t>karyotype</a:t>
            </a:r>
            <a:r>
              <a:rPr lang="de-DE" sz="1200" dirty="0">
                <a:solidFill>
                  <a:prstClr val="black"/>
                </a:solidFill>
                <a:latin typeface="Calibri" panose="020F0502020204030204"/>
                <a:ea typeface="+mn-ea"/>
                <a:cs typeface="+mn-cs"/>
              </a:rPr>
              <a:t>:	</a:t>
            </a:r>
            <a:r>
              <a:rPr lang="de-DE" sz="1200" b="1" dirty="0">
                <a:solidFill>
                  <a:prstClr val="black"/>
                </a:solidFill>
                <a:latin typeface="Calibri" panose="020F0502020204030204"/>
                <a:ea typeface="+mn-ea"/>
                <a:cs typeface="+mn-cs"/>
              </a:rPr>
              <a:t>17%</a:t>
            </a:r>
            <a:r>
              <a:rPr lang="de-DE" sz="1200" dirty="0">
                <a:solidFill>
                  <a:prstClr val="black"/>
                </a:solidFill>
                <a:latin typeface="Calibri" panose="020F0502020204030204"/>
                <a:ea typeface="+mn-ea"/>
                <a:cs typeface="+mn-cs"/>
              </a:rPr>
              <a:t> </a:t>
            </a:r>
            <a:r>
              <a:rPr lang="de-DE" sz="1200" dirty="0" err="1">
                <a:solidFill>
                  <a:prstClr val="black"/>
                </a:solidFill>
                <a:latin typeface="Calibri" panose="020F0502020204030204"/>
                <a:ea typeface="+mn-ea"/>
                <a:cs typeface="+mn-cs"/>
              </a:rPr>
              <a:t>of</a:t>
            </a:r>
            <a:r>
              <a:rPr lang="de-DE" sz="1200" dirty="0">
                <a:solidFill>
                  <a:prstClr val="black"/>
                </a:solidFill>
                <a:latin typeface="Calibri" panose="020F0502020204030204"/>
                <a:ea typeface="+mn-ea"/>
                <a:cs typeface="+mn-cs"/>
              </a:rPr>
              <a:t> all </a:t>
            </a:r>
            <a:r>
              <a:rPr lang="de-DE" sz="1200" dirty="0" err="1">
                <a:solidFill>
                  <a:prstClr val="black"/>
                </a:solidFill>
                <a:latin typeface="Calibri" panose="020F0502020204030204"/>
                <a:ea typeface="+mn-ea"/>
                <a:cs typeface="+mn-cs"/>
              </a:rPr>
              <a:t>patients</a:t>
            </a:r>
            <a:endParaRPr lang="de-DE" sz="1200" dirty="0">
              <a:solidFill>
                <a:prstClr val="black"/>
              </a:solidFill>
              <a:latin typeface="Calibri" panose="020F0502020204030204"/>
              <a:ea typeface="+mn-ea"/>
              <a:cs typeface="+mn-cs"/>
            </a:endParaRPr>
          </a:p>
        </p:txBody>
      </p:sp>
      <p:sp>
        <p:nvSpPr>
          <p:cNvPr id="23" name="Textfeld 22">
            <a:extLst>
              <a:ext uri="{FF2B5EF4-FFF2-40B4-BE49-F238E27FC236}">
                <a16:creationId xmlns:a16="http://schemas.microsoft.com/office/drawing/2014/main" id="{D9A95253-B5BF-4E82-96AF-841EB7AAF321}"/>
              </a:ext>
            </a:extLst>
          </p:cNvPr>
          <p:cNvSpPr txBox="1"/>
          <p:nvPr/>
        </p:nvSpPr>
        <p:spPr>
          <a:xfrm>
            <a:off x="4756836" y="3720746"/>
            <a:ext cx="3734194" cy="1015663"/>
          </a:xfrm>
          <a:prstGeom prst="rect">
            <a:avLst/>
          </a:prstGeom>
          <a:solidFill>
            <a:schemeClr val="accent1">
              <a:lumMod val="20000"/>
              <a:lumOff val="80000"/>
            </a:schemeClr>
          </a:solidFill>
        </p:spPr>
        <p:txBody>
          <a:bodyPr wrap="square" rtlCol="0">
            <a:spAutoFit/>
          </a:bodyPr>
          <a:lstStyle/>
          <a:p>
            <a:pPr defTabSz="685800" fontAlgn="auto">
              <a:spcBef>
                <a:spcPts val="0"/>
              </a:spcBef>
              <a:spcAft>
                <a:spcPts val="0"/>
              </a:spcAft>
            </a:pPr>
            <a:r>
              <a:rPr lang="de-DE" sz="1200" dirty="0">
                <a:solidFill>
                  <a:prstClr val="black"/>
                </a:solidFill>
                <a:latin typeface="Calibri" panose="020F0502020204030204"/>
                <a:ea typeface="+mn-ea"/>
                <a:cs typeface="+mn-cs"/>
              </a:rPr>
              <a:t>Median </a:t>
            </a:r>
            <a:r>
              <a:rPr lang="de-DE" sz="1200" dirty="0" err="1">
                <a:solidFill>
                  <a:prstClr val="black"/>
                </a:solidFill>
                <a:latin typeface="Calibri" panose="020F0502020204030204"/>
                <a:ea typeface="+mn-ea"/>
                <a:cs typeface="+mn-cs"/>
              </a:rPr>
              <a:t>observation</a:t>
            </a:r>
            <a:r>
              <a:rPr lang="de-DE" sz="1200" dirty="0">
                <a:solidFill>
                  <a:prstClr val="black"/>
                </a:solidFill>
                <a:latin typeface="Calibri" panose="020F0502020204030204"/>
                <a:ea typeface="+mn-ea"/>
                <a:cs typeface="+mn-cs"/>
              </a:rPr>
              <a:t> time </a:t>
            </a:r>
          </a:p>
          <a:p>
            <a:pPr defTabSz="685800" fontAlgn="auto">
              <a:spcBef>
                <a:spcPts val="0"/>
              </a:spcBef>
              <a:spcAft>
                <a:spcPts val="0"/>
              </a:spcAft>
            </a:pPr>
            <a:r>
              <a:rPr lang="de-DE" sz="1200" b="1" dirty="0">
                <a:solidFill>
                  <a:prstClr val="black"/>
                </a:solidFill>
                <a:latin typeface="Calibri" panose="020F0502020204030204"/>
                <a:ea typeface="+mn-ea"/>
                <a:cs typeface="+mn-cs"/>
              </a:rPr>
              <a:t>50.7 </a:t>
            </a:r>
            <a:r>
              <a:rPr lang="de-DE" sz="1200" b="1" dirty="0" err="1">
                <a:solidFill>
                  <a:prstClr val="black"/>
                </a:solidFill>
                <a:latin typeface="Calibri" panose="020F0502020204030204"/>
                <a:ea typeface="+mn-ea"/>
                <a:cs typeface="+mn-cs"/>
              </a:rPr>
              <a:t>months</a:t>
            </a:r>
            <a:r>
              <a:rPr lang="de-DE" sz="1200" b="1" dirty="0">
                <a:solidFill>
                  <a:prstClr val="black"/>
                </a:solidFill>
                <a:latin typeface="Calibri" panose="020F0502020204030204"/>
                <a:ea typeface="+mn-ea"/>
                <a:cs typeface="+mn-cs"/>
              </a:rPr>
              <a:t> </a:t>
            </a:r>
            <a:r>
              <a:rPr lang="de-DE" sz="1200" dirty="0">
                <a:solidFill>
                  <a:prstClr val="black"/>
                </a:solidFill>
                <a:latin typeface="Calibri" panose="020F0502020204030204"/>
                <a:ea typeface="+mn-ea"/>
                <a:cs typeface="+mn-cs"/>
              </a:rPr>
              <a:t>(IQR: 44.6-57.9)</a:t>
            </a:r>
          </a:p>
          <a:p>
            <a:pPr defTabSz="685800" fontAlgn="auto">
              <a:spcBef>
                <a:spcPts val="0"/>
              </a:spcBef>
              <a:spcAft>
                <a:spcPts val="0"/>
              </a:spcAft>
            </a:pPr>
            <a:endParaRPr lang="de-DE" sz="1200" dirty="0">
              <a:solidFill>
                <a:prstClr val="black"/>
              </a:solidFill>
              <a:latin typeface="Calibri" panose="020F0502020204030204"/>
              <a:ea typeface="+mn-ea"/>
              <a:cs typeface="+mn-cs"/>
            </a:endParaRPr>
          </a:p>
          <a:p>
            <a:pPr defTabSz="685800" fontAlgn="auto">
              <a:spcBef>
                <a:spcPts val="0"/>
              </a:spcBef>
              <a:spcAft>
                <a:spcPts val="0"/>
              </a:spcAft>
            </a:pPr>
            <a:r>
              <a:rPr lang="de-DE" sz="1200" dirty="0">
                <a:solidFill>
                  <a:prstClr val="black"/>
                </a:solidFill>
                <a:latin typeface="Calibri" panose="020F0502020204030204"/>
                <a:ea typeface="+mn-ea"/>
                <a:cs typeface="+mn-cs"/>
              </a:rPr>
              <a:t>Median </a:t>
            </a:r>
            <a:r>
              <a:rPr lang="de-DE" sz="1200" dirty="0" err="1">
                <a:solidFill>
                  <a:prstClr val="black"/>
                </a:solidFill>
                <a:latin typeface="Calibri" panose="020F0502020204030204"/>
                <a:ea typeface="+mn-ea"/>
                <a:cs typeface="+mn-cs"/>
              </a:rPr>
              <a:t>observation</a:t>
            </a:r>
            <a:r>
              <a:rPr lang="de-DE" sz="1200" dirty="0">
                <a:solidFill>
                  <a:prstClr val="black"/>
                </a:solidFill>
                <a:latin typeface="Calibri" panose="020F0502020204030204"/>
                <a:ea typeface="+mn-ea"/>
                <a:cs typeface="+mn-cs"/>
              </a:rPr>
              <a:t> time after end </a:t>
            </a:r>
            <a:r>
              <a:rPr lang="de-DE" sz="1200" dirty="0" err="1">
                <a:solidFill>
                  <a:prstClr val="black"/>
                </a:solidFill>
                <a:latin typeface="Calibri" panose="020F0502020204030204"/>
                <a:ea typeface="+mn-ea"/>
                <a:cs typeface="+mn-cs"/>
              </a:rPr>
              <a:t>of</a:t>
            </a:r>
            <a:r>
              <a:rPr lang="de-DE" sz="1200" dirty="0">
                <a:solidFill>
                  <a:prstClr val="black"/>
                </a:solidFill>
                <a:latin typeface="Calibri" panose="020F0502020204030204"/>
                <a:ea typeface="+mn-ea"/>
                <a:cs typeface="+mn-cs"/>
              </a:rPr>
              <a:t> </a:t>
            </a:r>
            <a:r>
              <a:rPr lang="de-DE" sz="1200" dirty="0" err="1">
                <a:solidFill>
                  <a:prstClr val="black"/>
                </a:solidFill>
                <a:latin typeface="Calibri" panose="020F0502020204030204"/>
                <a:ea typeface="+mn-ea"/>
                <a:cs typeface="+mn-cs"/>
              </a:rPr>
              <a:t>treatment</a:t>
            </a:r>
            <a:r>
              <a:rPr lang="de-DE" sz="1200" dirty="0">
                <a:solidFill>
                  <a:prstClr val="black"/>
                </a:solidFill>
                <a:latin typeface="Calibri" panose="020F0502020204030204"/>
                <a:ea typeface="+mn-ea"/>
                <a:cs typeface="+mn-cs"/>
              </a:rPr>
              <a:t> </a:t>
            </a:r>
          </a:p>
          <a:p>
            <a:pPr defTabSz="685800" fontAlgn="auto">
              <a:spcBef>
                <a:spcPts val="0"/>
              </a:spcBef>
              <a:spcAft>
                <a:spcPts val="0"/>
              </a:spcAft>
            </a:pPr>
            <a:r>
              <a:rPr lang="de-DE" sz="1200" b="1" dirty="0">
                <a:solidFill>
                  <a:prstClr val="black"/>
                </a:solidFill>
                <a:latin typeface="Calibri" panose="020F0502020204030204"/>
                <a:ea typeface="+mn-ea"/>
                <a:cs typeface="+mn-cs"/>
              </a:rPr>
              <a:t>40.7 </a:t>
            </a:r>
            <a:r>
              <a:rPr lang="de-DE" sz="1200" b="1" dirty="0" err="1">
                <a:solidFill>
                  <a:prstClr val="black"/>
                </a:solidFill>
                <a:latin typeface="Calibri" panose="020F0502020204030204"/>
                <a:ea typeface="+mn-ea"/>
                <a:cs typeface="+mn-cs"/>
              </a:rPr>
              <a:t>months</a:t>
            </a:r>
            <a:r>
              <a:rPr lang="de-DE" sz="1200" b="1" dirty="0">
                <a:solidFill>
                  <a:prstClr val="black"/>
                </a:solidFill>
                <a:latin typeface="Calibri" panose="020F0502020204030204"/>
                <a:ea typeface="+mn-ea"/>
                <a:cs typeface="+mn-cs"/>
              </a:rPr>
              <a:t> </a:t>
            </a:r>
            <a:r>
              <a:rPr lang="de-DE" sz="1200" dirty="0">
                <a:solidFill>
                  <a:prstClr val="black"/>
                </a:solidFill>
                <a:latin typeface="Calibri" panose="020F0502020204030204"/>
                <a:ea typeface="+mn-ea"/>
                <a:cs typeface="+mn-cs"/>
              </a:rPr>
              <a:t>(IQR: 34.5-47.9)</a:t>
            </a:r>
          </a:p>
        </p:txBody>
      </p:sp>
      <p:sp>
        <p:nvSpPr>
          <p:cNvPr id="4" name="Rechteck 3">
            <a:extLst>
              <a:ext uri="{FF2B5EF4-FFF2-40B4-BE49-F238E27FC236}">
                <a16:creationId xmlns:a16="http://schemas.microsoft.com/office/drawing/2014/main" id="{B24DEC82-E895-4524-B5B4-9E5F4805FB9B}"/>
              </a:ext>
            </a:extLst>
          </p:cNvPr>
          <p:cNvSpPr/>
          <p:nvPr/>
        </p:nvSpPr>
        <p:spPr>
          <a:xfrm>
            <a:off x="825451" y="3357588"/>
            <a:ext cx="2232406" cy="300082"/>
          </a:xfrm>
          <a:prstGeom prst="rect">
            <a:avLst/>
          </a:prstGeom>
        </p:spPr>
        <p:txBody>
          <a:bodyPr wrap="none">
            <a:spAutoFit/>
          </a:bodyPr>
          <a:lstStyle/>
          <a:p>
            <a:pPr defTabSz="685800" fontAlgn="auto">
              <a:spcBef>
                <a:spcPts val="0"/>
              </a:spcBef>
              <a:spcAft>
                <a:spcPts val="0"/>
              </a:spcAft>
            </a:pPr>
            <a:r>
              <a:rPr lang="de-DE" sz="1350" dirty="0">
                <a:solidFill>
                  <a:prstClr val="black"/>
                </a:solidFill>
                <a:latin typeface="Avenir Next LT Pro" panose="020B0504020202020204" pitchFamily="34" charset="0"/>
                <a:ea typeface="+mn-ea"/>
                <a:cs typeface="+mn-cs"/>
              </a:rPr>
              <a:t>Key </a:t>
            </a:r>
            <a:r>
              <a:rPr lang="de-DE" sz="1350" dirty="0" err="1">
                <a:solidFill>
                  <a:prstClr val="black"/>
                </a:solidFill>
                <a:latin typeface="Avenir Next LT Pro" panose="020B0504020202020204" pitchFamily="34" charset="0"/>
                <a:ea typeface="+mn-ea"/>
                <a:cs typeface="+mn-cs"/>
              </a:rPr>
              <a:t>patient</a:t>
            </a:r>
            <a:r>
              <a:rPr lang="de-DE" sz="1350" dirty="0">
                <a:solidFill>
                  <a:prstClr val="black"/>
                </a:solidFill>
                <a:latin typeface="Avenir Next LT Pro" panose="020B0504020202020204" pitchFamily="34" charset="0"/>
                <a:ea typeface="+mn-ea"/>
                <a:cs typeface="+mn-cs"/>
              </a:rPr>
              <a:t> </a:t>
            </a:r>
            <a:r>
              <a:rPr lang="de-DE" sz="1350" dirty="0" err="1">
                <a:solidFill>
                  <a:prstClr val="black"/>
                </a:solidFill>
                <a:latin typeface="Avenir Next LT Pro" panose="020B0504020202020204" pitchFamily="34" charset="0"/>
                <a:ea typeface="+mn-ea"/>
                <a:cs typeface="+mn-cs"/>
              </a:rPr>
              <a:t>characteristics</a:t>
            </a:r>
            <a:endParaRPr lang="de-DE" sz="1350" dirty="0">
              <a:solidFill>
                <a:prstClr val="black"/>
              </a:solidFill>
              <a:latin typeface="Avenir Next LT Pro" panose="020B0504020202020204" pitchFamily="34" charset="0"/>
              <a:ea typeface="+mn-ea"/>
              <a:cs typeface="+mn-cs"/>
            </a:endParaRPr>
          </a:p>
        </p:txBody>
      </p:sp>
      <p:sp>
        <p:nvSpPr>
          <p:cNvPr id="7" name="Rechteck 6">
            <a:extLst>
              <a:ext uri="{FF2B5EF4-FFF2-40B4-BE49-F238E27FC236}">
                <a16:creationId xmlns:a16="http://schemas.microsoft.com/office/drawing/2014/main" id="{C0152AC5-E1D5-4787-A804-943F8126F8CA}"/>
              </a:ext>
            </a:extLst>
          </p:cNvPr>
          <p:cNvSpPr/>
          <p:nvPr/>
        </p:nvSpPr>
        <p:spPr>
          <a:xfrm>
            <a:off x="4738032" y="3357588"/>
            <a:ext cx="3432093" cy="300082"/>
          </a:xfrm>
          <a:prstGeom prst="rect">
            <a:avLst/>
          </a:prstGeom>
        </p:spPr>
        <p:txBody>
          <a:bodyPr wrap="none">
            <a:spAutoFit/>
          </a:bodyPr>
          <a:lstStyle/>
          <a:p>
            <a:pPr defTabSz="685800" fontAlgn="auto">
              <a:spcBef>
                <a:spcPts val="0"/>
              </a:spcBef>
              <a:spcAft>
                <a:spcPts val="0"/>
              </a:spcAft>
            </a:pPr>
            <a:r>
              <a:rPr lang="de-DE" sz="1350" dirty="0">
                <a:solidFill>
                  <a:prstClr val="black"/>
                </a:solidFill>
                <a:latin typeface="Avenir Next LT Pro" panose="020B0504020202020204" pitchFamily="34" charset="0"/>
                <a:ea typeface="+mn-ea"/>
                <a:cs typeface="+mn-cs"/>
              </a:rPr>
              <a:t>Follow-</a:t>
            </a:r>
            <a:r>
              <a:rPr lang="de-DE" sz="1350" dirty="0" err="1">
                <a:solidFill>
                  <a:prstClr val="black"/>
                </a:solidFill>
                <a:latin typeface="Avenir Next LT Pro" panose="020B0504020202020204" pitchFamily="34" charset="0"/>
                <a:ea typeface="+mn-ea"/>
                <a:cs typeface="+mn-cs"/>
              </a:rPr>
              <a:t>up</a:t>
            </a:r>
            <a:r>
              <a:rPr lang="de-DE" sz="1350" dirty="0">
                <a:solidFill>
                  <a:prstClr val="black"/>
                </a:solidFill>
                <a:latin typeface="Avenir Next LT Pro" panose="020B0504020202020204" pitchFamily="34" charset="0"/>
                <a:ea typeface="+mn-ea"/>
                <a:cs typeface="+mn-cs"/>
              </a:rPr>
              <a:t> </a:t>
            </a:r>
            <a:r>
              <a:rPr lang="de-DE" sz="1350" dirty="0" err="1">
                <a:solidFill>
                  <a:prstClr val="black"/>
                </a:solidFill>
                <a:latin typeface="Avenir Next LT Pro" panose="020B0504020202020204" pitchFamily="34" charset="0"/>
                <a:ea typeface="+mn-ea"/>
                <a:cs typeface="+mn-cs"/>
              </a:rPr>
              <a:t>analysis</a:t>
            </a:r>
            <a:r>
              <a:rPr lang="de-DE" sz="1350" dirty="0">
                <a:solidFill>
                  <a:prstClr val="black"/>
                </a:solidFill>
                <a:latin typeface="Avenir Next LT Pro" panose="020B0504020202020204" pitchFamily="34" charset="0"/>
                <a:ea typeface="+mn-ea"/>
                <a:cs typeface="+mn-cs"/>
              </a:rPr>
              <a:t> (</a:t>
            </a:r>
            <a:r>
              <a:rPr lang="de-DE" sz="1350" dirty="0" err="1">
                <a:solidFill>
                  <a:prstClr val="black"/>
                </a:solidFill>
                <a:latin typeface="Avenir Next LT Pro" panose="020B0504020202020204" pitchFamily="34" charset="0"/>
                <a:ea typeface="+mn-ea"/>
                <a:cs typeface="+mn-cs"/>
              </a:rPr>
              <a:t>data</a:t>
            </a:r>
            <a:r>
              <a:rPr lang="de-DE" sz="1350" dirty="0">
                <a:solidFill>
                  <a:prstClr val="black"/>
                </a:solidFill>
                <a:latin typeface="Avenir Next LT Pro" panose="020B0504020202020204" pitchFamily="34" charset="0"/>
                <a:ea typeface="+mn-ea"/>
                <a:cs typeface="+mn-cs"/>
              </a:rPr>
              <a:t> </a:t>
            </a:r>
            <a:r>
              <a:rPr lang="de-DE" sz="1350" dirty="0" err="1">
                <a:solidFill>
                  <a:prstClr val="black"/>
                </a:solidFill>
                <a:latin typeface="Avenir Next LT Pro" panose="020B0504020202020204" pitchFamily="34" charset="0"/>
                <a:ea typeface="+mn-ea"/>
                <a:cs typeface="+mn-cs"/>
              </a:rPr>
              <a:t>cut</a:t>
            </a:r>
            <a:r>
              <a:rPr lang="de-DE" sz="1350" dirty="0">
                <a:solidFill>
                  <a:prstClr val="black"/>
                </a:solidFill>
                <a:latin typeface="Avenir Next LT Pro" panose="020B0504020202020204" pitchFamily="34" charset="0"/>
                <a:ea typeface="+mn-ea"/>
                <a:cs typeface="+mn-cs"/>
              </a:rPr>
              <a:t>-off: 01/2023)</a:t>
            </a:r>
          </a:p>
        </p:txBody>
      </p:sp>
      <p:sp>
        <p:nvSpPr>
          <p:cNvPr id="3" name="Ellipse 2">
            <a:extLst>
              <a:ext uri="{FF2B5EF4-FFF2-40B4-BE49-F238E27FC236}">
                <a16:creationId xmlns:a16="http://schemas.microsoft.com/office/drawing/2014/main" id="{F59640FA-DEB0-4509-92C8-A40922C226A3}"/>
              </a:ext>
            </a:extLst>
          </p:cNvPr>
          <p:cNvSpPr/>
          <p:nvPr/>
        </p:nvSpPr>
        <p:spPr>
          <a:xfrm>
            <a:off x="6724663" y="2097325"/>
            <a:ext cx="2085962" cy="81959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a:solidFill>
                <a:prstClr val="white"/>
              </a:solidFill>
              <a:latin typeface="Calibri" panose="020F0502020204030204"/>
            </a:endParaRPr>
          </a:p>
        </p:txBody>
      </p:sp>
      <p:sp>
        <p:nvSpPr>
          <p:cNvPr id="20" name="TextBox 19">
            <a:extLst>
              <a:ext uri="{FF2B5EF4-FFF2-40B4-BE49-F238E27FC236}">
                <a16:creationId xmlns:a16="http://schemas.microsoft.com/office/drawing/2014/main" id="{57C5E97B-306F-E53E-003F-36C0DD52D25F}"/>
              </a:ext>
            </a:extLst>
          </p:cNvPr>
          <p:cNvSpPr txBox="1"/>
          <p:nvPr/>
        </p:nvSpPr>
        <p:spPr>
          <a:xfrm>
            <a:off x="4497032" y="4829650"/>
            <a:ext cx="4572672" cy="276999"/>
          </a:xfrm>
          <a:prstGeom prst="rect">
            <a:avLst/>
          </a:prstGeom>
          <a:noFill/>
        </p:spPr>
        <p:txBody>
          <a:bodyPr wrap="square">
            <a:spAutoFit/>
          </a:bodyPr>
          <a:lstStyle/>
          <a:p>
            <a:pPr defTabSz="685800" fontAlgn="auto">
              <a:spcBef>
                <a:spcPts val="0"/>
              </a:spcBef>
              <a:spcAft>
                <a:spcPts val="0"/>
              </a:spcAft>
            </a:pPr>
            <a:r>
              <a:rPr lang="en-US" sz="600" b="1" dirty="0">
                <a:solidFill>
                  <a:prstClr val="black"/>
                </a:solidFill>
                <a:latin typeface="Roboto" panose="02000000000000000000" pitchFamily="2" charset="0"/>
                <a:ea typeface="+mn-ea"/>
                <a:cs typeface="+mn-cs"/>
              </a:rPr>
              <a:t>First-Line </a:t>
            </a:r>
            <a:r>
              <a:rPr lang="en-US" sz="600" b="1" dirty="0" err="1">
                <a:solidFill>
                  <a:prstClr val="black"/>
                </a:solidFill>
                <a:latin typeface="Roboto" panose="02000000000000000000" pitchFamily="2" charset="0"/>
                <a:ea typeface="+mn-ea"/>
                <a:cs typeface="+mn-cs"/>
              </a:rPr>
              <a:t>Venetoclax</a:t>
            </a:r>
            <a:r>
              <a:rPr lang="en-US" sz="600" b="1" dirty="0">
                <a:solidFill>
                  <a:prstClr val="black"/>
                </a:solidFill>
                <a:latin typeface="Roboto" panose="02000000000000000000" pitchFamily="2" charset="0"/>
                <a:ea typeface="+mn-ea"/>
                <a:cs typeface="+mn-cs"/>
              </a:rPr>
              <a:t> Combinations in Fit Patients with CLL: 4-Year Follow-up and NGS-Based MRD Analysis from the Phase 3 GAIA/CLL13 Trial, ASH 2023</a:t>
            </a:r>
          </a:p>
        </p:txBody>
      </p:sp>
    </p:spTree>
    <p:custDataLst>
      <p:tags r:id="rId1"/>
    </p:custDataLst>
    <p:extLst>
      <p:ext uri="{BB962C8B-B14F-4D97-AF65-F5344CB8AC3E}">
        <p14:creationId xmlns:p14="http://schemas.microsoft.com/office/powerpoint/2010/main" val="206218303"/>
      </p:ext>
    </p:extLst>
  </p:cSld>
  <p:clrMapOvr>
    <a:masterClrMapping/>
  </p:clrMapOvr>
  <mc:AlternateContent xmlns:mc="http://schemas.openxmlformats.org/markup-compatibility/2006" xmlns:p14="http://schemas.microsoft.com/office/powerpoint/2010/main">
    <mc:Choice Requires="p14">
      <p:transition spd="slow" p14:dur="2000" advTm="40740"/>
    </mc:Choice>
    <mc:Fallback xmlns="">
      <p:transition spd="slow" advTm="40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4" grpId="0" animBg="1"/>
      <p:bldP spid="23" grpId="0" animBg="1"/>
      <p:bldP spid="4" grpId="0"/>
      <p:bldP spid="7" grpId="0"/>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193488" y="195262"/>
            <a:ext cx="4607719" cy="600164"/>
          </a:xfrm>
          <a:prstGeom prst="rect">
            <a:avLst/>
          </a:prstGeom>
          <a:noFill/>
        </p:spPr>
        <p:txBody>
          <a:bodyPr wrap="square" rtlCol="0">
            <a:spAutoFit/>
          </a:bodyPr>
          <a:lstStyle/>
          <a:p>
            <a:pPr algn="ctr" defTabSz="685800" fontAlgn="auto">
              <a:spcBef>
                <a:spcPts val="0"/>
              </a:spcBef>
              <a:spcAft>
                <a:spcPts val="0"/>
              </a:spcAft>
            </a:pPr>
            <a:r>
              <a:rPr lang="de-DE" sz="3300" b="1" dirty="0" err="1">
                <a:solidFill>
                  <a:prstClr val="black"/>
                </a:solidFill>
                <a:latin typeface="Calibri Light" panose="020F0302020204030204"/>
                <a:ea typeface="+mn-ea"/>
                <a:cs typeface="+mn-cs"/>
              </a:rPr>
              <a:t>Efficacy</a:t>
            </a:r>
            <a:r>
              <a:rPr lang="de-DE" sz="3300" b="1" dirty="0">
                <a:solidFill>
                  <a:prstClr val="black"/>
                </a:solidFill>
                <a:latin typeface="Calibri Light" panose="020F0302020204030204"/>
                <a:ea typeface="+mn-ea"/>
                <a:cs typeface="+mn-cs"/>
              </a:rPr>
              <a:t> – PFS </a:t>
            </a:r>
          </a:p>
        </p:txBody>
      </p:sp>
      <p:sp>
        <p:nvSpPr>
          <p:cNvPr id="14" name="Textfeld 13">
            <a:extLst>
              <a:ext uri="{FF2B5EF4-FFF2-40B4-BE49-F238E27FC236}">
                <a16:creationId xmlns:a16="http://schemas.microsoft.com/office/drawing/2014/main" id="{D28757EF-CD79-4CE3-954E-F2778897D3FF}"/>
              </a:ext>
            </a:extLst>
          </p:cNvPr>
          <p:cNvSpPr txBox="1"/>
          <p:nvPr/>
        </p:nvSpPr>
        <p:spPr>
          <a:xfrm>
            <a:off x="5997675" y="1627689"/>
            <a:ext cx="2789607" cy="1523494"/>
          </a:xfrm>
          <a:prstGeom prst="rect">
            <a:avLst/>
          </a:prstGeom>
          <a:noFill/>
        </p:spPr>
        <p:txBody>
          <a:bodyPr wrap="square" rtlCol="0">
            <a:spAutoFit/>
          </a:bodyPr>
          <a:lstStyle/>
          <a:p>
            <a:pPr defTabSz="685800" fontAlgn="auto">
              <a:spcBef>
                <a:spcPts val="0"/>
              </a:spcBef>
              <a:spcAft>
                <a:spcPts val="0"/>
              </a:spcAft>
            </a:pPr>
            <a:r>
              <a:rPr lang="de-DE" sz="1200" dirty="0">
                <a:solidFill>
                  <a:prstClr val="black"/>
                </a:solidFill>
                <a:latin typeface="Avenir Next LT Pro" panose="020B0504020202020204" pitchFamily="34" charset="0"/>
                <a:ea typeface="+mn-ea"/>
                <a:cs typeface="+mn-cs"/>
              </a:rPr>
              <a:t>PFS </a:t>
            </a:r>
            <a:r>
              <a:rPr lang="de-DE" sz="1200" dirty="0" err="1">
                <a:solidFill>
                  <a:prstClr val="black"/>
                </a:solidFill>
                <a:latin typeface="Avenir Next LT Pro" panose="020B0504020202020204" pitchFamily="34" charset="0"/>
                <a:ea typeface="+mn-ea"/>
                <a:cs typeface="+mn-cs"/>
              </a:rPr>
              <a:t>comparisons</a:t>
            </a:r>
            <a:endParaRPr lang="de-DE" sz="1200" dirty="0">
              <a:solidFill>
                <a:prstClr val="black"/>
              </a:solidFill>
              <a:latin typeface="Avenir Next LT Pro" panose="020B0504020202020204" pitchFamily="34" charset="0"/>
              <a:ea typeface="+mn-ea"/>
              <a:cs typeface="+mn-cs"/>
            </a:endParaRPr>
          </a:p>
          <a:p>
            <a:pPr defTabSz="685800" fontAlgn="auto">
              <a:spcBef>
                <a:spcPts val="0"/>
              </a:spcBef>
              <a:spcAft>
                <a:spcPts val="0"/>
              </a:spcAft>
            </a:pPr>
            <a:endParaRPr lang="de-DE" sz="900" dirty="0">
              <a:solidFill>
                <a:prstClr val="black"/>
              </a:solidFill>
              <a:latin typeface="Calibri" panose="020F0502020204030204"/>
              <a:ea typeface="+mn-ea"/>
              <a:cs typeface="+mn-cs"/>
            </a:endParaRPr>
          </a:p>
          <a:p>
            <a:pPr defTabSz="685800" fontAlgn="auto">
              <a:spcBef>
                <a:spcPts val="0"/>
              </a:spcBef>
              <a:spcAft>
                <a:spcPts val="0"/>
              </a:spcAft>
              <a:tabLst>
                <a:tab pos="539354" algn="l"/>
              </a:tabLst>
            </a:pPr>
            <a:r>
              <a:rPr lang="de-DE" sz="900" b="1" dirty="0">
                <a:solidFill>
                  <a:prstClr val="black"/>
                </a:solidFill>
                <a:latin typeface="Calibri" panose="020F0502020204030204"/>
                <a:ea typeface="+mn-ea"/>
                <a:cs typeface="+mn-cs"/>
              </a:rPr>
              <a:t>GIV</a:t>
            </a:r>
            <a:r>
              <a:rPr lang="de-DE" sz="900" dirty="0">
                <a:solidFill>
                  <a:prstClr val="black"/>
                </a:solidFill>
                <a:latin typeface="Calibri" panose="020F0502020204030204"/>
                <a:ea typeface="+mn-ea"/>
                <a:cs typeface="+mn-cs"/>
              </a:rPr>
              <a:t> </a:t>
            </a:r>
            <a:r>
              <a:rPr lang="de-DE" sz="900" i="1" dirty="0" err="1">
                <a:solidFill>
                  <a:prstClr val="black"/>
                </a:solidFill>
                <a:latin typeface="Calibri" panose="020F0502020204030204"/>
                <a:ea typeface="+mn-ea"/>
                <a:cs typeface="+mn-cs"/>
              </a:rPr>
              <a:t>vs</a:t>
            </a:r>
            <a:r>
              <a:rPr lang="de-DE" sz="900" dirty="0">
                <a:solidFill>
                  <a:prstClr val="black"/>
                </a:solidFill>
                <a:latin typeface="Calibri" panose="020F0502020204030204"/>
                <a:ea typeface="+mn-ea"/>
                <a:cs typeface="+mn-cs"/>
              </a:rPr>
              <a:t> </a:t>
            </a:r>
            <a:r>
              <a:rPr lang="de-DE" sz="900" b="1" dirty="0">
                <a:solidFill>
                  <a:srgbClr val="0070C0"/>
                </a:solidFill>
                <a:latin typeface="Calibri" panose="020F0502020204030204"/>
                <a:ea typeface="+mn-ea"/>
                <a:cs typeface="+mn-cs"/>
              </a:rPr>
              <a:t>CIT</a:t>
            </a:r>
            <a:r>
              <a:rPr lang="de-DE" sz="900" dirty="0">
                <a:solidFill>
                  <a:prstClr val="black"/>
                </a:solidFill>
                <a:latin typeface="Calibri" panose="020F0502020204030204"/>
                <a:ea typeface="+mn-ea"/>
                <a:cs typeface="+mn-cs"/>
              </a:rPr>
              <a:t>:	HR 0.30, 97.5%CI: 0.19-0.47, </a:t>
            </a:r>
            <a:r>
              <a:rPr lang="de-DE" sz="900" b="1" i="1" dirty="0">
                <a:solidFill>
                  <a:prstClr val="black"/>
                </a:solidFill>
                <a:latin typeface="Calibri" panose="020F0502020204030204"/>
                <a:ea typeface="+mn-ea"/>
                <a:cs typeface="+mn-cs"/>
              </a:rPr>
              <a:t>p&lt;0.001</a:t>
            </a:r>
          </a:p>
          <a:p>
            <a:pPr defTabSz="685800" fontAlgn="auto">
              <a:spcBef>
                <a:spcPts val="0"/>
              </a:spcBef>
              <a:spcAft>
                <a:spcPts val="0"/>
              </a:spcAft>
              <a:tabLst>
                <a:tab pos="539354" algn="l"/>
              </a:tabLst>
            </a:pPr>
            <a:r>
              <a:rPr lang="de-DE" sz="900" b="1" dirty="0">
                <a:solidFill>
                  <a:prstClr val="black"/>
                </a:solidFill>
                <a:latin typeface="Calibri" panose="020F0502020204030204"/>
                <a:ea typeface="+mn-ea"/>
                <a:cs typeface="+mn-cs"/>
              </a:rPr>
              <a:t>GIV</a:t>
            </a:r>
            <a:r>
              <a:rPr lang="de-DE" sz="900" dirty="0">
                <a:solidFill>
                  <a:prstClr val="black"/>
                </a:solidFill>
                <a:latin typeface="Calibri" panose="020F0502020204030204"/>
                <a:ea typeface="+mn-ea"/>
                <a:cs typeface="+mn-cs"/>
              </a:rPr>
              <a:t> </a:t>
            </a:r>
            <a:r>
              <a:rPr lang="de-DE" sz="900" i="1" dirty="0" err="1">
                <a:solidFill>
                  <a:prstClr val="black"/>
                </a:solidFill>
                <a:latin typeface="Calibri" panose="020F0502020204030204"/>
                <a:ea typeface="+mn-ea"/>
                <a:cs typeface="+mn-cs"/>
              </a:rPr>
              <a:t>vs</a:t>
            </a:r>
            <a:r>
              <a:rPr lang="de-DE" sz="900" dirty="0">
                <a:solidFill>
                  <a:prstClr val="black"/>
                </a:solidFill>
                <a:latin typeface="Calibri" panose="020F0502020204030204"/>
                <a:ea typeface="+mn-ea"/>
                <a:cs typeface="+mn-cs"/>
              </a:rPr>
              <a:t> </a:t>
            </a:r>
            <a:r>
              <a:rPr lang="de-DE" sz="900" b="1" dirty="0">
                <a:solidFill>
                  <a:srgbClr val="00B050"/>
                </a:solidFill>
                <a:latin typeface="Calibri" panose="020F0502020204030204"/>
                <a:ea typeface="+mn-ea"/>
                <a:cs typeface="+mn-cs"/>
              </a:rPr>
              <a:t>RV</a:t>
            </a:r>
            <a:r>
              <a:rPr lang="de-DE" sz="900" dirty="0">
                <a:solidFill>
                  <a:prstClr val="black"/>
                </a:solidFill>
                <a:latin typeface="Calibri" panose="020F0502020204030204"/>
                <a:ea typeface="+mn-ea"/>
                <a:cs typeface="+mn-cs"/>
              </a:rPr>
              <a:t>:	HR 0.38, 97.5%CI: 0.24-0.59, </a:t>
            </a:r>
            <a:r>
              <a:rPr lang="de-DE" sz="900" b="1" i="1" dirty="0">
                <a:solidFill>
                  <a:prstClr val="black"/>
                </a:solidFill>
                <a:latin typeface="Calibri" panose="020F0502020204030204"/>
                <a:ea typeface="+mn-ea"/>
                <a:cs typeface="+mn-cs"/>
              </a:rPr>
              <a:t>p&lt;0.001</a:t>
            </a:r>
          </a:p>
          <a:p>
            <a:pPr defTabSz="685800" fontAlgn="auto">
              <a:spcBef>
                <a:spcPts val="0"/>
              </a:spcBef>
              <a:spcAft>
                <a:spcPts val="0"/>
              </a:spcAft>
              <a:tabLst>
                <a:tab pos="539354" algn="l"/>
              </a:tabLst>
            </a:pPr>
            <a:r>
              <a:rPr lang="de-DE" sz="900" b="1" dirty="0">
                <a:solidFill>
                  <a:prstClr val="black"/>
                </a:solidFill>
                <a:latin typeface="Calibri" panose="020F0502020204030204"/>
                <a:ea typeface="+mn-ea"/>
                <a:cs typeface="+mn-cs"/>
              </a:rPr>
              <a:t>GIV</a:t>
            </a:r>
            <a:r>
              <a:rPr lang="de-DE" sz="900" dirty="0">
                <a:solidFill>
                  <a:prstClr val="black"/>
                </a:solidFill>
                <a:latin typeface="Calibri" panose="020F0502020204030204"/>
                <a:ea typeface="+mn-ea"/>
                <a:cs typeface="+mn-cs"/>
              </a:rPr>
              <a:t> </a:t>
            </a:r>
            <a:r>
              <a:rPr lang="de-DE" sz="900" i="1" dirty="0" err="1">
                <a:solidFill>
                  <a:prstClr val="black"/>
                </a:solidFill>
                <a:latin typeface="Calibri" panose="020F0502020204030204"/>
                <a:ea typeface="+mn-ea"/>
                <a:cs typeface="+mn-cs"/>
              </a:rPr>
              <a:t>vs</a:t>
            </a:r>
            <a:r>
              <a:rPr lang="de-DE" sz="900" dirty="0">
                <a:solidFill>
                  <a:prstClr val="black"/>
                </a:solidFill>
                <a:latin typeface="Calibri" panose="020F0502020204030204"/>
                <a:ea typeface="+mn-ea"/>
                <a:cs typeface="+mn-cs"/>
              </a:rPr>
              <a:t> </a:t>
            </a:r>
            <a:r>
              <a:rPr lang="de-DE" sz="900" b="1" dirty="0">
                <a:solidFill>
                  <a:srgbClr val="C00000"/>
                </a:solidFill>
                <a:latin typeface="Calibri" panose="020F0502020204030204"/>
                <a:ea typeface="+mn-ea"/>
                <a:cs typeface="+mn-cs"/>
              </a:rPr>
              <a:t>GV</a:t>
            </a:r>
            <a:r>
              <a:rPr lang="de-DE" sz="900" dirty="0">
                <a:solidFill>
                  <a:prstClr val="black"/>
                </a:solidFill>
                <a:latin typeface="Calibri" panose="020F0502020204030204"/>
                <a:ea typeface="+mn-ea"/>
                <a:cs typeface="+mn-cs"/>
              </a:rPr>
              <a:t>:	HR 0.63, 97.5%CI: 0.39-1.02, p=0.03</a:t>
            </a:r>
          </a:p>
          <a:p>
            <a:pPr defTabSz="685800" fontAlgn="auto">
              <a:spcBef>
                <a:spcPts val="0"/>
              </a:spcBef>
              <a:spcAft>
                <a:spcPts val="0"/>
              </a:spcAft>
            </a:pPr>
            <a:endParaRPr lang="de-DE" sz="900" dirty="0">
              <a:solidFill>
                <a:prstClr val="black"/>
              </a:solidFill>
              <a:latin typeface="Calibri" panose="020F0502020204030204"/>
              <a:ea typeface="+mn-ea"/>
              <a:cs typeface="+mn-cs"/>
            </a:endParaRPr>
          </a:p>
          <a:p>
            <a:pPr defTabSz="685800" fontAlgn="auto">
              <a:spcBef>
                <a:spcPts val="0"/>
              </a:spcBef>
              <a:spcAft>
                <a:spcPts val="0"/>
              </a:spcAft>
              <a:tabLst>
                <a:tab pos="539354" algn="l"/>
              </a:tabLst>
            </a:pPr>
            <a:r>
              <a:rPr lang="de-DE" sz="900" b="1" dirty="0">
                <a:solidFill>
                  <a:srgbClr val="C00000"/>
                </a:solidFill>
                <a:latin typeface="Calibri" panose="020F0502020204030204"/>
                <a:ea typeface="+mn-ea"/>
                <a:cs typeface="+mn-cs"/>
              </a:rPr>
              <a:t>GV</a:t>
            </a:r>
            <a:r>
              <a:rPr lang="de-DE" sz="900" dirty="0">
                <a:solidFill>
                  <a:prstClr val="black"/>
                </a:solidFill>
                <a:latin typeface="Calibri" panose="020F0502020204030204"/>
                <a:ea typeface="+mn-ea"/>
                <a:cs typeface="+mn-cs"/>
              </a:rPr>
              <a:t> </a:t>
            </a:r>
            <a:r>
              <a:rPr lang="de-DE" sz="900" i="1" dirty="0" err="1">
                <a:solidFill>
                  <a:prstClr val="black"/>
                </a:solidFill>
                <a:latin typeface="Calibri" panose="020F0502020204030204"/>
                <a:ea typeface="+mn-ea"/>
                <a:cs typeface="+mn-cs"/>
              </a:rPr>
              <a:t>vs</a:t>
            </a:r>
            <a:r>
              <a:rPr lang="de-DE" sz="900" dirty="0">
                <a:solidFill>
                  <a:prstClr val="black"/>
                </a:solidFill>
                <a:latin typeface="Calibri" panose="020F0502020204030204"/>
                <a:ea typeface="+mn-ea"/>
                <a:cs typeface="+mn-cs"/>
              </a:rPr>
              <a:t> </a:t>
            </a:r>
            <a:r>
              <a:rPr lang="de-DE" sz="900" b="1" dirty="0">
                <a:solidFill>
                  <a:srgbClr val="0070C0"/>
                </a:solidFill>
                <a:latin typeface="Calibri" panose="020F0502020204030204"/>
                <a:ea typeface="+mn-ea"/>
                <a:cs typeface="+mn-cs"/>
              </a:rPr>
              <a:t>CIT</a:t>
            </a:r>
            <a:r>
              <a:rPr lang="de-DE" sz="900" dirty="0">
                <a:solidFill>
                  <a:prstClr val="black"/>
                </a:solidFill>
                <a:latin typeface="Calibri" panose="020F0502020204030204"/>
                <a:ea typeface="+mn-ea"/>
                <a:cs typeface="+mn-cs"/>
              </a:rPr>
              <a:t>:	HR 0.47, 97.5%CI: 0.32-0.69, </a:t>
            </a:r>
            <a:r>
              <a:rPr lang="de-DE" sz="900" b="1" i="1" dirty="0">
                <a:solidFill>
                  <a:prstClr val="black"/>
                </a:solidFill>
                <a:latin typeface="Calibri" panose="020F0502020204030204"/>
                <a:ea typeface="+mn-ea"/>
                <a:cs typeface="+mn-cs"/>
              </a:rPr>
              <a:t>p&lt;0.001</a:t>
            </a:r>
          </a:p>
          <a:p>
            <a:pPr defTabSz="685800" fontAlgn="auto">
              <a:spcBef>
                <a:spcPts val="0"/>
              </a:spcBef>
              <a:spcAft>
                <a:spcPts val="0"/>
              </a:spcAft>
              <a:tabLst>
                <a:tab pos="539354" algn="l"/>
              </a:tabLst>
            </a:pPr>
            <a:r>
              <a:rPr lang="de-DE" sz="900" b="1" dirty="0">
                <a:solidFill>
                  <a:srgbClr val="C00000"/>
                </a:solidFill>
                <a:latin typeface="Calibri" panose="020F0502020204030204"/>
                <a:ea typeface="+mn-ea"/>
                <a:cs typeface="+mn-cs"/>
              </a:rPr>
              <a:t>GV</a:t>
            </a:r>
            <a:r>
              <a:rPr lang="de-DE" sz="900" dirty="0">
                <a:solidFill>
                  <a:prstClr val="black"/>
                </a:solidFill>
                <a:latin typeface="Calibri" panose="020F0502020204030204"/>
                <a:ea typeface="+mn-ea"/>
                <a:cs typeface="+mn-cs"/>
              </a:rPr>
              <a:t> </a:t>
            </a:r>
            <a:r>
              <a:rPr lang="de-DE" sz="900" i="1" dirty="0" err="1">
                <a:solidFill>
                  <a:prstClr val="black"/>
                </a:solidFill>
                <a:latin typeface="Calibri" panose="020F0502020204030204"/>
                <a:ea typeface="+mn-ea"/>
                <a:cs typeface="+mn-cs"/>
              </a:rPr>
              <a:t>vs</a:t>
            </a:r>
            <a:r>
              <a:rPr lang="de-DE" sz="900" dirty="0">
                <a:solidFill>
                  <a:prstClr val="black"/>
                </a:solidFill>
                <a:latin typeface="Calibri" panose="020F0502020204030204"/>
                <a:ea typeface="+mn-ea"/>
                <a:cs typeface="+mn-cs"/>
              </a:rPr>
              <a:t> </a:t>
            </a:r>
            <a:r>
              <a:rPr lang="de-DE" sz="900" b="1" dirty="0">
                <a:solidFill>
                  <a:srgbClr val="00B050"/>
                </a:solidFill>
                <a:latin typeface="Calibri" panose="020F0502020204030204"/>
                <a:ea typeface="+mn-ea"/>
                <a:cs typeface="+mn-cs"/>
              </a:rPr>
              <a:t>RV</a:t>
            </a:r>
            <a:r>
              <a:rPr lang="de-DE" sz="900" dirty="0">
                <a:solidFill>
                  <a:prstClr val="black"/>
                </a:solidFill>
                <a:latin typeface="Calibri" panose="020F0502020204030204"/>
                <a:ea typeface="+mn-ea"/>
                <a:cs typeface="+mn-cs"/>
              </a:rPr>
              <a:t>:	HR 0.57, 97.5%CI: 0.38-0.84, </a:t>
            </a:r>
            <a:r>
              <a:rPr lang="de-DE" sz="900" b="1" i="1" dirty="0">
                <a:solidFill>
                  <a:prstClr val="black"/>
                </a:solidFill>
                <a:latin typeface="Calibri" panose="020F0502020204030204"/>
                <a:ea typeface="+mn-ea"/>
                <a:cs typeface="+mn-cs"/>
              </a:rPr>
              <a:t>p=0.001</a:t>
            </a:r>
          </a:p>
          <a:p>
            <a:pPr defTabSz="685800" fontAlgn="auto">
              <a:spcBef>
                <a:spcPts val="0"/>
              </a:spcBef>
              <a:spcAft>
                <a:spcPts val="0"/>
              </a:spcAft>
            </a:pPr>
            <a:endParaRPr lang="de-DE" sz="900" dirty="0">
              <a:solidFill>
                <a:prstClr val="black"/>
              </a:solidFill>
              <a:latin typeface="Calibri" panose="020F0502020204030204"/>
              <a:ea typeface="+mn-ea"/>
              <a:cs typeface="+mn-cs"/>
            </a:endParaRPr>
          </a:p>
          <a:p>
            <a:pPr defTabSz="685800" fontAlgn="auto">
              <a:spcBef>
                <a:spcPts val="0"/>
              </a:spcBef>
              <a:spcAft>
                <a:spcPts val="0"/>
              </a:spcAft>
              <a:tabLst>
                <a:tab pos="539354" algn="l"/>
              </a:tabLst>
            </a:pPr>
            <a:r>
              <a:rPr lang="de-DE" sz="900" b="1" dirty="0">
                <a:solidFill>
                  <a:srgbClr val="00B050"/>
                </a:solidFill>
                <a:latin typeface="Calibri" panose="020F0502020204030204"/>
                <a:ea typeface="+mn-ea"/>
                <a:cs typeface="+mn-cs"/>
              </a:rPr>
              <a:t>RV</a:t>
            </a:r>
            <a:r>
              <a:rPr lang="de-DE" sz="900" dirty="0">
                <a:solidFill>
                  <a:prstClr val="black"/>
                </a:solidFill>
                <a:latin typeface="Calibri" panose="020F0502020204030204"/>
                <a:ea typeface="+mn-ea"/>
                <a:cs typeface="+mn-cs"/>
              </a:rPr>
              <a:t> </a:t>
            </a:r>
            <a:r>
              <a:rPr lang="de-DE" sz="900" i="1" dirty="0" err="1">
                <a:solidFill>
                  <a:prstClr val="black"/>
                </a:solidFill>
                <a:latin typeface="Calibri" panose="020F0502020204030204"/>
                <a:ea typeface="+mn-ea"/>
                <a:cs typeface="+mn-cs"/>
              </a:rPr>
              <a:t>vs</a:t>
            </a:r>
            <a:r>
              <a:rPr lang="de-DE" sz="900" i="1" dirty="0">
                <a:solidFill>
                  <a:prstClr val="black"/>
                </a:solidFill>
                <a:latin typeface="Calibri" panose="020F0502020204030204"/>
                <a:ea typeface="+mn-ea"/>
                <a:cs typeface="+mn-cs"/>
              </a:rPr>
              <a:t> </a:t>
            </a:r>
            <a:r>
              <a:rPr lang="de-DE" sz="900" b="1" dirty="0">
                <a:solidFill>
                  <a:srgbClr val="0070C0"/>
                </a:solidFill>
                <a:latin typeface="Calibri" panose="020F0502020204030204"/>
                <a:ea typeface="+mn-ea"/>
                <a:cs typeface="+mn-cs"/>
              </a:rPr>
              <a:t>CIT</a:t>
            </a:r>
            <a:r>
              <a:rPr lang="de-DE" sz="900" dirty="0">
                <a:solidFill>
                  <a:prstClr val="black"/>
                </a:solidFill>
                <a:latin typeface="Calibri" panose="020F0502020204030204"/>
                <a:ea typeface="+mn-ea"/>
                <a:cs typeface="+mn-cs"/>
              </a:rPr>
              <a:t>: 	HR 0.78, 97.5%CI: 0.55-1.10, p=0.1</a:t>
            </a:r>
          </a:p>
        </p:txBody>
      </p:sp>
      <p:pic>
        <p:nvPicPr>
          <p:cNvPr id="15" name="Grafik 14">
            <a:extLst>
              <a:ext uri="{FF2B5EF4-FFF2-40B4-BE49-F238E27FC236}">
                <a16:creationId xmlns:a16="http://schemas.microsoft.com/office/drawing/2014/main" id="{4AB73FFF-61D9-4C38-B7DD-CDB6AF5748F1}"/>
              </a:ext>
            </a:extLst>
          </p:cNvPr>
          <p:cNvPicPr>
            <a:picLocks noChangeAspect="1"/>
          </p:cNvPicPr>
          <p:nvPr/>
        </p:nvPicPr>
        <p:blipFill>
          <a:blip r:embed="rId4"/>
          <a:stretch>
            <a:fillRect/>
          </a:stretch>
        </p:blipFill>
        <p:spPr>
          <a:xfrm>
            <a:off x="898592" y="1183685"/>
            <a:ext cx="4890764" cy="3499181"/>
          </a:xfrm>
          <a:prstGeom prst="rect">
            <a:avLst/>
          </a:prstGeom>
        </p:spPr>
      </p:pic>
      <p:sp>
        <p:nvSpPr>
          <p:cNvPr id="16" name="Rechteck 15">
            <a:extLst>
              <a:ext uri="{FF2B5EF4-FFF2-40B4-BE49-F238E27FC236}">
                <a16:creationId xmlns:a16="http://schemas.microsoft.com/office/drawing/2014/main" id="{C82FA535-C488-40CC-9E79-1C4DD5495FB0}"/>
              </a:ext>
            </a:extLst>
          </p:cNvPr>
          <p:cNvSpPr/>
          <p:nvPr/>
        </p:nvSpPr>
        <p:spPr>
          <a:xfrm>
            <a:off x="3077937" y="784743"/>
            <a:ext cx="3110592" cy="276999"/>
          </a:xfrm>
          <a:prstGeom prst="rect">
            <a:avLst/>
          </a:prstGeom>
        </p:spPr>
        <p:txBody>
          <a:bodyPr wrap="square">
            <a:spAutoFit/>
          </a:bodyPr>
          <a:lstStyle/>
          <a:p>
            <a:pPr defTabSz="685800" fontAlgn="auto">
              <a:spcBef>
                <a:spcPts val="0"/>
              </a:spcBef>
              <a:spcAft>
                <a:spcPts val="0"/>
              </a:spcAft>
            </a:pPr>
            <a:r>
              <a:rPr lang="en-US" sz="1200" dirty="0">
                <a:solidFill>
                  <a:prstClr val="black"/>
                </a:solidFill>
                <a:latin typeface="Avenir Next LT Pro" panose="020B0504020202020204" pitchFamily="34" charset="0"/>
                <a:ea typeface="+mn-ea"/>
                <a:cs typeface="+mn-cs"/>
              </a:rPr>
              <a:t>Median observation time: 50.7 months </a:t>
            </a:r>
            <a:endParaRPr lang="de-DE" sz="1200" dirty="0">
              <a:solidFill>
                <a:prstClr val="black"/>
              </a:solidFill>
              <a:latin typeface="Avenir Next LT Pro" panose="020B0504020202020204" pitchFamily="34" charset="0"/>
              <a:ea typeface="+mn-ea"/>
              <a:cs typeface="+mn-cs"/>
            </a:endParaRPr>
          </a:p>
        </p:txBody>
      </p:sp>
      <p:sp>
        <p:nvSpPr>
          <p:cNvPr id="5" name="TextBox 4">
            <a:extLst>
              <a:ext uri="{FF2B5EF4-FFF2-40B4-BE49-F238E27FC236}">
                <a16:creationId xmlns:a16="http://schemas.microsoft.com/office/drawing/2014/main" id="{D0E58046-3EA7-B8E1-8D72-9C9885A92F44}"/>
              </a:ext>
            </a:extLst>
          </p:cNvPr>
          <p:cNvSpPr txBox="1"/>
          <p:nvPr/>
        </p:nvSpPr>
        <p:spPr>
          <a:xfrm>
            <a:off x="4497032" y="4829650"/>
            <a:ext cx="4572672" cy="276999"/>
          </a:xfrm>
          <a:prstGeom prst="rect">
            <a:avLst/>
          </a:prstGeom>
          <a:noFill/>
        </p:spPr>
        <p:txBody>
          <a:bodyPr wrap="square">
            <a:spAutoFit/>
          </a:bodyPr>
          <a:lstStyle/>
          <a:p>
            <a:pPr defTabSz="685800" fontAlgn="auto">
              <a:spcBef>
                <a:spcPts val="0"/>
              </a:spcBef>
              <a:spcAft>
                <a:spcPts val="0"/>
              </a:spcAft>
            </a:pPr>
            <a:r>
              <a:rPr lang="en-US" sz="600" b="1" dirty="0">
                <a:solidFill>
                  <a:prstClr val="black"/>
                </a:solidFill>
                <a:latin typeface="Roboto" panose="02000000000000000000" pitchFamily="2" charset="0"/>
                <a:ea typeface="+mn-ea"/>
                <a:cs typeface="+mn-cs"/>
              </a:rPr>
              <a:t>First-Line </a:t>
            </a:r>
            <a:r>
              <a:rPr lang="en-US" sz="600" b="1" dirty="0" err="1">
                <a:solidFill>
                  <a:prstClr val="black"/>
                </a:solidFill>
                <a:latin typeface="Roboto" panose="02000000000000000000" pitchFamily="2" charset="0"/>
                <a:ea typeface="+mn-ea"/>
                <a:cs typeface="+mn-cs"/>
              </a:rPr>
              <a:t>Venetoclax</a:t>
            </a:r>
            <a:r>
              <a:rPr lang="en-US" sz="600" b="1" dirty="0">
                <a:solidFill>
                  <a:prstClr val="black"/>
                </a:solidFill>
                <a:latin typeface="Roboto" panose="02000000000000000000" pitchFamily="2" charset="0"/>
                <a:ea typeface="+mn-ea"/>
                <a:cs typeface="+mn-cs"/>
              </a:rPr>
              <a:t> Combinations in Fit Patients with CLL: 4-Year Follow-up and NGS-Based MRD Analysis from the Phase 3 GAIA/CLL13 Trial, ASH 2023</a:t>
            </a:r>
          </a:p>
        </p:txBody>
      </p:sp>
    </p:spTree>
    <p:custDataLst>
      <p:tags r:id="rId1"/>
    </p:custDataLst>
    <p:extLst>
      <p:ext uri="{BB962C8B-B14F-4D97-AF65-F5344CB8AC3E}">
        <p14:creationId xmlns:p14="http://schemas.microsoft.com/office/powerpoint/2010/main" val="1187897754"/>
      </p:ext>
    </p:extLst>
  </p:cSld>
  <p:clrMapOvr>
    <a:masterClrMapping/>
  </p:clrMapOvr>
  <mc:AlternateContent xmlns:mc="http://schemas.openxmlformats.org/markup-compatibility/2006" xmlns:p14="http://schemas.microsoft.com/office/powerpoint/2010/main">
    <mc:Choice Requires="p14">
      <p:transition spd="slow" p14:dur="2000" advTm="40740"/>
    </mc:Choice>
    <mc:Fallback xmlns="">
      <p:transition spd="slow" advTm="4074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193488" y="195262"/>
            <a:ext cx="4607719" cy="600164"/>
          </a:xfrm>
          <a:prstGeom prst="rect">
            <a:avLst/>
          </a:prstGeom>
          <a:noFill/>
        </p:spPr>
        <p:txBody>
          <a:bodyPr wrap="square" rtlCol="0">
            <a:spAutoFit/>
          </a:bodyPr>
          <a:lstStyle/>
          <a:p>
            <a:pPr algn="ctr" defTabSz="685800" fontAlgn="auto">
              <a:spcBef>
                <a:spcPts val="0"/>
              </a:spcBef>
              <a:spcAft>
                <a:spcPts val="0"/>
              </a:spcAft>
            </a:pPr>
            <a:r>
              <a:rPr lang="de-DE" sz="3300" b="1" dirty="0" err="1">
                <a:solidFill>
                  <a:prstClr val="black"/>
                </a:solidFill>
                <a:latin typeface="Calibri Light" panose="020F0302020204030204"/>
                <a:ea typeface="+mn-ea"/>
                <a:cs typeface="+mn-cs"/>
              </a:rPr>
              <a:t>Efficacy</a:t>
            </a:r>
            <a:r>
              <a:rPr lang="de-DE" sz="3300" b="1" dirty="0">
                <a:solidFill>
                  <a:prstClr val="black"/>
                </a:solidFill>
                <a:latin typeface="Calibri Light" panose="020F0302020204030204"/>
                <a:ea typeface="+mn-ea"/>
                <a:cs typeface="+mn-cs"/>
              </a:rPr>
              <a:t> – PFS </a:t>
            </a:r>
          </a:p>
        </p:txBody>
      </p:sp>
      <p:pic>
        <p:nvPicPr>
          <p:cNvPr id="6" name="Grafik 5">
            <a:extLst>
              <a:ext uri="{FF2B5EF4-FFF2-40B4-BE49-F238E27FC236}">
                <a16:creationId xmlns:a16="http://schemas.microsoft.com/office/drawing/2014/main" id="{FC349D1B-C53A-4444-8769-5172A3989876}"/>
              </a:ext>
            </a:extLst>
          </p:cNvPr>
          <p:cNvPicPr>
            <a:picLocks noChangeAspect="1"/>
          </p:cNvPicPr>
          <p:nvPr/>
        </p:nvPicPr>
        <p:blipFill>
          <a:blip r:embed="rId4"/>
          <a:stretch>
            <a:fillRect/>
          </a:stretch>
        </p:blipFill>
        <p:spPr>
          <a:xfrm>
            <a:off x="63455" y="1102068"/>
            <a:ext cx="4540390" cy="3753938"/>
          </a:xfrm>
          <a:prstGeom prst="rect">
            <a:avLst/>
          </a:prstGeom>
        </p:spPr>
      </p:pic>
      <p:pic>
        <p:nvPicPr>
          <p:cNvPr id="7" name="Grafik 6">
            <a:extLst>
              <a:ext uri="{FF2B5EF4-FFF2-40B4-BE49-F238E27FC236}">
                <a16:creationId xmlns:a16="http://schemas.microsoft.com/office/drawing/2014/main" id="{2EDDEE97-3EFC-4BCF-8842-B04CCB29A05D}"/>
              </a:ext>
            </a:extLst>
          </p:cNvPr>
          <p:cNvPicPr>
            <a:picLocks noChangeAspect="1"/>
          </p:cNvPicPr>
          <p:nvPr/>
        </p:nvPicPr>
        <p:blipFill>
          <a:blip r:embed="rId5"/>
          <a:stretch>
            <a:fillRect/>
          </a:stretch>
        </p:blipFill>
        <p:spPr>
          <a:xfrm>
            <a:off x="4521867" y="1083779"/>
            <a:ext cx="4558679" cy="3772227"/>
          </a:xfrm>
          <a:prstGeom prst="rect">
            <a:avLst/>
          </a:prstGeom>
        </p:spPr>
      </p:pic>
      <p:sp>
        <p:nvSpPr>
          <p:cNvPr id="3" name="TextBox 2">
            <a:extLst>
              <a:ext uri="{FF2B5EF4-FFF2-40B4-BE49-F238E27FC236}">
                <a16:creationId xmlns:a16="http://schemas.microsoft.com/office/drawing/2014/main" id="{FC3F1FE9-3BDD-0140-9A81-91BDFC642C01}"/>
              </a:ext>
            </a:extLst>
          </p:cNvPr>
          <p:cNvSpPr txBox="1"/>
          <p:nvPr/>
        </p:nvSpPr>
        <p:spPr>
          <a:xfrm>
            <a:off x="4497032" y="4829650"/>
            <a:ext cx="4572672" cy="276999"/>
          </a:xfrm>
          <a:prstGeom prst="rect">
            <a:avLst/>
          </a:prstGeom>
          <a:noFill/>
        </p:spPr>
        <p:txBody>
          <a:bodyPr wrap="square">
            <a:spAutoFit/>
          </a:bodyPr>
          <a:lstStyle/>
          <a:p>
            <a:pPr defTabSz="685800" fontAlgn="auto">
              <a:spcBef>
                <a:spcPts val="0"/>
              </a:spcBef>
              <a:spcAft>
                <a:spcPts val="0"/>
              </a:spcAft>
            </a:pPr>
            <a:r>
              <a:rPr lang="en-US" sz="600" b="1" dirty="0">
                <a:solidFill>
                  <a:prstClr val="black"/>
                </a:solidFill>
                <a:latin typeface="Roboto" panose="02000000000000000000" pitchFamily="2" charset="0"/>
                <a:ea typeface="+mn-ea"/>
                <a:cs typeface="+mn-cs"/>
              </a:rPr>
              <a:t>First-Line </a:t>
            </a:r>
            <a:r>
              <a:rPr lang="en-US" sz="600" b="1" dirty="0" err="1">
                <a:solidFill>
                  <a:prstClr val="black"/>
                </a:solidFill>
                <a:latin typeface="Roboto" panose="02000000000000000000" pitchFamily="2" charset="0"/>
                <a:ea typeface="+mn-ea"/>
                <a:cs typeface="+mn-cs"/>
              </a:rPr>
              <a:t>Venetoclax</a:t>
            </a:r>
            <a:r>
              <a:rPr lang="en-US" sz="600" b="1" dirty="0">
                <a:solidFill>
                  <a:prstClr val="black"/>
                </a:solidFill>
                <a:latin typeface="Roboto" panose="02000000000000000000" pitchFamily="2" charset="0"/>
                <a:ea typeface="+mn-ea"/>
                <a:cs typeface="+mn-cs"/>
              </a:rPr>
              <a:t> Combinations in Fit Patients with CLL: 4-Year Follow-up and NGS-Based MRD Analysis from the Phase 3 GAIA/CLL13 Trial, ASH 2023</a:t>
            </a:r>
          </a:p>
        </p:txBody>
      </p:sp>
    </p:spTree>
    <p:custDataLst>
      <p:tags r:id="rId1"/>
    </p:custDataLst>
    <p:extLst>
      <p:ext uri="{BB962C8B-B14F-4D97-AF65-F5344CB8AC3E}">
        <p14:creationId xmlns:p14="http://schemas.microsoft.com/office/powerpoint/2010/main" val="3741590928"/>
      </p:ext>
    </p:extLst>
  </p:cSld>
  <p:clrMapOvr>
    <a:masterClrMapping/>
  </p:clrMapOvr>
  <mc:AlternateContent xmlns:mc="http://schemas.openxmlformats.org/markup-compatibility/2006" xmlns:p14="http://schemas.microsoft.com/office/powerpoint/2010/main">
    <mc:Choice Requires="p14">
      <p:transition spd="slow" p14:dur="2000" advTm="40740"/>
    </mc:Choice>
    <mc:Fallback xmlns="">
      <p:transition spd="slow" advTm="4074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080780" y="195262"/>
            <a:ext cx="4901911" cy="553998"/>
          </a:xfrm>
          <a:prstGeom prst="rect">
            <a:avLst/>
          </a:prstGeom>
          <a:noFill/>
        </p:spPr>
        <p:txBody>
          <a:bodyPr wrap="square" rtlCol="0">
            <a:spAutoFit/>
          </a:bodyPr>
          <a:lstStyle/>
          <a:p>
            <a:pPr algn="ctr" defTabSz="685800" fontAlgn="auto">
              <a:spcBef>
                <a:spcPts val="0"/>
              </a:spcBef>
              <a:spcAft>
                <a:spcPts val="0"/>
              </a:spcAft>
            </a:pPr>
            <a:r>
              <a:rPr lang="de-DE" sz="3000" dirty="0" err="1">
                <a:solidFill>
                  <a:srgbClr val="002060"/>
                </a:solidFill>
                <a:latin typeface="Avenir Next LT Pro" panose="020B0504020202020204"/>
                <a:ea typeface="+mn-ea"/>
                <a:cs typeface="+mn-cs"/>
              </a:rPr>
              <a:t>Safety</a:t>
            </a:r>
            <a:endParaRPr lang="de-DE" sz="3000" dirty="0">
              <a:solidFill>
                <a:srgbClr val="002060"/>
              </a:solidFill>
              <a:latin typeface="Avenir Next LT Pro" panose="020B0504020202020204"/>
              <a:ea typeface="+mn-ea"/>
              <a:cs typeface="+mn-cs"/>
            </a:endParaRPr>
          </a:p>
        </p:txBody>
      </p:sp>
      <p:pic>
        <p:nvPicPr>
          <p:cNvPr id="4" name="Grafik 3">
            <a:extLst>
              <a:ext uri="{FF2B5EF4-FFF2-40B4-BE49-F238E27FC236}">
                <a16:creationId xmlns:a16="http://schemas.microsoft.com/office/drawing/2014/main" id="{0D885498-BF12-4049-80B6-B5012350D0B7}"/>
              </a:ext>
            </a:extLst>
          </p:cNvPr>
          <p:cNvPicPr>
            <a:picLocks noChangeAspect="1"/>
          </p:cNvPicPr>
          <p:nvPr/>
        </p:nvPicPr>
        <p:blipFill>
          <a:blip r:embed="rId4"/>
          <a:stretch>
            <a:fillRect/>
          </a:stretch>
        </p:blipFill>
        <p:spPr>
          <a:xfrm>
            <a:off x="344758" y="965693"/>
            <a:ext cx="4037426" cy="2203895"/>
          </a:xfrm>
          <a:prstGeom prst="rect">
            <a:avLst/>
          </a:prstGeom>
        </p:spPr>
      </p:pic>
      <p:pic>
        <p:nvPicPr>
          <p:cNvPr id="5" name="Grafik 4">
            <a:extLst>
              <a:ext uri="{FF2B5EF4-FFF2-40B4-BE49-F238E27FC236}">
                <a16:creationId xmlns:a16="http://schemas.microsoft.com/office/drawing/2014/main" id="{CCC19BE5-86DD-4C2C-BBA5-6B6217D4D727}"/>
              </a:ext>
            </a:extLst>
          </p:cNvPr>
          <p:cNvPicPr>
            <a:picLocks noChangeAspect="1"/>
          </p:cNvPicPr>
          <p:nvPr/>
        </p:nvPicPr>
        <p:blipFill>
          <a:blip r:embed="rId5"/>
          <a:stretch>
            <a:fillRect/>
          </a:stretch>
        </p:blipFill>
        <p:spPr>
          <a:xfrm>
            <a:off x="4963977" y="800739"/>
            <a:ext cx="4037426" cy="2103302"/>
          </a:xfrm>
          <a:prstGeom prst="rect">
            <a:avLst/>
          </a:prstGeom>
        </p:spPr>
      </p:pic>
      <p:pic>
        <p:nvPicPr>
          <p:cNvPr id="6" name="Grafik 5">
            <a:extLst>
              <a:ext uri="{FF2B5EF4-FFF2-40B4-BE49-F238E27FC236}">
                <a16:creationId xmlns:a16="http://schemas.microsoft.com/office/drawing/2014/main" id="{BBFF8E2A-A461-460C-8CBB-AAFD6D3F0654}"/>
              </a:ext>
            </a:extLst>
          </p:cNvPr>
          <p:cNvPicPr>
            <a:picLocks noChangeAspect="1"/>
          </p:cNvPicPr>
          <p:nvPr/>
        </p:nvPicPr>
        <p:blipFill>
          <a:blip r:embed="rId6"/>
          <a:stretch>
            <a:fillRect/>
          </a:stretch>
        </p:blipFill>
        <p:spPr>
          <a:xfrm>
            <a:off x="4963977" y="2978604"/>
            <a:ext cx="4037426" cy="2121592"/>
          </a:xfrm>
          <a:prstGeom prst="rect">
            <a:avLst/>
          </a:prstGeom>
        </p:spPr>
      </p:pic>
      <p:sp>
        <p:nvSpPr>
          <p:cNvPr id="9" name="Textfeld 8">
            <a:extLst>
              <a:ext uri="{FF2B5EF4-FFF2-40B4-BE49-F238E27FC236}">
                <a16:creationId xmlns:a16="http://schemas.microsoft.com/office/drawing/2014/main" id="{DBC04C5C-FC02-4B0E-9637-D38BDFB4839E}"/>
              </a:ext>
            </a:extLst>
          </p:cNvPr>
          <p:cNvSpPr txBox="1"/>
          <p:nvPr/>
        </p:nvSpPr>
        <p:spPr>
          <a:xfrm>
            <a:off x="546918" y="3409104"/>
            <a:ext cx="3633107" cy="1431161"/>
          </a:xfrm>
          <a:prstGeom prst="rect">
            <a:avLst/>
          </a:prstGeom>
          <a:solidFill>
            <a:schemeClr val="accent5">
              <a:lumMod val="20000"/>
              <a:lumOff val="80000"/>
            </a:schemeClr>
          </a:solidFill>
        </p:spPr>
        <p:txBody>
          <a:bodyPr wrap="square" rtlCol="0">
            <a:spAutoFit/>
          </a:bodyPr>
          <a:lstStyle/>
          <a:p>
            <a:pPr defTabSz="685800" fontAlgn="auto">
              <a:spcBef>
                <a:spcPts val="0"/>
              </a:spcBef>
              <a:spcAft>
                <a:spcPts val="0"/>
              </a:spcAft>
            </a:pPr>
            <a:r>
              <a:rPr lang="de-DE" sz="1350" dirty="0" err="1">
                <a:solidFill>
                  <a:prstClr val="black"/>
                </a:solidFill>
                <a:latin typeface="Avenir Next LT Pro" panose="020B0504020202020204" pitchFamily="34" charset="0"/>
                <a:ea typeface="+mn-ea"/>
                <a:cs typeface="+mn-cs"/>
              </a:rPr>
              <a:t>Exposure-adjusted</a:t>
            </a:r>
            <a:r>
              <a:rPr lang="de-DE" sz="1350" dirty="0">
                <a:solidFill>
                  <a:prstClr val="black"/>
                </a:solidFill>
                <a:latin typeface="Avenir Next LT Pro" panose="020B0504020202020204" pitchFamily="34" charset="0"/>
                <a:ea typeface="+mn-ea"/>
                <a:cs typeface="+mn-cs"/>
              </a:rPr>
              <a:t> </a:t>
            </a:r>
            <a:r>
              <a:rPr lang="de-DE" sz="1350" dirty="0" err="1">
                <a:solidFill>
                  <a:prstClr val="black"/>
                </a:solidFill>
                <a:latin typeface="Avenir Next LT Pro" panose="020B0504020202020204" pitchFamily="34" charset="0"/>
                <a:ea typeface="+mn-ea"/>
                <a:cs typeface="+mn-cs"/>
              </a:rPr>
              <a:t>incidence</a:t>
            </a:r>
            <a:r>
              <a:rPr lang="de-DE" sz="1350" dirty="0">
                <a:solidFill>
                  <a:prstClr val="black"/>
                </a:solidFill>
                <a:latin typeface="Avenir Next LT Pro" panose="020B0504020202020204" pitchFamily="34" charset="0"/>
                <a:ea typeface="+mn-ea"/>
                <a:cs typeface="+mn-cs"/>
              </a:rPr>
              <a:t> </a:t>
            </a:r>
            <a:r>
              <a:rPr lang="de-DE" sz="1350" dirty="0" err="1">
                <a:solidFill>
                  <a:prstClr val="black"/>
                </a:solidFill>
                <a:latin typeface="Avenir Next LT Pro" panose="020B0504020202020204" pitchFamily="34" charset="0"/>
                <a:ea typeface="+mn-ea"/>
                <a:cs typeface="+mn-cs"/>
              </a:rPr>
              <a:t>rates</a:t>
            </a:r>
            <a:endParaRPr lang="de-DE" sz="1350" dirty="0">
              <a:solidFill>
                <a:prstClr val="black"/>
              </a:solidFill>
              <a:latin typeface="Avenir Next LT Pro" panose="020B0504020202020204" pitchFamily="34" charset="0"/>
              <a:ea typeface="+mn-ea"/>
              <a:cs typeface="+mn-cs"/>
            </a:endParaRPr>
          </a:p>
          <a:p>
            <a:pPr defTabSz="685800" fontAlgn="auto">
              <a:spcBef>
                <a:spcPts val="0"/>
              </a:spcBef>
              <a:spcAft>
                <a:spcPts val="0"/>
              </a:spcAft>
            </a:pPr>
            <a:endParaRPr lang="de-DE" sz="1350" dirty="0">
              <a:solidFill>
                <a:prstClr val="black"/>
              </a:solidFill>
              <a:latin typeface="Avenir Next LT Pro" panose="020B0504020202020204" pitchFamily="34" charset="0"/>
              <a:ea typeface="+mn-ea"/>
              <a:cs typeface="+mn-cs"/>
            </a:endParaRPr>
          </a:p>
          <a:p>
            <a:pPr marL="214313" indent="-214313" algn="just" defTabSz="685800" fontAlgn="auto">
              <a:spcBef>
                <a:spcPts val="0"/>
              </a:spcBef>
              <a:spcAft>
                <a:spcPts val="0"/>
              </a:spcAft>
              <a:buFont typeface="Wingdings" panose="05000000000000000000" pitchFamily="2" charset="2"/>
              <a:buChar char="§"/>
            </a:pPr>
            <a:r>
              <a:rPr lang="de-DE" sz="1200" dirty="0">
                <a:solidFill>
                  <a:prstClr val="black"/>
                </a:solidFill>
                <a:latin typeface="Calibri" panose="020F0502020204030204"/>
                <a:ea typeface="+mn-ea"/>
                <a:cs typeface="+mn-cs"/>
              </a:rPr>
              <a:t>Events per 1000 </a:t>
            </a:r>
            <a:r>
              <a:rPr lang="de-DE" sz="1200" dirty="0" err="1">
                <a:solidFill>
                  <a:prstClr val="black"/>
                </a:solidFill>
                <a:latin typeface="Calibri" panose="020F0502020204030204"/>
                <a:ea typeface="+mn-ea"/>
                <a:cs typeface="+mn-cs"/>
              </a:rPr>
              <a:t>patient-months</a:t>
            </a:r>
            <a:r>
              <a:rPr lang="de-DE" sz="1200" dirty="0">
                <a:solidFill>
                  <a:prstClr val="black"/>
                </a:solidFill>
                <a:latin typeface="Calibri" panose="020F0502020204030204"/>
                <a:ea typeface="+mn-ea"/>
                <a:cs typeface="+mn-cs"/>
              </a:rPr>
              <a:t> </a:t>
            </a:r>
            <a:r>
              <a:rPr lang="de-DE" sz="1200" b="1" dirty="0" err="1">
                <a:solidFill>
                  <a:prstClr val="black"/>
                </a:solidFill>
                <a:latin typeface="Calibri" panose="020F0502020204030204"/>
                <a:ea typeface="+mn-ea"/>
                <a:cs typeface="+mn-cs"/>
              </a:rPr>
              <a:t>based</a:t>
            </a:r>
            <a:r>
              <a:rPr lang="de-DE" sz="1200" b="1" dirty="0">
                <a:solidFill>
                  <a:prstClr val="black"/>
                </a:solidFill>
                <a:latin typeface="Calibri" panose="020F0502020204030204"/>
                <a:ea typeface="+mn-ea"/>
                <a:cs typeface="+mn-cs"/>
              </a:rPr>
              <a:t> on </a:t>
            </a:r>
            <a:r>
              <a:rPr lang="de-DE" sz="1200" b="1" dirty="0" err="1">
                <a:solidFill>
                  <a:prstClr val="black"/>
                </a:solidFill>
                <a:latin typeface="Calibri" panose="020F0502020204030204"/>
                <a:ea typeface="+mn-ea"/>
                <a:cs typeface="+mn-cs"/>
              </a:rPr>
              <a:t>the</a:t>
            </a:r>
            <a:r>
              <a:rPr lang="de-DE" sz="1200" b="1" dirty="0">
                <a:solidFill>
                  <a:prstClr val="black"/>
                </a:solidFill>
                <a:latin typeface="Calibri" panose="020F0502020204030204"/>
                <a:ea typeface="+mn-ea"/>
                <a:cs typeface="+mn-cs"/>
              </a:rPr>
              <a:t> </a:t>
            </a:r>
            <a:r>
              <a:rPr lang="de-DE" sz="1200" b="1" dirty="0" err="1">
                <a:solidFill>
                  <a:prstClr val="black"/>
                </a:solidFill>
                <a:latin typeface="Calibri" panose="020F0502020204030204"/>
                <a:ea typeface="+mn-ea"/>
                <a:cs typeface="+mn-cs"/>
              </a:rPr>
              <a:t>treatment</a:t>
            </a:r>
            <a:r>
              <a:rPr lang="de-DE" sz="1200" b="1" dirty="0">
                <a:solidFill>
                  <a:prstClr val="black"/>
                </a:solidFill>
                <a:latin typeface="Calibri" panose="020F0502020204030204"/>
                <a:ea typeface="+mn-ea"/>
                <a:cs typeface="+mn-cs"/>
              </a:rPr>
              <a:t> </a:t>
            </a:r>
            <a:r>
              <a:rPr lang="de-DE" sz="1200" b="1" dirty="0" err="1">
                <a:solidFill>
                  <a:prstClr val="black"/>
                </a:solidFill>
                <a:latin typeface="Calibri" panose="020F0502020204030204"/>
                <a:ea typeface="+mn-ea"/>
                <a:cs typeface="+mn-cs"/>
              </a:rPr>
              <a:t>period</a:t>
            </a:r>
            <a:r>
              <a:rPr lang="de-DE" sz="1200" dirty="0">
                <a:solidFill>
                  <a:prstClr val="black"/>
                </a:solidFill>
                <a:latin typeface="Calibri" panose="020F0502020204030204"/>
                <a:ea typeface="+mn-ea"/>
                <a:cs typeface="+mn-cs"/>
              </a:rPr>
              <a:t> </a:t>
            </a:r>
          </a:p>
          <a:p>
            <a:pPr marL="214313" indent="-214313" algn="just" defTabSz="685800" fontAlgn="auto">
              <a:spcBef>
                <a:spcPts val="0"/>
              </a:spcBef>
              <a:spcAft>
                <a:spcPts val="0"/>
              </a:spcAft>
              <a:buFont typeface="Wingdings" panose="05000000000000000000" pitchFamily="2" charset="2"/>
              <a:buChar char="§"/>
            </a:pPr>
            <a:r>
              <a:rPr lang="de-DE" sz="1200" dirty="0">
                <a:solidFill>
                  <a:prstClr val="black"/>
                </a:solidFill>
                <a:latin typeface="Calibri" panose="020F0502020204030204"/>
                <a:ea typeface="+mn-ea"/>
                <a:cs typeface="+mn-cs"/>
              </a:rPr>
              <a:t>Treatment </a:t>
            </a:r>
            <a:r>
              <a:rPr lang="de-DE" sz="1200" dirty="0" err="1">
                <a:solidFill>
                  <a:prstClr val="black"/>
                </a:solidFill>
                <a:latin typeface="Calibri" panose="020F0502020204030204"/>
                <a:ea typeface="+mn-ea"/>
                <a:cs typeface="+mn-cs"/>
              </a:rPr>
              <a:t>period</a:t>
            </a:r>
            <a:r>
              <a:rPr lang="de-DE" sz="1200" dirty="0">
                <a:solidFill>
                  <a:prstClr val="black"/>
                </a:solidFill>
                <a:latin typeface="Calibri" panose="020F0502020204030204"/>
                <a:ea typeface="+mn-ea"/>
                <a:cs typeface="+mn-cs"/>
              </a:rPr>
              <a:t> = </a:t>
            </a:r>
            <a:r>
              <a:rPr lang="de-DE" sz="1200" b="1" dirty="0" err="1">
                <a:solidFill>
                  <a:prstClr val="black"/>
                </a:solidFill>
                <a:latin typeface="Calibri" panose="020F0502020204030204"/>
                <a:ea typeface="+mn-ea"/>
                <a:cs typeface="+mn-cs"/>
              </a:rPr>
              <a:t>start</a:t>
            </a:r>
            <a:r>
              <a:rPr lang="de-DE" sz="1200" b="1" dirty="0">
                <a:solidFill>
                  <a:prstClr val="black"/>
                </a:solidFill>
                <a:latin typeface="Calibri" panose="020F0502020204030204"/>
                <a:ea typeface="+mn-ea"/>
                <a:cs typeface="+mn-cs"/>
              </a:rPr>
              <a:t> </a:t>
            </a:r>
            <a:r>
              <a:rPr lang="de-DE" sz="1200" b="1" dirty="0" err="1">
                <a:solidFill>
                  <a:prstClr val="black"/>
                </a:solidFill>
                <a:latin typeface="Calibri" panose="020F0502020204030204"/>
                <a:ea typeface="+mn-ea"/>
                <a:cs typeface="+mn-cs"/>
              </a:rPr>
              <a:t>of</a:t>
            </a:r>
            <a:r>
              <a:rPr lang="de-DE" sz="1200" b="1" dirty="0">
                <a:solidFill>
                  <a:prstClr val="black"/>
                </a:solidFill>
                <a:latin typeface="Calibri" panose="020F0502020204030204"/>
                <a:ea typeface="+mn-ea"/>
                <a:cs typeface="+mn-cs"/>
              </a:rPr>
              <a:t> </a:t>
            </a:r>
            <a:r>
              <a:rPr lang="de-DE" sz="1200" b="1" dirty="0" err="1">
                <a:solidFill>
                  <a:prstClr val="black"/>
                </a:solidFill>
                <a:latin typeface="Calibri" panose="020F0502020204030204"/>
                <a:ea typeface="+mn-ea"/>
                <a:cs typeface="+mn-cs"/>
              </a:rPr>
              <a:t>treatment</a:t>
            </a:r>
            <a:r>
              <a:rPr lang="de-DE" sz="1200" b="1" dirty="0">
                <a:solidFill>
                  <a:prstClr val="black"/>
                </a:solidFill>
                <a:latin typeface="Calibri" panose="020F0502020204030204"/>
                <a:ea typeface="+mn-ea"/>
                <a:cs typeface="+mn-cs"/>
              </a:rPr>
              <a:t> </a:t>
            </a:r>
            <a:r>
              <a:rPr lang="de-DE" sz="1200" b="1" dirty="0" err="1">
                <a:solidFill>
                  <a:prstClr val="black"/>
                </a:solidFill>
                <a:latin typeface="Calibri" panose="020F0502020204030204"/>
                <a:ea typeface="+mn-ea"/>
                <a:cs typeface="+mn-cs"/>
              </a:rPr>
              <a:t>until</a:t>
            </a:r>
            <a:r>
              <a:rPr lang="de-DE" sz="1200" b="1" dirty="0">
                <a:solidFill>
                  <a:prstClr val="black"/>
                </a:solidFill>
                <a:latin typeface="Calibri" panose="020F0502020204030204"/>
                <a:ea typeface="+mn-ea"/>
                <a:cs typeface="+mn-cs"/>
              </a:rPr>
              <a:t> </a:t>
            </a:r>
            <a:r>
              <a:rPr lang="de-DE" sz="1200" b="1" dirty="0" err="1">
                <a:solidFill>
                  <a:prstClr val="black"/>
                </a:solidFill>
                <a:latin typeface="Calibri" panose="020F0502020204030204"/>
                <a:ea typeface="+mn-ea"/>
                <a:cs typeface="+mn-cs"/>
              </a:rPr>
              <a:t>the</a:t>
            </a:r>
            <a:r>
              <a:rPr lang="de-DE" sz="1200" b="1" dirty="0">
                <a:solidFill>
                  <a:prstClr val="black"/>
                </a:solidFill>
                <a:latin typeface="Calibri" panose="020F0502020204030204"/>
                <a:ea typeface="+mn-ea"/>
                <a:cs typeface="+mn-cs"/>
              </a:rPr>
              <a:t> end </a:t>
            </a:r>
            <a:r>
              <a:rPr lang="de-DE" sz="1200" b="1" dirty="0" err="1">
                <a:solidFill>
                  <a:prstClr val="black"/>
                </a:solidFill>
                <a:latin typeface="Calibri" panose="020F0502020204030204"/>
                <a:ea typeface="+mn-ea"/>
                <a:cs typeface="+mn-cs"/>
              </a:rPr>
              <a:t>of</a:t>
            </a:r>
            <a:r>
              <a:rPr lang="de-DE" sz="1200" b="1" dirty="0">
                <a:solidFill>
                  <a:prstClr val="black"/>
                </a:solidFill>
                <a:latin typeface="Calibri" panose="020F0502020204030204"/>
                <a:ea typeface="+mn-ea"/>
                <a:cs typeface="+mn-cs"/>
              </a:rPr>
              <a:t> </a:t>
            </a:r>
            <a:r>
              <a:rPr lang="de-DE" sz="1200" b="1" dirty="0" err="1">
                <a:solidFill>
                  <a:prstClr val="black"/>
                </a:solidFill>
                <a:latin typeface="Calibri" panose="020F0502020204030204"/>
                <a:ea typeface="+mn-ea"/>
                <a:cs typeface="+mn-cs"/>
              </a:rPr>
              <a:t>treatment</a:t>
            </a:r>
            <a:r>
              <a:rPr lang="de-DE" sz="1200" b="1" dirty="0">
                <a:solidFill>
                  <a:prstClr val="black"/>
                </a:solidFill>
                <a:latin typeface="Calibri" panose="020F0502020204030204"/>
                <a:ea typeface="+mn-ea"/>
                <a:cs typeface="+mn-cs"/>
              </a:rPr>
              <a:t> + 84 </a:t>
            </a:r>
            <a:r>
              <a:rPr lang="de-DE" sz="1200" b="1" dirty="0" err="1">
                <a:solidFill>
                  <a:prstClr val="black"/>
                </a:solidFill>
                <a:latin typeface="Calibri" panose="020F0502020204030204"/>
                <a:ea typeface="+mn-ea"/>
                <a:cs typeface="+mn-cs"/>
              </a:rPr>
              <a:t>days</a:t>
            </a:r>
            <a:r>
              <a:rPr lang="de-DE" sz="1200" dirty="0">
                <a:solidFill>
                  <a:prstClr val="black"/>
                </a:solidFill>
                <a:latin typeface="Calibri" panose="020F0502020204030204"/>
                <a:ea typeface="+mn-ea"/>
                <a:cs typeface="+mn-cs"/>
              </a:rPr>
              <a:t> </a:t>
            </a:r>
            <a:r>
              <a:rPr lang="de-DE" sz="1200" dirty="0" err="1">
                <a:solidFill>
                  <a:prstClr val="black"/>
                </a:solidFill>
                <a:latin typeface="Calibri" panose="020F0502020204030204"/>
                <a:ea typeface="+mn-ea"/>
                <a:cs typeface="+mn-cs"/>
              </a:rPr>
              <a:t>or</a:t>
            </a:r>
            <a:r>
              <a:rPr lang="de-DE" sz="1200" dirty="0">
                <a:solidFill>
                  <a:prstClr val="black"/>
                </a:solidFill>
                <a:latin typeface="Calibri" panose="020F0502020204030204"/>
                <a:ea typeface="+mn-ea"/>
                <a:cs typeface="+mn-cs"/>
              </a:rPr>
              <a:t> </a:t>
            </a:r>
            <a:r>
              <a:rPr lang="de-DE" sz="1200" dirty="0" err="1">
                <a:solidFill>
                  <a:prstClr val="black"/>
                </a:solidFill>
                <a:latin typeface="Calibri" panose="020F0502020204030204"/>
                <a:ea typeface="+mn-ea"/>
                <a:cs typeface="+mn-cs"/>
              </a:rPr>
              <a:t>until</a:t>
            </a:r>
            <a:r>
              <a:rPr lang="de-DE" sz="1200" dirty="0">
                <a:solidFill>
                  <a:prstClr val="black"/>
                </a:solidFill>
                <a:latin typeface="Calibri" panose="020F0502020204030204"/>
                <a:ea typeface="+mn-ea"/>
                <a:cs typeface="+mn-cs"/>
              </a:rPr>
              <a:t> </a:t>
            </a:r>
            <a:r>
              <a:rPr lang="de-DE" sz="1200" dirty="0" err="1">
                <a:solidFill>
                  <a:prstClr val="black"/>
                </a:solidFill>
                <a:latin typeface="Calibri" panose="020F0502020204030204"/>
                <a:ea typeface="+mn-ea"/>
                <a:cs typeface="+mn-cs"/>
              </a:rPr>
              <a:t>start</a:t>
            </a:r>
            <a:r>
              <a:rPr lang="de-DE" sz="1200" dirty="0">
                <a:solidFill>
                  <a:prstClr val="black"/>
                </a:solidFill>
                <a:latin typeface="Calibri" panose="020F0502020204030204"/>
                <a:ea typeface="+mn-ea"/>
                <a:cs typeface="+mn-cs"/>
              </a:rPr>
              <a:t> </a:t>
            </a:r>
            <a:r>
              <a:rPr lang="de-DE" sz="1200" dirty="0" err="1">
                <a:solidFill>
                  <a:prstClr val="black"/>
                </a:solidFill>
                <a:latin typeface="Calibri" panose="020F0502020204030204"/>
                <a:ea typeface="+mn-ea"/>
                <a:cs typeface="+mn-cs"/>
              </a:rPr>
              <a:t>of</a:t>
            </a:r>
            <a:r>
              <a:rPr lang="de-DE" sz="1200" dirty="0">
                <a:solidFill>
                  <a:prstClr val="black"/>
                </a:solidFill>
                <a:latin typeface="Calibri" panose="020F0502020204030204"/>
                <a:ea typeface="+mn-ea"/>
                <a:cs typeface="+mn-cs"/>
              </a:rPr>
              <a:t> </a:t>
            </a:r>
            <a:r>
              <a:rPr lang="de-DE" sz="1200" dirty="0" err="1">
                <a:solidFill>
                  <a:prstClr val="black"/>
                </a:solidFill>
                <a:latin typeface="Calibri" panose="020F0502020204030204"/>
                <a:ea typeface="+mn-ea"/>
                <a:cs typeface="+mn-cs"/>
              </a:rPr>
              <a:t>first</a:t>
            </a:r>
            <a:r>
              <a:rPr lang="de-DE" sz="1200" dirty="0">
                <a:solidFill>
                  <a:prstClr val="black"/>
                </a:solidFill>
                <a:latin typeface="Calibri" panose="020F0502020204030204"/>
                <a:ea typeface="+mn-ea"/>
                <a:cs typeface="+mn-cs"/>
              </a:rPr>
              <a:t> subsequent </a:t>
            </a:r>
            <a:r>
              <a:rPr lang="de-DE" sz="1200" dirty="0" err="1">
                <a:solidFill>
                  <a:prstClr val="black"/>
                </a:solidFill>
                <a:latin typeface="Calibri" panose="020F0502020204030204"/>
                <a:ea typeface="+mn-ea"/>
                <a:cs typeface="+mn-cs"/>
              </a:rPr>
              <a:t>treatment</a:t>
            </a:r>
            <a:r>
              <a:rPr lang="de-DE" sz="1200" dirty="0">
                <a:solidFill>
                  <a:prstClr val="black"/>
                </a:solidFill>
                <a:latin typeface="Calibri" panose="020F0502020204030204"/>
                <a:ea typeface="+mn-ea"/>
                <a:cs typeface="+mn-cs"/>
              </a:rPr>
              <a:t> </a:t>
            </a:r>
            <a:r>
              <a:rPr lang="de-DE" sz="1200" dirty="0" err="1">
                <a:solidFill>
                  <a:prstClr val="black"/>
                </a:solidFill>
                <a:latin typeface="Calibri" panose="020F0502020204030204"/>
                <a:ea typeface="+mn-ea"/>
                <a:cs typeface="+mn-cs"/>
              </a:rPr>
              <a:t>whichever</a:t>
            </a:r>
            <a:r>
              <a:rPr lang="de-DE" sz="1200" dirty="0">
                <a:solidFill>
                  <a:prstClr val="black"/>
                </a:solidFill>
                <a:latin typeface="Calibri" panose="020F0502020204030204"/>
                <a:ea typeface="+mn-ea"/>
                <a:cs typeface="+mn-cs"/>
              </a:rPr>
              <a:t> </a:t>
            </a:r>
            <a:r>
              <a:rPr lang="de-DE" sz="1200" dirty="0" err="1">
                <a:solidFill>
                  <a:prstClr val="black"/>
                </a:solidFill>
                <a:latin typeface="Calibri" panose="020F0502020204030204"/>
                <a:ea typeface="+mn-ea"/>
                <a:cs typeface="+mn-cs"/>
              </a:rPr>
              <a:t>occurred</a:t>
            </a:r>
            <a:r>
              <a:rPr lang="de-DE" sz="1200" dirty="0">
                <a:solidFill>
                  <a:prstClr val="black"/>
                </a:solidFill>
                <a:latin typeface="Calibri" panose="020F0502020204030204"/>
                <a:ea typeface="+mn-ea"/>
                <a:cs typeface="+mn-cs"/>
              </a:rPr>
              <a:t> </a:t>
            </a:r>
            <a:r>
              <a:rPr lang="de-DE" sz="1200" dirty="0" err="1">
                <a:solidFill>
                  <a:prstClr val="black"/>
                </a:solidFill>
                <a:latin typeface="Calibri" panose="020F0502020204030204"/>
                <a:ea typeface="+mn-ea"/>
                <a:cs typeface="+mn-cs"/>
              </a:rPr>
              <a:t>first</a:t>
            </a:r>
            <a:endParaRPr lang="de-DE" sz="1200" dirty="0">
              <a:solidFill>
                <a:prstClr val="black"/>
              </a:solidFill>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857112853"/>
      </p:ext>
    </p:extLst>
  </p:cSld>
  <p:clrMapOvr>
    <a:masterClrMapping/>
  </p:clrMapOvr>
  <mc:AlternateContent xmlns:mc="http://schemas.openxmlformats.org/markup-compatibility/2006" xmlns:p14="http://schemas.microsoft.com/office/powerpoint/2010/main">
    <mc:Choice Requires="p14">
      <p:transition spd="slow" p14:dur="2000" advTm="40740"/>
    </mc:Choice>
    <mc:Fallback xmlns="">
      <p:transition spd="slow" advTm="4074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281AB1A-4C96-6DFB-4192-3E30DA42C776}"/>
              </a:ext>
            </a:extLst>
          </p:cNvPr>
          <p:cNvGrpSpPr/>
          <p:nvPr/>
        </p:nvGrpSpPr>
        <p:grpSpPr>
          <a:xfrm>
            <a:off x="338139" y="619060"/>
            <a:ext cx="8518526" cy="3938523"/>
            <a:chOff x="90136" y="209688"/>
            <a:chExt cx="8829717" cy="3938523"/>
          </a:xfrm>
        </p:grpSpPr>
        <p:sp>
          <p:nvSpPr>
            <p:cNvPr id="15" name="Rectangle: Rounded Corners 14">
              <a:extLst>
                <a:ext uri="{FF2B5EF4-FFF2-40B4-BE49-F238E27FC236}">
                  <a16:creationId xmlns:a16="http://schemas.microsoft.com/office/drawing/2014/main" id="{7F6DE0CD-97F3-4EED-B440-1AEC846D422C}"/>
                </a:ext>
              </a:extLst>
            </p:cNvPr>
            <p:cNvSpPr/>
            <p:nvPr/>
          </p:nvSpPr>
          <p:spPr>
            <a:xfrm>
              <a:off x="90136" y="209688"/>
              <a:ext cx="2544629" cy="3782015"/>
            </a:xfrm>
            <a:prstGeom prst="roundRect">
              <a:avLst>
                <a:gd name="adj" fmla="val 645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457189" fontAlgn="auto">
                <a:spcBef>
                  <a:spcPts val="0"/>
                </a:spcBef>
                <a:spcAft>
                  <a:spcPts val="300"/>
                </a:spcAft>
                <a:defRPr/>
              </a:pPr>
              <a:r>
                <a:rPr lang="en-US" sz="1200" b="1" u="sng">
                  <a:solidFill>
                    <a:srgbClr val="FFFFFF"/>
                  </a:solidFill>
                  <a:latin typeface="Arial"/>
                </a:rPr>
                <a:t>TN CLL (N=535)</a:t>
              </a:r>
            </a:p>
            <a:p>
              <a:pPr algn="ctr" defTabSz="457189" fontAlgn="auto">
                <a:spcBef>
                  <a:spcPts val="0"/>
                </a:spcBef>
                <a:spcAft>
                  <a:spcPts val="300"/>
                </a:spcAft>
                <a:defRPr/>
              </a:pPr>
              <a:endParaRPr lang="en-US" sz="800" b="1" u="sng">
                <a:solidFill>
                  <a:srgbClr val="FFFFFF"/>
                </a:solidFill>
                <a:latin typeface="Arial"/>
              </a:endParaRPr>
            </a:p>
            <a:p>
              <a:pPr algn="ctr" defTabSz="457189" fontAlgn="auto">
                <a:spcBef>
                  <a:spcPts val="0"/>
                </a:spcBef>
                <a:spcAft>
                  <a:spcPts val="600"/>
                </a:spcAft>
                <a:defRPr/>
              </a:pPr>
              <a:r>
                <a:rPr lang="en-US" sz="1200" b="1">
                  <a:solidFill>
                    <a:prstClr val="white"/>
                  </a:solidFill>
                  <a:latin typeface="Arial"/>
                </a:rPr>
                <a:t>Key inclusion criteria</a:t>
              </a:r>
            </a:p>
            <a:p>
              <a:pPr marL="171446" indent="-171446" defTabSz="457189" fontAlgn="auto">
                <a:spcBef>
                  <a:spcPts val="0"/>
                </a:spcBef>
                <a:spcAft>
                  <a:spcPts val="300"/>
                </a:spcAft>
                <a:buFont typeface="Arial" panose="020B0604020202020204" pitchFamily="34" charset="0"/>
                <a:buChar char="•"/>
                <a:defRPr/>
              </a:pPr>
              <a:r>
                <a:rPr lang="en-US" sz="1100">
                  <a:solidFill>
                    <a:prstClr val="white"/>
                  </a:solidFill>
                  <a:latin typeface="Arial"/>
                </a:rPr>
                <a:t>Age ≥65 years, or &gt;18 to &lt;65 years with:</a:t>
              </a:r>
            </a:p>
            <a:p>
              <a:pPr marL="342892" lvl="1" indent="-171446" defTabSz="685800" fontAlgn="auto">
                <a:spcBef>
                  <a:spcPts val="0"/>
                </a:spcBef>
                <a:spcAft>
                  <a:spcPts val="0"/>
                </a:spcAft>
                <a:buFont typeface="Arial" panose="020B0604020202020204" pitchFamily="34" charset="0"/>
                <a:buChar char="–"/>
                <a:defRPr/>
              </a:pPr>
              <a:r>
                <a:rPr lang="en-US" sz="900">
                  <a:solidFill>
                    <a:prstClr val="white"/>
                  </a:solidFill>
                  <a:latin typeface="Arial"/>
                </a:rPr>
                <a:t>Creatinine clearance 30–69 mL/min </a:t>
              </a:r>
              <a:br>
                <a:rPr lang="en-US" sz="900">
                  <a:solidFill>
                    <a:prstClr val="white"/>
                  </a:solidFill>
                  <a:latin typeface="Arial"/>
                </a:rPr>
              </a:br>
              <a:r>
                <a:rPr lang="en-US" sz="900">
                  <a:solidFill>
                    <a:prstClr val="white"/>
                  </a:solidFill>
                  <a:latin typeface="Arial"/>
                </a:rPr>
                <a:t>(by Cockcroft-Gault equation)</a:t>
              </a:r>
            </a:p>
            <a:p>
              <a:pPr marL="342892" lvl="1" indent="-171446" defTabSz="685800" fontAlgn="auto">
                <a:spcBef>
                  <a:spcPts val="0"/>
                </a:spcBef>
                <a:spcAft>
                  <a:spcPts val="300"/>
                </a:spcAft>
                <a:buFont typeface="Arial" panose="020B0604020202020204" pitchFamily="34" charset="0"/>
                <a:buChar char="–"/>
                <a:defRPr/>
              </a:pPr>
              <a:r>
                <a:rPr lang="en-US" sz="900">
                  <a:solidFill>
                    <a:prstClr val="white"/>
                  </a:solidFill>
                  <a:latin typeface="Arial"/>
                </a:rPr>
                <a:t>CIRS-G score &gt;6</a:t>
              </a:r>
            </a:p>
            <a:p>
              <a:pPr marL="171446" indent="-171446" defTabSz="457189" fontAlgn="auto">
                <a:spcBef>
                  <a:spcPts val="0"/>
                </a:spcBef>
                <a:spcAft>
                  <a:spcPts val="0"/>
                </a:spcAft>
                <a:buFont typeface="Arial" panose="020B0604020202020204" pitchFamily="34" charset="0"/>
                <a:buChar char="•"/>
                <a:defRPr/>
              </a:pPr>
              <a:r>
                <a:rPr lang="en-US" sz="1100">
                  <a:solidFill>
                    <a:prstClr val="white"/>
                  </a:solidFill>
                  <a:latin typeface="Arial"/>
                </a:rPr>
                <a:t>TN CLL requiring treatment per iwCLL 2008 criteria</a:t>
              </a:r>
              <a:r>
                <a:rPr lang="en-US" sz="1100" baseline="30000">
                  <a:solidFill>
                    <a:prstClr val="white"/>
                  </a:solidFill>
                  <a:latin typeface="Arial"/>
                </a:rPr>
                <a:t>6</a:t>
              </a:r>
            </a:p>
            <a:p>
              <a:pPr marL="171446" indent="-171446" defTabSz="457189" fontAlgn="auto">
                <a:spcBef>
                  <a:spcPts val="0"/>
                </a:spcBef>
                <a:spcAft>
                  <a:spcPts val="0"/>
                </a:spcAft>
                <a:buFont typeface="Arial" panose="020B0604020202020204" pitchFamily="34" charset="0"/>
                <a:buChar char="•"/>
                <a:defRPr/>
              </a:pPr>
              <a:r>
                <a:rPr lang="en-US" sz="1100">
                  <a:solidFill>
                    <a:prstClr val="white"/>
                  </a:solidFill>
                  <a:latin typeface="Arial"/>
                </a:rPr>
                <a:t>ECOG PS ≤2</a:t>
              </a:r>
              <a:r>
                <a:rPr lang="en-US" sz="1200">
                  <a:solidFill>
                    <a:prstClr val="white"/>
                  </a:solidFill>
                  <a:latin typeface="Arial"/>
                </a:rPr>
                <a:t> </a:t>
              </a:r>
            </a:p>
            <a:p>
              <a:pPr marL="171446" indent="-171446" defTabSz="457189" fontAlgn="auto">
                <a:spcBef>
                  <a:spcPts val="0"/>
                </a:spcBef>
                <a:spcAft>
                  <a:spcPts val="0"/>
                </a:spcAft>
                <a:buFont typeface="Arial" panose="020B0604020202020204" pitchFamily="34" charset="0"/>
                <a:buChar char="•"/>
                <a:defRPr/>
              </a:pPr>
              <a:endParaRPr lang="en-US" sz="800" b="1">
                <a:solidFill>
                  <a:prstClr val="white"/>
                </a:solidFill>
                <a:latin typeface="Arial"/>
              </a:endParaRPr>
            </a:p>
            <a:p>
              <a:pPr algn="ctr" defTabSz="457189" fontAlgn="auto">
                <a:spcBef>
                  <a:spcPts val="0"/>
                </a:spcBef>
                <a:spcAft>
                  <a:spcPts val="600"/>
                </a:spcAft>
                <a:defRPr/>
              </a:pPr>
              <a:r>
                <a:rPr lang="en-US" sz="1200" b="1">
                  <a:solidFill>
                    <a:prstClr val="white"/>
                  </a:solidFill>
                  <a:latin typeface="Arial"/>
                </a:rPr>
                <a:t>Key exclusion criteria</a:t>
              </a:r>
            </a:p>
            <a:p>
              <a:pPr marL="171446" indent="-171446" defTabSz="685800" fontAlgn="auto">
                <a:spcBef>
                  <a:spcPts val="0"/>
                </a:spcBef>
                <a:spcAft>
                  <a:spcPts val="0"/>
                </a:spcAft>
                <a:buFont typeface="Arial" panose="020B0604020202020204" pitchFamily="34" charset="0"/>
                <a:buChar char="•"/>
                <a:defRPr/>
              </a:pPr>
              <a:r>
                <a:rPr lang="en-US" sz="1100">
                  <a:solidFill>
                    <a:prstClr val="white"/>
                  </a:solidFill>
                  <a:latin typeface="Calibri" panose="020F0502020204030204"/>
                </a:rPr>
                <a:t>Significant cardiovascular disease </a:t>
              </a:r>
            </a:p>
            <a:p>
              <a:pPr defTabSz="457189" fontAlgn="auto">
                <a:spcBef>
                  <a:spcPts val="0"/>
                </a:spcBef>
                <a:spcAft>
                  <a:spcPts val="0"/>
                </a:spcAft>
                <a:defRPr/>
              </a:pPr>
              <a:endParaRPr lang="en-US" sz="800" b="1">
                <a:solidFill>
                  <a:srgbClr val="FF0000"/>
                </a:solidFill>
                <a:latin typeface="Arial"/>
              </a:endParaRPr>
            </a:p>
            <a:p>
              <a:pPr algn="ctr" defTabSz="457189" fontAlgn="auto">
                <a:spcBef>
                  <a:spcPts val="0"/>
                </a:spcBef>
                <a:spcAft>
                  <a:spcPts val="600"/>
                </a:spcAft>
                <a:defRPr/>
              </a:pPr>
              <a:r>
                <a:rPr lang="en-US" sz="1200" b="1">
                  <a:solidFill>
                    <a:srgbClr val="FFFFFF"/>
                  </a:solidFill>
                  <a:latin typeface="Arial"/>
                </a:rPr>
                <a:t>Stratification</a:t>
              </a:r>
            </a:p>
            <a:p>
              <a:pPr marL="111122" indent="-111122" defTabSz="457189" fontAlgn="auto">
                <a:spcBef>
                  <a:spcPts val="0"/>
                </a:spcBef>
                <a:spcAft>
                  <a:spcPts val="300"/>
                </a:spcAft>
                <a:buFont typeface="Arial" panose="020B0604020202020204" pitchFamily="34" charset="0"/>
                <a:buChar char="•"/>
                <a:defRPr/>
              </a:pPr>
              <a:r>
                <a:rPr lang="en-US" sz="1100">
                  <a:solidFill>
                    <a:srgbClr val="FFFFFF"/>
                  </a:solidFill>
                  <a:latin typeface="Arial"/>
                </a:rPr>
                <a:t>del(17p), yes vs no</a:t>
              </a:r>
            </a:p>
            <a:p>
              <a:pPr marL="111122" indent="-111122" defTabSz="457189" fontAlgn="auto">
                <a:spcBef>
                  <a:spcPts val="0"/>
                </a:spcBef>
                <a:spcAft>
                  <a:spcPts val="300"/>
                </a:spcAft>
                <a:buFont typeface="Arial" panose="020B0604020202020204" pitchFamily="34" charset="0"/>
                <a:buChar char="•"/>
                <a:defRPr/>
              </a:pPr>
              <a:r>
                <a:rPr lang="en-US" sz="1100">
                  <a:solidFill>
                    <a:srgbClr val="FFFFFF"/>
                  </a:solidFill>
                  <a:latin typeface="Arial"/>
                </a:rPr>
                <a:t>ECOG PS 0–1 vs 2</a:t>
              </a:r>
            </a:p>
            <a:p>
              <a:pPr marL="111122" indent="-111122" defTabSz="457189" fontAlgn="auto">
                <a:spcBef>
                  <a:spcPts val="0"/>
                </a:spcBef>
                <a:spcAft>
                  <a:spcPts val="300"/>
                </a:spcAft>
                <a:buFont typeface="Arial" panose="020B0604020202020204" pitchFamily="34" charset="0"/>
                <a:buChar char="•"/>
                <a:defRPr/>
              </a:pPr>
              <a:r>
                <a:rPr lang="en-US" sz="1100">
                  <a:solidFill>
                    <a:srgbClr val="FFFFFF"/>
                  </a:solidFill>
                  <a:latin typeface="Arial"/>
                </a:rPr>
                <a:t>Geographic region</a:t>
              </a:r>
              <a:endParaRPr lang="en-US" sz="1100" strike="sngStrike">
                <a:solidFill>
                  <a:srgbClr val="FF0000"/>
                </a:solidFill>
                <a:latin typeface="Arial"/>
              </a:endParaRPr>
            </a:p>
          </p:txBody>
        </p:sp>
        <p:sp>
          <p:nvSpPr>
            <p:cNvPr id="17" name="TextBox 16">
              <a:extLst>
                <a:ext uri="{FF2B5EF4-FFF2-40B4-BE49-F238E27FC236}">
                  <a16:creationId xmlns:a16="http://schemas.microsoft.com/office/drawing/2014/main" id="{F26861FD-FE6C-4856-9E95-B853C53C794A}"/>
                </a:ext>
              </a:extLst>
            </p:cNvPr>
            <p:cNvSpPr txBox="1"/>
            <p:nvPr/>
          </p:nvSpPr>
          <p:spPr>
            <a:xfrm>
              <a:off x="5925238" y="608515"/>
              <a:ext cx="2941959" cy="2285241"/>
            </a:xfrm>
            <a:prstGeom prst="rect">
              <a:avLst/>
            </a:prstGeom>
            <a:noFill/>
            <a:ln w="19050">
              <a:solidFill>
                <a:srgbClr val="000000"/>
              </a:solidFill>
            </a:ln>
          </p:spPr>
          <p:txBody>
            <a:bodyPr wrap="square" rtlCol="0">
              <a:spAutoFit/>
            </a:bodyPr>
            <a:lstStyle/>
            <a:p>
              <a:pPr defTabSz="457189" fontAlgn="auto">
                <a:spcBef>
                  <a:spcPts val="300"/>
                </a:spcBef>
                <a:spcAft>
                  <a:spcPts val="0"/>
                </a:spcAft>
                <a:defRPr/>
              </a:pPr>
              <a:r>
                <a:rPr lang="en-US" sz="1200" b="1">
                  <a:solidFill>
                    <a:prstClr val="black"/>
                  </a:solidFill>
                  <a:latin typeface="Arial"/>
                  <a:ea typeface="+mn-ea"/>
                  <a:cs typeface="+mn-cs"/>
                </a:rPr>
                <a:t>Primary endpoint</a:t>
              </a:r>
              <a:endParaRPr lang="en-US" sz="1200">
                <a:solidFill>
                  <a:prstClr val="black"/>
                </a:solidFill>
                <a:latin typeface="Arial"/>
                <a:ea typeface="+mn-ea"/>
                <a:cs typeface="+mn-cs"/>
              </a:endParaRPr>
            </a:p>
            <a:p>
              <a:pPr marL="171446" indent="-171446" defTabSz="457189" fontAlgn="auto">
                <a:spcBef>
                  <a:spcPts val="300"/>
                </a:spcBef>
                <a:spcAft>
                  <a:spcPts val="0"/>
                </a:spcAft>
                <a:buFont typeface="Arial" panose="020B0604020202020204" pitchFamily="34" charset="0"/>
                <a:buChar char="•"/>
                <a:defRPr/>
              </a:pPr>
              <a:r>
                <a:rPr lang="en-US" sz="1200">
                  <a:solidFill>
                    <a:prstClr val="black"/>
                  </a:solidFill>
                  <a:latin typeface="Arial"/>
                  <a:ea typeface="+mn-ea"/>
                  <a:cs typeface="+mn-cs"/>
                </a:rPr>
                <a:t>PFS (IRC-assessed): A+O vs O+Clb </a:t>
              </a:r>
              <a:endParaRPr lang="en-US" sz="1200" baseline="30000">
                <a:solidFill>
                  <a:prstClr val="black"/>
                </a:solidFill>
                <a:latin typeface="Arial"/>
                <a:ea typeface="+mn-ea"/>
                <a:cs typeface="+mn-cs"/>
              </a:endParaRPr>
            </a:p>
            <a:p>
              <a:pPr defTabSz="457189" fontAlgn="auto">
                <a:spcBef>
                  <a:spcPts val="300"/>
                </a:spcBef>
                <a:spcAft>
                  <a:spcPts val="0"/>
                </a:spcAft>
                <a:defRPr/>
              </a:pPr>
              <a:r>
                <a:rPr lang="en-US" sz="1200" b="1">
                  <a:solidFill>
                    <a:prstClr val="black"/>
                  </a:solidFill>
                  <a:latin typeface="Arial"/>
                  <a:ea typeface="+mn-ea"/>
                  <a:cs typeface="+mn-cs"/>
                </a:rPr>
                <a:t>Secondary/other endpoints</a:t>
              </a:r>
              <a:endParaRPr lang="en-US" sz="1200">
                <a:solidFill>
                  <a:prstClr val="black"/>
                </a:solidFill>
                <a:latin typeface="Arial"/>
                <a:ea typeface="+mn-ea"/>
                <a:cs typeface="+mn-cs"/>
              </a:endParaRPr>
            </a:p>
            <a:p>
              <a:pPr marL="171446" indent="-171446" defTabSz="457189" fontAlgn="auto">
                <a:spcBef>
                  <a:spcPts val="300"/>
                </a:spcBef>
                <a:spcAft>
                  <a:spcPts val="0"/>
                </a:spcAft>
                <a:buFont typeface="Arial" panose="020B0604020202020204" pitchFamily="34" charset="0"/>
                <a:buChar char="•"/>
                <a:defRPr/>
              </a:pPr>
              <a:r>
                <a:rPr lang="en-US" sz="1200">
                  <a:solidFill>
                    <a:prstClr val="black"/>
                  </a:solidFill>
                  <a:latin typeface="Arial"/>
                  <a:ea typeface="+mn-ea"/>
                  <a:cs typeface="+mn-cs"/>
                </a:rPr>
                <a:t>PFS (IRC-assessed): A vs O+Clb</a:t>
              </a:r>
            </a:p>
            <a:p>
              <a:pPr marL="171446" indent="-171446" defTabSz="457189" fontAlgn="auto">
                <a:spcBef>
                  <a:spcPts val="300"/>
                </a:spcBef>
                <a:spcAft>
                  <a:spcPts val="0"/>
                </a:spcAft>
                <a:buFont typeface="Arial" panose="020B0604020202020204" pitchFamily="34" charset="0"/>
                <a:buChar char="•"/>
                <a:defRPr/>
              </a:pPr>
              <a:r>
                <a:rPr lang="en-US" sz="1200">
                  <a:solidFill>
                    <a:prstClr val="black"/>
                  </a:solidFill>
                  <a:latin typeface="Arial"/>
                  <a:ea typeface="+mn-ea"/>
                  <a:cs typeface="+mn-cs"/>
                </a:rPr>
                <a:t>PFS (INV-assessed)</a:t>
              </a:r>
            </a:p>
            <a:p>
              <a:pPr marL="171446" indent="-171446" defTabSz="457189" fontAlgn="auto">
                <a:spcBef>
                  <a:spcPts val="300"/>
                </a:spcBef>
                <a:spcAft>
                  <a:spcPts val="0"/>
                </a:spcAft>
                <a:buFont typeface="Arial" panose="020B0604020202020204" pitchFamily="34" charset="0"/>
                <a:buChar char="•"/>
                <a:defRPr/>
              </a:pPr>
              <a:r>
                <a:rPr lang="en-US" sz="1200">
                  <a:solidFill>
                    <a:prstClr val="black"/>
                  </a:solidFill>
                  <a:latin typeface="Arial"/>
                  <a:ea typeface="+mn-ea"/>
                  <a:cs typeface="+mn-cs"/>
                </a:rPr>
                <a:t>ORR (IRC- and INV-assessed)</a:t>
              </a:r>
            </a:p>
            <a:p>
              <a:pPr marL="171446" indent="-171446" defTabSz="457189" fontAlgn="auto">
                <a:spcBef>
                  <a:spcPts val="300"/>
                </a:spcBef>
                <a:spcAft>
                  <a:spcPts val="0"/>
                </a:spcAft>
                <a:buFont typeface="Arial" panose="020B0604020202020204" pitchFamily="34" charset="0"/>
                <a:buChar char="•"/>
                <a:defRPr/>
              </a:pPr>
              <a:r>
                <a:rPr lang="en-US" sz="1200">
                  <a:solidFill>
                    <a:prstClr val="black"/>
                  </a:solidFill>
                  <a:latin typeface="Arial"/>
                  <a:ea typeface="+mn-ea"/>
                  <a:cs typeface="+mn-cs"/>
                </a:rPr>
                <a:t>TTNT</a:t>
              </a:r>
            </a:p>
            <a:p>
              <a:pPr marL="171446" indent="-171446" defTabSz="457189" fontAlgn="auto">
                <a:spcBef>
                  <a:spcPts val="300"/>
                </a:spcBef>
                <a:spcAft>
                  <a:spcPts val="0"/>
                </a:spcAft>
                <a:buFont typeface="Arial" panose="020B0604020202020204" pitchFamily="34" charset="0"/>
                <a:buChar char="•"/>
                <a:defRPr/>
              </a:pPr>
              <a:r>
                <a:rPr lang="en-US" sz="1200">
                  <a:solidFill>
                    <a:prstClr val="black"/>
                  </a:solidFill>
                  <a:latin typeface="Arial"/>
                  <a:ea typeface="+mn-ea"/>
                  <a:cs typeface="+mn-cs"/>
                </a:rPr>
                <a:t>OS</a:t>
              </a:r>
            </a:p>
            <a:p>
              <a:pPr marL="171446" indent="-171446" defTabSz="685800" fontAlgn="auto">
                <a:spcBef>
                  <a:spcPts val="300"/>
                </a:spcBef>
                <a:spcAft>
                  <a:spcPts val="0"/>
                </a:spcAft>
                <a:buFont typeface="Arial" panose="020B0604020202020204" pitchFamily="34" charset="0"/>
                <a:buChar char="•"/>
                <a:defRPr/>
              </a:pPr>
              <a:r>
                <a:rPr lang="en-US" sz="1200">
                  <a:solidFill>
                    <a:prstClr val="black"/>
                  </a:solidFill>
                  <a:latin typeface="Arial"/>
                  <a:ea typeface="+mn-ea"/>
                  <a:cs typeface="+mn-cs"/>
                </a:rPr>
                <a:t>uMRD</a:t>
              </a:r>
            </a:p>
            <a:p>
              <a:pPr marL="171446" indent="-171446" defTabSz="457189" fontAlgn="auto">
                <a:spcBef>
                  <a:spcPts val="300"/>
                </a:spcBef>
                <a:spcAft>
                  <a:spcPts val="0"/>
                </a:spcAft>
                <a:buFont typeface="Arial" panose="020B0604020202020204" pitchFamily="34" charset="0"/>
                <a:buChar char="•"/>
                <a:defRPr/>
              </a:pPr>
              <a:r>
                <a:rPr lang="en-US" sz="1200">
                  <a:solidFill>
                    <a:prstClr val="black"/>
                  </a:solidFill>
                  <a:latin typeface="Arial"/>
                  <a:ea typeface="+mn-ea"/>
                  <a:cs typeface="+mn-cs"/>
                </a:rPr>
                <a:t>Safety</a:t>
              </a:r>
            </a:p>
          </p:txBody>
        </p:sp>
        <p:sp>
          <p:nvSpPr>
            <p:cNvPr id="20" name="Rectangle 19">
              <a:extLst>
                <a:ext uri="{FF2B5EF4-FFF2-40B4-BE49-F238E27FC236}">
                  <a16:creationId xmlns:a16="http://schemas.microsoft.com/office/drawing/2014/main" id="{C2206F70-A0F1-4461-B105-5A2C26DAADF5}"/>
                </a:ext>
              </a:extLst>
            </p:cNvPr>
            <p:cNvSpPr/>
            <p:nvPr/>
          </p:nvSpPr>
          <p:spPr>
            <a:xfrm>
              <a:off x="2687421" y="3221740"/>
              <a:ext cx="6232432" cy="307777"/>
            </a:xfrm>
            <a:prstGeom prst="rect">
              <a:avLst/>
            </a:prstGeom>
            <a:ln w="12700">
              <a:solidFill>
                <a:schemeClr val="tx1"/>
              </a:solidFill>
            </a:ln>
          </p:spPr>
          <p:txBody>
            <a:bodyPr wrap="square">
              <a:spAutoFit/>
            </a:bodyPr>
            <a:lstStyle/>
            <a:p>
              <a:pPr algn="ctr" defTabSz="457189" fontAlgn="auto">
                <a:spcBef>
                  <a:spcPts val="0"/>
                </a:spcBef>
                <a:spcAft>
                  <a:spcPts val="0"/>
                </a:spcAft>
                <a:defRPr/>
              </a:pPr>
              <a:r>
                <a:rPr lang="en-US" sz="1400" b="1" i="1">
                  <a:solidFill>
                    <a:prstClr val="black"/>
                  </a:solidFill>
                  <a:latin typeface="Arial"/>
                  <a:ea typeface="+mn-ea"/>
                  <a:cs typeface="+mn-cs"/>
                </a:rPr>
                <a:t>Crossover </a:t>
              </a:r>
              <a:r>
                <a:rPr lang="en-US" sz="1400" i="1">
                  <a:solidFill>
                    <a:prstClr val="black"/>
                  </a:solidFill>
                  <a:latin typeface="Arial"/>
                  <a:ea typeface="+mn-ea"/>
                  <a:cs typeface="+mn-cs"/>
                </a:rPr>
                <a:t>from O+Clb to A was allowed after IRC-confirmed progression</a:t>
              </a:r>
            </a:p>
          </p:txBody>
        </p:sp>
        <p:sp>
          <p:nvSpPr>
            <p:cNvPr id="26" name="Rectangle: Rounded Corners 25">
              <a:extLst>
                <a:ext uri="{FF2B5EF4-FFF2-40B4-BE49-F238E27FC236}">
                  <a16:creationId xmlns:a16="http://schemas.microsoft.com/office/drawing/2014/main" id="{F1481344-2A28-4AD8-94C0-69156AEED0F1}"/>
                </a:ext>
              </a:extLst>
            </p:cNvPr>
            <p:cNvSpPr/>
            <p:nvPr/>
          </p:nvSpPr>
          <p:spPr>
            <a:xfrm>
              <a:off x="3945924" y="474190"/>
              <a:ext cx="1885938" cy="728456"/>
            </a:xfrm>
            <a:prstGeom prst="roundRect">
              <a:avLst>
                <a:gd name="adj" fmla="val 7053"/>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189" fontAlgn="auto">
                <a:spcBef>
                  <a:spcPts val="0"/>
                </a:spcBef>
                <a:spcAft>
                  <a:spcPts val="0"/>
                </a:spcAft>
                <a:defRPr/>
              </a:pPr>
              <a:r>
                <a:rPr lang="en-US" sz="1600" b="1">
                  <a:solidFill>
                    <a:prstClr val="white"/>
                  </a:solidFill>
                  <a:latin typeface="Arial"/>
                </a:rPr>
                <a:t>A</a:t>
              </a:r>
              <a:r>
                <a:rPr lang="en-US" sz="1600" b="1" baseline="30000">
                  <a:solidFill>
                    <a:prstClr val="white"/>
                  </a:solidFill>
                  <a:latin typeface="Arial"/>
                </a:rPr>
                <a:t>a</a:t>
              </a:r>
              <a:r>
                <a:rPr lang="en-US" sz="1600" b="1">
                  <a:solidFill>
                    <a:prstClr val="white"/>
                  </a:solidFill>
                  <a:latin typeface="Arial"/>
                </a:rPr>
                <a:t> + O</a:t>
              </a:r>
              <a:r>
                <a:rPr lang="en-US" sz="1600" b="1" baseline="30000">
                  <a:solidFill>
                    <a:prstClr val="white"/>
                  </a:solidFill>
                  <a:latin typeface="Arial"/>
                </a:rPr>
                <a:t>b</a:t>
              </a:r>
              <a:endParaRPr lang="en-US" sz="1600" b="1">
                <a:solidFill>
                  <a:prstClr val="white"/>
                </a:solidFill>
                <a:latin typeface="Arial"/>
              </a:endParaRPr>
            </a:p>
          </p:txBody>
        </p:sp>
        <p:cxnSp>
          <p:nvCxnSpPr>
            <p:cNvPr id="29" name="Straight Arrow Connector 28">
              <a:extLst>
                <a:ext uri="{FF2B5EF4-FFF2-40B4-BE49-F238E27FC236}">
                  <a16:creationId xmlns:a16="http://schemas.microsoft.com/office/drawing/2014/main" id="{496BF231-9990-4953-9E4D-F011E318B6C8}"/>
                </a:ext>
              </a:extLst>
            </p:cNvPr>
            <p:cNvCxnSpPr>
              <a:cxnSpLocks/>
              <a:stCxn id="34" idx="3"/>
              <a:endCxn id="26" idx="1"/>
            </p:cNvCxnSpPr>
            <p:nvPr/>
          </p:nvCxnSpPr>
          <p:spPr>
            <a:xfrm flipV="1">
              <a:off x="3116871" y="838418"/>
              <a:ext cx="829053" cy="91593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890B58D-CBAD-4790-BFCD-5571CF78A332}"/>
                </a:ext>
              </a:extLst>
            </p:cNvPr>
            <p:cNvCxnSpPr>
              <a:cxnSpLocks/>
              <a:stCxn id="34" idx="3"/>
              <a:endCxn id="31" idx="1"/>
            </p:cNvCxnSpPr>
            <p:nvPr/>
          </p:nvCxnSpPr>
          <p:spPr>
            <a:xfrm>
              <a:off x="3116871" y="1754349"/>
              <a:ext cx="829050" cy="91440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Rounded Corners 30">
              <a:extLst>
                <a:ext uri="{FF2B5EF4-FFF2-40B4-BE49-F238E27FC236}">
                  <a16:creationId xmlns:a16="http://schemas.microsoft.com/office/drawing/2014/main" id="{E9805A58-E818-4B43-BF96-50262EC95665}"/>
                </a:ext>
              </a:extLst>
            </p:cNvPr>
            <p:cNvSpPr/>
            <p:nvPr/>
          </p:nvSpPr>
          <p:spPr>
            <a:xfrm>
              <a:off x="3945921" y="2259383"/>
              <a:ext cx="1885939" cy="728456"/>
            </a:xfrm>
            <a:prstGeom prst="roundRect">
              <a:avLst>
                <a:gd name="adj" fmla="val 7053"/>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189" fontAlgn="auto">
                <a:spcBef>
                  <a:spcPts val="0"/>
                </a:spcBef>
                <a:spcAft>
                  <a:spcPts val="0"/>
                </a:spcAft>
                <a:defRPr/>
              </a:pPr>
              <a:r>
                <a:rPr lang="en-US" sz="1600" b="1">
                  <a:solidFill>
                    <a:prstClr val="white"/>
                  </a:solidFill>
                  <a:latin typeface="Arial"/>
                </a:rPr>
                <a:t>O</a:t>
              </a:r>
              <a:r>
                <a:rPr lang="en-US" sz="1600" b="1" baseline="30000">
                  <a:solidFill>
                    <a:prstClr val="white"/>
                  </a:solidFill>
                  <a:latin typeface="Arial"/>
                </a:rPr>
                <a:t>b</a:t>
              </a:r>
              <a:r>
                <a:rPr lang="en-US" sz="1600" b="1">
                  <a:solidFill>
                    <a:prstClr val="white"/>
                  </a:solidFill>
                  <a:latin typeface="Arial"/>
                </a:rPr>
                <a:t> + Clb</a:t>
              </a:r>
              <a:r>
                <a:rPr lang="en-US" sz="1600" b="1" baseline="30000">
                  <a:solidFill>
                    <a:prstClr val="white"/>
                  </a:solidFill>
                  <a:latin typeface="Arial"/>
                </a:rPr>
                <a:t>b</a:t>
              </a:r>
              <a:endParaRPr lang="en-US" sz="1600" b="1">
                <a:solidFill>
                  <a:prstClr val="white"/>
                </a:solidFill>
                <a:latin typeface="Arial"/>
              </a:endParaRPr>
            </a:p>
          </p:txBody>
        </p:sp>
        <p:sp>
          <p:nvSpPr>
            <p:cNvPr id="32" name="Rectangle: Rounded Corners 31">
              <a:extLst>
                <a:ext uri="{FF2B5EF4-FFF2-40B4-BE49-F238E27FC236}">
                  <a16:creationId xmlns:a16="http://schemas.microsoft.com/office/drawing/2014/main" id="{A3CF4A52-7216-4C5C-8506-6CB5A0627076}"/>
                </a:ext>
              </a:extLst>
            </p:cNvPr>
            <p:cNvSpPr/>
            <p:nvPr/>
          </p:nvSpPr>
          <p:spPr>
            <a:xfrm>
              <a:off x="3945924" y="1390122"/>
              <a:ext cx="1885938" cy="728456"/>
            </a:xfrm>
            <a:prstGeom prst="roundRect">
              <a:avLst>
                <a:gd name="adj" fmla="val 7053"/>
              </a:avLst>
            </a:prstGeom>
            <a:solidFill>
              <a:srgbClr val="83005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189" fontAlgn="auto">
                <a:spcBef>
                  <a:spcPts val="0"/>
                </a:spcBef>
                <a:spcAft>
                  <a:spcPts val="0"/>
                </a:spcAft>
                <a:defRPr/>
              </a:pPr>
              <a:r>
                <a:rPr lang="en-US" sz="1600" b="1">
                  <a:solidFill>
                    <a:prstClr val="white"/>
                  </a:solidFill>
                  <a:latin typeface="Arial"/>
                </a:rPr>
                <a:t>A</a:t>
              </a:r>
              <a:r>
                <a:rPr lang="en-US" sz="1600" b="1" baseline="30000">
                  <a:solidFill>
                    <a:prstClr val="white"/>
                  </a:solidFill>
                  <a:latin typeface="Arial"/>
                </a:rPr>
                <a:t>a</a:t>
              </a:r>
              <a:endParaRPr lang="en-US" sz="1600" b="1">
                <a:solidFill>
                  <a:prstClr val="white"/>
                </a:solidFill>
                <a:latin typeface="Arial"/>
              </a:endParaRPr>
            </a:p>
          </p:txBody>
        </p:sp>
        <p:cxnSp>
          <p:nvCxnSpPr>
            <p:cNvPr id="33" name="Straight Arrow Connector 32">
              <a:extLst>
                <a:ext uri="{FF2B5EF4-FFF2-40B4-BE49-F238E27FC236}">
                  <a16:creationId xmlns:a16="http://schemas.microsoft.com/office/drawing/2014/main" id="{33C3F333-FFEC-48F3-A57B-27EC4000EC97}"/>
                </a:ext>
              </a:extLst>
            </p:cNvPr>
            <p:cNvCxnSpPr>
              <a:cxnSpLocks/>
              <a:stCxn id="34" idx="3"/>
              <a:endCxn id="32" idx="1"/>
            </p:cNvCxnSpPr>
            <p:nvPr/>
          </p:nvCxnSpPr>
          <p:spPr>
            <a:xfrm>
              <a:off x="3116871" y="1754350"/>
              <a:ext cx="829053"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CB7F7AB5-B74E-4AFB-86BD-F37D238B2927}"/>
                </a:ext>
              </a:extLst>
            </p:cNvPr>
            <p:cNvSpPr/>
            <p:nvPr/>
          </p:nvSpPr>
          <p:spPr>
            <a:xfrm>
              <a:off x="2694800" y="600313"/>
              <a:ext cx="422071" cy="23080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lIns="0" rIns="0" rtlCol="0" anchor="ctr"/>
            <a:lstStyle/>
            <a:p>
              <a:pPr algn="ctr" defTabSz="685766" fontAlgn="auto">
                <a:spcBef>
                  <a:spcPts val="0"/>
                </a:spcBef>
                <a:spcAft>
                  <a:spcPts val="0"/>
                </a:spcAft>
                <a:defRPr/>
              </a:pPr>
              <a:r>
                <a:rPr lang="en-US" sz="1200">
                  <a:solidFill>
                    <a:srgbClr val="FFFFFF"/>
                  </a:solidFill>
                  <a:latin typeface="Arial"/>
                </a:rPr>
                <a:t>RANDOMIZE </a:t>
              </a:r>
            </a:p>
          </p:txBody>
        </p:sp>
        <p:sp>
          <p:nvSpPr>
            <p:cNvPr id="35" name="TextBox 34">
              <a:extLst>
                <a:ext uri="{FF2B5EF4-FFF2-40B4-BE49-F238E27FC236}">
                  <a16:creationId xmlns:a16="http://schemas.microsoft.com/office/drawing/2014/main" id="{5E09FA2D-D820-4BD3-8E94-08BF3E8E17FC}"/>
                </a:ext>
              </a:extLst>
            </p:cNvPr>
            <p:cNvSpPr txBox="1"/>
            <p:nvPr/>
          </p:nvSpPr>
          <p:spPr>
            <a:xfrm>
              <a:off x="2624866" y="2634937"/>
              <a:ext cx="561941" cy="276999"/>
            </a:xfrm>
            <a:prstGeom prst="rect">
              <a:avLst/>
            </a:prstGeom>
            <a:noFill/>
          </p:spPr>
          <p:txBody>
            <a:bodyPr wrap="none" rtlCol="0">
              <a:spAutoFit/>
            </a:bodyPr>
            <a:lstStyle/>
            <a:p>
              <a:pPr algn="ctr" defTabSz="457189" fontAlgn="auto">
                <a:spcBef>
                  <a:spcPts val="0"/>
                </a:spcBef>
                <a:spcAft>
                  <a:spcPts val="0"/>
                </a:spcAft>
                <a:defRPr/>
              </a:pPr>
              <a:r>
                <a:rPr lang="en-US" sz="1200" b="1">
                  <a:solidFill>
                    <a:srgbClr val="FFFFFF"/>
                  </a:solidFill>
                  <a:latin typeface="Arial"/>
                  <a:ea typeface="+mn-ea"/>
                  <a:cs typeface="+mn-cs"/>
                </a:rPr>
                <a:t>1:1:1</a:t>
              </a:r>
            </a:p>
          </p:txBody>
        </p:sp>
        <p:sp>
          <p:nvSpPr>
            <p:cNvPr id="2" name="TextBox 1">
              <a:extLst>
                <a:ext uri="{FF2B5EF4-FFF2-40B4-BE49-F238E27FC236}">
                  <a16:creationId xmlns:a16="http://schemas.microsoft.com/office/drawing/2014/main" id="{580D72E1-4F26-43EC-82BA-02B49FEE47E9}"/>
                </a:ext>
              </a:extLst>
            </p:cNvPr>
            <p:cNvSpPr txBox="1"/>
            <p:nvPr/>
          </p:nvSpPr>
          <p:spPr>
            <a:xfrm>
              <a:off x="2699849" y="3624991"/>
              <a:ext cx="6167348" cy="523220"/>
            </a:xfrm>
            <a:prstGeom prst="rect">
              <a:avLst/>
            </a:prstGeom>
            <a:noFill/>
          </p:spPr>
          <p:txBody>
            <a:bodyPr wrap="square" rtlCol="0">
              <a:spAutoFit/>
            </a:bodyPr>
            <a:lstStyle/>
            <a:p>
              <a:pPr defTabSz="685800" fontAlgn="auto">
                <a:spcBef>
                  <a:spcPts val="0"/>
                </a:spcBef>
                <a:spcAft>
                  <a:spcPts val="0"/>
                </a:spcAft>
              </a:pPr>
              <a:r>
                <a:rPr lang="en-US" sz="1400">
                  <a:solidFill>
                    <a:prstClr val="black"/>
                  </a:solidFill>
                  <a:latin typeface="Calibri" panose="020F0502020204030204"/>
                  <a:ea typeface="+mn-ea"/>
                  <a:cs typeface="+mn-cs"/>
                </a:rPr>
                <a:t>Note: After interim analysis, PFS assessments were by investigator only.</a:t>
              </a:r>
              <a:r>
                <a:rPr lang="en-US" sz="1400" baseline="30000">
                  <a:solidFill>
                    <a:prstClr val="black"/>
                  </a:solidFill>
                  <a:latin typeface="Calibri" panose="020F0502020204030204"/>
                  <a:ea typeface="+mn-ea"/>
                  <a:cs typeface="+mn-cs"/>
                </a:rPr>
                <a:t>3</a:t>
              </a:r>
              <a:r>
                <a:rPr lang="en-US" sz="1400">
                  <a:solidFill>
                    <a:prstClr val="black"/>
                  </a:solidFill>
                  <a:latin typeface="Calibri" panose="020F0502020204030204"/>
                  <a:ea typeface="+mn-ea"/>
                  <a:cs typeface="+mn-cs"/>
                </a:rPr>
                <a:t> All analyses are ad-hoc and </a:t>
              </a:r>
              <a:r>
                <a:rPr lang="en-US" sz="1400" i="1">
                  <a:solidFill>
                    <a:prstClr val="black"/>
                  </a:solidFill>
                  <a:latin typeface="Calibri" panose="020F0502020204030204"/>
                  <a:ea typeface="+mn-ea"/>
                  <a:cs typeface="+mn-cs"/>
                </a:rPr>
                <a:t>P</a:t>
              </a:r>
              <a:r>
                <a:rPr lang="en-US" sz="1400">
                  <a:solidFill>
                    <a:prstClr val="black"/>
                  </a:solidFill>
                  <a:latin typeface="Calibri" panose="020F0502020204030204"/>
                  <a:ea typeface="+mn-ea"/>
                  <a:cs typeface="+mn-cs"/>
                </a:rPr>
                <a:t>-values are descriptive.</a:t>
              </a:r>
            </a:p>
          </p:txBody>
        </p:sp>
      </p:grpSp>
      <p:sp>
        <p:nvSpPr>
          <p:cNvPr id="10" name="Title 9">
            <a:extLst>
              <a:ext uri="{FF2B5EF4-FFF2-40B4-BE49-F238E27FC236}">
                <a16:creationId xmlns:a16="http://schemas.microsoft.com/office/drawing/2014/main" id="{7F275D9D-6782-940C-2DDD-8E5288682B19}"/>
              </a:ext>
            </a:extLst>
          </p:cNvPr>
          <p:cNvSpPr>
            <a:spLocks noGrp="1"/>
          </p:cNvSpPr>
          <p:nvPr>
            <p:ph type="title"/>
          </p:nvPr>
        </p:nvSpPr>
        <p:spPr/>
        <p:txBody>
          <a:bodyPr>
            <a:noAutofit/>
          </a:bodyPr>
          <a:lstStyle/>
          <a:p>
            <a:r>
              <a:rPr lang="en-US" sz="3300" dirty="0">
                <a:solidFill>
                  <a:schemeClr val="tx1"/>
                </a:solidFill>
                <a:latin typeface="+mj-lt"/>
              </a:rPr>
              <a:t>ELEVATE-TN</a:t>
            </a:r>
          </a:p>
        </p:txBody>
      </p:sp>
      <p:sp>
        <p:nvSpPr>
          <p:cNvPr id="12" name="Text Placeholder 7">
            <a:extLst>
              <a:ext uri="{FF2B5EF4-FFF2-40B4-BE49-F238E27FC236}">
                <a16:creationId xmlns:a16="http://schemas.microsoft.com/office/drawing/2014/main" id="{8A527303-E235-66F0-F7CE-C37D54571F41}"/>
              </a:ext>
            </a:extLst>
          </p:cNvPr>
          <p:cNvSpPr txBox="1">
            <a:spLocks/>
          </p:cNvSpPr>
          <p:nvPr/>
        </p:nvSpPr>
        <p:spPr>
          <a:xfrm>
            <a:off x="389288" y="4709398"/>
            <a:ext cx="5488215" cy="372111"/>
          </a:xfrm>
          <a:prstGeom prst="rect">
            <a:avLst/>
          </a:prstGeom>
        </p:spPr>
        <p:txBody>
          <a:bodyPr anchor="b"/>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257175" fontAlgn="auto">
              <a:spcAft>
                <a:spcPts val="0"/>
              </a:spcAft>
              <a:buNone/>
            </a:pPr>
            <a:r>
              <a:rPr lang="en-US" sz="800">
                <a:solidFill>
                  <a:prstClr val="black"/>
                </a:solidFill>
                <a:latin typeface="Calibri" panose="020F0502020204030204"/>
              </a:rPr>
              <a:t>NCT02475681. Data cutoff: March 3, 2023. Patients were enrolled between September 2015 and February 2017.</a:t>
            </a:r>
          </a:p>
          <a:p>
            <a:pPr marL="0" indent="0" defTabSz="257175" fontAlgn="auto">
              <a:spcAft>
                <a:spcPts val="0"/>
              </a:spcAft>
              <a:buNone/>
            </a:pPr>
            <a:r>
              <a:rPr lang="en-US" sz="800" baseline="30000">
                <a:solidFill>
                  <a:prstClr val="black"/>
                </a:solidFill>
                <a:latin typeface="Calibri" panose="020F0502020204030204"/>
              </a:rPr>
              <a:t>a</a:t>
            </a:r>
            <a:r>
              <a:rPr lang="en-US" sz="800">
                <a:solidFill>
                  <a:prstClr val="black"/>
                </a:solidFill>
                <a:latin typeface="Calibri" panose="020F0502020204030204"/>
              </a:rPr>
              <a:t>Continued until disease progression or unacceptable toxicity at 100 mg PO BID. </a:t>
            </a:r>
          </a:p>
          <a:p>
            <a:pPr marL="0" indent="0" defTabSz="257175" fontAlgn="auto">
              <a:spcAft>
                <a:spcPts val="0"/>
              </a:spcAft>
              <a:buNone/>
            </a:pPr>
            <a:r>
              <a:rPr lang="en-US" sz="800" baseline="30000">
                <a:solidFill>
                  <a:prstClr val="black"/>
                </a:solidFill>
                <a:latin typeface="Calibri" panose="020F0502020204030204"/>
              </a:rPr>
              <a:t>b</a:t>
            </a:r>
            <a:r>
              <a:rPr lang="en-US" sz="800">
                <a:solidFill>
                  <a:prstClr val="black"/>
                </a:solidFill>
                <a:latin typeface="Calibri" panose="020F0502020204030204"/>
              </a:rPr>
              <a:t>Treatments were fixed duration and administered for 6 cycles.</a:t>
            </a:r>
          </a:p>
        </p:txBody>
      </p:sp>
      <p:sp>
        <p:nvSpPr>
          <p:cNvPr id="14" name="Slide Number Placeholder 20">
            <a:extLst>
              <a:ext uri="{FF2B5EF4-FFF2-40B4-BE49-F238E27FC236}">
                <a16:creationId xmlns:a16="http://schemas.microsoft.com/office/drawing/2014/main" id="{CD90DE86-63E6-7680-069F-6945508C4C48}"/>
              </a:ext>
            </a:extLst>
          </p:cNvPr>
          <p:cNvSpPr>
            <a:spLocks noGrp="1"/>
          </p:cNvSpPr>
          <p:nvPr>
            <p:ph type="sldNum" sz="quarter" idx="4"/>
          </p:nvPr>
        </p:nvSpPr>
        <p:spPr>
          <a:xfrm>
            <a:off x="208723" y="4843353"/>
            <a:ext cx="396000" cy="162000"/>
          </a:xfrm>
        </p:spPr>
        <p:txBody>
          <a:bodyPr/>
          <a:lstStyle/>
          <a:p>
            <a:pPr defTabSz="685800" fontAlgn="auto">
              <a:spcBef>
                <a:spcPts val="0"/>
              </a:spcBef>
              <a:spcAft>
                <a:spcPts val="0"/>
              </a:spcAft>
            </a:pPr>
            <a:fld id="{3C4F54F3-C349-4609-AFEE-01462D5C7942}" type="slidenum">
              <a:rPr lang="en-GB">
                <a:solidFill>
                  <a:prstClr val="black"/>
                </a:solidFill>
                <a:ea typeface="+mn-ea"/>
              </a:rPr>
              <a:pPr defTabSz="685800" fontAlgn="auto">
                <a:spcBef>
                  <a:spcPts val="0"/>
                </a:spcBef>
                <a:spcAft>
                  <a:spcPts val="0"/>
                </a:spcAft>
              </a:pPr>
              <a:t>69</a:t>
            </a:fld>
            <a:endParaRPr lang="en-GB">
              <a:solidFill>
                <a:prstClr val="black"/>
              </a:solidFill>
              <a:ea typeface="+mn-ea"/>
            </a:endParaRPr>
          </a:p>
        </p:txBody>
      </p:sp>
      <p:sp>
        <p:nvSpPr>
          <p:cNvPr id="4" name="TextBox 3">
            <a:extLst>
              <a:ext uri="{FF2B5EF4-FFF2-40B4-BE49-F238E27FC236}">
                <a16:creationId xmlns:a16="http://schemas.microsoft.com/office/drawing/2014/main" id="{73140D65-FBBD-B2AE-54FC-99BFB5376EA5}"/>
              </a:ext>
            </a:extLst>
          </p:cNvPr>
          <p:cNvSpPr txBox="1"/>
          <p:nvPr/>
        </p:nvSpPr>
        <p:spPr>
          <a:xfrm>
            <a:off x="4754486" y="4961216"/>
            <a:ext cx="4571211" cy="207749"/>
          </a:xfrm>
          <a:prstGeom prst="rect">
            <a:avLst/>
          </a:prstGeom>
          <a:noFill/>
        </p:spPr>
        <p:txBody>
          <a:bodyPr wrap="square">
            <a:spAutoFit/>
          </a:bodyPr>
          <a:lstStyle/>
          <a:p>
            <a:pPr defTabSz="685800" fontAlgn="auto">
              <a:spcBef>
                <a:spcPts val="0"/>
              </a:spcBef>
              <a:spcAft>
                <a:spcPts val="0"/>
              </a:spcAft>
              <a:defRPr/>
            </a:pPr>
            <a:r>
              <a:rPr lang="it-IT" sz="750" dirty="0">
                <a:solidFill>
                  <a:prstClr val="black"/>
                </a:solidFill>
                <a:latin typeface="Calibri" panose="020F0502020204030204"/>
                <a:ea typeface="+mn-ea"/>
                <a:cs typeface="+mn-cs"/>
              </a:rPr>
              <a:t>Sharman et al </a:t>
            </a:r>
            <a:r>
              <a:rPr lang="en-US" sz="750" i="1" dirty="0">
                <a:solidFill>
                  <a:prstClr val="black"/>
                </a:solidFill>
                <a:latin typeface="Calibri" panose="020F0502020204030204"/>
                <a:ea typeface="+mn-ea"/>
                <a:cs typeface="+mn-cs"/>
              </a:rPr>
              <a:t>Presented at the American Society of Hematology (ASH) Annual Meeting; December 9–12, 2023 </a:t>
            </a:r>
            <a:endParaRPr lang="en-US" sz="75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533878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6032" y="228049"/>
            <a:ext cx="8577072" cy="503471"/>
          </a:xfrm>
        </p:spPr>
        <p:txBody>
          <a:bodyPr/>
          <a:lstStyle/>
          <a:p>
            <a:r>
              <a:rPr lang="en-US" sz="2400" b="1" dirty="0"/>
              <a:t>Mechanism of Action - </a:t>
            </a:r>
            <a:r>
              <a:rPr lang="en-US" sz="2400" b="1" dirty="0" err="1"/>
              <a:t>momelotinib</a:t>
            </a:r>
            <a:endParaRPr lang="en-US" sz="2400" b="1" dirty="0"/>
          </a:p>
        </p:txBody>
      </p:sp>
      <p:pic>
        <p:nvPicPr>
          <p:cNvPr id="9" name="Picture 8">
            <a:extLst>
              <a:ext uri="{FF2B5EF4-FFF2-40B4-BE49-F238E27FC236}">
                <a16:creationId xmlns:a16="http://schemas.microsoft.com/office/drawing/2014/main" id="{1B74AD35-0245-A4C5-08C2-0E3312DEF461}"/>
              </a:ext>
            </a:extLst>
          </p:cNvPr>
          <p:cNvPicPr>
            <a:picLocks noChangeAspect="1"/>
          </p:cNvPicPr>
          <p:nvPr/>
        </p:nvPicPr>
        <p:blipFill>
          <a:blip r:embed="rId2"/>
          <a:stretch>
            <a:fillRect/>
          </a:stretch>
        </p:blipFill>
        <p:spPr>
          <a:xfrm>
            <a:off x="658368" y="772763"/>
            <a:ext cx="7772400" cy="313337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BD6B993C-119A-D841-0EE4-9FEFC24656DD}"/>
              </a:ext>
            </a:extLst>
          </p:cNvPr>
          <p:cNvSpPr txBox="1"/>
          <p:nvPr/>
        </p:nvSpPr>
        <p:spPr>
          <a:xfrm>
            <a:off x="4800600" y="4069460"/>
            <a:ext cx="5477256" cy="276999"/>
          </a:xfrm>
          <a:prstGeom prst="rect">
            <a:avLst/>
          </a:prstGeom>
          <a:noFill/>
        </p:spPr>
        <p:txBody>
          <a:bodyPr wrap="square">
            <a:spAutoFit/>
          </a:bodyPr>
          <a:lstStyle/>
          <a:p>
            <a:r>
              <a:rPr lang="en-US" sz="1200" dirty="0" err="1"/>
              <a:t>Verstovsek</a:t>
            </a:r>
            <a:r>
              <a:rPr lang="en-US" sz="1200" dirty="0"/>
              <a:t> S et al, Future Oncol. (2021) 17(12), 1449–1458</a:t>
            </a:r>
          </a:p>
        </p:txBody>
      </p:sp>
    </p:spTree>
    <p:extLst>
      <p:ext uri="{BB962C8B-B14F-4D97-AF65-F5344CB8AC3E}">
        <p14:creationId xmlns:p14="http://schemas.microsoft.com/office/powerpoint/2010/main" val="42607979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EE2A27-8CA2-43FD-AC7F-34193C3ED952}"/>
              </a:ext>
            </a:extLst>
          </p:cNvPr>
          <p:cNvSpPr>
            <a:spLocks noGrp="1"/>
          </p:cNvSpPr>
          <p:nvPr>
            <p:ph type="title"/>
          </p:nvPr>
        </p:nvSpPr>
        <p:spPr/>
        <p:txBody>
          <a:bodyPr>
            <a:normAutofit fontScale="90000"/>
          </a:bodyPr>
          <a:lstStyle/>
          <a:p>
            <a:r>
              <a:rPr lang="en-US" dirty="0">
                <a:solidFill>
                  <a:schemeClr val="tx1"/>
                </a:solidFill>
                <a:latin typeface="+mj-lt"/>
              </a:rPr>
              <a:t>Demographics and baseline characteristics</a:t>
            </a:r>
          </a:p>
        </p:txBody>
      </p:sp>
      <p:sp>
        <p:nvSpPr>
          <p:cNvPr id="9" name="TextBox 8"/>
          <p:cNvSpPr txBox="1"/>
          <p:nvPr/>
        </p:nvSpPr>
        <p:spPr>
          <a:xfrm>
            <a:off x="392032" y="4674076"/>
            <a:ext cx="8543246" cy="338554"/>
          </a:xfrm>
          <a:prstGeom prst="rect">
            <a:avLst/>
          </a:prstGeom>
          <a:noFill/>
        </p:spPr>
        <p:txBody>
          <a:bodyPr wrap="square" rtlCol="0" anchor="b">
            <a:spAutoFit/>
          </a:bodyPr>
          <a:lstStyle/>
          <a:p>
            <a:pPr defTabSz="685800" fontAlgn="auto">
              <a:spcBef>
                <a:spcPts val="0"/>
              </a:spcBef>
              <a:spcAft>
                <a:spcPts val="0"/>
              </a:spcAft>
            </a:pPr>
            <a:r>
              <a:rPr lang="en-US" sz="800">
                <a:solidFill>
                  <a:prstClr val="black"/>
                </a:solidFill>
                <a:latin typeface="Calibri" panose="020F0502020204030204"/>
                <a:ea typeface="+mn-ea"/>
                <a:cs typeface="+mn-cs"/>
              </a:rPr>
              <a:t>Data are n (%) unless otherwise specified. </a:t>
            </a:r>
          </a:p>
          <a:p>
            <a:pPr defTabSz="685800" fontAlgn="auto">
              <a:spcBef>
                <a:spcPts val="0"/>
              </a:spcBef>
              <a:spcAft>
                <a:spcPts val="0"/>
              </a:spcAft>
            </a:pPr>
            <a:r>
              <a:rPr lang="en-US" sz="800" baseline="30000">
                <a:solidFill>
                  <a:prstClr val="black"/>
                </a:solidFill>
                <a:latin typeface="Calibri" panose="020F0502020204030204"/>
                <a:ea typeface="+mn-ea"/>
                <a:cs typeface="+mn-cs"/>
              </a:rPr>
              <a:t>a</a:t>
            </a:r>
            <a:r>
              <a:rPr lang="en-US" sz="800">
                <a:solidFill>
                  <a:prstClr val="black"/>
                </a:solidFill>
                <a:latin typeface="Calibri" panose="020F0502020204030204"/>
                <a:ea typeface="+mn-ea"/>
                <a:cs typeface="+mn-cs"/>
              </a:rPr>
              <a:t>Patients with ≥3 abnormalities with at least one structural abnormality excluding inversion of chromosome 9.</a:t>
            </a:r>
          </a:p>
        </p:txBody>
      </p:sp>
      <p:graphicFrame>
        <p:nvGraphicFramePr>
          <p:cNvPr id="7" name="Table 4">
            <a:extLst>
              <a:ext uri="{FF2B5EF4-FFF2-40B4-BE49-F238E27FC236}">
                <a16:creationId xmlns:a16="http://schemas.microsoft.com/office/drawing/2014/main" id="{7CB31ADB-5FE8-4C97-8014-8E5747542C36}"/>
              </a:ext>
            </a:extLst>
          </p:cNvPr>
          <p:cNvGraphicFramePr>
            <a:graphicFrameLocks noGrp="1"/>
          </p:cNvGraphicFramePr>
          <p:nvPr/>
        </p:nvGraphicFramePr>
        <p:xfrm>
          <a:off x="338138" y="808831"/>
          <a:ext cx="8467725" cy="3792474"/>
        </p:xfrm>
        <a:graphic>
          <a:graphicData uri="http://schemas.openxmlformats.org/drawingml/2006/table">
            <a:tbl>
              <a:tblPr firstRow="1" bandRow="1">
                <a:tableStyleId>{5C22544A-7EE6-4342-B048-85BDC9FD1C3A}</a:tableStyleId>
              </a:tblPr>
              <a:tblGrid>
                <a:gridCol w="2675827">
                  <a:extLst>
                    <a:ext uri="{9D8B030D-6E8A-4147-A177-3AD203B41FA5}">
                      <a16:colId xmlns:a16="http://schemas.microsoft.com/office/drawing/2014/main" val="3196226667"/>
                    </a:ext>
                  </a:extLst>
                </a:gridCol>
                <a:gridCol w="2219968">
                  <a:extLst>
                    <a:ext uri="{9D8B030D-6E8A-4147-A177-3AD203B41FA5}">
                      <a16:colId xmlns:a16="http://schemas.microsoft.com/office/drawing/2014/main" val="1470898033"/>
                    </a:ext>
                  </a:extLst>
                </a:gridCol>
                <a:gridCol w="1785965">
                  <a:extLst>
                    <a:ext uri="{9D8B030D-6E8A-4147-A177-3AD203B41FA5}">
                      <a16:colId xmlns:a16="http://schemas.microsoft.com/office/drawing/2014/main" val="1095185145"/>
                    </a:ext>
                  </a:extLst>
                </a:gridCol>
                <a:gridCol w="1785965">
                  <a:extLst>
                    <a:ext uri="{9D8B030D-6E8A-4147-A177-3AD203B41FA5}">
                      <a16:colId xmlns:a16="http://schemas.microsoft.com/office/drawing/2014/main" val="1705512242"/>
                    </a:ext>
                  </a:extLst>
                </a:gridCol>
              </a:tblGrid>
              <a:tr h="397764">
                <a:tc>
                  <a:txBody>
                    <a:bodyPr/>
                    <a:lstStyle/>
                    <a:p>
                      <a:pPr>
                        <a:lnSpc>
                          <a:spcPct val="100000"/>
                        </a:lnSpc>
                      </a:pPr>
                      <a:r>
                        <a:rPr lang="en-US" sz="1100" b="1">
                          <a:solidFill>
                            <a:schemeClr val="tx1"/>
                          </a:solidFill>
                        </a:rPr>
                        <a:t>Characteristic</a:t>
                      </a:r>
                    </a:p>
                  </a:txBody>
                  <a:tcPr marT="27432" marB="27432"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lnSpc>
                          <a:spcPct val="100000"/>
                        </a:lnSpc>
                      </a:pPr>
                      <a:r>
                        <a:rPr lang="en-US" sz="1100" b="1">
                          <a:solidFill>
                            <a:schemeClr val="tx1"/>
                          </a:solidFill>
                        </a:rPr>
                        <a:t>A+O</a:t>
                      </a:r>
                    </a:p>
                    <a:p>
                      <a:pPr algn="ctr">
                        <a:lnSpc>
                          <a:spcPct val="100000"/>
                        </a:lnSpc>
                      </a:pPr>
                      <a:r>
                        <a:rPr lang="en-US" sz="1100" b="1">
                          <a:solidFill>
                            <a:schemeClr val="tx1"/>
                          </a:solidFill>
                        </a:rPr>
                        <a:t>(n=179)</a:t>
                      </a:r>
                    </a:p>
                  </a:txBody>
                  <a:tcPr marT="27432" marB="27432"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lnSpc>
                          <a:spcPct val="100000"/>
                        </a:lnSpc>
                      </a:pPr>
                      <a:r>
                        <a:rPr lang="en-US" sz="1100" b="1">
                          <a:solidFill>
                            <a:schemeClr val="tx1"/>
                          </a:solidFill>
                        </a:rPr>
                        <a:t>A</a:t>
                      </a:r>
                    </a:p>
                    <a:p>
                      <a:pPr algn="ctr">
                        <a:lnSpc>
                          <a:spcPct val="100000"/>
                        </a:lnSpc>
                      </a:pPr>
                      <a:r>
                        <a:rPr lang="en-US" sz="1100" b="1">
                          <a:solidFill>
                            <a:schemeClr val="tx1"/>
                          </a:solidFill>
                        </a:rPr>
                        <a:t>(n=179)</a:t>
                      </a:r>
                    </a:p>
                  </a:txBody>
                  <a:tcPr marT="27432" marB="27432"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lnSpc>
                          <a:spcPct val="100000"/>
                        </a:lnSpc>
                      </a:pPr>
                      <a:r>
                        <a:rPr lang="en-US" sz="1100" b="1">
                          <a:solidFill>
                            <a:schemeClr val="tx1"/>
                          </a:solidFill>
                        </a:rPr>
                        <a:t>O+Clb</a:t>
                      </a:r>
                    </a:p>
                    <a:p>
                      <a:pPr algn="ctr">
                        <a:lnSpc>
                          <a:spcPct val="100000"/>
                        </a:lnSpc>
                      </a:pPr>
                      <a:r>
                        <a:rPr lang="en-US" sz="1100" b="1">
                          <a:solidFill>
                            <a:schemeClr val="tx1"/>
                          </a:solidFill>
                        </a:rPr>
                        <a:t>(n=177)</a:t>
                      </a:r>
                    </a:p>
                  </a:txBody>
                  <a:tcPr marT="27432" marB="27432"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3478019141"/>
                  </a:ext>
                </a:extLst>
              </a:tr>
              <a:tr h="226314">
                <a:tc>
                  <a:txBody>
                    <a:bodyPr/>
                    <a:lstStyle/>
                    <a:p>
                      <a:pPr>
                        <a:lnSpc>
                          <a:spcPct val="100000"/>
                        </a:lnSpc>
                      </a:pPr>
                      <a:r>
                        <a:rPr lang="en-US" sz="1100">
                          <a:solidFill>
                            <a:schemeClr val="tx1"/>
                          </a:solidFill>
                        </a:rPr>
                        <a:t>Age, median (range), y</a:t>
                      </a:r>
                    </a:p>
                  </a:txBody>
                  <a:tcPr marT="27432" marB="27432"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ECFCF"/>
                    </a:solidFill>
                  </a:tcPr>
                </a:tc>
                <a:tc>
                  <a:txBody>
                    <a:bodyPr/>
                    <a:lstStyle/>
                    <a:p>
                      <a:pPr algn="ctr">
                        <a:lnSpc>
                          <a:spcPct val="100000"/>
                        </a:lnSpc>
                      </a:pPr>
                      <a:r>
                        <a:rPr lang="en-US" sz="1100">
                          <a:solidFill>
                            <a:schemeClr val="tx1"/>
                          </a:solidFill>
                        </a:rPr>
                        <a:t>70 (41–88)</a:t>
                      </a:r>
                    </a:p>
                  </a:txBody>
                  <a:tcPr marT="27432" marB="27432"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ECFCF"/>
                    </a:solidFill>
                  </a:tcPr>
                </a:tc>
                <a:tc>
                  <a:txBody>
                    <a:bodyPr/>
                    <a:lstStyle/>
                    <a:p>
                      <a:pPr algn="ctr">
                        <a:lnSpc>
                          <a:spcPct val="100000"/>
                        </a:lnSpc>
                      </a:pPr>
                      <a:r>
                        <a:rPr lang="en-US" sz="1100">
                          <a:solidFill>
                            <a:schemeClr val="tx1"/>
                          </a:solidFill>
                        </a:rPr>
                        <a:t>70 (44–87)</a:t>
                      </a:r>
                    </a:p>
                  </a:txBody>
                  <a:tcPr marT="27432" marB="27432"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ECFCF"/>
                    </a:solidFill>
                  </a:tcPr>
                </a:tc>
                <a:tc>
                  <a:txBody>
                    <a:bodyPr/>
                    <a:lstStyle/>
                    <a:p>
                      <a:pPr algn="ctr">
                        <a:lnSpc>
                          <a:spcPct val="100000"/>
                        </a:lnSpc>
                      </a:pPr>
                      <a:r>
                        <a:rPr lang="en-US" sz="1100">
                          <a:solidFill>
                            <a:schemeClr val="tx1"/>
                          </a:solidFill>
                        </a:rPr>
                        <a:t>71 (46–91)</a:t>
                      </a:r>
                    </a:p>
                  </a:txBody>
                  <a:tcPr marT="27432" marB="27432"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ECFCF"/>
                    </a:solidFill>
                  </a:tcPr>
                </a:tc>
                <a:extLst>
                  <a:ext uri="{0D108BD9-81ED-4DB2-BD59-A6C34878D82A}">
                    <a16:rowId xmlns:a16="http://schemas.microsoft.com/office/drawing/2014/main" val="3197593845"/>
                  </a:ext>
                </a:extLst>
              </a:tr>
              <a:tr h="226314">
                <a:tc>
                  <a:txBody>
                    <a:bodyPr/>
                    <a:lstStyle/>
                    <a:p>
                      <a:pPr>
                        <a:lnSpc>
                          <a:spcPct val="100000"/>
                        </a:lnSpc>
                      </a:pPr>
                      <a:r>
                        <a:rPr lang="en-US" sz="1100">
                          <a:solidFill>
                            <a:schemeClr val="tx1"/>
                          </a:solidFill>
                        </a:rPr>
                        <a:t>Male sex</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pPr>
                      <a:r>
                        <a:rPr lang="en-US" sz="1100">
                          <a:solidFill>
                            <a:schemeClr val="tx1"/>
                          </a:solidFill>
                        </a:rPr>
                        <a:t>111 (62.0)</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pPr>
                      <a:r>
                        <a:rPr lang="en-US" sz="1100">
                          <a:solidFill>
                            <a:schemeClr val="tx1"/>
                          </a:solidFill>
                        </a:rPr>
                        <a:t>111 (62.0)</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pPr>
                      <a:r>
                        <a:rPr lang="en-US" sz="1100">
                          <a:solidFill>
                            <a:schemeClr val="tx1"/>
                          </a:solidFill>
                        </a:rPr>
                        <a:t>106 (59.9)</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52401534"/>
                  </a:ext>
                </a:extLst>
              </a:tr>
              <a:tr h="226314">
                <a:tc>
                  <a:txBody>
                    <a:bodyPr/>
                    <a:lstStyle/>
                    <a:p>
                      <a:pPr marL="0" marR="0">
                        <a:lnSpc>
                          <a:spcPct val="100000"/>
                        </a:lnSpc>
                        <a:spcBef>
                          <a:spcPts val="0"/>
                        </a:spcBef>
                        <a:spcAft>
                          <a:spcPts val="0"/>
                        </a:spcAft>
                      </a:pPr>
                      <a:r>
                        <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ECOG PS score</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2188940"/>
                  </a:ext>
                </a:extLst>
              </a:tr>
              <a:tr h="226314">
                <a:tc>
                  <a:txBody>
                    <a:bodyPr/>
                    <a:lstStyle/>
                    <a:p>
                      <a:pPr marL="0" marR="0" indent="323850">
                        <a:lnSpc>
                          <a:spcPct val="100000"/>
                        </a:lnSpc>
                        <a:spcBef>
                          <a:spcPts val="0"/>
                        </a:spcBef>
                        <a:spcAft>
                          <a:spcPts val="0"/>
                        </a:spcAft>
                      </a:pPr>
                      <a:r>
                        <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a:t>
                      </a:r>
                      <a:r>
                        <a:rPr lang="en-US" sz="1100">
                          <a:solidFill>
                            <a:schemeClr val="tx1"/>
                          </a:solidFill>
                        </a:rPr>
                        <a:t>–</a:t>
                      </a:r>
                      <a:r>
                        <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ECFCF"/>
                    </a:solidFill>
                  </a:tcPr>
                </a:tc>
                <a:tc>
                  <a:txBody>
                    <a:bodyPr/>
                    <a:lstStyle/>
                    <a:p>
                      <a:pPr marL="0" marR="0" algn="ctr">
                        <a:lnSpc>
                          <a:spcPct val="100000"/>
                        </a:lnSpc>
                        <a:spcBef>
                          <a:spcPts val="0"/>
                        </a:spcBef>
                        <a:spcAft>
                          <a:spcPts val="0"/>
                        </a:spcAft>
                      </a:pPr>
                      <a:r>
                        <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169 (94.4)</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ECFCF"/>
                    </a:solidFill>
                  </a:tcPr>
                </a:tc>
                <a:tc>
                  <a:txBody>
                    <a:bodyPr/>
                    <a:lstStyle/>
                    <a:p>
                      <a:pPr marL="0" marR="0" algn="ctr">
                        <a:lnSpc>
                          <a:spcPct val="100000"/>
                        </a:lnSpc>
                        <a:spcBef>
                          <a:spcPts val="0"/>
                        </a:spcBef>
                        <a:spcAft>
                          <a:spcPts val="0"/>
                        </a:spcAft>
                      </a:pPr>
                      <a:r>
                        <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165 (92.2)</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ECFCF"/>
                    </a:solidFill>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167 (94.4)</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ECFCF"/>
                    </a:solidFill>
                  </a:tcPr>
                </a:tc>
                <a:extLst>
                  <a:ext uri="{0D108BD9-81ED-4DB2-BD59-A6C34878D82A}">
                    <a16:rowId xmlns:a16="http://schemas.microsoft.com/office/drawing/2014/main" val="3105833868"/>
                  </a:ext>
                </a:extLst>
              </a:tr>
              <a:tr h="226314">
                <a:tc>
                  <a:txBody>
                    <a:bodyPr/>
                    <a:lstStyle/>
                    <a:p>
                      <a:pPr marL="0" marR="0" indent="323850">
                        <a:lnSpc>
                          <a:spcPct val="100000"/>
                        </a:lnSpc>
                        <a:spcBef>
                          <a:spcPts val="0"/>
                        </a:spcBef>
                        <a:spcAft>
                          <a:spcPts val="0"/>
                        </a:spcAft>
                      </a:pPr>
                      <a:r>
                        <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2</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 (5.6)</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14 (7.8)</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10 (5.6)</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2171475"/>
                  </a:ext>
                </a:extLst>
              </a:tr>
              <a:tr h="226314">
                <a:tc>
                  <a:txBody>
                    <a:bodyPr/>
                    <a:lstStyle/>
                    <a:p>
                      <a:pPr marL="0" marR="0">
                        <a:lnSpc>
                          <a:spcPct val="100000"/>
                        </a:lnSpc>
                        <a:spcBef>
                          <a:spcPts val="0"/>
                        </a:spcBef>
                        <a:spcAft>
                          <a:spcPts val="0"/>
                        </a:spcAft>
                      </a:pPr>
                      <a:r>
                        <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Bulky disease ≥5 cm</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46 (25.7)</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68 (38.0)</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54 (30.5)</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99263737"/>
                  </a:ext>
                </a:extLst>
              </a:tr>
              <a:tr h="226314">
                <a:tc>
                  <a:txBody>
                    <a:bodyPr/>
                    <a:lstStyle/>
                    <a:p>
                      <a:pPr marL="0" marR="0">
                        <a:lnSpc>
                          <a:spcPct val="100000"/>
                        </a:lnSpc>
                        <a:spcBef>
                          <a:spcPts val="0"/>
                        </a:spcBef>
                        <a:spcAft>
                          <a:spcPts val="0"/>
                        </a:spcAft>
                      </a:pPr>
                      <a:r>
                        <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Rai stage</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defTabSz="342900" rtl="0" eaLnBrk="1" latinLnBrk="0" hangingPunct="1">
                        <a:lnSpc>
                          <a:spcPct val="100000"/>
                        </a:lnSpc>
                        <a:spcBef>
                          <a:spcPts val="0"/>
                        </a:spcBef>
                        <a:spcAft>
                          <a:spcPts val="0"/>
                        </a:spcAft>
                      </a:pPr>
                      <a:endParaRPr lang="en-US" sz="11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defTabSz="342900" rtl="0" eaLnBrk="1" latinLnBrk="0" hangingPunct="1">
                        <a:lnSpc>
                          <a:spcPct val="100000"/>
                        </a:lnSpc>
                        <a:spcBef>
                          <a:spcPts val="0"/>
                        </a:spcBef>
                        <a:spcAft>
                          <a:spcPts val="0"/>
                        </a:spcAft>
                      </a:pPr>
                      <a:endParaRPr lang="en-US" sz="11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defTabSz="342900" rtl="0" eaLnBrk="1" latinLnBrk="0" hangingPunct="1">
                        <a:lnSpc>
                          <a:spcPct val="100000"/>
                        </a:lnSpc>
                        <a:spcBef>
                          <a:spcPts val="0"/>
                        </a:spcBef>
                        <a:spcAft>
                          <a:spcPts val="0"/>
                        </a:spcAft>
                      </a:pPr>
                      <a:endParaRPr lang="en-US" sz="11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61719014"/>
                  </a:ext>
                </a:extLst>
              </a:tr>
              <a:tr h="226314">
                <a:tc>
                  <a:txBody>
                    <a:bodyPr/>
                    <a:lstStyle/>
                    <a:p>
                      <a:pPr marL="0" marR="0" indent="323850">
                        <a:lnSpc>
                          <a:spcPct val="100000"/>
                        </a:lnSpc>
                        <a:spcBef>
                          <a:spcPts val="0"/>
                        </a:spcBef>
                        <a:spcAft>
                          <a:spcPts val="0"/>
                        </a:spcAft>
                      </a:pPr>
                      <a:r>
                        <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III</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ECFCF"/>
                    </a:solidFill>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47 (26.3)</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ECFCF"/>
                    </a:solidFill>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51 (28.5)</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ECFCF"/>
                    </a:solidFill>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40 (22.6)</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ECFCF"/>
                    </a:solidFill>
                  </a:tcPr>
                </a:tc>
                <a:extLst>
                  <a:ext uri="{0D108BD9-81ED-4DB2-BD59-A6C34878D82A}">
                    <a16:rowId xmlns:a16="http://schemas.microsoft.com/office/drawing/2014/main" val="2543590950"/>
                  </a:ext>
                </a:extLst>
              </a:tr>
              <a:tr h="226314">
                <a:tc>
                  <a:txBody>
                    <a:bodyPr/>
                    <a:lstStyle/>
                    <a:p>
                      <a:pPr marL="0" marR="0" indent="323850">
                        <a:lnSpc>
                          <a:spcPct val="100000"/>
                        </a:lnSpc>
                        <a:spcBef>
                          <a:spcPts val="0"/>
                        </a:spcBef>
                        <a:spcAft>
                          <a:spcPts val="0"/>
                        </a:spcAft>
                      </a:pPr>
                      <a:r>
                        <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IV</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38 (21.2)</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37 (20.7)</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38 (21.5)</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3459223"/>
                  </a:ext>
                </a:extLst>
              </a:tr>
              <a:tr h="226314">
                <a:tc>
                  <a:txBody>
                    <a:bodyPr/>
                    <a:lstStyle/>
                    <a:p>
                      <a:pPr marL="0" marR="0">
                        <a:lnSpc>
                          <a:spcPct val="100000"/>
                        </a:lnSpc>
                        <a:spcBef>
                          <a:spcPts val="0"/>
                        </a:spcBef>
                        <a:spcAft>
                          <a:spcPts val="0"/>
                        </a:spcAft>
                      </a:pPr>
                      <a:r>
                        <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Cytogenetic subgroup</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defTabSz="342900" rtl="0" eaLnBrk="1" latinLnBrk="0" hangingPunct="1">
                        <a:lnSpc>
                          <a:spcPct val="100000"/>
                        </a:lnSpc>
                        <a:spcBef>
                          <a:spcPts val="0"/>
                        </a:spcBef>
                        <a:spcAft>
                          <a:spcPts val="0"/>
                        </a:spcAft>
                      </a:pPr>
                      <a:endParaRPr lang="en-US" sz="11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8268280"/>
                  </a:ext>
                </a:extLst>
              </a:tr>
              <a:tr h="226314">
                <a:tc>
                  <a:txBody>
                    <a:bodyPr/>
                    <a:lstStyle/>
                    <a:p>
                      <a:pPr marL="336550" marR="0">
                        <a:lnSpc>
                          <a:spcPct val="100000"/>
                        </a:lnSpc>
                        <a:spcBef>
                          <a:spcPts val="0"/>
                        </a:spcBef>
                        <a:spcAft>
                          <a:spcPts val="0"/>
                        </a:spcAft>
                      </a:pPr>
                      <a:r>
                        <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del(17p)</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9E9"/>
                    </a:solidFill>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17 (9.5)</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9E9"/>
                    </a:solidFill>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16 (8.9)</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9E9"/>
                    </a:solidFill>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17 (9.6)</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9E9"/>
                    </a:solidFill>
                  </a:tcPr>
                </a:tc>
                <a:extLst>
                  <a:ext uri="{0D108BD9-81ED-4DB2-BD59-A6C34878D82A}">
                    <a16:rowId xmlns:a16="http://schemas.microsoft.com/office/drawing/2014/main" val="2242049971"/>
                  </a:ext>
                </a:extLst>
              </a:tr>
              <a:tr h="226314">
                <a:tc>
                  <a:txBody>
                    <a:bodyPr/>
                    <a:lstStyle/>
                    <a:p>
                      <a:pPr marL="336550" marR="0" lvl="0" indent="0" algn="l" defTabSz="342900" rtl="0" eaLnBrk="1" fontAlgn="auto" latinLnBrk="0" hangingPunct="1">
                        <a:lnSpc>
                          <a:spcPct val="100000"/>
                        </a:lnSpc>
                        <a:spcBef>
                          <a:spcPts val="0"/>
                        </a:spcBef>
                        <a:spcAft>
                          <a:spcPts val="0"/>
                        </a:spcAft>
                        <a:buClrTx/>
                        <a:buSzTx/>
                        <a:buFontTx/>
                        <a:buNone/>
                        <a:tabLst/>
                        <a:defRPr/>
                      </a:pPr>
                      <a:r>
                        <a:rPr lang="en-US" sz="1100">
                          <a:solidFill>
                            <a:schemeClr val="tx1"/>
                          </a:solidFill>
                          <a:effectLst/>
                          <a:latin typeface="Arial" panose="020B0604020202020204" pitchFamily="34" charset="0"/>
                          <a:ea typeface="Calibri" panose="020F0502020204030204" pitchFamily="34" charset="0"/>
                          <a:cs typeface="Arial" panose="020B0604020202020204" pitchFamily="34" charset="0"/>
                        </a:rPr>
                        <a:t>del(17p) and/or mutated </a:t>
                      </a:r>
                      <a:r>
                        <a:rPr lang="en-US" sz="1100" i="1">
                          <a:solidFill>
                            <a:schemeClr val="tx1"/>
                          </a:solidFill>
                          <a:effectLst/>
                          <a:latin typeface="Arial" panose="020B0604020202020204" pitchFamily="34" charset="0"/>
                          <a:ea typeface="Calibri" panose="020F0502020204030204" pitchFamily="34" charset="0"/>
                          <a:cs typeface="Arial" panose="020B0604020202020204" pitchFamily="34" charset="0"/>
                        </a:rPr>
                        <a:t>TP53 </a:t>
                      </a:r>
                      <a:endParaRPr lang="en-US" sz="1100" i="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9E9"/>
                    </a:solidFill>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25 (13.9)</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9E9"/>
                    </a:solidFill>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23 (12.8)</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9E9"/>
                    </a:solidFill>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25 (14.1)</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9E9"/>
                    </a:solidFill>
                  </a:tcPr>
                </a:tc>
                <a:extLst>
                  <a:ext uri="{0D108BD9-81ED-4DB2-BD59-A6C34878D82A}">
                    <a16:rowId xmlns:a16="http://schemas.microsoft.com/office/drawing/2014/main" val="1662136460"/>
                  </a:ext>
                </a:extLst>
              </a:tr>
              <a:tr h="226314">
                <a:tc>
                  <a:txBody>
                    <a:bodyPr/>
                    <a:lstStyle/>
                    <a:p>
                      <a:pPr marL="336550" marR="0">
                        <a:lnSpc>
                          <a:spcPct val="100000"/>
                        </a:lnSpc>
                        <a:spcBef>
                          <a:spcPts val="0"/>
                        </a:spcBef>
                        <a:spcAft>
                          <a:spcPts val="0"/>
                        </a:spcAft>
                      </a:pPr>
                      <a:r>
                        <a:rPr lang="en-US" sz="1100" strike="noStrike">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Complex karyotype</a:t>
                      </a:r>
                      <a:r>
                        <a:rPr lang="en-US" sz="1100" strike="noStrike" baseline="30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a:t>
                      </a:r>
                      <a:endParaRPr lang="en-US" sz="1100" strike="noStrike" baseline="30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9E9"/>
                    </a:solidFill>
                  </a:tcPr>
                </a:tc>
                <a:tc>
                  <a:txBody>
                    <a:bodyPr/>
                    <a:lstStyle/>
                    <a:p>
                      <a:pPr marL="0" marR="0" algn="ctr" defTabSz="342900" rtl="0" eaLnBrk="1" latinLnBrk="0" hangingPunct="1">
                        <a:lnSpc>
                          <a:spcPct val="100000"/>
                        </a:lnSpc>
                        <a:spcBef>
                          <a:spcPts val="0"/>
                        </a:spcBef>
                        <a:spcAft>
                          <a:spcPts val="0"/>
                        </a:spcAft>
                      </a:pPr>
                      <a:r>
                        <a:rPr lang="en-US" sz="1100" strike="noStrike"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28 (15.6)</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9E9"/>
                    </a:solidFill>
                  </a:tcPr>
                </a:tc>
                <a:tc>
                  <a:txBody>
                    <a:bodyPr/>
                    <a:lstStyle/>
                    <a:p>
                      <a:pPr marL="0" marR="0" algn="ctr" defTabSz="342900" rtl="0" eaLnBrk="1" latinLnBrk="0" hangingPunct="1">
                        <a:lnSpc>
                          <a:spcPct val="100000"/>
                        </a:lnSpc>
                        <a:spcBef>
                          <a:spcPts val="0"/>
                        </a:spcBef>
                        <a:spcAft>
                          <a:spcPts val="0"/>
                        </a:spcAft>
                      </a:pPr>
                      <a:r>
                        <a:rPr lang="en-US" sz="1100" strike="noStrike"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31 (17.3)</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9E9"/>
                    </a:solidFill>
                  </a:tcPr>
                </a:tc>
                <a:tc>
                  <a:txBody>
                    <a:bodyPr/>
                    <a:lstStyle/>
                    <a:p>
                      <a:pPr marL="0" marR="0" algn="ctr" defTabSz="342900" rtl="0" eaLnBrk="1" latinLnBrk="0" hangingPunct="1">
                        <a:lnSpc>
                          <a:spcPct val="100000"/>
                        </a:lnSpc>
                        <a:spcBef>
                          <a:spcPts val="0"/>
                        </a:spcBef>
                        <a:spcAft>
                          <a:spcPts val="0"/>
                        </a:spcAft>
                      </a:pPr>
                      <a:r>
                        <a:rPr lang="en-US" sz="1100" strike="noStrike"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32 (18.1)</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9E9"/>
                    </a:solidFill>
                  </a:tcPr>
                </a:tc>
                <a:extLst>
                  <a:ext uri="{0D108BD9-81ED-4DB2-BD59-A6C34878D82A}">
                    <a16:rowId xmlns:a16="http://schemas.microsoft.com/office/drawing/2014/main" val="1490555271"/>
                  </a:ext>
                </a:extLst>
              </a:tr>
              <a:tr h="226314">
                <a:tc>
                  <a:txBody>
                    <a:bodyPr/>
                    <a:lstStyle/>
                    <a:p>
                      <a:pPr marL="323850" marR="0" indent="-323850">
                        <a:lnSpc>
                          <a:spcPct val="100000"/>
                        </a:lnSpc>
                        <a:spcBef>
                          <a:spcPts val="0"/>
                        </a:spcBef>
                        <a:spcAft>
                          <a:spcPts val="0"/>
                        </a:spcAft>
                      </a:pPr>
                      <a:r>
                        <a:rPr lang="en-US" sz="1100">
                          <a:solidFill>
                            <a:schemeClr val="tx1"/>
                          </a:solidFill>
                          <a:effectLst/>
                          <a:latin typeface="Arial" panose="020B0604020202020204" pitchFamily="34" charset="0"/>
                          <a:ea typeface="Calibri" panose="020F0502020204030204" pitchFamily="34" charset="0"/>
                          <a:cs typeface="Arial" panose="020B0604020202020204" pitchFamily="34" charset="0"/>
                        </a:rPr>
                        <a:t>Mutated </a:t>
                      </a:r>
                      <a:r>
                        <a:rPr lang="en-US" sz="1100" i="1">
                          <a:solidFill>
                            <a:schemeClr val="tx1"/>
                          </a:solidFill>
                          <a:effectLst/>
                          <a:latin typeface="Arial" panose="020B0604020202020204" pitchFamily="34" charset="0"/>
                          <a:ea typeface="Calibri" panose="020F0502020204030204" pitchFamily="34" charset="0"/>
                          <a:cs typeface="Times New Roman" panose="02020603050405020304" pitchFamily="18" charset="0"/>
                        </a:rPr>
                        <a:t>TP53</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ECFCF"/>
                    </a:solidFill>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21 (11.7)</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ECFCF"/>
                    </a:solidFill>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19 (10.6)</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ECFCF"/>
                    </a:solidFill>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21 (11.9)</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ECFCF"/>
                    </a:solidFill>
                  </a:tcPr>
                </a:tc>
                <a:extLst>
                  <a:ext uri="{0D108BD9-81ED-4DB2-BD59-A6C34878D82A}">
                    <a16:rowId xmlns:a16="http://schemas.microsoft.com/office/drawing/2014/main" val="769302802"/>
                  </a:ext>
                </a:extLst>
              </a:tr>
              <a:tr h="226314">
                <a:tc>
                  <a:txBody>
                    <a:bodyPr/>
                    <a:lstStyle/>
                    <a:p>
                      <a:pPr marL="323850" marR="0" indent="-323850">
                        <a:lnSpc>
                          <a:spcPct val="100000"/>
                        </a:lnSpc>
                        <a:spcBef>
                          <a:spcPts val="0"/>
                        </a:spcBef>
                        <a:spcAft>
                          <a:spcPts val="0"/>
                        </a:spcAft>
                      </a:pPr>
                      <a:r>
                        <a:rPr lang="en-US" sz="1100">
                          <a:solidFill>
                            <a:schemeClr val="tx1"/>
                          </a:solidFill>
                          <a:effectLst/>
                          <a:latin typeface="+mn-lt"/>
                          <a:ea typeface="Calibri" panose="020F0502020204030204" pitchFamily="34" charset="0"/>
                          <a:cs typeface="Times New Roman" panose="02020603050405020304" pitchFamily="18" charset="0"/>
                        </a:rPr>
                        <a:t>Unmutated IGHV</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9E9"/>
                    </a:solidFill>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mn-lt"/>
                          <a:ea typeface="Times New Roman" panose="02020603050405020304" pitchFamily="18" charset="0"/>
                          <a:cs typeface="Times New Roman" panose="02020603050405020304" pitchFamily="18" charset="0"/>
                        </a:rPr>
                        <a:t>103 (57.5)</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9E9"/>
                    </a:solidFill>
                  </a:tcPr>
                </a:tc>
                <a:tc>
                  <a:txBody>
                    <a:bodyPr/>
                    <a:lstStyle/>
                    <a:p>
                      <a:pPr marL="0" marR="0" algn="ctr" defTabSz="342900" rtl="0" eaLnBrk="1" latinLnBrk="0" hangingPunct="1">
                        <a:lnSpc>
                          <a:spcPct val="100000"/>
                        </a:lnSpc>
                        <a:spcBef>
                          <a:spcPts val="0"/>
                        </a:spcBef>
                        <a:spcAft>
                          <a:spcPts val="0"/>
                        </a:spcAft>
                      </a:pPr>
                      <a:r>
                        <a:rPr lang="en-US" sz="1100" kern="1200">
                          <a:solidFill>
                            <a:schemeClr val="tx1"/>
                          </a:solidFill>
                          <a:effectLst/>
                          <a:latin typeface="+mn-lt"/>
                          <a:ea typeface="Times New Roman" panose="02020603050405020304" pitchFamily="18" charset="0"/>
                          <a:cs typeface="Times New Roman" panose="02020603050405020304" pitchFamily="18" charset="0"/>
                        </a:rPr>
                        <a:t>118 (65.9)</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9E9"/>
                    </a:solidFill>
                  </a:tcPr>
                </a:tc>
                <a:tc>
                  <a:txBody>
                    <a:bodyPr/>
                    <a:lstStyle/>
                    <a:p>
                      <a:pPr marL="0" marR="0" algn="ctr" defTabSz="342900" rtl="0" eaLnBrk="1" latinLnBrk="0" hangingPunct="1">
                        <a:lnSpc>
                          <a:spcPct val="100000"/>
                        </a:lnSpc>
                        <a:spcBef>
                          <a:spcPts val="0"/>
                        </a:spcBef>
                        <a:spcAft>
                          <a:spcPts val="0"/>
                        </a:spcAft>
                      </a:pPr>
                      <a:r>
                        <a:rPr lang="en-US" sz="1100" kern="1200" dirty="0">
                          <a:solidFill>
                            <a:schemeClr val="tx1"/>
                          </a:solidFill>
                          <a:effectLst/>
                          <a:latin typeface="+mn-lt"/>
                          <a:ea typeface="Times New Roman" panose="02020603050405020304" pitchFamily="18" charset="0"/>
                          <a:cs typeface="Times New Roman" panose="02020603050405020304" pitchFamily="18" charset="0"/>
                        </a:rPr>
                        <a:t>116 (65.5)</a:t>
                      </a:r>
                    </a:p>
                  </a:txBody>
                  <a:tcPr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9E9"/>
                    </a:solidFill>
                  </a:tcPr>
                </a:tc>
                <a:extLst>
                  <a:ext uri="{0D108BD9-81ED-4DB2-BD59-A6C34878D82A}">
                    <a16:rowId xmlns:a16="http://schemas.microsoft.com/office/drawing/2014/main" val="2241001751"/>
                  </a:ext>
                </a:extLst>
              </a:tr>
            </a:tbl>
          </a:graphicData>
        </a:graphic>
      </p:graphicFrame>
      <p:sp>
        <p:nvSpPr>
          <p:cNvPr id="5" name="Slide Number Placeholder 20">
            <a:extLst>
              <a:ext uri="{FF2B5EF4-FFF2-40B4-BE49-F238E27FC236}">
                <a16:creationId xmlns:a16="http://schemas.microsoft.com/office/drawing/2014/main" id="{CE1A7CE3-F82F-E401-7CD5-DFE434DBA2CE}"/>
              </a:ext>
            </a:extLst>
          </p:cNvPr>
          <p:cNvSpPr>
            <a:spLocks noGrp="1"/>
          </p:cNvSpPr>
          <p:nvPr>
            <p:ph type="sldNum" sz="quarter" idx="4"/>
          </p:nvPr>
        </p:nvSpPr>
        <p:spPr>
          <a:xfrm>
            <a:off x="208723" y="4843353"/>
            <a:ext cx="396000" cy="162000"/>
          </a:xfrm>
        </p:spPr>
        <p:txBody>
          <a:bodyPr/>
          <a:lstStyle/>
          <a:p>
            <a:pPr defTabSz="685800" fontAlgn="auto">
              <a:spcBef>
                <a:spcPts val="0"/>
              </a:spcBef>
              <a:spcAft>
                <a:spcPts val="0"/>
              </a:spcAft>
            </a:pPr>
            <a:fld id="{3C4F54F3-C349-4609-AFEE-01462D5C7942}" type="slidenum">
              <a:rPr lang="en-GB">
                <a:solidFill>
                  <a:prstClr val="black"/>
                </a:solidFill>
                <a:ea typeface="+mn-ea"/>
              </a:rPr>
              <a:pPr defTabSz="685800" fontAlgn="auto">
                <a:spcBef>
                  <a:spcPts val="0"/>
                </a:spcBef>
                <a:spcAft>
                  <a:spcPts val="0"/>
                </a:spcAft>
              </a:pPr>
              <a:t>70</a:t>
            </a:fld>
            <a:endParaRPr lang="en-GB">
              <a:solidFill>
                <a:prstClr val="black"/>
              </a:solidFill>
              <a:ea typeface="+mn-ea"/>
            </a:endParaRPr>
          </a:p>
        </p:txBody>
      </p:sp>
      <p:sp>
        <p:nvSpPr>
          <p:cNvPr id="2" name="TextBox 1">
            <a:extLst>
              <a:ext uri="{FF2B5EF4-FFF2-40B4-BE49-F238E27FC236}">
                <a16:creationId xmlns:a16="http://schemas.microsoft.com/office/drawing/2014/main" id="{3A116988-3041-6677-C837-C6ECCE8A4F04}"/>
              </a:ext>
            </a:extLst>
          </p:cNvPr>
          <p:cNvSpPr txBox="1"/>
          <p:nvPr/>
        </p:nvSpPr>
        <p:spPr>
          <a:xfrm>
            <a:off x="468235" y="3677323"/>
            <a:ext cx="7889066" cy="300082"/>
          </a:xfrm>
          <a:prstGeom prst="rect">
            <a:avLst/>
          </a:prstGeom>
          <a:noFill/>
          <a:ln>
            <a:solidFill>
              <a:srgbClr val="FF0000"/>
            </a:solidFill>
          </a:ln>
        </p:spPr>
        <p:txBody>
          <a:bodyPr wrap="square" rtlCol="0">
            <a:spAutoFit/>
          </a:bodyP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4" name="TextBox 3">
            <a:extLst>
              <a:ext uri="{FF2B5EF4-FFF2-40B4-BE49-F238E27FC236}">
                <a16:creationId xmlns:a16="http://schemas.microsoft.com/office/drawing/2014/main" id="{898ADA6F-8329-0ED5-57EF-BEB999925C85}"/>
              </a:ext>
            </a:extLst>
          </p:cNvPr>
          <p:cNvSpPr txBox="1"/>
          <p:nvPr/>
        </p:nvSpPr>
        <p:spPr>
          <a:xfrm>
            <a:off x="406723" y="4358728"/>
            <a:ext cx="7889066" cy="300082"/>
          </a:xfrm>
          <a:prstGeom prst="rect">
            <a:avLst/>
          </a:prstGeom>
          <a:noFill/>
          <a:ln>
            <a:solidFill>
              <a:srgbClr val="FF0000"/>
            </a:solidFill>
          </a:ln>
        </p:spPr>
        <p:txBody>
          <a:bodyPr wrap="square" rtlCol="0">
            <a:spAutoFit/>
          </a:bodyP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6" name="TextBox 5">
            <a:extLst>
              <a:ext uri="{FF2B5EF4-FFF2-40B4-BE49-F238E27FC236}">
                <a16:creationId xmlns:a16="http://schemas.microsoft.com/office/drawing/2014/main" id="{66B096CD-CB10-9D22-1D1D-283C4635EBD2}"/>
              </a:ext>
            </a:extLst>
          </p:cNvPr>
          <p:cNvSpPr txBox="1"/>
          <p:nvPr/>
        </p:nvSpPr>
        <p:spPr>
          <a:xfrm>
            <a:off x="4754486" y="4961216"/>
            <a:ext cx="4571211" cy="207749"/>
          </a:xfrm>
          <a:prstGeom prst="rect">
            <a:avLst/>
          </a:prstGeom>
          <a:noFill/>
        </p:spPr>
        <p:txBody>
          <a:bodyPr wrap="square">
            <a:spAutoFit/>
          </a:bodyPr>
          <a:lstStyle/>
          <a:p>
            <a:pPr defTabSz="685800" fontAlgn="auto">
              <a:spcBef>
                <a:spcPts val="0"/>
              </a:spcBef>
              <a:spcAft>
                <a:spcPts val="0"/>
              </a:spcAft>
              <a:defRPr/>
            </a:pPr>
            <a:r>
              <a:rPr lang="it-IT" sz="750" dirty="0">
                <a:solidFill>
                  <a:prstClr val="black"/>
                </a:solidFill>
                <a:latin typeface="Calibri" panose="020F0502020204030204"/>
                <a:ea typeface="+mn-ea"/>
                <a:cs typeface="+mn-cs"/>
              </a:rPr>
              <a:t>Sharman et al </a:t>
            </a:r>
            <a:r>
              <a:rPr lang="en-US" sz="750" i="1" dirty="0">
                <a:solidFill>
                  <a:prstClr val="black"/>
                </a:solidFill>
                <a:latin typeface="Calibri" panose="020F0502020204030204"/>
                <a:ea typeface="+mn-ea"/>
                <a:cs typeface="+mn-cs"/>
              </a:rPr>
              <a:t>Presented at the American Society of Hematology (ASH) Annual Meeting; December 9–12, 2023 </a:t>
            </a:r>
            <a:endParaRPr lang="en-US" sz="75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69105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CF03561D-632A-68EA-E3BE-31307CEEC707}"/>
              </a:ext>
            </a:extLst>
          </p:cNvPr>
          <p:cNvSpPr>
            <a:spLocks noGrp="1"/>
          </p:cNvSpPr>
          <p:nvPr>
            <p:ph type="title"/>
          </p:nvPr>
        </p:nvSpPr>
        <p:spPr/>
        <p:txBody>
          <a:bodyPr>
            <a:normAutofit fontScale="90000"/>
          </a:bodyPr>
          <a:lstStyle/>
          <a:p>
            <a:r>
              <a:rPr lang="en-US">
                <a:solidFill>
                  <a:schemeClr val="tx1"/>
                </a:solidFill>
              </a:rPr>
              <a:t>Median PFS was significantly higher for A-containing arms vs O+Clb</a:t>
            </a:r>
            <a:endParaRPr lang="en-US" strike="sngStrike">
              <a:solidFill>
                <a:schemeClr val="tx1"/>
              </a:solidFill>
            </a:endParaRPr>
          </a:p>
        </p:txBody>
      </p:sp>
      <p:sp>
        <p:nvSpPr>
          <p:cNvPr id="8" name="TextBox 7">
            <a:extLst>
              <a:ext uri="{FF2B5EF4-FFF2-40B4-BE49-F238E27FC236}">
                <a16:creationId xmlns:a16="http://schemas.microsoft.com/office/drawing/2014/main" id="{932B4307-5A30-CD9A-B3C3-D221D8660B6D}"/>
              </a:ext>
            </a:extLst>
          </p:cNvPr>
          <p:cNvSpPr txBox="1"/>
          <p:nvPr/>
        </p:nvSpPr>
        <p:spPr>
          <a:xfrm>
            <a:off x="239321" y="4415522"/>
            <a:ext cx="7884225" cy="307777"/>
          </a:xfrm>
          <a:prstGeom prst="rect">
            <a:avLst/>
          </a:prstGeom>
          <a:noFill/>
        </p:spPr>
        <p:txBody>
          <a:bodyPr wrap="square">
            <a:spAutoFit/>
          </a:bodyPr>
          <a:lstStyle/>
          <a:p>
            <a:pPr marL="285743" indent="-285743" defTabSz="685800" fontAlgn="auto">
              <a:spcBef>
                <a:spcPts val="0"/>
              </a:spcBef>
              <a:spcAft>
                <a:spcPts val="0"/>
              </a:spcAft>
              <a:buClr>
                <a:srgbClr val="ED7D31"/>
              </a:buClr>
              <a:buFont typeface="Arial" panose="020B0604020202020204" pitchFamily="34" charset="0"/>
              <a:buChar char="•"/>
            </a:pPr>
            <a:r>
              <a:rPr lang="en-US" sz="1400">
                <a:solidFill>
                  <a:prstClr val="black"/>
                </a:solidFill>
                <a:latin typeface="Calibri" panose="020F0502020204030204"/>
                <a:ea typeface="+mn-ea"/>
                <a:cs typeface="+mn-cs"/>
              </a:rPr>
              <a:t>Median PFS was significantly higher for A+O vs A</a:t>
            </a:r>
          </a:p>
        </p:txBody>
      </p:sp>
      <p:graphicFrame>
        <p:nvGraphicFramePr>
          <p:cNvPr id="98" name="Table 2934">
            <a:extLst>
              <a:ext uri="{FF2B5EF4-FFF2-40B4-BE49-F238E27FC236}">
                <a16:creationId xmlns:a16="http://schemas.microsoft.com/office/drawing/2014/main" id="{75BFB31E-D962-BD2B-212B-69F7A7C372B6}"/>
              </a:ext>
            </a:extLst>
          </p:cNvPr>
          <p:cNvGraphicFramePr>
            <a:graphicFrameLocks noGrp="1"/>
          </p:cNvGraphicFramePr>
          <p:nvPr/>
        </p:nvGraphicFramePr>
        <p:xfrm>
          <a:off x="1700926" y="3962192"/>
          <a:ext cx="6522253" cy="404364"/>
        </p:xfrm>
        <a:graphic>
          <a:graphicData uri="http://schemas.openxmlformats.org/drawingml/2006/table">
            <a:tbl>
              <a:tblPr firstRow="1" bandRow="1">
                <a:tableStyleId>{5C22544A-7EE6-4342-B048-85BDC9FD1C3A}</a:tableStyleId>
              </a:tblPr>
              <a:tblGrid>
                <a:gridCol w="210395">
                  <a:extLst>
                    <a:ext uri="{9D8B030D-6E8A-4147-A177-3AD203B41FA5}">
                      <a16:colId xmlns:a16="http://schemas.microsoft.com/office/drawing/2014/main" val="2282795252"/>
                    </a:ext>
                  </a:extLst>
                </a:gridCol>
                <a:gridCol w="210395">
                  <a:extLst>
                    <a:ext uri="{9D8B030D-6E8A-4147-A177-3AD203B41FA5}">
                      <a16:colId xmlns:a16="http://schemas.microsoft.com/office/drawing/2014/main" val="1482493627"/>
                    </a:ext>
                  </a:extLst>
                </a:gridCol>
                <a:gridCol w="210395">
                  <a:extLst>
                    <a:ext uri="{9D8B030D-6E8A-4147-A177-3AD203B41FA5}">
                      <a16:colId xmlns:a16="http://schemas.microsoft.com/office/drawing/2014/main" val="3299529336"/>
                    </a:ext>
                  </a:extLst>
                </a:gridCol>
                <a:gridCol w="210395">
                  <a:extLst>
                    <a:ext uri="{9D8B030D-6E8A-4147-A177-3AD203B41FA5}">
                      <a16:colId xmlns:a16="http://schemas.microsoft.com/office/drawing/2014/main" val="73712764"/>
                    </a:ext>
                  </a:extLst>
                </a:gridCol>
                <a:gridCol w="210395">
                  <a:extLst>
                    <a:ext uri="{9D8B030D-6E8A-4147-A177-3AD203B41FA5}">
                      <a16:colId xmlns:a16="http://schemas.microsoft.com/office/drawing/2014/main" val="443531768"/>
                    </a:ext>
                  </a:extLst>
                </a:gridCol>
                <a:gridCol w="210395">
                  <a:extLst>
                    <a:ext uri="{9D8B030D-6E8A-4147-A177-3AD203B41FA5}">
                      <a16:colId xmlns:a16="http://schemas.microsoft.com/office/drawing/2014/main" val="2290675574"/>
                    </a:ext>
                  </a:extLst>
                </a:gridCol>
                <a:gridCol w="210395">
                  <a:extLst>
                    <a:ext uri="{9D8B030D-6E8A-4147-A177-3AD203B41FA5}">
                      <a16:colId xmlns:a16="http://schemas.microsoft.com/office/drawing/2014/main" val="1422294577"/>
                    </a:ext>
                  </a:extLst>
                </a:gridCol>
                <a:gridCol w="210395">
                  <a:extLst>
                    <a:ext uri="{9D8B030D-6E8A-4147-A177-3AD203B41FA5}">
                      <a16:colId xmlns:a16="http://schemas.microsoft.com/office/drawing/2014/main" val="265111118"/>
                    </a:ext>
                  </a:extLst>
                </a:gridCol>
                <a:gridCol w="210395">
                  <a:extLst>
                    <a:ext uri="{9D8B030D-6E8A-4147-A177-3AD203B41FA5}">
                      <a16:colId xmlns:a16="http://schemas.microsoft.com/office/drawing/2014/main" val="3054842853"/>
                    </a:ext>
                  </a:extLst>
                </a:gridCol>
                <a:gridCol w="210395">
                  <a:extLst>
                    <a:ext uri="{9D8B030D-6E8A-4147-A177-3AD203B41FA5}">
                      <a16:colId xmlns:a16="http://schemas.microsoft.com/office/drawing/2014/main" val="158649731"/>
                    </a:ext>
                  </a:extLst>
                </a:gridCol>
                <a:gridCol w="210395">
                  <a:extLst>
                    <a:ext uri="{9D8B030D-6E8A-4147-A177-3AD203B41FA5}">
                      <a16:colId xmlns:a16="http://schemas.microsoft.com/office/drawing/2014/main" val="2086004233"/>
                    </a:ext>
                  </a:extLst>
                </a:gridCol>
                <a:gridCol w="210395">
                  <a:extLst>
                    <a:ext uri="{9D8B030D-6E8A-4147-A177-3AD203B41FA5}">
                      <a16:colId xmlns:a16="http://schemas.microsoft.com/office/drawing/2014/main" val="1410402741"/>
                    </a:ext>
                  </a:extLst>
                </a:gridCol>
                <a:gridCol w="210395">
                  <a:extLst>
                    <a:ext uri="{9D8B030D-6E8A-4147-A177-3AD203B41FA5}">
                      <a16:colId xmlns:a16="http://schemas.microsoft.com/office/drawing/2014/main" val="641719834"/>
                    </a:ext>
                  </a:extLst>
                </a:gridCol>
                <a:gridCol w="210395">
                  <a:extLst>
                    <a:ext uri="{9D8B030D-6E8A-4147-A177-3AD203B41FA5}">
                      <a16:colId xmlns:a16="http://schemas.microsoft.com/office/drawing/2014/main" val="3151599353"/>
                    </a:ext>
                  </a:extLst>
                </a:gridCol>
                <a:gridCol w="210395">
                  <a:extLst>
                    <a:ext uri="{9D8B030D-6E8A-4147-A177-3AD203B41FA5}">
                      <a16:colId xmlns:a16="http://schemas.microsoft.com/office/drawing/2014/main" val="2195008622"/>
                    </a:ext>
                  </a:extLst>
                </a:gridCol>
                <a:gridCol w="210395">
                  <a:extLst>
                    <a:ext uri="{9D8B030D-6E8A-4147-A177-3AD203B41FA5}">
                      <a16:colId xmlns:a16="http://schemas.microsoft.com/office/drawing/2014/main" val="4064214242"/>
                    </a:ext>
                  </a:extLst>
                </a:gridCol>
                <a:gridCol w="210395">
                  <a:extLst>
                    <a:ext uri="{9D8B030D-6E8A-4147-A177-3AD203B41FA5}">
                      <a16:colId xmlns:a16="http://schemas.microsoft.com/office/drawing/2014/main" val="3158462429"/>
                    </a:ext>
                  </a:extLst>
                </a:gridCol>
                <a:gridCol w="210395">
                  <a:extLst>
                    <a:ext uri="{9D8B030D-6E8A-4147-A177-3AD203B41FA5}">
                      <a16:colId xmlns:a16="http://schemas.microsoft.com/office/drawing/2014/main" val="4218325464"/>
                    </a:ext>
                  </a:extLst>
                </a:gridCol>
                <a:gridCol w="210395">
                  <a:extLst>
                    <a:ext uri="{9D8B030D-6E8A-4147-A177-3AD203B41FA5}">
                      <a16:colId xmlns:a16="http://schemas.microsoft.com/office/drawing/2014/main" val="680919806"/>
                    </a:ext>
                  </a:extLst>
                </a:gridCol>
                <a:gridCol w="210395">
                  <a:extLst>
                    <a:ext uri="{9D8B030D-6E8A-4147-A177-3AD203B41FA5}">
                      <a16:colId xmlns:a16="http://schemas.microsoft.com/office/drawing/2014/main" val="1849934185"/>
                    </a:ext>
                  </a:extLst>
                </a:gridCol>
                <a:gridCol w="210395">
                  <a:extLst>
                    <a:ext uri="{9D8B030D-6E8A-4147-A177-3AD203B41FA5}">
                      <a16:colId xmlns:a16="http://schemas.microsoft.com/office/drawing/2014/main" val="1495133064"/>
                    </a:ext>
                  </a:extLst>
                </a:gridCol>
                <a:gridCol w="210395">
                  <a:extLst>
                    <a:ext uri="{9D8B030D-6E8A-4147-A177-3AD203B41FA5}">
                      <a16:colId xmlns:a16="http://schemas.microsoft.com/office/drawing/2014/main" val="2351097443"/>
                    </a:ext>
                  </a:extLst>
                </a:gridCol>
                <a:gridCol w="210395">
                  <a:extLst>
                    <a:ext uri="{9D8B030D-6E8A-4147-A177-3AD203B41FA5}">
                      <a16:colId xmlns:a16="http://schemas.microsoft.com/office/drawing/2014/main" val="3104606335"/>
                    </a:ext>
                  </a:extLst>
                </a:gridCol>
                <a:gridCol w="210395">
                  <a:extLst>
                    <a:ext uri="{9D8B030D-6E8A-4147-A177-3AD203B41FA5}">
                      <a16:colId xmlns:a16="http://schemas.microsoft.com/office/drawing/2014/main" val="1339162880"/>
                    </a:ext>
                  </a:extLst>
                </a:gridCol>
                <a:gridCol w="210395">
                  <a:extLst>
                    <a:ext uri="{9D8B030D-6E8A-4147-A177-3AD203B41FA5}">
                      <a16:colId xmlns:a16="http://schemas.microsoft.com/office/drawing/2014/main" val="1146337631"/>
                    </a:ext>
                  </a:extLst>
                </a:gridCol>
                <a:gridCol w="210395">
                  <a:extLst>
                    <a:ext uri="{9D8B030D-6E8A-4147-A177-3AD203B41FA5}">
                      <a16:colId xmlns:a16="http://schemas.microsoft.com/office/drawing/2014/main" val="1238105028"/>
                    </a:ext>
                  </a:extLst>
                </a:gridCol>
                <a:gridCol w="210395">
                  <a:extLst>
                    <a:ext uri="{9D8B030D-6E8A-4147-A177-3AD203B41FA5}">
                      <a16:colId xmlns:a16="http://schemas.microsoft.com/office/drawing/2014/main" val="2915863881"/>
                    </a:ext>
                  </a:extLst>
                </a:gridCol>
                <a:gridCol w="210395">
                  <a:extLst>
                    <a:ext uri="{9D8B030D-6E8A-4147-A177-3AD203B41FA5}">
                      <a16:colId xmlns:a16="http://schemas.microsoft.com/office/drawing/2014/main" val="2302370350"/>
                    </a:ext>
                  </a:extLst>
                </a:gridCol>
                <a:gridCol w="210395">
                  <a:extLst>
                    <a:ext uri="{9D8B030D-6E8A-4147-A177-3AD203B41FA5}">
                      <a16:colId xmlns:a16="http://schemas.microsoft.com/office/drawing/2014/main" val="1053739462"/>
                    </a:ext>
                  </a:extLst>
                </a:gridCol>
                <a:gridCol w="210395">
                  <a:extLst>
                    <a:ext uri="{9D8B030D-6E8A-4147-A177-3AD203B41FA5}">
                      <a16:colId xmlns:a16="http://schemas.microsoft.com/office/drawing/2014/main" val="1725715375"/>
                    </a:ext>
                  </a:extLst>
                </a:gridCol>
                <a:gridCol w="210395">
                  <a:extLst>
                    <a:ext uri="{9D8B030D-6E8A-4147-A177-3AD203B41FA5}">
                      <a16:colId xmlns:a16="http://schemas.microsoft.com/office/drawing/2014/main" val="1917687807"/>
                    </a:ext>
                  </a:extLst>
                </a:gridCol>
              </a:tblGrid>
              <a:tr h="128946">
                <a:tc>
                  <a:txBody>
                    <a:bodyPr/>
                    <a:lstStyle/>
                    <a:p>
                      <a:pPr algn="ctr"/>
                      <a:r>
                        <a:rPr lang="en-US" sz="700" b="0">
                          <a:solidFill>
                            <a:schemeClr val="tx1"/>
                          </a:solidFill>
                        </a:rPr>
                        <a:t>179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175822"/>
                  </a:ext>
                </a:extLst>
              </a:tr>
              <a:tr h="128946">
                <a:tc>
                  <a:txBody>
                    <a:bodyPr/>
                    <a:lstStyle/>
                    <a:p>
                      <a:pPr algn="ctr"/>
                      <a:r>
                        <a:rPr lang="en-US" sz="700" b="0">
                          <a:solidFill>
                            <a:schemeClr val="tx1"/>
                          </a:solidFill>
                        </a:rPr>
                        <a:t>179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2260968"/>
                  </a:ext>
                </a:extLst>
              </a:tr>
              <a:tr h="146472">
                <a:tc>
                  <a:txBody>
                    <a:bodyPr/>
                    <a:lstStyle/>
                    <a:p>
                      <a:pPr algn="ctr"/>
                      <a:r>
                        <a:rPr lang="en-US" sz="700" b="0">
                          <a:solidFill>
                            <a:schemeClr val="tx1"/>
                          </a:solidFill>
                        </a:rPr>
                        <a:t>177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680713"/>
                  </a:ext>
                </a:extLst>
              </a:tr>
            </a:tbl>
          </a:graphicData>
        </a:graphic>
      </p:graphicFrame>
      <p:graphicFrame>
        <p:nvGraphicFramePr>
          <p:cNvPr id="99" name="Table 98">
            <a:extLst>
              <a:ext uri="{FF2B5EF4-FFF2-40B4-BE49-F238E27FC236}">
                <a16:creationId xmlns:a16="http://schemas.microsoft.com/office/drawing/2014/main" id="{FA26C42F-BCB2-2113-70A9-22871CA378F6}"/>
              </a:ext>
            </a:extLst>
          </p:cNvPr>
          <p:cNvGraphicFramePr>
            <a:graphicFrameLocks noGrp="1"/>
          </p:cNvGraphicFramePr>
          <p:nvPr/>
        </p:nvGraphicFramePr>
        <p:xfrm>
          <a:off x="906336" y="3962192"/>
          <a:ext cx="739342" cy="404364"/>
        </p:xfrm>
        <a:graphic>
          <a:graphicData uri="http://schemas.openxmlformats.org/drawingml/2006/table">
            <a:tbl>
              <a:tblPr firstRow="1" bandRow="1">
                <a:tableStyleId>{5C22544A-7EE6-4342-B048-85BDC9FD1C3A}</a:tableStyleId>
              </a:tblPr>
              <a:tblGrid>
                <a:gridCol w="739342">
                  <a:extLst>
                    <a:ext uri="{9D8B030D-6E8A-4147-A177-3AD203B41FA5}">
                      <a16:colId xmlns:a16="http://schemas.microsoft.com/office/drawing/2014/main" val="3269790236"/>
                    </a:ext>
                  </a:extLst>
                </a:gridCol>
              </a:tblGrid>
              <a:tr h="128946">
                <a:tc>
                  <a:txBody>
                    <a:bodyPr/>
                    <a:lstStyle/>
                    <a:p>
                      <a:pPr algn="r"/>
                      <a:r>
                        <a:rPr lang="en-US" sz="700" b="0">
                          <a:solidFill>
                            <a:schemeClr val="tx1"/>
                          </a:solidFill>
                        </a:rPr>
                        <a:t>A+O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658574"/>
                  </a:ext>
                </a:extLst>
              </a:tr>
              <a:tr h="128946">
                <a:tc>
                  <a:txBody>
                    <a:bodyPr/>
                    <a:lstStyle/>
                    <a:p>
                      <a:pPr algn="r"/>
                      <a:r>
                        <a:rPr lang="en-US" sz="700" b="0">
                          <a:solidFill>
                            <a:schemeClr val="tx1"/>
                          </a:solidFill>
                        </a:rPr>
                        <a:t>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0415033"/>
                  </a:ext>
                </a:extLst>
              </a:tr>
              <a:tr h="146472">
                <a:tc>
                  <a:txBody>
                    <a:bodyPr/>
                    <a:lstStyle/>
                    <a:p>
                      <a:pPr algn="r"/>
                      <a:r>
                        <a:rPr lang="en-US" sz="700" b="0">
                          <a:solidFill>
                            <a:schemeClr val="tx1"/>
                          </a:solidFill>
                        </a:rPr>
                        <a:t>O+Clb</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3460017"/>
                  </a:ext>
                </a:extLst>
              </a:tr>
            </a:tbl>
          </a:graphicData>
        </a:graphic>
      </p:graphicFrame>
      <p:grpSp>
        <p:nvGrpSpPr>
          <p:cNvPr id="6" name="Graphic 145">
            <a:extLst>
              <a:ext uri="{FF2B5EF4-FFF2-40B4-BE49-F238E27FC236}">
                <a16:creationId xmlns:a16="http://schemas.microsoft.com/office/drawing/2014/main" id="{A35AC5F5-BAFD-D1CA-E7DC-B5EA3B81B574}"/>
              </a:ext>
            </a:extLst>
          </p:cNvPr>
          <p:cNvGrpSpPr/>
          <p:nvPr/>
        </p:nvGrpSpPr>
        <p:grpSpPr>
          <a:xfrm>
            <a:off x="1552677" y="1053110"/>
            <a:ext cx="6558160" cy="2483182"/>
            <a:chOff x="1559924" y="847014"/>
            <a:chExt cx="6558160" cy="2659221"/>
          </a:xfrm>
          <a:noFill/>
        </p:grpSpPr>
        <p:sp>
          <p:nvSpPr>
            <p:cNvPr id="12" name="Freeform 11">
              <a:extLst>
                <a:ext uri="{FF2B5EF4-FFF2-40B4-BE49-F238E27FC236}">
                  <a16:creationId xmlns:a16="http://schemas.microsoft.com/office/drawing/2014/main" id="{6F823671-BD6B-19BB-8296-C1F82B271D91}"/>
                </a:ext>
              </a:extLst>
            </p:cNvPr>
            <p:cNvSpPr/>
            <p:nvPr/>
          </p:nvSpPr>
          <p:spPr>
            <a:xfrm>
              <a:off x="1611904" y="847014"/>
              <a:ext cx="6493504" cy="2607242"/>
            </a:xfrm>
            <a:custGeom>
              <a:avLst/>
              <a:gdLst>
                <a:gd name="connsiteX0" fmla="*/ 0 w 6696347"/>
                <a:gd name="connsiteY0" fmla="*/ 0 h 2657240"/>
                <a:gd name="connsiteX1" fmla="*/ 0 w 6696347"/>
                <a:gd name="connsiteY1" fmla="*/ 2657240 h 2657240"/>
                <a:gd name="connsiteX2" fmla="*/ 6696348 w 6696347"/>
                <a:gd name="connsiteY2" fmla="*/ 2657240 h 2657240"/>
              </a:gdLst>
              <a:ahLst/>
              <a:cxnLst>
                <a:cxn ang="0">
                  <a:pos x="connsiteX0" y="connsiteY0"/>
                </a:cxn>
                <a:cxn ang="0">
                  <a:pos x="connsiteX1" y="connsiteY1"/>
                </a:cxn>
                <a:cxn ang="0">
                  <a:pos x="connsiteX2" y="connsiteY2"/>
                </a:cxn>
              </a:cxnLst>
              <a:rect l="l" t="t" r="r" b="b"/>
              <a:pathLst>
                <a:path w="6696347" h="2657240">
                  <a:moveTo>
                    <a:pt x="0" y="0"/>
                  </a:moveTo>
                  <a:lnTo>
                    <a:pt x="0" y="2657240"/>
                  </a:lnTo>
                  <a:lnTo>
                    <a:pt x="6696348" y="2657240"/>
                  </a:lnTo>
                </a:path>
              </a:pathLst>
            </a:custGeom>
            <a:noFill/>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4" name="Freeform 13">
              <a:extLst>
                <a:ext uri="{FF2B5EF4-FFF2-40B4-BE49-F238E27FC236}">
                  <a16:creationId xmlns:a16="http://schemas.microsoft.com/office/drawing/2014/main" id="{68AACC4E-8420-34A1-8479-9FD2B24E6463}"/>
                </a:ext>
              </a:extLst>
            </p:cNvPr>
            <p:cNvSpPr/>
            <p:nvPr/>
          </p:nvSpPr>
          <p:spPr>
            <a:xfrm>
              <a:off x="4539178"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8" name="Freeform 17">
              <a:extLst>
                <a:ext uri="{FF2B5EF4-FFF2-40B4-BE49-F238E27FC236}">
                  <a16:creationId xmlns:a16="http://schemas.microsoft.com/office/drawing/2014/main" id="{D4E0AA8E-18F6-1FB2-3414-A326F064B70D}"/>
                </a:ext>
              </a:extLst>
            </p:cNvPr>
            <p:cNvSpPr/>
            <p:nvPr/>
          </p:nvSpPr>
          <p:spPr>
            <a:xfrm>
              <a:off x="412208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9" name="Freeform 18">
              <a:extLst>
                <a:ext uri="{FF2B5EF4-FFF2-40B4-BE49-F238E27FC236}">
                  <a16:creationId xmlns:a16="http://schemas.microsoft.com/office/drawing/2014/main" id="{E6DADE47-966B-C815-3783-DCBBDED206EA}"/>
                </a:ext>
              </a:extLst>
            </p:cNvPr>
            <p:cNvSpPr/>
            <p:nvPr/>
          </p:nvSpPr>
          <p:spPr>
            <a:xfrm>
              <a:off x="4332531"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0" name="Freeform 19">
              <a:extLst>
                <a:ext uri="{FF2B5EF4-FFF2-40B4-BE49-F238E27FC236}">
                  <a16:creationId xmlns:a16="http://schemas.microsoft.com/office/drawing/2014/main" id="{CAECDB20-1919-994A-8FA5-1B2009CB0946}"/>
                </a:ext>
              </a:extLst>
            </p:cNvPr>
            <p:cNvSpPr/>
            <p:nvPr/>
          </p:nvSpPr>
          <p:spPr>
            <a:xfrm>
              <a:off x="475216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2" name="Freeform 21">
              <a:extLst>
                <a:ext uri="{FF2B5EF4-FFF2-40B4-BE49-F238E27FC236}">
                  <a16:creationId xmlns:a16="http://schemas.microsoft.com/office/drawing/2014/main" id="{0577BD2C-94B4-2116-EB94-C330CAEC779D}"/>
                </a:ext>
              </a:extLst>
            </p:cNvPr>
            <p:cNvSpPr/>
            <p:nvPr/>
          </p:nvSpPr>
          <p:spPr>
            <a:xfrm>
              <a:off x="370498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3" name="Freeform 22">
              <a:extLst>
                <a:ext uri="{FF2B5EF4-FFF2-40B4-BE49-F238E27FC236}">
                  <a16:creationId xmlns:a16="http://schemas.microsoft.com/office/drawing/2014/main" id="{18BE23A5-0225-1EDA-92DA-1E34A8DB4FF8}"/>
                </a:ext>
              </a:extLst>
            </p:cNvPr>
            <p:cNvSpPr/>
            <p:nvPr/>
          </p:nvSpPr>
          <p:spPr>
            <a:xfrm>
              <a:off x="3287891"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4" name="Freeform 23">
              <a:extLst>
                <a:ext uri="{FF2B5EF4-FFF2-40B4-BE49-F238E27FC236}">
                  <a16:creationId xmlns:a16="http://schemas.microsoft.com/office/drawing/2014/main" id="{F2A65F21-05FF-269E-EDFF-7DE45F64336E}"/>
                </a:ext>
              </a:extLst>
            </p:cNvPr>
            <p:cNvSpPr/>
            <p:nvPr/>
          </p:nvSpPr>
          <p:spPr>
            <a:xfrm>
              <a:off x="3498340"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5" name="Freeform 24">
              <a:extLst>
                <a:ext uri="{FF2B5EF4-FFF2-40B4-BE49-F238E27FC236}">
                  <a16:creationId xmlns:a16="http://schemas.microsoft.com/office/drawing/2014/main" id="{14162557-854F-7044-06D0-E3741D702C22}"/>
                </a:ext>
              </a:extLst>
            </p:cNvPr>
            <p:cNvSpPr/>
            <p:nvPr/>
          </p:nvSpPr>
          <p:spPr>
            <a:xfrm>
              <a:off x="391797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 name="Freeform 25">
              <a:extLst>
                <a:ext uri="{FF2B5EF4-FFF2-40B4-BE49-F238E27FC236}">
                  <a16:creationId xmlns:a16="http://schemas.microsoft.com/office/drawing/2014/main" id="{468F0F75-0455-EE6E-700B-94B896AA603D}"/>
                </a:ext>
              </a:extLst>
            </p:cNvPr>
            <p:cNvSpPr/>
            <p:nvPr/>
          </p:nvSpPr>
          <p:spPr>
            <a:xfrm>
              <a:off x="2863189"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7" name="Freeform 26">
              <a:extLst>
                <a:ext uri="{FF2B5EF4-FFF2-40B4-BE49-F238E27FC236}">
                  <a16:creationId xmlns:a16="http://schemas.microsoft.com/office/drawing/2014/main" id="{688565B7-CEEC-57F2-0866-449BB0CBE02B}"/>
                </a:ext>
              </a:extLst>
            </p:cNvPr>
            <p:cNvSpPr/>
            <p:nvPr/>
          </p:nvSpPr>
          <p:spPr>
            <a:xfrm>
              <a:off x="2446094"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8" name="Freeform 27">
              <a:extLst>
                <a:ext uri="{FF2B5EF4-FFF2-40B4-BE49-F238E27FC236}">
                  <a16:creationId xmlns:a16="http://schemas.microsoft.com/office/drawing/2014/main" id="{FD2656C2-E34C-45F1-0BA2-6A8EBCF513DE}"/>
                </a:ext>
              </a:extLst>
            </p:cNvPr>
            <p:cNvSpPr/>
            <p:nvPr/>
          </p:nvSpPr>
          <p:spPr>
            <a:xfrm>
              <a:off x="2656543"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9" name="Freeform 28">
              <a:extLst>
                <a:ext uri="{FF2B5EF4-FFF2-40B4-BE49-F238E27FC236}">
                  <a16:creationId xmlns:a16="http://schemas.microsoft.com/office/drawing/2014/main" id="{4F6ECAC9-A864-1DFC-58FA-7495F754E9D2}"/>
                </a:ext>
              </a:extLst>
            </p:cNvPr>
            <p:cNvSpPr/>
            <p:nvPr/>
          </p:nvSpPr>
          <p:spPr>
            <a:xfrm>
              <a:off x="3076174"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0" name="Freeform 29">
              <a:extLst>
                <a:ext uri="{FF2B5EF4-FFF2-40B4-BE49-F238E27FC236}">
                  <a16:creationId xmlns:a16="http://schemas.microsoft.com/office/drawing/2014/main" id="{36E73658-63D6-8327-6D9E-E60C26099A85}"/>
                </a:ext>
              </a:extLst>
            </p:cNvPr>
            <p:cNvSpPr/>
            <p:nvPr/>
          </p:nvSpPr>
          <p:spPr>
            <a:xfrm>
              <a:off x="2028998"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 name="Freeform 30">
              <a:extLst>
                <a:ext uri="{FF2B5EF4-FFF2-40B4-BE49-F238E27FC236}">
                  <a16:creationId xmlns:a16="http://schemas.microsoft.com/office/drawing/2014/main" id="{3B5FF566-C688-75B2-37A9-FEBE57A56340}"/>
                </a:ext>
              </a:extLst>
            </p:cNvPr>
            <p:cNvSpPr/>
            <p:nvPr/>
          </p:nvSpPr>
          <p:spPr>
            <a:xfrm>
              <a:off x="1559924" y="3402279"/>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 name="Freeform 31">
              <a:extLst>
                <a:ext uri="{FF2B5EF4-FFF2-40B4-BE49-F238E27FC236}">
                  <a16:creationId xmlns:a16="http://schemas.microsoft.com/office/drawing/2014/main" id="{688F01B5-E186-433B-1FEE-EF691A92872F}"/>
                </a:ext>
              </a:extLst>
            </p:cNvPr>
            <p:cNvSpPr/>
            <p:nvPr/>
          </p:nvSpPr>
          <p:spPr>
            <a:xfrm>
              <a:off x="1559924" y="2891369"/>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 name="Freeform 32">
              <a:extLst>
                <a:ext uri="{FF2B5EF4-FFF2-40B4-BE49-F238E27FC236}">
                  <a16:creationId xmlns:a16="http://schemas.microsoft.com/office/drawing/2014/main" id="{CF186AD9-2273-251D-1CD0-68ED4D65FAD7}"/>
                </a:ext>
              </a:extLst>
            </p:cNvPr>
            <p:cNvSpPr/>
            <p:nvPr/>
          </p:nvSpPr>
          <p:spPr>
            <a:xfrm>
              <a:off x="1559924" y="2385529"/>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 name="Freeform 33">
              <a:extLst>
                <a:ext uri="{FF2B5EF4-FFF2-40B4-BE49-F238E27FC236}">
                  <a16:creationId xmlns:a16="http://schemas.microsoft.com/office/drawing/2014/main" id="{6BF770F7-C807-BE76-D2BA-ECF73D6DFFBC}"/>
                </a:ext>
              </a:extLst>
            </p:cNvPr>
            <p:cNvSpPr/>
            <p:nvPr/>
          </p:nvSpPr>
          <p:spPr>
            <a:xfrm>
              <a:off x="1559924" y="1873351"/>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 name="Freeform 34">
              <a:extLst>
                <a:ext uri="{FF2B5EF4-FFF2-40B4-BE49-F238E27FC236}">
                  <a16:creationId xmlns:a16="http://schemas.microsoft.com/office/drawing/2014/main" id="{03149019-2153-69FC-892B-6B608B2CFF11}"/>
                </a:ext>
              </a:extLst>
            </p:cNvPr>
            <p:cNvSpPr/>
            <p:nvPr/>
          </p:nvSpPr>
          <p:spPr>
            <a:xfrm>
              <a:off x="1559924" y="1363709"/>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6" name="Freeform 35">
              <a:extLst>
                <a:ext uri="{FF2B5EF4-FFF2-40B4-BE49-F238E27FC236}">
                  <a16:creationId xmlns:a16="http://schemas.microsoft.com/office/drawing/2014/main" id="{C108C610-569C-2F32-69AE-7F8EDAF8DE78}"/>
                </a:ext>
              </a:extLst>
            </p:cNvPr>
            <p:cNvSpPr/>
            <p:nvPr/>
          </p:nvSpPr>
          <p:spPr>
            <a:xfrm>
              <a:off x="1559924" y="854066"/>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7" name="Freeform 36">
              <a:extLst>
                <a:ext uri="{FF2B5EF4-FFF2-40B4-BE49-F238E27FC236}">
                  <a16:creationId xmlns:a16="http://schemas.microsoft.com/office/drawing/2014/main" id="{56798D73-DBC5-1B37-2CB4-5C4B4C01671E}"/>
                </a:ext>
              </a:extLst>
            </p:cNvPr>
            <p:cNvSpPr/>
            <p:nvPr/>
          </p:nvSpPr>
          <p:spPr>
            <a:xfrm>
              <a:off x="182235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8" name="Freeform 37">
              <a:extLst>
                <a:ext uri="{FF2B5EF4-FFF2-40B4-BE49-F238E27FC236}">
                  <a16:creationId xmlns:a16="http://schemas.microsoft.com/office/drawing/2014/main" id="{121A63BF-C79D-3B2B-A1CD-49D7AA48FC56}"/>
                </a:ext>
              </a:extLst>
            </p:cNvPr>
            <p:cNvSpPr/>
            <p:nvPr/>
          </p:nvSpPr>
          <p:spPr>
            <a:xfrm>
              <a:off x="2241983"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 name="Freeform 38">
              <a:extLst>
                <a:ext uri="{FF2B5EF4-FFF2-40B4-BE49-F238E27FC236}">
                  <a16:creationId xmlns:a16="http://schemas.microsoft.com/office/drawing/2014/main" id="{FB981B5D-BB73-10C5-9A1C-A50554920D7E}"/>
                </a:ext>
              </a:extLst>
            </p:cNvPr>
            <p:cNvSpPr/>
            <p:nvPr/>
          </p:nvSpPr>
          <p:spPr>
            <a:xfrm>
              <a:off x="6211363"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 name="Freeform 39">
              <a:extLst>
                <a:ext uri="{FF2B5EF4-FFF2-40B4-BE49-F238E27FC236}">
                  <a16:creationId xmlns:a16="http://schemas.microsoft.com/office/drawing/2014/main" id="{A0D9B904-49CF-10EE-1E07-7794DCD0C6C5}"/>
                </a:ext>
              </a:extLst>
            </p:cNvPr>
            <p:cNvSpPr/>
            <p:nvPr/>
          </p:nvSpPr>
          <p:spPr>
            <a:xfrm>
              <a:off x="579426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 name="Freeform 40">
              <a:extLst>
                <a:ext uri="{FF2B5EF4-FFF2-40B4-BE49-F238E27FC236}">
                  <a16:creationId xmlns:a16="http://schemas.microsoft.com/office/drawing/2014/main" id="{44A3C65A-E931-7C42-1FB9-AA82FC8F83EC}"/>
                </a:ext>
              </a:extLst>
            </p:cNvPr>
            <p:cNvSpPr/>
            <p:nvPr/>
          </p:nvSpPr>
          <p:spPr>
            <a:xfrm>
              <a:off x="600471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 name="Freeform 41">
              <a:extLst>
                <a:ext uri="{FF2B5EF4-FFF2-40B4-BE49-F238E27FC236}">
                  <a16:creationId xmlns:a16="http://schemas.microsoft.com/office/drawing/2014/main" id="{54D17B29-CEA1-8D31-7194-639E1D059177}"/>
                </a:ext>
              </a:extLst>
            </p:cNvPr>
            <p:cNvSpPr/>
            <p:nvPr/>
          </p:nvSpPr>
          <p:spPr>
            <a:xfrm>
              <a:off x="6424348"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 name="Freeform 42">
              <a:extLst>
                <a:ext uri="{FF2B5EF4-FFF2-40B4-BE49-F238E27FC236}">
                  <a16:creationId xmlns:a16="http://schemas.microsoft.com/office/drawing/2014/main" id="{79514D47-1695-B599-B4DF-F7BC36016F05}"/>
                </a:ext>
              </a:extLst>
            </p:cNvPr>
            <p:cNvSpPr/>
            <p:nvPr/>
          </p:nvSpPr>
          <p:spPr>
            <a:xfrm>
              <a:off x="537717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 name="Freeform 43">
              <a:extLst>
                <a:ext uri="{FF2B5EF4-FFF2-40B4-BE49-F238E27FC236}">
                  <a16:creationId xmlns:a16="http://schemas.microsoft.com/office/drawing/2014/main" id="{419DFC04-275F-F49B-EB7B-068DD31C5660}"/>
                </a:ext>
              </a:extLst>
            </p:cNvPr>
            <p:cNvSpPr/>
            <p:nvPr/>
          </p:nvSpPr>
          <p:spPr>
            <a:xfrm>
              <a:off x="4960076"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 name="Freeform 44">
              <a:extLst>
                <a:ext uri="{FF2B5EF4-FFF2-40B4-BE49-F238E27FC236}">
                  <a16:creationId xmlns:a16="http://schemas.microsoft.com/office/drawing/2014/main" id="{A3D1F383-F34F-E886-FF5D-55DD9BD7EE51}"/>
                </a:ext>
              </a:extLst>
            </p:cNvPr>
            <p:cNvSpPr/>
            <p:nvPr/>
          </p:nvSpPr>
          <p:spPr>
            <a:xfrm>
              <a:off x="5170526"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6" name="Freeform 45">
              <a:extLst>
                <a:ext uri="{FF2B5EF4-FFF2-40B4-BE49-F238E27FC236}">
                  <a16:creationId xmlns:a16="http://schemas.microsoft.com/office/drawing/2014/main" id="{C47D0536-B870-6870-DFB8-DE05F3A8B957}"/>
                </a:ext>
              </a:extLst>
            </p:cNvPr>
            <p:cNvSpPr/>
            <p:nvPr/>
          </p:nvSpPr>
          <p:spPr>
            <a:xfrm>
              <a:off x="559015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7" name="Freeform 46">
              <a:extLst>
                <a:ext uri="{FF2B5EF4-FFF2-40B4-BE49-F238E27FC236}">
                  <a16:creationId xmlns:a16="http://schemas.microsoft.com/office/drawing/2014/main" id="{CA215899-EDC9-F559-CBD6-F9348E76D332}"/>
                </a:ext>
              </a:extLst>
            </p:cNvPr>
            <p:cNvSpPr/>
            <p:nvPr/>
          </p:nvSpPr>
          <p:spPr>
            <a:xfrm>
              <a:off x="789242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 name="Freeform 47">
              <a:extLst>
                <a:ext uri="{FF2B5EF4-FFF2-40B4-BE49-F238E27FC236}">
                  <a16:creationId xmlns:a16="http://schemas.microsoft.com/office/drawing/2014/main" id="{4E181A13-D857-E80F-63F7-E190A2F5FBD9}"/>
                </a:ext>
              </a:extLst>
            </p:cNvPr>
            <p:cNvSpPr/>
            <p:nvPr/>
          </p:nvSpPr>
          <p:spPr>
            <a:xfrm>
              <a:off x="747532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 name="Freeform 48">
              <a:extLst>
                <a:ext uri="{FF2B5EF4-FFF2-40B4-BE49-F238E27FC236}">
                  <a16:creationId xmlns:a16="http://schemas.microsoft.com/office/drawing/2014/main" id="{D5876721-2F6A-5D06-FFDA-77F9639C9CD9}"/>
                </a:ext>
              </a:extLst>
            </p:cNvPr>
            <p:cNvSpPr/>
            <p:nvPr/>
          </p:nvSpPr>
          <p:spPr>
            <a:xfrm>
              <a:off x="7685776"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50" name="Freeform 49">
              <a:extLst>
                <a:ext uri="{FF2B5EF4-FFF2-40B4-BE49-F238E27FC236}">
                  <a16:creationId xmlns:a16="http://schemas.microsoft.com/office/drawing/2014/main" id="{438670C6-FF6A-C267-C3F6-4CF437075061}"/>
                </a:ext>
              </a:extLst>
            </p:cNvPr>
            <p:cNvSpPr/>
            <p:nvPr/>
          </p:nvSpPr>
          <p:spPr>
            <a:xfrm>
              <a:off x="810540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51" name="Freeform 50">
              <a:extLst>
                <a:ext uri="{FF2B5EF4-FFF2-40B4-BE49-F238E27FC236}">
                  <a16:creationId xmlns:a16="http://schemas.microsoft.com/office/drawing/2014/main" id="{8F1C9C0D-1D06-C9C2-46A4-A70906825935}"/>
                </a:ext>
              </a:extLst>
            </p:cNvPr>
            <p:cNvSpPr/>
            <p:nvPr/>
          </p:nvSpPr>
          <p:spPr>
            <a:xfrm>
              <a:off x="7058231"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52" name="Freeform 51">
              <a:extLst>
                <a:ext uri="{FF2B5EF4-FFF2-40B4-BE49-F238E27FC236}">
                  <a16:creationId xmlns:a16="http://schemas.microsoft.com/office/drawing/2014/main" id="{8915B549-82DD-9655-72A9-270F8111F572}"/>
                </a:ext>
              </a:extLst>
            </p:cNvPr>
            <p:cNvSpPr/>
            <p:nvPr/>
          </p:nvSpPr>
          <p:spPr>
            <a:xfrm>
              <a:off x="6641136"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53" name="Freeform 52">
              <a:extLst>
                <a:ext uri="{FF2B5EF4-FFF2-40B4-BE49-F238E27FC236}">
                  <a16:creationId xmlns:a16="http://schemas.microsoft.com/office/drawing/2014/main" id="{C7501A94-A71B-8FE8-9EA2-1AF816E01C21}"/>
                </a:ext>
              </a:extLst>
            </p:cNvPr>
            <p:cNvSpPr/>
            <p:nvPr/>
          </p:nvSpPr>
          <p:spPr>
            <a:xfrm>
              <a:off x="6851585"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54" name="Freeform 53">
              <a:extLst>
                <a:ext uri="{FF2B5EF4-FFF2-40B4-BE49-F238E27FC236}">
                  <a16:creationId xmlns:a16="http://schemas.microsoft.com/office/drawing/2014/main" id="{DD81C0CF-2F3D-CCCD-5A18-A8AE90F1AB29}"/>
                </a:ext>
              </a:extLst>
            </p:cNvPr>
            <p:cNvSpPr/>
            <p:nvPr/>
          </p:nvSpPr>
          <p:spPr>
            <a:xfrm>
              <a:off x="7271216"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sp>
        <p:nvSpPr>
          <p:cNvPr id="55" name="Freeform 54">
            <a:extLst>
              <a:ext uri="{FF2B5EF4-FFF2-40B4-BE49-F238E27FC236}">
                <a16:creationId xmlns:a16="http://schemas.microsoft.com/office/drawing/2014/main" id="{A5037C01-6DB6-EA70-D42B-95CD29B21199}"/>
              </a:ext>
            </a:extLst>
          </p:cNvPr>
          <p:cNvSpPr/>
          <p:nvPr/>
        </p:nvSpPr>
        <p:spPr>
          <a:xfrm>
            <a:off x="1759423" y="3134714"/>
            <a:ext cx="190610" cy="11830"/>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56" name="Freeform 55">
            <a:extLst>
              <a:ext uri="{FF2B5EF4-FFF2-40B4-BE49-F238E27FC236}">
                <a16:creationId xmlns:a16="http://schemas.microsoft.com/office/drawing/2014/main" id="{7AE673A0-9972-5366-0F49-567837C5F0E5}"/>
              </a:ext>
            </a:extLst>
          </p:cNvPr>
          <p:cNvSpPr/>
          <p:nvPr/>
        </p:nvSpPr>
        <p:spPr>
          <a:xfrm>
            <a:off x="1759423" y="3261461"/>
            <a:ext cx="190610" cy="11830"/>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57" name="Freeform 56">
            <a:extLst>
              <a:ext uri="{FF2B5EF4-FFF2-40B4-BE49-F238E27FC236}">
                <a16:creationId xmlns:a16="http://schemas.microsoft.com/office/drawing/2014/main" id="{6055B700-2172-C36E-4DEA-0A12B2BF7655}"/>
              </a:ext>
            </a:extLst>
          </p:cNvPr>
          <p:cNvSpPr/>
          <p:nvPr/>
        </p:nvSpPr>
        <p:spPr>
          <a:xfrm>
            <a:off x="1759423" y="3387139"/>
            <a:ext cx="190610" cy="11830"/>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58" name="TextBox 57">
            <a:extLst>
              <a:ext uri="{FF2B5EF4-FFF2-40B4-BE49-F238E27FC236}">
                <a16:creationId xmlns:a16="http://schemas.microsoft.com/office/drawing/2014/main" id="{210E0C48-DEA1-1508-8ED0-4BB3B88BBA29}"/>
              </a:ext>
            </a:extLst>
          </p:cNvPr>
          <p:cNvSpPr txBox="1"/>
          <p:nvPr/>
        </p:nvSpPr>
        <p:spPr>
          <a:xfrm>
            <a:off x="1929489" y="3028417"/>
            <a:ext cx="1723120" cy="215444"/>
          </a:xfrm>
          <a:prstGeom prst="rect">
            <a:avLst/>
          </a:prstGeom>
          <a:noFill/>
        </p:spPr>
        <p:txBody>
          <a:bodyPr wrap="square" rtlCol="0">
            <a:spAutoFit/>
          </a:bodyPr>
          <a:lstStyle/>
          <a:p>
            <a:pPr defTabSz="685800" fontAlgn="auto">
              <a:spcBef>
                <a:spcPts val="0"/>
              </a:spcBef>
              <a:spcAft>
                <a:spcPts val="0"/>
              </a:spcAft>
            </a:pPr>
            <a:r>
              <a:rPr lang="en-US" sz="800">
                <a:solidFill>
                  <a:prstClr val="black"/>
                </a:solidFill>
                <a:latin typeface="Calibri" panose="020F0502020204030204"/>
                <a:ea typeface="+mn-ea"/>
                <a:cs typeface="+mn-cs"/>
              </a:rPr>
              <a:t>A+O</a:t>
            </a:r>
            <a:endParaRPr lang="en-US" sz="800" strike="sngStrike">
              <a:solidFill>
                <a:srgbClr val="FF0000"/>
              </a:solidFill>
              <a:latin typeface="Calibri" panose="020F0502020204030204"/>
              <a:ea typeface="+mn-ea"/>
              <a:cs typeface="+mn-cs"/>
            </a:endParaRPr>
          </a:p>
        </p:txBody>
      </p:sp>
      <p:sp>
        <p:nvSpPr>
          <p:cNvPr id="59" name="TextBox 58">
            <a:extLst>
              <a:ext uri="{FF2B5EF4-FFF2-40B4-BE49-F238E27FC236}">
                <a16:creationId xmlns:a16="http://schemas.microsoft.com/office/drawing/2014/main" id="{565925A0-7317-C971-F5A9-60AB5B43FDC0}"/>
              </a:ext>
            </a:extLst>
          </p:cNvPr>
          <p:cNvSpPr txBox="1"/>
          <p:nvPr/>
        </p:nvSpPr>
        <p:spPr>
          <a:xfrm>
            <a:off x="1685587" y="3494915"/>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0</a:t>
            </a:r>
          </a:p>
        </p:txBody>
      </p:sp>
      <p:sp>
        <p:nvSpPr>
          <p:cNvPr id="60" name="TextBox 59">
            <a:extLst>
              <a:ext uri="{FF2B5EF4-FFF2-40B4-BE49-F238E27FC236}">
                <a16:creationId xmlns:a16="http://schemas.microsoft.com/office/drawing/2014/main" id="{73D9DE6D-2754-E72C-7D91-F5B8665F1A38}"/>
              </a:ext>
            </a:extLst>
          </p:cNvPr>
          <p:cNvSpPr txBox="1"/>
          <p:nvPr/>
        </p:nvSpPr>
        <p:spPr>
          <a:xfrm>
            <a:off x="1895258" y="3494915"/>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a:t>
            </a:r>
          </a:p>
        </p:txBody>
      </p:sp>
      <p:sp>
        <p:nvSpPr>
          <p:cNvPr id="61" name="TextBox 60">
            <a:extLst>
              <a:ext uri="{FF2B5EF4-FFF2-40B4-BE49-F238E27FC236}">
                <a16:creationId xmlns:a16="http://schemas.microsoft.com/office/drawing/2014/main" id="{364EC359-FF37-E9BC-368E-86F7CAFCC623}"/>
              </a:ext>
            </a:extLst>
          </p:cNvPr>
          <p:cNvSpPr txBox="1"/>
          <p:nvPr/>
        </p:nvSpPr>
        <p:spPr>
          <a:xfrm>
            <a:off x="2099106" y="3494915"/>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a:t>
            </a:r>
          </a:p>
        </p:txBody>
      </p:sp>
      <p:sp>
        <p:nvSpPr>
          <p:cNvPr id="62" name="TextBox 61">
            <a:extLst>
              <a:ext uri="{FF2B5EF4-FFF2-40B4-BE49-F238E27FC236}">
                <a16:creationId xmlns:a16="http://schemas.microsoft.com/office/drawing/2014/main" id="{71506B5A-9381-89CE-F9A3-EB2FF1CE28EC}"/>
              </a:ext>
            </a:extLst>
          </p:cNvPr>
          <p:cNvSpPr txBox="1"/>
          <p:nvPr/>
        </p:nvSpPr>
        <p:spPr>
          <a:xfrm>
            <a:off x="2308777" y="3494915"/>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9</a:t>
            </a:r>
          </a:p>
        </p:txBody>
      </p:sp>
      <p:sp>
        <p:nvSpPr>
          <p:cNvPr id="63" name="TextBox 62">
            <a:extLst>
              <a:ext uri="{FF2B5EF4-FFF2-40B4-BE49-F238E27FC236}">
                <a16:creationId xmlns:a16="http://schemas.microsoft.com/office/drawing/2014/main" id="{296FE63D-A0AF-2168-B0E4-9ED1828FBAD7}"/>
              </a:ext>
            </a:extLst>
          </p:cNvPr>
          <p:cNvSpPr txBox="1"/>
          <p:nvPr/>
        </p:nvSpPr>
        <p:spPr>
          <a:xfrm>
            <a:off x="2483484"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12</a:t>
            </a:r>
          </a:p>
        </p:txBody>
      </p:sp>
      <p:sp>
        <p:nvSpPr>
          <p:cNvPr id="64" name="TextBox 63">
            <a:extLst>
              <a:ext uri="{FF2B5EF4-FFF2-40B4-BE49-F238E27FC236}">
                <a16:creationId xmlns:a16="http://schemas.microsoft.com/office/drawing/2014/main" id="{F724FC5D-435D-42AB-6851-80EF98EC8801}"/>
              </a:ext>
            </a:extLst>
          </p:cNvPr>
          <p:cNvSpPr txBox="1"/>
          <p:nvPr/>
        </p:nvSpPr>
        <p:spPr>
          <a:xfrm>
            <a:off x="2693155"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15</a:t>
            </a:r>
          </a:p>
        </p:txBody>
      </p:sp>
      <p:sp>
        <p:nvSpPr>
          <p:cNvPr id="65" name="TextBox 64">
            <a:extLst>
              <a:ext uri="{FF2B5EF4-FFF2-40B4-BE49-F238E27FC236}">
                <a16:creationId xmlns:a16="http://schemas.microsoft.com/office/drawing/2014/main" id="{25867058-9738-8BFC-2E0F-55B0D551A5B4}"/>
              </a:ext>
            </a:extLst>
          </p:cNvPr>
          <p:cNvSpPr txBox="1"/>
          <p:nvPr/>
        </p:nvSpPr>
        <p:spPr>
          <a:xfrm>
            <a:off x="2903353"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18</a:t>
            </a:r>
          </a:p>
        </p:txBody>
      </p:sp>
      <p:sp>
        <p:nvSpPr>
          <p:cNvPr id="66" name="TextBox 65">
            <a:extLst>
              <a:ext uri="{FF2B5EF4-FFF2-40B4-BE49-F238E27FC236}">
                <a16:creationId xmlns:a16="http://schemas.microsoft.com/office/drawing/2014/main" id="{B74302E3-B4D8-E70E-2E7D-C19B41350F50}"/>
              </a:ext>
            </a:extLst>
          </p:cNvPr>
          <p:cNvSpPr txBox="1"/>
          <p:nvPr/>
        </p:nvSpPr>
        <p:spPr>
          <a:xfrm>
            <a:off x="3119374"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21</a:t>
            </a:r>
          </a:p>
        </p:txBody>
      </p:sp>
      <p:sp>
        <p:nvSpPr>
          <p:cNvPr id="67" name="TextBox 66">
            <a:extLst>
              <a:ext uri="{FF2B5EF4-FFF2-40B4-BE49-F238E27FC236}">
                <a16:creationId xmlns:a16="http://schemas.microsoft.com/office/drawing/2014/main" id="{AD61FAB2-7DD5-9657-0A26-DF3BC0505780}"/>
              </a:ext>
            </a:extLst>
          </p:cNvPr>
          <p:cNvSpPr txBox="1"/>
          <p:nvPr/>
        </p:nvSpPr>
        <p:spPr>
          <a:xfrm>
            <a:off x="3328519"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24</a:t>
            </a:r>
          </a:p>
        </p:txBody>
      </p:sp>
      <p:sp>
        <p:nvSpPr>
          <p:cNvPr id="68" name="TextBox 67">
            <a:extLst>
              <a:ext uri="{FF2B5EF4-FFF2-40B4-BE49-F238E27FC236}">
                <a16:creationId xmlns:a16="http://schemas.microsoft.com/office/drawing/2014/main" id="{E104368C-E6F9-9AB4-F3A1-87A98717D4E0}"/>
              </a:ext>
            </a:extLst>
          </p:cNvPr>
          <p:cNvSpPr txBox="1"/>
          <p:nvPr/>
        </p:nvSpPr>
        <p:spPr>
          <a:xfrm>
            <a:off x="3538190"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27</a:t>
            </a:r>
          </a:p>
        </p:txBody>
      </p:sp>
      <p:sp>
        <p:nvSpPr>
          <p:cNvPr id="69" name="TextBox 68">
            <a:extLst>
              <a:ext uri="{FF2B5EF4-FFF2-40B4-BE49-F238E27FC236}">
                <a16:creationId xmlns:a16="http://schemas.microsoft.com/office/drawing/2014/main" id="{476C2A25-C583-14A0-C65A-51549A18FB8E}"/>
              </a:ext>
            </a:extLst>
          </p:cNvPr>
          <p:cNvSpPr txBox="1"/>
          <p:nvPr/>
        </p:nvSpPr>
        <p:spPr>
          <a:xfrm>
            <a:off x="3748388"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30</a:t>
            </a:r>
          </a:p>
        </p:txBody>
      </p:sp>
      <p:sp>
        <p:nvSpPr>
          <p:cNvPr id="70" name="TextBox 69">
            <a:extLst>
              <a:ext uri="{FF2B5EF4-FFF2-40B4-BE49-F238E27FC236}">
                <a16:creationId xmlns:a16="http://schemas.microsoft.com/office/drawing/2014/main" id="{8159C6A0-055A-10E7-3ED5-DC8F537C2EBD}"/>
              </a:ext>
            </a:extLst>
          </p:cNvPr>
          <p:cNvSpPr txBox="1"/>
          <p:nvPr/>
        </p:nvSpPr>
        <p:spPr>
          <a:xfrm>
            <a:off x="3958059"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33</a:t>
            </a:r>
          </a:p>
        </p:txBody>
      </p:sp>
      <p:sp>
        <p:nvSpPr>
          <p:cNvPr id="71" name="TextBox 70">
            <a:extLst>
              <a:ext uri="{FF2B5EF4-FFF2-40B4-BE49-F238E27FC236}">
                <a16:creationId xmlns:a16="http://schemas.microsoft.com/office/drawing/2014/main" id="{C4BB4DB0-5009-E9BA-FA83-3183C13D94B4}"/>
              </a:ext>
            </a:extLst>
          </p:cNvPr>
          <p:cNvSpPr txBox="1"/>
          <p:nvPr/>
        </p:nvSpPr>
        <p:spPr>
          <a:xfrm>
            <a:off x="4165627"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36</a:t>
            </a:r>
          </a:p>
        </p:txBody>
      </p:sp>
      <p:sp>
        <p:nvSpPr>
          <p:cNvPr id="72" name="TextBox 71">
            <a:extLst>
              <a:ext uri="{FF2B5EF4-FFF2-40B4-BE49-F238E27FC236}">
                <a16:creationId xmlns:a16="http://schemas.microsoft.com/office/drawing/2014/main" id="{A1729EC3-6E8D-326A-9008-13B9E19500AF}"/>
              </a:ext>
            </a:extLst>
          </p:cNvPr>
          <p:cNvSpPr txBox="1"/>
          <p:nvPr/>
        </p:nvSpPr>
        <p:spPr>
          <a:xfrm>
            <a:off x="4375298"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39</a:t>
            </a:r>
          </a:p>
        </p:txBody>
      </p:sp>
      <p:sp>
        <p:nvSpPr>
          <p:cNvPr id="73" name="TextBox 72">
            <a:extLst>
              <a:ext uri="{FF2B5EF4-FFF2-40B4-BE49-F238E27FC236}">
                <a16:creationId xmlns:a16="http://schemas.microsoft.com/office/drawing/2014/main" id="{1A786396-F34B-3CCF-3EEC-BD9FADA9AC23}"/>
              </a:ext>
            </a:extLst>
          </p:cNvPr>
          <p:cNvSpPr txBox="1"/>
          <p:nvPr/>
        </p:nvSpPr>
        <p:spPr>
          <a:xfrm>
            <a:off x="4598196"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42</a:t>
            </a:r>
          </a:p>
        </p:txBody>
      </p:sp>
      <p:sp>
        <p:nvSpPr>
          <p:cNvPr id="74" name="TextBox 73">
            <a:extLst>
              <a:ext uri="{FF2B5EF4-FFF2-40B4-BE49-F238E27FC236}">
                <a16:creationId xmlns:a16="http://schemas.microsoft.com/office/drawing/2014/main" id="{DE6A0B5A-6237-769F-9489-1B39E81BA7DB}"/>
              </a:ext>
            </a:extLst>
          </p:cNvPr>
          <p:cNvSpPr txBox="1"/>
          <p:nvPr/>
        </p:nvSpPr>
        <p:spPr>
          <a:xfrm>
            <a:off x="4807867"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45</a:t>
            </a:r>
          </a:p>
        </p:txBody>
      </p:sp>
      <p:sp>
        <p:nvSpPr>
          <p:cNvPr id="75" name="TextBox 74">
            <a:extLst>
              <a:ext uri="{FF2B5EF4-FFF2-40B4-BE49-F238E27FC236}">
                <a16:creationId xmlns:a16="http://schemas.microsoft.com/office/drawing/2014/main" id="{AB1DC9A1-B7E1-A8F0-60D4-1951B943C939}"/>
              </a:ext>
            </a:extLst>
          </p:cNvPr>
          <p:cNvSpPr txBox="1"/>
          <p:nvPr/>
        </p:nvSpPr>
        <p:spPr>
          <a:xfrm>
            <a:off x="5011188"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48</a:t>
            </a:r>
          </a:p>
        </p:txBody>
      </p:sp>
      <p:sp>
        <p:nvSpPr>
          <p:cNvPr id="76" name="TextBox 75">
            <a:extLst>
              <a:ext uri="{FF2B5EF4-FFF2-40B4-BE49-F238E27FC236}">
                <a16:creationId xmlns:a16="http://schemas.microsoft.com/office/drawing/2014/main" id="{85ABFEEF-E967-E4A9-CF0B-3BAAF60461BC}"/>
              </a:ext>
            </a:extLst>
          </p:cNvPr>
          <p:cNvSpPr txBox="1"/>
          <p:nvPr/>
        </p:nvSpPr>
        <p:spPr>
          <a:xfrm>
            <a:off x="5227209"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51</a:t>
            </a:r>
          </a:p>
        </p:txBody>
      </p:sp>
      <p:sp>
        <p:nvSpPr>
          <p:cNvPr id="77" name="TextBox 76">
            <a:extLst>
              <a:ext uri="{FF2B5EF4-FFF2-40B4-BE49-F238E27FC236}">
                <a16:creationId xmlns:a16="http://schemas.microsoft.com/office/drawing/2014/main" id="{B8679984-D753-5F3B-5566-7B7CC1986806}"/>
              </a:ext>
            </a:extLst>
          </p:cNvPr>
          <p:cNvSpPr txBox="1"/>
          <p:nvPr/>
        </p:nvSpPr>
        <p:spPr>
          <a:xfrm>
            <a:off x="5424707"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54</a:t>
            </a:r>
          </a:p>
        </p:txBody>
      </p:sp>
      <p:sp>
        <p:nvSpPr>
          <p:cNvPr id="78" name="TextBox 77">
            <a:extLst>
              <a:ext uri="{FF2B5EF4-FFF2-40B4-BE49-F238E27FC236}">
                <a16:creationId xmlns:a16="http://schemas.microsoft.com/office/drawing/2014/main" id="{AE1EE2F0-7668-B09E-135B-5AC036870C65}"/>
              </a:ext>
            </a:extLst>
          </p:cNvPr>
          <p:cNvSpPr txBox="1"/>
          <p:nvPr/>
        </p:nvSpPr>
        <p:spPr>
          <a:xfrm>
            <a:off x="5634378"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57</a:t>
            </a:r>
          </a:p>
        </p:txBody>
      </p:sp>
      <p:sp>
        <p:nvSpPr>
          <p:cNvPr id="79" name="TextBox 78">
            <a:extLst>
              <a:ext uri="{FF2B5EF4-FFF2-40B4-BE49-F238E27FC236}">
                <a16:creationId xmlns:a16="http://schemas.microsoft.com/office/drawing/2014/main" id="{05463D3C-D722-E57E-C611-0667F3F8E20F}"/>
              </a:ext>
            </a:extLst>
          </p:cNvPr>
          <p:cNvSpPr txBox="1"/>
          <p:nvPr/>
        </p:nvSpPr>
        <p:spPr>
          <a:xfrm>
            <a:off x="5854646"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60</a:t>
            </a:r>
          </a:p>
        </p:txBody>
      </p:sp>
      <p:sp>
        <p:nvSpPr>
          <p:cNvPr id="80" name="TextBox 79">
            <a:extLst>
              <a:ext uri="{FF2B5EF4-FFF2-40B4-BE49-F238E27FC236}">
                <a16:creationId xmlns:a16="http://schemas.microsoft.com/office/drawing/2014/main" id="{06024A08-FFBE-53B0-34C1-8F2E1897DDBE}"/>
              </a:ext>
            </a:extLst>
          </p:cNvPr>
          <p:cNvSpPr txBox="1"/>
          <p:nvPr/>
        </p:nvSpPr>
        <p:spPr>
          <a:xfrm>
            <a:off x="6064317"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63</a:t>
            </a:r>
          </a:p>
        </p:txBody>
      </p:sp>
      <p:sp>
        <p:nvSpPr>
          <p:cNvPr id="81" name="TextBox 80">
            <a:extLst>
              <a:ext uri="{FF2B5EF4-FFF2-40B4-BE49-F238E27FC236}">
                <a16:creationId xmlns:a16="http://schemas.microsoft.com/office/drawing/2014/main" id="{356E63DA-8261-5728-E5E6-E3AE99E299E2}"/>
              </a:ext>
            </a:extLst>
          </p:cNvPr>
          <p:cNvSpPr txBox="1"/>
          <p:nvPr/>
        </p:nvSpPr>
        <p:spPr>
          <a:xfrm>
            <a:off x="6268165"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66</a:t>
            </a:r>
          </a:p>
        </p:txBody>
      </p:sp>
      <p:sp>
        <p:nvSpPr>
          <p:cNvPr id="82" name="TextBox 81">
            <a:extLst>
              <a:ext uri="{FF2B5EF4-FFF2-40B4-BE49-F238E27FC236}">
                <a16:creationId xmlns:a16="http://schemas.microsoft.com/office/drawing/2014/main" id="{ABB0DC94-E5C4-9301-0729-30DC8097F9AD}"/>
              </a:ext>
            </a:extLst>
          </p:cNvPr>
          <p:cNvSpPr txBox="1"/>
          <p:nvPr/>
        </p:nvSpPr>
        <p:spPr>
          <a:xfrm>
            <a:off x="6484186"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69</a:t>
            </a:r>
          </a:p>
        </p:txBody>
      </p:sp>
      <p:sp>
        <p:nvSpPr>
          <p:cNvPr id="83" name="TextBox 82">
            <a:extLst>
              <a:ext uri="{FF2B5EF4-FFF2-40B4-BE49-F238E27FC236}">
                <a16:creationId xmlns:a16="http://schemas.microsoft.com/office/drawing/2014/main" id="{493FA73D-69A3-5760-EA50-1C9DFF228865}"/>
              </a:ext>
            </a:extLst>
          </p:cNvPr>
          <p:cNvSpPr txBox="1"/>
          <p:nvPr/>
        </p:nvSpPr>
        <p:spPr>
          <a:xfrm>
            <a:off x="6691188"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72</a:t>
            </a:r>
          </a:p>
        </p:txBody>
      </p:sp>
      <p:sp>
        <p:nvSpPr>
          <p:cNvPr id="84" name="TextBox 83">
            <a:extLst>
              <a:ext uri="{FF2B5EF4-FFF2-40B4-BE49-F238E27FC236}">
                <a16:creationId xmlns:a16="http://schemas.microsoft.com/office/drawing/2014/main" id="{89A09372-880F-FEE1-8E78-1ED49F55BBA3}"/>
              </a:ext>
            </a:extLst>
          </p:cNvPr>
          <p:cNvSpPr txBox="1"/>
          <p:nvPr/>
        </p:nvSpPr>
        <p:spPr>
          <a:xfrm>
            <a:off x="6900859"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75</a:t>
            </a:r>
          </a:p>
        </p:txBody>
      </p:sp>
      <p:sp>
        <p:nvSpPr>
          <p:cNvPr id="85" name="TextBox 84">
            <a:extLst>
              <a:ext uri="{FF2B5EF4-FFF2-40B4-BE49-F238E27FC236}">
                <a16:creationId xmlns:a16="http://schemas.microsoft.com/office/drawing/2014/main" id="{6B1B415A-D24B-768F-D567-6C28AACAE576}"/>
              </a:ext>
            </a:extLst>
          </p:cNvPr>
          <p:cNvSpPr txBox="1"/>
          <p:nvPr/>
        </p:nvSpPr>
        <p:spPr>
          <a:xfrm>
            <a:off x="7111057"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78</a:t>
            </a:r>
          </a:p>
        </p:txBody>
      </p:sp>
      <p:sp>
        <p:nvSpPr>
          <p:cNvPr id="86" name="TextBox 85">
            <a:extLst>
              <a:ext uri="{FF2B5EF4-FFF2-40B4-BE49-F238E27FC236}">
                <a16:creationId xmlns:a16="http://schemas.microsoft.com/office/drawing/2014/main" id="{9A7259EC-FDEC-8111-CC3B-5E05109DA17D}"/>
              </a:ext>
            </a:extLst>
          </p:cNvPr>
          <p:cNvSpPr txBox="1"/>
          <p:nvPr/>
        </p:nvSpPr>
        <p:spPr>
          <a:xfrm>
            <a:off x="7320728"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81</a:t>
            </a:r>
          </a:p>
        </p:txBody>
      </p:sp>
      <p:sp>
        <p:nvSpPr>
          <p:cNvPr id="87" name="TextBox 86">
            <a:extLst>
              <a:ext uri="{FF2B5EF4-FFF2-40B4-BE49-F238E27FC236}">
                <a16:creationId xmlns:a16="http://schemas.microsoft.com/office/drawing/2014/main" id="{EA6B80B2-77B6-C5C2-81EE-2B805C67D14A}"/>
              </a:ext>
            </a:extLst>
          </p:cNvPr>
          <p:cNvSpPr txBox="1"/>
          <p:nvPr/>
        </p:nvSpPr>
        <p:spPr>
          <a:xfrm>
            <a:off x="7540996"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84</a:t>
            </a:r>
          </a:p>
        </p:txBody>
      </p:sp>
      <p:sp>
        <p:nvSpPr>
          <p:cNvPr id="88" name="TextBox 87">
            <a:extLst>
              <a:ext uri="{FF2B5EF4-FFF2-40B4-BE49-F238E27FC236}">
                <a16:creationId xmlns:a16="http://schemas.microsoft.com/office/drawing/2014/main" id="{0C09044B-48B8-A297-AE33-01965B1EB6AA}"/>
              </a:ext>
            </a:extLst>
          </p:cNvPr>
          <p:cNvSpPr txBox="1"/>
          <p:nvPr/>
        </p:nvSpPr>
        <p:spPr>
          <a:xfrm>
            <a:off x="7750667"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87</a:t>
            </a:r>
          </a:p>
        </p:txBody>
      </p:sp>
      <p:sp>
        <p:nvSpPr>
          <p:cNvPr id="89" name="TextBox 88">
            <a:extLst>
              <a:ext uri="{FF2B5EF4-FFF2-40B4-BE49-F238E27FC236}">
                <a16:creationId xmlns:a16="http://schemas.microsoft.com/office/drawing/2014/main" id="{941427E9-4C47-F689-D6BB-A3D4AB89E126}"/>
              </a:ext>
            </a:extLst>
          </p:cNvPr>
          <p:cNvSpPr txBox="1"/>
          <p:nvPr/>
        </p:nvSpPr>
        <p:spPr>
          <a:xfrm>
            <a:off x="7954515" y="3494915"/>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90</a:t>
            </a:r>
          </a:p>
        </p:txBody>
      </p:sp>
      <p:sp>
        <p:nvSpPr>
          <p:cNvPr id="90" name="TextBox 89">
            <a:extLst>
              <a:ext uri="{FF2B5EF4-FFF2-40B4-BE49-F238E27FC236}">
                <a16:creationId xmlns:a16="http://schemas.microsoft.com/office/drawing/2014/main" id="{214A3DE2-60D2-FB39-C5AB-C66CECCEBA75}"/>
              </a:ext>
            </a:extLst>
          </p:cNvPr>
          <p:cNvSpPr txBox="1"/>
          <p:nvPr/>
        </p:nvSpPr>
        <p:spPr>
          <a:xfrm>
            <a:off x="1215122" y="946285"/>
            <a:ext cx="381836"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100</a:t>
            </a:r>
          </a:p>
        </p:txBody>
      </p:sp>
      <p:sp>
        <p:nvSpPr>
          <p:cNvPr id="91" name="TextBox 90">
            <a:extLst>
              <a:ext uri="{FF2B5EF4-FFF2-40B4-BE49-F238E27FC236}">
                <a16:creationId xmlns:a16="http://schemas.microsoft.com/office/drawing/2014/main" id="{EE001F0D-1826-8157-8E86-F9C21AD0DC7D}"/>
              </a:ext>
            </a:extLst>
          </p:cNvPr>
          <p:cNvSpPr txBox="1"/>
          <p:nvPr/>
        </p:nvSpPr>
        <p:spPr>
          <a:xfrm>
            <a:off x="1280847" y="1426585"/>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80</a:t>
            </a:r>
          </a:p>
        </p:txBody>
      </p:sp>
      <p:sp>
        <p:nvSpPr>
          <p:cNvPr id="92" name="TextBox 91">
            <a:extLst>
              <a:ext uri="{FF2B5EF4-FFF2-40B4-BE49-F238E27FC236}">
                <a16:creationId xmlns:a16="http://schemas.microsoft.com/office/drawing/2014/main" id="{C12828F1-239B-2FAD-098E-55D18776DD49}"/>
              </a:ext>
            </a:extLst>
          </p:cNvPr>
          <p:cNvSpPr txBox="1"/>
          <p:nvPr/>
        </p:nvSpPr>
        <p:spPr>
          <a:xfrm>
            <a:off x="1280847" y="1895027"/>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60</a:t>
            </a:r>
          </a:p>
        </p:txBody>
      </p:sp>
      <p:sp>
        <p:nvSpPr>
          <p:cNvPr id="93" name="TextBox 92">
            <a:extLst>
              <a:ext uri="{FF2B5EF4-FFF2-40B4-BE49-F238E27FC236}">
                <a16:creationId xmlns:a16="http://schemas.microsoft.com/office/drawing/2014/main" id="{EA0AB165-24FC-88C7-E6AF-FF05D30995E4}"/>
              </a:ext>
            </a:extLst>
          </p:cNvPr>
          <p:cNvSpPr txBox="1"/>
          <p:nvPr/>
        </p:nvSpPr>
        <p:spPr>
          <a:xfrm>
            <a:off x="1280847" y="2375327"/>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40</a:t>
            </a:r>
          </a:p>
        </p:txBody>
      </p:sp>
      <p:sp>
        <p:nvSpPr>
          <p:cNvPr id="94" name="TextBox 93">
            <a:extLst>
              <a:ext uri="{FF2B5EF4-FFF2-40B4-BE49-F238E27FC236}">
                <a16:creationId xmlns:a16="http://schemas.microsoft.com/office/drawing/2014/main" id="{AE6695C3-980D-E151-BB80-B0081C8FFBEB}"/>
              </a:ext>
            </a:extLst>
          </p:cNvPr>
          <p:cNvSpPr txBox="1"/>
          <p:nvPr/>
        </p:nvSpPr>
        <p:spPr>
          <a:xfrm>
            <a:off x="1280847" y="2843768"/>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20</a:t>
            </a:r>
          </a:p>
        </p:txBody>
      </p:sp>
      <p:sp>
        <p:nvSpPr>
          <p:cNvPr id="95" name="TextBox 94">
            <a:extLst>
              <a:ext uri="{FF2B5EF4-FFF2-40B4-BE49-F238E27FC236}">
                <a16:creationId xmlns:a16="http://schemas.microsoft.com/office/drawing/2014/main" id="{9E9FBDF2-A9C1-87D8-D47E-5FD9B940A661}"/>
              </a:ext>
            </a:extLst>
          </p:cNvPr>
          <p:cNvSpPr txBox="1"/>
          <p:nvPr/>
        </p:nvSpPr>
        <p:spPr>
          <a:xfrm>
            <a:off x="1346569" y="3324068"/>
            <a:ext cx="250390"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0</a:t>
            </a:r>
          </a:p>
        </p:txBody>
      </p:sp>
      <p:sp>
        <p:nvSpPr>
          <p:cNvPr id="96" name="TextBox 95">
            <a:extLst>
              <a:ext uri="{FF2B5EF4-FFF2-40B4-BE49-F238E27FC236}">
                <a16:creationId xmlns:a16="http://schemas.microsoft.com/office/drawing/2014/main" id="{2674003F-B410-D4CF-8D8A-BB3E4D0A52DE}"/>
              </a:ext>
            </a:extLst>
          </p:cNvPr>
          <p:cNvSpPr txBox="1"/>
          <p:nvPr/>
        </p:nvSpPr>
        <p:spPr>
          <a:xfrm>
            <a:off x="1596770" y="3696772"/>
            <a:ext cx="6712024" cy="246221"/>
          </a:xfrm>
          <a:prstGeom prst="rect">
            <a:avLst/>
          </a:prstGeom>
          <a:noFill/>
        </p:spPr>
        <p:txBody>
          <a:bodyPr wrap="squar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Months</a:t>
            </a:r>
          </a:p>
        </p:txBody>
      </p:sp>
      <p:sp>
        <p:nvSpPr>
          <p:cNvPr id="97" name="TextBox 96">
            <a:extLst>
              <a:ext uri="{FF2B5EF4-FFF2-40B4-BE49-F238E27FC236}">
                <a16:creationId xmlns:a16="http://schemas.microsoft.com/office/drawing/2014/main" id="{D5F2825B-8533-E8D9-061B-A5D257B21A87}"/>
              </a:ext>
            </a:extLst>
          </p:cNvPr>
          <p:cNvSpPr txBox="1"/>
          <p:nvPr/>
        </p:nvSpPr>
        <p:spPr>
          <a:xfrm rot="16200000">
            <a:off x="-133929" y="2127944"/>
            <a:ext cx="2487725" cy="246221"/>
          </a:xfrm>
          <a:prstGeom prst="rect">
            <a:avLst/>
          </a:prstGeom>
          <a:noFill/>
        </p:spPr>
        <p:txBody>
          <a:bodyPr wrap="squar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Progression-Free Survival, %</a:t>
            </a:r>
          </a:p>
        </p:txBody>
      </p:sp>
      <p:sp>
        <p:nvSpPr>
          <p:cNvPr id="100" name="TextBox 99">
            <a:extLst>
              <a:ext uri="{FF2B5EF4-FFF2-40B4-BE49-F238E27FC236}">
                <a16:creationId xmlns:a16="http://schemas.microsoft.com/office/drawing/2014/main" id="{1DEC885D-4B14-54AE-398F-79D923EB94BC}"/>
              </a:ext>
            </a:extLst>
          </p:cNvPr>
          <p:cNvSpPr txBox="1"/>
          <p:nvPr/>
        </p:nvSpPr>
        <p:spPr>
          <a:xfrm>
            <a:off x="6843248" y="1383234"/>
            <a:ext cx="1150425" cy="246221"/>
          </a:xfrm>
          <a:prstGeom prst="rect">
            <a:avLst/>
          </a:prstGeom>
          <a:noFill/>
        </p:spPr>
        <p:txBody>
          <a:bodyPr wrap="square" rtlCol="0">
            <a:spAutoFit/>
          </a:bodyPr>
          <a:lstStyle/>
          <a:p>
            <a:pPr defTabSz="685800" fontAlgn="auto">
              <a:spcBef>
                <a:spcPts val="0"/>
              </a:spcBef>
              <a:spcAft>
                <a:spcPts val="0"/>
              </a:spcAft>
            </a:pPr>
            <a:r>
              <a:rPr lang="en-US" sz="1000">
                <a:solidFill>
                  <a:srgbClr val="A5A5A5">
                    <a:lumMod val="50000"/>
                  </a:srgbClr>
                </a:solidFill>
                <a:latin typeface="Calibri" panose="020F0502020204030204"/>
                <a:ea typeface="+mn-ea"/>
                <a:cs typeface="+mn-cs"/>
              </a:rPr>
              <a:t>Median PFS=NR</a:t>
            </a:r>
          </a:p>
        </p:txBody>
      </p:sp>
      <p:sp>
        <p:nvSpPr>
          <p:cNvPr id="101" name="TextBox 100">
            <a:extLst>
              <a:ext uri="{FF2B5EF4-FFF2-40B4-BE49-F238E27FC236}">
                <a16:creationId xmlns:a16="http://schemas.microsoft.com/office/drawing/2014/main" id="{EC34F322-A57A-F00B-6618-67C3596953B3}"/>
              </a:ext>
            </a:extLst>
          </p:cNvPr>
          <p:cNvSpPr txBox="1"/>
          <p:nvPr/>
        </p:nvSpPr>
        <p:spPr>
          <a:xfrm>
            <a:off x="6846462" y="2124509"/>
            <a:ext cx="1154494" cy="246221"/>
          </a:xfrm>
          <a:prstGeom prst="rect">
            <a:avLst/>
          </a:prstGeom>
          <a:noFill/>
        </p:spPr>
        <p:txBody>
          <a:bodyPr wrap="square" rtlCol="0">
            <a:spAutoFit/>
          </a:bodyPr>
          <a:lstStyle/>
          <a:p>
            <a:pPr defTabSz="685800" fontAlgn="auto">
              <a:spcBef>
                <a:spcPts val="0"/>
              </a:spcBef>
              <a:spcAft>
                <a:spcPts val="0"/>
              </a:spcAft>
            </a:pPr>
            <a:r>
              <a:rPr lang="en-US" sz="1000">
                <a:solidFill>
                  <a:srgbClr val="ED7D31"/>
                </a:solidFill>
                <a:latin typeface="Calibri" panose="020F0502020204030204"/>
                <a:ea typeface="+mn-ea"/>
                <a:cs typeface="+mn-cs"/>
              </a:rPr>
              <a:t>Median PFS=NR</a:t>
            </a:r>
          </a:p>
        </p:txBody>
      </p:sp>
      <p:sp>
        <p:nvSpPr>
          <p:cNvPr id="102" name="TextBox 101">
            <a:extLst>
              <a:ext uri="{FF2B5EF4-FFF2-40B4-BE49-F238E27FC236}">
                <a16:creationId xmlns:a16="http://schemas.microsoft.com/office/drawing/2014/main" id="{2B87DD86-E8DE-269C-4450-3949EC0169AE}"/>
              </a:ext>
            </a:extLst>
          </p:cNvPr>
          <p:cNvSpPr txBox="1"/>
          <p:nvPr/>
        </p:nvSpPr>
        <p:spPr>
          <a:xfrm>
            <a:off x="6844807" y="2778616"/>
            <a:ext cx="1548818" cy="246221"/>
          </a:xfrm>
          <a:prstGeom prst="rect">
            <a:avLst/>
          </a:prstGeom>
          <a:noFill/>
        </p:spPr>
        <p:txBody>
          <a:bodyPr wrap="square" rtlCol="0">
            <a:spAutoFit/>
          </a:bodyPr>
          <a:lstStyle/>
          <a:p>
            <a:pPr defTabSz="685800" fontAlgn="auto">
              <a:spcBef>
                <a:spcPts val="0"/>
              </a:spcBef>
              <a:spcAft>
                <a:spcPts val="0"/>
              </a:spcAft>
            </a:pPr>
            <a:r>
              <a:rPr lang="en-US" sz="1000">
                <a:solidFill>
                  <a:srgbClr val="5B9BD5">
                    <a:lumMod val="75000"/>
                  </a:srgbClr>
                </a:solidFill>
                <a:latin typeface="Calibri" panose="020F0502020204030204"/>
                <a:ea typeface="+mn-ea"/>
                <a:cs typeface="+mn-cs"/>
              </a:rPr>
              <a:t>Median PFS=27.8 mo</a:t>
            </a:r>
          </a:p>
        </p:txBody>
      </p:sp>
      <p:sp>
        <p:nvSpPr>
          <p:cNvPr id="103" name="TextBox 102">
            <a:extLst>
              <a:ext uri="{FF2B5EF4-FFF2-40B4-BE49-F238E27FC236}">
                <a16:creationId xmlns:a16="http://schemas.microsoft.com/office/drawing/2014/main" id="{40C3A1AC-CECC-C4E5-C2D4-31FFC36A327C}"/>
              </a:ext>
            </a:extLst>
          </p:cNvPr>
          <p:cNvSpPr txBox="1"/>
          <p:nvPr/>
        </p:nvSpPr>
        <p:spPr>
          <a:xfrm>
            <a:off x="6462866" y="1256725"/>
            <a:ext cx="445703" cy="246221"/>
          </a:xfrm>
          <a:prstGeom prst="rect">
            <a:avLst/>
          </a:prstGeom>
          <a:noFill/>
        </p:spPr>
        <p:txBody>
          <a:bodyPr wrap="square" rtlCol="0">
            <a:spAutoFit/>
          </a:bodyPr>
          <a:lstStyle/>
          <a:p>
            <a:pPr defTabSz="685800" fontAlgn="auto">
              <a:spcBef>
                <a:spcPts val="0"/>
              </a:spcBef>
              <a:spcAft>
                <a:spcPts val="0"/>
              </a:spcAft>
            </a:pPr>
            <a:r>
              <a:rPr lang="en-US" sz="1000">
                <a:solidFill>
                  <a:srgbClr val="A5A5A5">
                    <a:lumMod val="50000"/>
                  </a:srgbClr>
                </a:solidFill>
                <a:latin typeface="Calibri" panose="020F0502020204030204"/>
                <a:ea typeface="+mn-ea"/>
                <a:cs typeface="+mn-cs"/>
              </a:rPr>
              <a:t>78%</a:t>
            </a:r>
          </a:p>
        </p:txBody>
      </p:sp>
      <p:sp>
        <p:nvSpPr>
          <p:cNvPr id="104" name="TextBox 103">
            <a:extLst>
              <a:ext uri="{FF2B5EF4-FFF2-40B4-BE49-F238E27FC236}">
                <a16:creationId xmlns:a16="http://schemas.microsoft.com/office/drawing/2014/main" id="{E9E9A339-E95E-497E-A43C-1732265C4F26}"/>
              </a:ext>
            </a:extLst>
          </p:cNvPr>
          <p:cNvSpPr txBox="1"/>
          <p:nvPr/>
        </p:nvSpPr>
        <p:spPr>
          <a:xfrm>
            <a:off x="6454010" y="1957134"/>
            <a:ext cx="455985" cy="246221"/>
          </a:xfrm>
          <a:prstGeom prst="rect">
            <a:avLst/>
          </a:prstGeom>
          <a:noFill/>
        </p:spPr>
        <p:txBody>
          <a:bodyPr wrap="square" rtlCol="0">
            <a:spAutoFit/>
          </a:bodyPr>
          <a:lstStyle/>
          <a:p>
            <a:pPr defTabSz="685800" fontAlgn="auto">
              <a:spcBef>
                <a:spcPts val="0"/>
              </a:spcBef>
              <a:spcAft>
                <a:spcPts val="0"/>
              </a:spcAft>
            </a:pPr>
            <a:r>
              <a:rPr lang="en-US" sz="1000">
                <a:solidFill>
                  <a:srgbClr val="ED7D31"/>
                </a:solidFill>
                <a:latin typeface="Calibri" panose="020F0502020204030204"/>
                <a:ea typeface="+mn-ea"/>
                <a:cs typeface="+mn-cs"/>
              </a:rPr>
              <a:t>62%</a:t>
            </a:r>
          </a:p>
        </p:txBody>
      </p:sp>
      <p:sp>
        <p:nvSpPr>
          <p:cNvPr id="105" name="TextBox 104">
            <a:extLst>
              <a:ext uri="{FF2B5EF4-FFF2-40B4-BE49-F238E27FC236}">
                <a16:creationId xmlns:a16="http://schemas.microsoft.com/office/drawing/2014/main" id="{2F33210A-B3F5-8D18-3699-959AABA22EB1}"/>
              </a:ext>
            </a:extLst>
          </p:cNvPr>
          <p:cNvSpPr txBox="1"/>
          <p:nvPr/>
        </p:nvSpPr>
        <p:spPr>
          <a:xfrm>
            <a:off x="6455520" y="2722545"/>
            <a:ext cx="473220" cy="246221"/>
          </a:xfrm>
          <a:prstGeom prst="rect">
            <a:avLst/>
          </a:prstGeom>
          <a:noFill/>
        </p:spPr>
        <p:txBody>
          <a:bodyPr wrap="square" rtlCol="0">
            <a:spAutoFit/>
          </a:bodyPr>
          <a:lstStyle/>
          <a:p>
            <a:pPr defTabSz="685800" fontAlgn="auto">
              <a:spcBef>
                <a:spcPts val="0"/>
              </a:spcBef>
              <a:spcAft>
                <a:spcPts val="0"/>
              </a:spcAft>
            </a:pPr>
            <a:r>
              <a:rPr lang="en-US" sz="1000">
                <a:solidFill>
                  <a:srgbClr val="5B9BD5">
                    <a:lumMod val="75000"/>
                  </a:srgbClr>
                </a:solidFill>
                <a:latin typeface="Calibri" panose="020F0502020204030204"/>
                <a:ea typeface="+mn-ea"/>
                <a:cs typeface="+mn-cs"/>
              </a:rPr>
              <a:t>17%</a:t>
            </a:r>
          </a:p>
        </p:txBody>
      </p:sp>
      <p:sp>
        <p:nvSpPr>
          <p:cNvPr id="106" name="TextBox 105">
            <a:extLst>
              <a:ext uri="{FF2B5EF4-FFF2-40B4-BE49-F238E27FC236}">
                <a16:creationId xmlns:a16="http://schemas.microsoft.com/office/drawing/2014/main" id="{5D5343BF-A9E7-2AB2-D7D0-48B935E1CA1B}"/>
              </a:ext>
            </a:extLst>
          </p:cNvPr>
          <p:cNvSpPr txBox="1"/>
          <p:nvPr/>
        </p:nvSpPr>
        <p:spPr>
          <a:xfrm>
            <a:off x="1596768" y="1713557"/>
            <a:ext cx="1400220" cy="1338828"/>
          </a:xfrm>
          <a:prstGeom prst="rect">
            <a:avLst/>
          </a:prstGeom>
          <a:noFill/>
        </p:spPr>
        <p:txBody>
          <a:bodyPr wrap="square" rtlCol="0">
            <a:spAutoFit/>
          </a:bodyPr>
          <a:lstStyle/>
          <a:p>
            <a:pPr defTabSz="685800" fontAlgn="auto">
              <a:spcBef>
                <a:spcPts val="0"/>
              </a:spcBef>
              <a:spcAft>
                <a:spcPts val="0"/>
              </a:spcAft>
            </a:pPr>
            <a:r>
              <a:rPr lang="en-US" sz="900" b="1">
                <a:solidFill>
                  <a:prstClr val="black"/>
                </a:solidFill>
                <a:latin typeface="Calibri" panose="020F0502020204030204"/>
                <a:ea typeface="+mn-ea"/>
                <a:cs typeface="+mn-cs"/>
              </a:rPr>
              <a:t>A+O vs O+Clb</a:t>
            </a:r>
          </a:p>
          <a:p>
            <a:pPr defTabSz="685800" fontAlgn="auto">
              <a:spcBef>
                <a:spcPts val="0"/>
              </a:spcBef>
              <a:spcAft>
                <a:spcPts val="0"/>
              </a:spcAft>
            </a:pPr>
            <a:r>
              <a:rPr lang="en-US" sz="900">
                <a:solidFill>
                  <a:prstClr val="black"/>
                </a:solidFill>
                <a:latin typeface="Calibri" panose="020F0502020204030204"/>
                <a:ea typeface="+mn-ea"/>
                <a:cs typeface="+mn-cs"/>
              </a:rPr>
              <a:t>HR</a:t>
            </a:r>
            <a:r>
              <a:rPr lang="en-US" sz="900" baseline="30000">
                <a:solidFill>
                  <a:prstClr val="black"/>
                </a:solidFill>
                <a:latin typeface="Calibri" panose="020F0502020204030204"/>
                <a:ea typeface="+mn-ea"/>
                <a:cs typeface="+mn-cs"/>
              </a:rPr>
              <a:t>a</a:t>
            </a:r>
            <a:r>
              <a:rPr lang="en-US" sz="900">
                <a:solidFill>
                  <a:prstClr val="black"/>
                </a:solidFill>
                <a:latin typeface="Calibri" panose="020F0502020204030204"/>
                <a:ea typeface="+mn-ea"/>
                <a:cs typeface="+mn-cs"/>
              </a:rPr>
              <a:t> (95% CI): 0.14 (0.10, 0.20); </a:t>
            </a:r>
            <a:r>
              <a:rPr lang="en-US" sz="900" i="1">
                <a:solidFill>
                  <a:prstClr val="black"/>
                </a:solidFill>
                <a:latin typeface="Calibri" panose="020F0502020204030204"/>
                <a:ea typeface="+mn-ea"/>
                <a:cs typeface="+mn-cs"/>
              </a:rPr>
              <a:t>P</a:t>
            </a:r>
            <a:r>
              <a:rPr lang="en-US" sz="900">
                <a:solidFill>
                  <a:prstClr val="black"/>
                </a:solidFill>
                <a:latin typeface="Calibri" panose="020F0502020204030204"/>
                <a:ea typeface="+mn-ea"/>
                <a:cs typeface="+mn-cs"/>
              </a:rPr>
              <a:t>&lt;0.0001</a:t>
            </a:r>
            <a:r>
              <a:rPr lang="en-US" sz="900" baseline="30000">
                <a:solidFill>
                  <a:prstClr val="black"/>
                </a:solidFill>
                <a:latin typeface="Calibri" panose="020F0502020204030204"/>
                <a:ea typeface="+mn-ea"/>
                <a:cs typeface="+mn-cs"/>
              </a:rPr>
              <a:t>b</a:t>
            </a:r>
          </a:p>
          <a:p>
            <a:pPr defTabSz="685800" fontAlgn="auto">
              <a:spcBef>
                <a:spcPts val="0"/>
              </a:spcBef>
              <a:spcAft>
                <a:spcPts val="0"/>
              </a:spcAft>
            </a:pPr>
            <a:r>
              <a:rPr lang="en-US" sz="900" b="1">
                <a:solidFill>
                  <a:prstClr val="black"/>
                </a:solidFill>
                <a:latin typeface="Calibri" panose="020F0502020204030204"/>
                <a:ea typeface="+mn-ea"/>
                <a:cs typeface="+mn-cs"/>
              </a:rPr>
              <a:t>A vs O+Clb</a:t>
            </a:r>
          </a:p>
          <a:p>
            <a:pPr defTabSz="685800" fontAlgn="auto">
              <a:spcBef>
                <a:spcPts val="0"/>
              </a:spcBef>
              <a:spcAft>
                <a:spcPts val="0"/>
              </a:spcAft>
            </a:pPr>
            <a:r>
              <a:rPr lang="en-US" sz="900">
                <a:solidFill>
                  <a:prstClr val="black"/>
                </a:solidFill>
                <a:latin typeface="Calibri" panose="020F0502020204030204"/>
                <a:ea typeface="+mn-ea"/>
                <a:cs typeface="+mn-cs"/>
              </a:rPr>
              <a:t>HR</a:t>
            </a:r>
            <a:r>
              <a:rPr lang="en-US" sz="900" baseline="30000">
                <a:solidFill>
                  <a:prstClr val="black"/>
                </a:solidFill>
                <a:latin typeface="Calibri" panose="020F0502020204030204"/>
                <a:ea typeface="+mn-ea"/>
                <a:cs typeface="+mn-cs"/>
              </a:rPr>
              <a:t>a</a:t>
            </a:r>
            <a:r>
              <a:rPr lang="en-US" sz="900">
                <a:solidFill>
                  <a:prstClr val="black"/>
                </a:solidFill>
                <a:latin typeface="Calibri" panose="020F0502020204030204"/>
                <a:ea typeface="+mn-ea"/>
                <a:cs typeface="+mn-cs"/>
              </a:rPr>
              <a:t> (95% CI): 0.24 (0.17, 0.32); </a:t>
            </a:r>
            <a:r>
              <a:rPr lang="en-US" sz="900" i="1">
                <a:solidFill>
                  <a:prstClr val="black"/>
                </a:solidFill>
                <a:latin typeface="Calibri" panose="020F0502020204030204"/>
                <a:ea typeface="+mn-ea"/>
                <a:cs typeface="+mn-cs"/>
              </a:rPr>
              <a:t>P</a:t>
            </a:r>
            <a:r>
              <a:rPr lang="en-US" sz="900">
                <a:solidFill>
                  <a:prstClr val="black"/>
                </a:solidFill>
                <a:latin typeface="Calibri" panose="020F0502020204030204"/>
                <a:ea typeface="+mn-ea"/>
                <a:cs typeface="+mn-cs"/>
              </a:rPr>
              <a:t>&lt;0.0001</a:t>
            </a:r>
            <a:r>
              <a:rPr lang="en-US" sz="900" baseline="30000">
                <a:solidFill>
                  <a:prstClr val="black"/>
                </a:solidFill>
                <a:latin typeface="Calibri" panose="020F0502020204030204"/>
                <a:ea typeface="+mn-ea"/>
                <a:cs typeface="+mn-cs"/>
              </a:rPr>
              <a:t>b</a:t>
            </a:r>
          </a:p>
          <a:p>
            <a:pPr defTabSz="685800" fontAlgn="auto">
              <a:spcBef>
                <a:spcPts val="0"/>
              </a:spcBef>
              <a:spcAft>
                <a:spcPts val="0"/>
              </a:spcAft>
            </a:pPr>
            <a:r>
              <a:rPr lang="en-US" sz="900" b="1">
                <a:solidFill>
                  <a:prstClr val="black"/>
                </a:solidFill>
                <a:latin typeface="Calibri" panose="020F0502020204030204"/>
                <a:ea typeface="+mn-ea"/>
                <a:cs typeface="+mn-cs"/>
              </a:rPr>
              <a:t>A+O vs A</a:t>
            </a:r>
          </a:p>
          <a:p>
            <a:pPr defTabSz="685800" fontAlgn="auto">
              <a:spcBef>
                <a:spcPts val="0"/>
              </a:spcBef>
              <a:spcAft>
                <a:spcPts val="0"/>
              </a:spcAft>
            </a:pPr>
            <a:r>
              <a:rPr lang="en-US" sz="900">
                <a:solidFill>
                  <a:prstClr val="black"/>
                </a:solidFill>
                <a:latin typeface="Calibri" panose="020F0502020204030204"/>
                <a:ea typeface="+mn-ea"/>
                <a:cs typeface="+mn-cs"/>
              </a:rPr>
              <a:t>HR</a:t>
            </a:r>
            <a:r>
              <a:rPr lang="en-US" sz="900" baseline="30000">
                <a:solidFill>
                  <a:prstClr val="black"/>
                </a:solidFill>
                <a:latin typeface="Calibri" panose="020F0502020204030204"/>
                <a:ea typeface="+mn-ea"/>
                <a:cs typeface="+mn-cs"/>
              </a:rPr>
              <a:t>a</a:t>
            </a:r>
            <a:r>
              <a:rPr lang="en-US" sz="900">
                <a:solidFill>
                  <a:prstClr val="black"/>
                </a:solidFill>
                <a:latin typeface="Calibri" panose="020F0502020204030204"/>
                <a:ea typeface="+mn-ea"/>
                <a:cs typeface="+mn-cs"/>
              </a:rPr>
              <a:t> (95% CI): 0.58 (0.39, 0.86); </a:t>
            </a:r>
            <a:r>
              <a:rPr lang="en-US" sz="900" i="1">
                <a:solidFill>
                  <a:prstClr val="black"/>
                </a:solidFill>
                <a:latin typeface="Calibri" panose="020F0502020204030204"/>
                <a:ea typeface="+mn-ea"/>
                <a:cs typeface="+mn-cs"/>
              </a:rPr>
              <a:t>P</a:t>
            </a:r>
            <a:r>
              <a:rPr lang="en-US" sz="900">
                <a:solidFill>
                  <a:prstClr val="black"/>
                </a:solidFill>
                <a:latin typeface="Calibri" panose="020F0502020204030204"/>
                <a:ea typeface="+mn-ea"/>
                <a:cs typeface="+mn-cs"/>
              </a:rPr>
              <a:t>=0.0229</a:t>
            </a:r>
            <a:r>
              <a:rPr lang="en-US" sz="900" baseline="30000">
                <a:solidFill>
                  <a:prstClr val="black"/>
                </a:solidFill>
                <a:latin typeface="Calibri" panose="020F0502020204030204"/>
                <a:ea typeface="+mn-ea"/>
                <a:cs typeface="+mn-cs"/>
              </a:rPr>
              <a:t>b</a:t>
            </a:r>
          </a:p>
        </p:txBody>
      </p:sp>
      <p:sp>
        <p:nvSpPr>
          <p:cNvPr id="107" name="TextBox 106">
            <a:extLst>
              <a:ext uri="{FF2B5EF4-FFF2-40B4-BE49-F238E27FC236}">
                <a16:creationId xmlns:a16="http://schemas.microsoft.com/office/drawing/2014/main" id="{360B1B67-EDF9-1BC0-72D7-7B01A51D508D}"/>
              </a:ext>
            </a:extLst>
          </p:cNvPr>
          <p:cNvSpPr txBox="1"/>
          <p:nvPr/>
        </p:nvSpPr>
        <p:spPr>
          <a:xfrm>
            <a:off x="1929489" y="3156363"/>
            <a:ext cx="1723120" cy="215444"/>
          </a:xfrm>
          <a:prstGeom prst="rect">
            <a:avLst/>
          </a:prstGeom>
          <a:noFill/>
        </p:spPr>
        <p:txBody>
          <a:bodyPr wrap="square" rtlCol="0">
            <a:spAutoFit/>
          </a:bodyPr>
          <a:lstStyle/>
          <a:p>
            <a:pPr defTabSz="685800" fontAlgn="auto">
              <a:spcBef>
                <a:spcPts val="0"/>
              </a:spcBef>
              <a:spcAft>
                <a:spcPts val="0"/>
              </a:spcAft>
            </a:pPr>
            <a:r>
              <a:rPr lang="en-US" sz="800">
                <a:solidFill>
                  <a:prstClr val="black"/>
                </a:solidFill>
                <a:latin typeface="Calibri" panose="020F0502020204030204"/>
                <a:ea typeface="+mn-ea"/>
                <a:cs typeface="+mn-cs"/>
              </a:rPr>
              <a:t>A</a:t>
            </a:r>
            <a:endParaRPr lang="en-US" sz="800" strike="sngStrike">
              <a:solidFill>
                <a:srgbClr val="FF0000"/>
              </a:solidFill>
              <a:latin typeface="Calibri" panose="020F0502020204030204"/>
              <a:ea typeface="+mn-ea"/>
              <a:cs typeface="+mn-cs"/>
            </a:endParaRPr>
          </a:p>
        </p:txBody>
      </p:sp>
      <p:sp>
        <p:nvSpPr>
          <p:cNvPr id="108" name="TextBox 107">
            <a:extLst>
              <a:ext uri="{FF2B5EF4-FFF2-40B4-BE49-F238E27FC236}">
                <a16:creationId xmlns:a16="http://schemas.microsoft.com/office/drawing/2014/main" id="{EB349FB0-C982-D5BD-5F75-6EE20CB70732}"/>
              </a:ext>
            </a:extLst>
          </p:cNvPr>
          <p:cNvSpPr txBox="1"/>
          <p:nvPr/>
        </p:nvSpPr>
        <p:spPr>
          <a:xfrm>
            <a:off x="1929489" y="3287689"/>
            <a:ext cx="1723120" cy="215444"/>
          </a:xfrm>
          <a:prstGeom prst="rect">
            <a:avLst/>
          </a:prstGeom>
          <a:noFill/>
        </p:spPr>
        <p:txBody>
          <a:bodyPr wrap="square" rtlCol="0">
            <a:spAutoFit/>
          </a:bodyPr>
          <a:lstStyle/>
          <a:p>
            <a:pPr defTabSz="685800" fontAlgn="auto">
              <a:spcBef>
                <a:spcPts val="0"/>
              </a:spcBef>
              <a:spcAft>
                <a:spcPts val="0"/>
              </a:spcAft>
            </a:pPr>
            <a:r>
              <a:rPr lang="en-US" sz="800">
                <a:solidFill>
                  <a:prstClr val="black"/>
                </a:solidFill>
                <a:latin typeface="Calibri" panose="020F0502020204030204"/>
                <a:ea typeface="+mn-ea"/>
                <a:cs typeface="+mn-cs"/>
              </a:rPr>
              <a:t>O+Clb</a:t>
            </a:r>
            <a:endParaRPr lang="en-US" sz="800" strike="sngStrike">
              <a:solidFill>
                <a:srgbClr val="FF0000"/>
              </a:solidFill>
              <a:latin typeface="Calibri" panose="020F0502020204030204"/>
              <a:ea typeface="+mn-ea"/>
              <a:cs typeface="+mn-cs"/>
            </a:endParaRPr>
          </a:p>
        </p:txBody>
      </p:sp>
      <p:grpSp>
        <p:nvGrpSpPr>
          <p:cNvPr id="109" name="Graphic 643">
            <a:extLst>
              <a:ext uri="{FF2B5EF4-FFF2-40B4-BE49-F238E27FC236}">
                <a16:creationId xmlns:a16="http://schemas.microsoft.com/office/drawing/2014/main" id="{FC4AE102-7F85-F7A6-8754-D058553063EA}"/>
              </a:ext>
            </a:extLst>
          </p:cNvPr>
          <p:cNvGrpSpPr/>
          <p:nvPr/>
        </p:nvGrpSpPr>
        <p:grpSpPr>
          <a:xfrm>
            <a:off x="1823340" y="1024706"/>
            <a:ext cx="6209506" cy="764603"/>
            <a:chOff x="1830586" y="816595"/>
            <a:chExt cx="6209506" cy="818808"/>
          </a:xfrm>
          <a:noFill/>
        </p:grpSpPr>
        <p:sp>
          <p:nvSpPr>
            <p:cNvPr id="110" name="Freeform 109">
              <a:extLst>
                <a:ext uri="{FF2B5EF4-FFF2-40B4-BE49-F238E27FC236}">
                  <a16:creationId xmlns:a16="http://schemas.microsoft.com/office/drawing/2014/main" id="{5AEC9362-B5E3-780B-3D91-8C7ECFA57B25}"/>
                </a:ext>
              </a:extLst>
            </p:cNvPr>
            <p:cNvSpPr/>
            <p:nvPr/>
          </p:nvSpPr>
          <p:spPr>
            <a:xfrm>
              <a:off x="8000800"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11" name="Freeform 110">
              <a:extLst>
                <a:ext uri="{FF2B5EF4-FFF2-40B4-BE49-F238E27FC236}">
                  <a16:creationId xmlns:a16="http://schemas.microsoft.com/office/drawing/2014/main" id="{C90D37C7-F14B-E26D-06BD-6D9CA2C74230}"/>
                </a:ext>
              </a:extLst>
            </p:cNvPr>
            <p:cNvSpPr/>
            <p:nvPr/>
          </p:nvSpPr>
          <p:spPr>
            <a:xfrm>
              <a:off x="7960239"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12" name="Freeform 111">
              <a:extLst>
                <a:ext uri="{FF2B5EF4-FFF2-40B4-BE49-F238E27FC236}">
                  <a16:creationId xmlns:a16="http://schemas.microsoft.com/office/drawing/2014/main" id="{77FDB7A6-900A-6F68-EA08-5439770B8227}"/>
                </a:ext>
              </a:extLst>
            </p:cNvPr>
            <p:cNvSpPr/>
            <p:nvPr/>
          </p:nvSpPr>
          <p:spPr>
            <a:xfrm>
              <a:off x="7898132"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13" name="Freeform 112">
              <a:extLst>
                <a:ext uri="{FF2B5EF4-FFF2-40B4-BE49-F238E27FC236}">
                  <a16:creationId xmlns:a16="http://schemas.microsoft.com/office/drawing/2014/main" id="{0304A7D6-1340-0F4F-E5E2-F680534184DE}"/>
                </a:ext>
              </a:extLst>
            </p:cNvPr>
            <p:cNvSpPr/>
            <p:nvPr/>
          </p:nvSpPr>
          <p:spPr>
            <a:xfrm>
              <a:off x="7857572"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14" name="Freeform 113">
              <a:extLst>
                <a:ext uri="{FF2B5EF4-FFF2-40B4-BE49-F238E27FC236}">
                  <a16:creationId xmlns:a16="http://schemas.microsoft.com/office/drawing/2014/main" id="{ED59D4DC-91B2-D0E9-5410-9EA00F4E1FE1}"/>
                </a:ext>
              </a:extLst>
            </p:cNvPr>
            <p:cNvSpPr/>
            <p:nvPr/>
          </p:nvSpPr>
          <p:spPr>
            <a:xfrm>
              <a:off x="7818279"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15" name="Freeform 114">
              <a:extLst>
                <a:ext uri="{FF2B5EF4-FFF2-40B4-BE49-F238E27FC236}">
                  <a16:creationId xmlns:a16="http://schemas.microsoft.com/office/drawing/2014/main" id="{4F2838A1-CB3E-A4B7-2AE5-6B4D187110B5}"/>
                </a:ext>
              </a:extLst>
            </p:cNvPr>
            <p:cNvSpPr/>
            <p:nvPr/>
          </p:nvSpPr>
          <p:spPr>
            <a:xfrm>
              <a:off x="7778986" y="159611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16" name="Freeform 115">
              <a:extLst>
                <a:ext uri="{FF2B5EF4-FFF2-40B4-BE49-F238E27FC236}">
                  <a16:creationId xmlns:a16="http://schemas.microsoft.com/office/drawing/2014/main" id="{225679C4-343D-9638-B1F7-091825D6509B}"/>
                </a:ext>
              </a:extLst>
            </p:cNvPr>
            <p:cNvSpPr/>
            <p:nvPr/>
          </p:nvSpPr>
          <p:spPr>
            <a:xfrm>
              <a:off x="7801801"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17" name="Freeform 116">
              <a:extLst>
                <a:ext uri="{FF2B5EF4-FFF2-40B4-BE49-F238E27FC236}">
                  <a16:creationId xmlns:a16="http://schemas.microsoft.com/office/drawing/2014/main" id="{1C3B155D-62D8-0330-E6A0-DDFE53C3E617}"/>
                </a:ext>
              </a:extLst>
            </p:cNvPr>
            <p:cNvSpPr/>
            <p:nvPr/>
          </p:nvSpPr>
          <p:spPr>
            <a:xfrm>
              <a:off x="7762509"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18" name="Freeform 117">
              <a:extLst>
                <a:ext uri="{FF2B5EF4-FFF2-40B4-BE49-F238E27FC236}">
                  <a16:creationId xmlns:a16="http://schemas.microsoft.com/office/drawing/2014/main" id="{DAB238E6-1641-9ED3-D9DF-86EECA0BF9FE}"/>
                </a:ext>
              </a:extLst>
            </p:cNvPr>
            <p:cNvSpPr/>
            <p:nvPr/>
          </p:nvSpPr>
          <p:spPr>
            <a:xfrm>
              <a:off x="7740961"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19" name="Freeform 118">
              <a:extLst>
                <a:ext uri="{FF2B5EF4-FFF2-40B4-BE49-F238E27FC236}">
                  <a16:creationId xmlns:a16="http://schemas.microsoft.com/office/drawing/2014/main" id="{E11AA2DC-D9CB-16C4-427B-C5E82BA3B15D}"/>
                </a:ext>
              </a:extLst>
            </p:cNvPr>
            <p:cNvSpPr/>
            <p:nvPr/>
          </p:nvSpPr>
          <p:spPr>
            <a:xfrm>
              <a:off x="7701668" y="159611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20" name="Freeform 119">
              <a:extLst>
                <a:ext uri="{FF2B5EF4-FFF2-40B4-BE49-F238E27FC236}">
                  <a16:creationId xmlns:a16="http://schemas.microsoft.com/office/drawing/2014/main" id="{C832F192-7B72-F7C6-137A-3F96C98CC9C4}"/>
                </a:ext>
              </a:extLst>
            </p:cNvPr>
            <p:cNvSpPr/>
            <p:nvPr/>
          </p:nvSpPr>
          <p:spPr>
            <a:xfrm>
              <a:off x="7720681"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21" name="Freeform 120">
              <a:extLst>
                <a:ext uri="{FF2B5EF4-FFF2-40B4-BE49-F238E27FC236}">
                  <a16:creationId xmlns:a16="http://schemas.microsoft.com/office/drawing/2014/main" id="{DFFFDC10-AD47-AA9C-1AC5-D8807664B643}"/>
                </a:ext>
              </a:extLst>
            </p:cNvPr>
            <p:cNvSpPr/>
            <p:nvPr/>
          </p:nvSpPr>
          <p:spPr>
            <a:xfrm>
              <a:off x="7680121"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22" name="Freeform 121">
              <a:extLst>
                <a:ext uri="{FF2B5EF4-FFF2-40B4-BE49-F238E27FC236}">
                  <a16:creationId xmlns:a16="http://schemas.microsoft.com/office/drawing/2014/main" id="{73E0A8D9-39C4-7B53-AF43-DDA479FC9D0A}"/>
                </a:ext>
              </a:extLst>
            </p:cNvPr>
            <p:cNvSpPr/>
            <p:nvPr/>
          </p:nvSpPr>
          <p:spPr>
            <a:xfrm>
              <a:off x="7704203"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23" name="Freeform 122">
              <a:extLst>
                <a:ext uri="{FF2B5EF4-FFF2-40B4-BE49-F238E27FC236}">
                  <a16:creationId xmlns:a16="http://schemas.microsoft.com/office/drawing/2014/main" id="{441A2090-61A9-EA4B-1483-D7D2447A0FE0}"/>
                </a:ext>
              </a:extLst>
            </p:cNvPr>
            <p:cNvSpPr/>
            <p:nvPr/>
          </p:nvSpPr>
          <p:spPr>
            <a:xfrm>
              <a:off x="7663643"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24" name="Freeform 123">
              <a:extLst>
                <a:ext uri="{FF2B5EF4-FFF2-40B4-BE49-F238E27FC236}">
                  <a16:creationId xmlns:a16="http://schemas.microsoft.com/office/drawing/2014/main" id="{37E333DB-D8C3-C558-C9FE-B6DD364D5416}"/>
                </a:ext>
              </a:extLst>
            </p:cNvPr>
            <p:cNvSpPr/>
            <p:nvPr/>
          </p:nvSpPr>
          <p:spPr>
            <a:xfrm>
              <a:off x="7628153"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25" name="Freeform 124">
              <a:extLst>
                <a:ext uri="{FF2B5EF4-FFF2-40B4-BE49-F238E27FC236}">
                  <a16:creationId xmlns:a16="http://schemas.microsoft.com/office/drawing/2014/main" id="{4269BB45-2F61-497A-36CC-47CBEE01A633}"/>
                </a:ext>
              </a:extLst>
            </p:cNvPr>
            <p:cNvSpPr/>
            <p:nvPr/>
          </p:nvSpPr>
          <p:spPr>
            <a:xfrm>
              <a:off x="7587593"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26" name="Freeform 125">
              <a:extLst>
                <a:ext uri="{FF2B5EF4-FFF2-40B4-BE49-F238E27FC236}">
                  <a16:creationId xmlns:a16="http://schemas.microsoft.com/office/drawing/2014/main" id="{5124AFB0-576D-D83A-5A7B-06BFB56DAF9D}"/>
                </a:ext>
              </a:extLst>
            </p:cNvPr>
            <p:cNvSpPr/>
            <p:nvPr/>
          </p:nvSpPr>
          <p:spPr>
            <a:xfrm>
              <a:off x="7615478"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27" name="Freeform 126">
              <a:extLst>
                <a:ext uri="{FF2B5EF4-FFF2-40B4-BE49-F238E27FC236}">
                  <a16:creationId xmlns:a16="http://schemas.microsoft.com/office/drawing/2014/main" id="{A8EBDEF6-1F36-505C-88C3-E2BCA639032C}"/>
                </a:ext>
              </a:extLst>
            </p:cNvPr>
            <p:cNvSpPr/>
            <p:nvPr/>
          </p:nvSpPr>
          <p:spPr>
            <a:xfrm>
              <a:off x="7576186"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28" name="Freeform 127">
              <a:extLst>
                <a:ext uri="{FF2B5EF4-FFF2-40B4-BE49-F238E27FC236}">
                  <a16:creationId xmlns:a16="http://schemas.microsoft.com/office/drawing/2014/main" id="{0FC3DDC7-C655-114A-11E1-4EAF4DA80EF9}"/>
                </a:ext>
              </a:extLst>
            </p:cNvPr>
            <p:cNvSpPr/>
            <p:nvPr/>
          </p:nvSpPr>
          <p:spPr>
            <a:xfrm>
              <a:off x="7604071"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29" name="Freeform 128">
              <a:extLst>
                <a:ext uri="{FF2B5EF4-FFF2-40B4-BE49-F238E27FC236}">
                  <a16:creationId xmlns:a16="http://schemas.microsoft.com/office/drawing/2014/main" id="{FCC3558D-1559-D921-BFDA-05137207073A}"/>
                </a:ext>
              </a:extLst>
            </p:cNvPr>
            <p:cNvSpPr/>
            <p:nvPr/>
          </p:nvSpPr>
          <p:spPr>
            <a:xfrm>
              <a:off x="7563510"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30" name="Freeform 129">
              <a:extLst>
                <a:ext uri="{FF2B5EF4-FFF2-40B4-BE49-F238E27FC236}">
                  <a16:creationId xmlns:a16="http://schemas.microsoft.com/office/drawing/2014/main" id="{0D458482-1B5F-F70F-DF26-CEF4E0141041}"/>
                </a:ext>
              </a:extLst>
            </p:cNvPr>
            <p:cNvSpPr/>
            <p:nvPr/>
          </p:nvSpPr>
          <p:spPr>
            <a:xfrm>
              <a:off x="7440562"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31" name="Freeform 130">
              <a:extLst>
                <a:ext uri="{FF2B5EF4-FFF2-40B4-BE49-F238E27FC236}">
                  <a16:creationId xmlns:a16="http://schemas.microsoft.com/office/drawing/2014/main" id="{0951AE33-440A-B57F-1BE9-794E80BB63BA}"/>
                </a:ext>
              </a:extLst>
            </p:cNvPr>
            <p:cNvSpPr/>
            <p:nvPr/>
          </p:nvSpPr>
          <p:spPr>
            <a:xfrm>
              <a:off x="7401270" y="159611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32" name="Freeform 131">
              <a:extLst>
                <a:ext uri="{FF2B5EF4-FFF2-40B4-BE49-F238E27FC236}">
                  <a16:creationId xmlns:a16="http://schemas.microsoft.com/office/drawing/2014/main" id="{C6FFD227-1D97-7D12-F590-F8C02A8ADEAE}"/>
                </a:ext>
              </a:extLst>
            </p:cNvPr>
            <p:cNvSpPr/>
            <p:nvPr/>
          </p:nvSpPr>
          <p:spPr>
            <a:xfrm>
              <a:off x="7427887"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33" name="Freeform 132">
              <a:extLst>
                <a:ext uri="{FF2B5EF4-FFF2-40B4-BE49-F238E27FC236}">
                  <a16:creationId xmlns:a16="http://schemas.microsoft.com/office/drawing/2014/main" id="{C485F37F-5B85-76F3-83D3-EA1139CDDFEE}"/>
                </a:ext>
              </a:extLst>
            </p:cNvPr>
            <p:cNvSpPr/>
            <p:nvPr/>
          </p:nvSpPr>
          <p:spPr>
            <a:xfrm>
              <a:off x="7388595"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34" name="Freeform 133">
              <a:extLst>
                <a:ext uri="{FF2B5EF4-FFF2-40B4-BE49-F238E27FC236}">
                  <a16:creationId xmlns:a16="http://schemas.microsoft.com/office/drawing/2014/main" id="{173A6F1D-79D4-7E74-8400-DD01E8DE8629}"/>
                </a:ext>
              </a:extLst>
            </p:cNvPr>
            <p:cNvSpPr/>
            <p:nvPr/>
          </p:nvSpPr>
          <p:spPr>
            <a:xfrm>
              <a:off x="7416480"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35" name="Freeform 134">
              <a:extLst>
                <a:ext uri="{FF2B5EF4-FFF2-40B4-BE49-F238E27FC236}">
                  <a16:creationId xmlns:a16="http://schemas.microsoft.com/office/drawing/2014/main" id="{693EC68C-6877-2B2B-6CC2-2B7B07E2B309}"/>
                </a:ext>
              </a:extLst>
            </p:cNvPr>
            <p:cNvSpPr/>
            <p:nvPr/>
          </p:nvSpPr>
          <p:spPr>
            <a:xfrm>
              <a:off x="7377187" y="159611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36" name="Freeform 135">
              <a:extLst>
                <a:ext uri="{FF2B5EF4-FFF2-40B4-BE49-F238E27FC236}">
                  <a16:creationId xmlns:a16="http://schemas.microsoft.com/office/drawing/2014/main" id="{DCD38621-12F7-80E7-4C67-1BBD871E9767}"/>
                </a:ext>
              </a:extLst>
            </p:cNvPr>
            <p:cNvSpPr/>
            <p:nvPr/>
          </p:nvSpPr>
          <p:spPr>
            <a:xfrm>
              <a:off x="7488728" y="155555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37" name="Freeform 136">
              <a:extLst>
                <a:ext uri="{FF2B5EF4-FFF2-40B4-BE49-F238E27FC236}">
                  <a16:creationId xmlns:a16="http://schemas.microsoft.com/office/drawing/2014/main" id="{52605526-9CB4-EE13-188B-48F772C5A527}"/>
                </a:ext>
              </a:extLst>
            </p:cNvPr>
            <p:cNvSpPr/>
            <p:nvPr/>
          </p:nvSpPr>
          <p:spPr>
            <a:xfrm>
              <a:off x="7449435" y="159484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38" name="Freeform 137">
              <a:extLst>
                <a:ext uri="{FF2B5EF4-FFF2-40B4-BE49-F238E27FC236}">
                  <a16:creationId xmlns:a16="http://schemas.microsoft.com/office/drawing/2014/main" id="{C98E5CFC-70CB-8CF9-7944-DFA799C56F3F}"/>
                </a:ext>
              </a:extLst>
            </p:cNvPr>
            <p:cNvSpPr/>
            <p:nvPr/>
          </p:nvSpPr>
          <p:spPr>
            <a:xfrm>
              <a:off x="7473518" y="155555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39" name="Freeform 138">
              <a:extLst>
                <a:ext uri="{FF2B5EF4-FFF2-40B4-BE49-F238E27FC236}">
                  <a16:creationId xmlns:a16="http://schemas.microsoft.com/office/drawing/2014/main" id="{3DBC0F87-F65F-5AD4-BDFB-F4A919B9E71A}"/>
                </a:ext>
              </a:extLst>
            </p:cNvPr>
            <p:cNvSpPr/>
            <p:nvPr/>
          </p:nvSpPr>
          <p:spPr>
            <a:xfrm>
              <a:off x="7432957" y="159484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40" name="Freeform 139">
              <a:extLst>
                <a:ext uri="{FF2B5EF4-FFF2-40B4-BE49-F238E27FC236}">
                  <a16:creationId xmlns:a16="http://schemas.microsoft.com/office/drawing/2014/main" id="{71F6136E-7E8C-04D4-C38B-0056B2388D65}"/>
                </a:ext>
              </a:extLst>
            </p:cNvPr>
            <p:cNvSpPr/>
            <p:nvPr/>
          </p:nvSpPr>
          <p:spPr>
            <a:xfrm>
              <a:off x="7503938" y="155555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41" name="Freeform 140">
              <a:extLst>
                <a:ext uri="{FF2B5EF4-FFF2-40B4-BE49-F238E27FC236}">
                  <a16:creationId xmlns:a16="http://schemas.microsoft.com/office/drawing/2014/main" id="{FE447941-C2EF-3D8F-2CFF-78FAC345DD41}"/>
                </a:ext>
              </a:extLst>
            </p:cNvPr>
            <p:cNvSpPr/>
            <p:nvPr/>
          </p:nvSpPr>
          <p:spPr>
            <a:xfrm>
              <a:off x="7463378" y="159484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42" name="Freeform 141">
              <a:extLst>
                <a:ext uri="{FF2B5EF4-FFF2-40B4-BE49-F238E27FC236}">
                  <a16:creationId xmlns:a16="http://schemas.microsoft.com/office/drawing/2014/main" id="{D0C12D49-9A04-3754-C583-2A9E1CC53D18}"/>
                </a:ext>
              </a:extLst>
            </p:cNvPr>
            <p:cNvSpPr/>
            <p:nvPr/>
          </p:nvSpPr>
          <p:spPr>
            <a:xfrm>
              <a:off x="7325220" y="155555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43" name="Freeform 142">
              <a:extLst>
                <a:ext uri="{FF2B5EF4-FFF2-40B4-BE49-F238E27FC236}">
                  <a16:creationId xmlns:a16="http://schemas.microsoft.com/office/drawing/2014/main" id="{BFED9139-B49C-2BCE-0646-FC33B9BC7E9F}"/>
                </a:ext>
              </a:extLst>
            </p:cNvPr>
            <p:cNvSpPr/>
            <p:nvPr/>
          </p:nvSpPr>
          <p:spPr>
            <a:xfrm>
              <a:off x="7285927" y="159484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44" name="Freeform 143">
              <a:extLst>
                <a:ext uri="{FF2B5EF4-FFF2-40B4-BE49-F238E27FC236}">
                  <a16:creationId xmlns:a16="http://schemas.microsoft.com/office/drawing/2014/main" id="{2DAF4112-9BEE-181B-82DD-F033B3BD0D8E}"/>
                </a:ext>
              </a:extLst>
            </p:cNvPr>
            <p:cNvSpPr/>
            <p:nvPr/>
          </p:nvSpPr>
          <p:spPr>
            <a:xfrm>
              <a:off x="7260577" y="151625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45" name="Freeform 144">
              <a:extLst>
                <a:ext uri="{FF2B5EF4-FFF2-40B4-BE49-F238E27FC236}">
                  <a16:creationId xmlns:a16="http://schemas.microsoft.com/office/drawing/2014/main" id="{BD46E45D-4A50-9689-9B89-B6A8BFF62C33}"/>
                </a:ext>
              </a:extLst>
            </p:cNvPr>
            <p:cNvSpPr/>
            <p:nvPr/>
          </p:nvSpPr>
          <p:spPr>
            <a:xfrm>
              <a:off x="7221284" y="155681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46" name="Freeform 145">
              <a:extLst>
                <a:ext uri="{FF2B5EF4-FFF2-40B4-BE49-F238E27FC236}">
                  <a16:creationId xmlns:a16="http://schemas.microsoft.com/office/drawing/2014/main" id="{72F18487-4876-FCF3-6DD0-99EF8763E2B2}"/>
                </a:ext>
              </a:extLst>
            </p:cNvPr>
            <p:cNvSpPr/>
            <p:nvPr/>
          </p:nvSpPr>
          <p:spPr>
            <a:xfrm>
              <a:off x="7236494" y="151625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47" name="Freeform 146">
              <a:extLst>
                <a:ext uri="{FF2B5EF4-FFF2-40B4-BE49-F238E27FC236}">
                  <a16:creationId xmlns:a16="http://schemas.microsoft.com/office/drawing/2014/main" id="{D12E9659-A9FD-2776-FD82-BFA77BF21419}"/>
                </a:ext>
              </a:extLst>
            </p:cNvPr>
            <p:cNvSpPr/>
            <p:nvPr/>
          </p:nvSpPr>
          <p:spPr>
            <a:xfrm>
              <a:off x="7197202" y="155681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48" name="Freeform 147">
              <a:extLst>
                <a:ext uri="{FF2B5EF4-FFF2-40B4-BE49-F238E27FC236}">
                  <a16:creationId xmlns:a16="http://schemas.microsoft.com/office/drawing/2014/main" id="{C2A31339-30FC-A209-9FA7-035840C203C2}"/>
                </a:ext>
              </a:extLst>
            </p:cNvPr>
            <p:cNvSpPr/>
            <p:nvPr/>
          </p:nvSpPr>
          <p:spPr>
            <a:xfrm>
              <a:off x="7227622" y="151625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49" name="Freeform 148">
              <a:extLst>
                <a:ext uri="{FF2B5EF4-FFF2-40B4-BE49-F238E27FC236}">
                  <a16:creationId xmlns:a16="http://schemas.microsoft.com/office/drawing/2014/main" id="{E2BABB94-91FD-1E70-9DC8-AB1EF8497BD3}"/>
                </a:ext>
              </a:extLst>
            </p:cNvPr>
            <p:cNvSpPr/>
            <p:nvPr/>
          </p:nvSpPr>
          <p:spPr>
            <a:xfrm>
              <a:off x="7187062" y="155681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50" name="Freeform 149">
              <a:extLst>
                <a:ext uri="{FF2B5EF4-FFF2-40B4-BE49-F238E27FC236}">
                  <a16:creationId xmlns:a16="http://schemas.microsoft.com/office/drawing/2014/main" id="{B0B6BF83-C0AD-B66B-27A5-3F052444A7FB}"/>
                </a:ext>
              </a:extLst>
            </p:cNvPr>
            <p:cNvSpPr/>
            <p:nvPr/>
          </p:nvSpPr>
          <p:spPr>
            <a:xfrm>
              <a:off x="7220017" y="146682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51" name="Freeform 150">
              <a:extLst>
                <a:ext uri="{FF2B5EF4-FFF2-40B4-BE49-F238E27FC236}">
                  <a16:creationId xmlns:a16="http://schemas.microsoft.com/office/drawing/2014/main" id="{E9B4D63A-FF73-0C40-B632-02DA5742FDD4}"/>
                </a:ext>
              </a:extLst>
            </p:cNvPr>
            <p:cNvSpPr/>
            <p:nvPr/>
          </p:nvSpPr>
          <p:spPr>
            <a:xfrm>
              <a:off x="7179456" y="150611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52" name="Freeform 151">
              <a:extLst>
                <a:ext uri="{FF2B5EF4-FFF2-40B4-BE49-F238E27FC236}">
                  <a16:creationId xmlns:a16="http://schemas.microsoft.com/office/drawing/2014/main" id="{F07B42AB-C6D7-3C92-E560-2BBB2E0CCED2}"/>
                </a:ext>
              </a:extLst>
            </p:cNvPr>
            <p:cNvSpPr/>
            <p:nvPr/>
          </p:nvSpPr>
          <p:spPr>
            <a:xfrm>
              <a:off x="7183259" y="1466825"/>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53" name="Freeform 152">
              <a:extLst>
                <a:ext uri="{FF2B5EF4-FFF2-40B4-BE49-F238E27FC236}">
                  <a16:creationId xmlns:a16="http://schemas.microsoft.com/office/drawing/2014/main" id="{92E1DA61-0D80-64DF-34A8-2EC2C8CAA768}"/>
                </a:ext>
              </a:extLst>
            </p:cNvPr>
            <p:cNvSpPr/>
            <p:nvPr/>
          </p:nvSpPr>
          <p:spPr>
            <a:xfrm>
              <a:off x="7143966" y="150738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54" name="Freeform 153">
              <a:extLst>
                <a:ext uri="{FF2B5EF4-FFF2-40B4-BE49-F238E27FC236}">
                  <a16:creationId xmlns:a16="http://schemas.microsoft.com/office/drawing/2014/main" id="{01935408-A445-5CC0-2E61-05B97B6C63C4}"/>
                </a:ext>
              </a:extLst>
            </p:cNvPr>
            <p:cNvSpPr/>
            <p:nvPr/>
          </p:nvSpPr>
          <p:spPr>
            <a:xfrm>
              <a:off x="7076789"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55" name="Freeform 154">
              <a:extLst>
                <a:ext uri="{FF2B5EF4-FFF2-40B4-BE49-F238E27FC236}">
                  <a16:creationId xmlns:a16="http://schemas.microsoft.com/office/drawing/2014/main" id="{77334A9A-C406-9D56-31FA-3B28DF7E4052}"/>
                </a:ext>
              </a:extLst>
            </p:cNvPr>
            <p:cNvSpPr/>
            <p:nvPr/>
          </p:nvSpPr>
          <p:spPr>
            <a:xfrm>
              <a:off x="7037496"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56" name="Freeform 155">
              <a:extLst>
                <a:ext uri="{FF2B5EF4-FFF2-40B4-BE49-F238E27FC236}">
                  <a16:creationId xmlns:a16="http://schemas.microsoft.com/office/drawing/2014/main" id="{45DA9925-9BEB-611E-8488-045DCCD4F720}"/>
                </a:ext>
              </a:extLst>
            </p:cNvPr>
            <p:cNvSpPr/>
            <p:nvPr/>
          </p:nvSpPr>
          <p:spPr>
            <a:xfrm>
              <a:off x="6996936"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57" name="Freeform 156">
              <a:extLst>
                <a:ext uri="{FF2B5EF4-FFF2-40B4-BE49-F238E27FC236}">
                  <a16:creationId xmlns:a16="http://schemas.microsoft.com/office/drawing/2014/main" id="{D938163B-98B5-5CC1-6DE0-39619CE6FE60}"/>
                </a:ext>
              </a:extLst>
            </p:cNvPr>
            <p:cNvSpPr/>
            <p:nvPr/>
          </p:nvSpPr>
          <p:spPr>
            <a:xfrm>
              <a:off x="6957643"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58" name="Freeform 157">
              <a:extLst>
                <a:ext uri="{FF2B5EF4-FFF2-40B4-BE49-F238E27FC236}">
                  <a16:creationId xmlns:a16="http://schemas.microsoft.com/office/drawing/2014/main" id="{FB78391A-6C88-A66C-6308-59C73A3A700B}"/>
                </a:ext>
              </a:extLst>
            </p:cNvPr>
            <p:cNvSpPr/>
            <p:nvPr/>
          </p:nvSpPr>
          <p:spPr>
            <a:xfrm>
              <a:off x="6979191"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59" name="Freeform 158">
              <a:extLst>
                <a:ext uri="{FF2B5EF4-FFF2-40B4-BE49-F238E27FC236}">
                  <a16:creationId xmlns:a16="http://schemas.microsoft.com/office/drawing/2014/main" id="{749232AA-588D-0A6F-770D-731777EF1CB5}"/>
                </a:ext>
              </a:extLst>
            </p:cNvPr>
            <p:cNvSpPr/>
            <p:nvPr/>
          </p:nvSpPr>
          <p:spPr>
            <a:xfrm>
              <a:off x="6938631"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60" name="Freeform 159">
              <a:extLst>
                <a:ext uri="{FF2B5EF4-FFF2-40B4-BE49-F238E27FC236}">
                  <a16:creationId xmlns:a16="http://schemas.microsoft.com/office/drawing/2014/main" id="{D59391CA-2652-85A8-9D58-72C227E6FC4C}"/>
                </a:ext>
              </a:extLst>
            </p:cNvPr>
            <p:cNvSpPr/>
            <p:nvPr/>
          </p:nvSpPr>
          <p:spPr>
            <a:xfrm>
              <a:off x="6910745"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61" name="Freeform 160">
              <a:extLst>
                <a:ext uri="{FF2B5EF4-FFF2-40B4-BE49-F238E27FC236}">
                  <a16:creationId xmlns:a16="http://schemas.microsoft.com/office/drawing/2014/main" id="{4432494F-6158-3C60-534D-4ECA8233F81E}"/>
                </a:ext>
              </a:extLst>
            </p:cNvPr>
            <p:cNvSpPr/>
            <p:nvPr/>
          </p:nvSpPr>
          <p:spPr>
            <a:xfrm>
              <a:off x="6871453" y="143133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62" name="Freeform 161">
              <a:extLst>
                <a:ext uri="{FF2B5EF4-FFF2-40B4-BE49-F238E27FC236}">
                  <a16:creationId xmlns:a16="http://schemas.microsoft.com/office/drawing/2014/main" id="{615528D2-5B6F-7470-AFEF-2A796D90AA2C}"/>
                </a:ext>
              </a:extLst>
            </p:cNvPr>
            <p:cNvSpPr/>
            <p:nvPr/>
          </p:nvSpPr>
          <p:spPr>
            <a:xfrm>
              <a:off x="6919618"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63" name="Freeform 162">
              <a:extLst>
                <a:ext uri="{FF2B5EF4-FFF2-40B4-BE49-F238E27FC236}">
                  <a16:creationId xmlns:a16="http://schemas.microsoft.com/office/drawing/2014/main" id="{5F37F0D0-6C45-00CD-9D0D-0A292A69C87F}"/>
                </a:ext>
              </a:extLst>
            </p:cNvPr>
            <p:cNvSpPr/>
            <p:nvPr/>
          </p:nvSpPr>
          <p:spPr>
            <a:xfrm>
              <a:off x="6880325" y="143133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64" name="Freeform 163">
              <a:extLst>
                <a:ext uri="{FF2B5EF4-FFF2-40B4-BE49-F238E27FC236}">
                  <a16:creationId xmlns:a16="http://schemas.microsoft.com/office/drawing/2014/main" id="{13FC66C6-3E39-F91C-2358-657D24337803}"/>
                </a:ext>
              </a:extLst>
            </p:cNvPr>
            <p:cNvSpPr/>
            <p:nvPr/>
          </p:nvSpPr>
          <p:spPr>
            <a:xfrm>
              <a:off x="6894268"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65" name="Freeform 164">
              <a:extLst>
                <a:ext uri="{FF2B5EF4-FFF2-40B4-BE49-F238E27FC236}">
                  <a16:creationId xmlns:a16="http://schemas.microsoft.com/office/drawing/2014/main" id="{4DC9A528-6C78-0C7C-22A5-22459B3A2CE9}"/>
                </a:ext>
              </a:extLst>
            </p:cNvPr>
            <p:cNvSpPr/>
            <p:nvPr/>
          </p:nvSpPr>
          <p:spPr>
            <a:xfrm>
              <a:off x="6854975" y="143133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66" name="Freeform 165">
              <a:extLst>
                <a:ext uri="{FF2B5EF4-FFF2-40B4-BE49-F238E27FC236}">
                  <a16:creationId xmlns:a16="http://schemas.microsoft.com/office/drawing/2014/main" id="{F99D8428-0EBF-558C-9971-806F771446A0}"/>
                </a:ext>
              </a:extLst>
            </p:cNvPr>
            <p:cNvSpPr/>
            <p:nvPr/>
          </p:nvSpPr>
          <p:spPr>
            <a:xfrm>
              <a:off x="6882860"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67" name="Freeform 166">
              <a:extLst>
                <a:ext uri="{FF2B5EF4-FFF2-40B4-BE49-F238E27FC236}">
                  <a16:creationId xmlns:a16="http://schemas.microsoft.com/office/drawing/2014/main" id="{9FC8FD2C-2345-E9B7-FFBE-EF89B92E3995}"/>
                </a:ext>
              </a:extLst>
            </p:cNvPr>
            <p:cNvSpPr/>
            <p:nvPr/>
          </p:nvSpPr>
          <p:spPr>
            <a:xfrm>
              <a:off x="6842300" y="143133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68" name="Freeform 167">
              <a:extLst>
                <a:ext uri="{FF2B5EF4-FFF2-40B4-BE49-F238E27FC236}">
                  <a16:creationId xmlns:a16="http://schemas.microsoft.com/office/drawing/2014/main" id="{2930025C-572D-2D0D-22D3-E35EF5B41669}"/>
                </a:ext>
              </a:extLst>
            </p:cNvPr>
            <p:cNvSpPr/>
            <p:nvPr/>
          </p:nvSpPr>
          <p:spPr>
            <a:xfrm>
              <a:off x="6876523"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69" name="Freeform 168">
              <a:extLst>
                <a:ext uri="{FF2B5EF4-FFF2-40B4-BE49-F238E27FC236}">
                  <a16:creationId xmlns:a16="http://schemas.microsoft.com/office/drawing/2014/main" id="{B079A094-278D-E428-7926-376525A6B2EA}"/>
                </a:ext>
              </a:extLst>
            </p:cNvPr>
            <p:cNvSpPr/>
            <p:nvPr/>
          </p:nvSpPr>
          <p:spPr>
            <a:xfrm>
              <a:off x="6835963" y="143133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70" name="Freeform 169">
              <a:extLst>
                <a:ext uri="{FF2B5EF4-FFF2-40B4-BE49-F238E27FC236}">
                  <a16:creationId xmlns:a16="http://schemas.microsoft.com/office/drawing/2014/main" id="{51F20FAA-E68B-0FCF-F8D2-2506528E0320}"/>
                </a:ext>
              </a:extLst>
            </p:cNvPr>
            <p:cNvSpPr/>
            <p:nvPr/>
          </p:nvSpPr>
          <p:spPr>
            <a:xfrm>
              <a:off x="6858778"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71" name="Freeform 170">
              <a:extLst>
                <a:ext uri="{FF2B5EF4-FFF2-40B4-BE49-F238E27FC236}">
                  <a16:creationId xmlns:a16="http://schemas.microsoft.com/office/drawing/2014/main" id="{503A98F7-0F34-0D04-1207-74484A456191}"/>
                </a:ext>
              </a:extLst>
            </p:cNvPr>
            <p:cNvSpPr/>
            <p:nvPr/>
          </p:nvSpPr>
          <p:spPr>
            <a:xfrm>
              <a:off x="6819485" y="143133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72" name="Freeform 171">
              <a:extLst>
                <a:ext uri="{FF2B5EF4-FFF2-40B4-BE49-F238E27FC236}">
                  <a16:creationId xmlns:a16="http://schemas.microsoft.com/office/drawing/2014/main" id="{2D6C0119-3956-8469-C5D0-1BB7C3BFFE41}"/>
                </a:ext>
              </a:extLst>
            </p:cNvPr>
            <p:cNvSpPr/>
            <p:nvPr/>
          </p:nvSpPr>
          <p:spPr>
            <a:xfrm>
              <a:off x="6843568" y="1369227"/>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73" name="Freeform 172">
              <a:extLst>
                <a:ext uri="{FF2B5EF4-FFF2-40B4-BE49-F238E27FC236}">
                  <a16:creationId xmlns:a16="http://schemas.microsoft.com/office/drawing/2014/main" id="{3D1B1EAD-1927-5DF6-562C-595A68AB23FB}"/>
                </a:ext>
              </a:extLst>
            </p:cNvPr>
            <p:cNvSpPr/>
            <p:nvPr/>
          </p:nvSpPr>
          <p:spPr>
            <a:xfrm>
              <a:off x="6804275" y="140978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74" name="Freeform 173">
              <a:extLst>
                <a:ext uri="{FF2B5EF4-FFF2-40B4-BE49-F238E27FC236}">
                  <a16:creationId xmlns:a16="http://schemas.microsoft.com/office/drawing/2014/main" id="{50DFA99D-14BD-C944-5AD2-225FDBD4C349}"/>
                </a:ext>
              </a:extLst>
            </p:cNvPr>
            <p:cNvSpPr/>
            <p:nvPr/>
          </p:nvSpPr>
          <p:spPr>
            <a:xfrm>
              <a:off x="6830893" y="1369227"/>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75" name="Freeform 174">
              <a:extLst>
                <a:ext uri="{FF2B5EF4-FFF2-40B4-BE49-F238E27FC236}">
                  <a16:creationId xmlns:a16="http://schemas.microsoft.com/office/drawing/2014/main" id="{C162F6FF-71AD-AF87-ADEC-BE299E2E3461}"/>
                </a:ext>
              </a:extLst>
            </p:cNvPr>
            <p:cNvSpPr/>
            <p:nvPr/>
          </p:nvSpPr>
          <p:spPr>
            <a:xfrm>
              <a:off x="6791600" y="1409787"/>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76" name="Freeform 175">
              <a:extLst>
                <a:ext uri="{FF2B5EF4-FFF2-40B4-BE49-F238E27FC236}">
                  <a16:creationId xmlns:a16="http://schemas.microsoft.com/office/drawing/2014/main" id="{D99FD0DE-34C9-0D18-2E74-A1517B30762F}"/>
                </a:ext>
              </a:extLst>
            </p:cNvPr>
            <p:cNvSpPr/>
            <p:nvPr/>
          </p:nvSpPr>
          <p:spPr>
            <a:xfrm>
              <a:off x="6811880" y="134641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77" name="Freeform 176">
              <a:extLst>
                <a:ext uri="{FF2B5EF4-FFF2-40B4-BE49-F238E27FC236}">
                  <a16:creationId xmlns:a16="http://schemas.microsoft.com/office/drawing/2014/main" id="{27C00EFA-FEAE-556A-97A3-75D21BF8627C}"/>
                </a:ext>
              </a:extLst>
            </p:cNvPr>
            <p:cNvSpPr/>
            <p:nvPr/>
          </p:nvSpPr>
          <p:spPr>
            <a:xfrm>
              <a:off x="6771320" y="138570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78" name="Freeform 177">
              <a:extLst>
                <a:ext uri="{FF2B5EF4-FFF2-40B4-BE49-F238E27FC236}">
                  <a16:creationId xmlns:a16="http://schemas.microsoft.com/office/drawing/2014/main" id="{D3D07BBF-0A1C-E2D0-0C75-CB946F22BF6F}"/>
                </a:ext>
              </a:extLst>
            </p:cNvPr>
            <p:cNvSpPr/>
            <p:nvPr/>
          </p:nvSpPr>
          <p:spPr>
            <a:xfrm>
              <a:off x="6748505" y="132740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79" name="Freeform 178">
              <a:extLst>
                <a:ext uri="{FF2B5EF4-FFF2-40B4-BE49-F238E27FC236}">
                  <a16:creationId xmlns:a16="http://schemas.microsoft.com/office/drawing/2014/main" id="{D4C08BCF-34C2-DA48-E8E5-77AA8665B876}"/>
                </a:ext>
              </a:extLst>
            </p:cNvPr>
            <p:cNvSpPr/>
            <p:nvPr/>
          </p:nvSpPr>
          <p:spPr>
            <a:xfrm>
              <a:off x="6709212" y="136669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80" name="Freeform 179">
              <a:extLst>
                <a:ext uri="{FF2B5EF4-FFF2-40B4-BE49-F238E27FC236}">
                  <a16:creationId xmlns:a16="http://schemas.microsoft.com/office/drawing/2014/main" id="{0FF47F6C-42E7-520E-9D54-C5F60E2094D7}"/>
                </a:ext>
              </a:extLst>
            </p:cNvPr>
            <p:cNvSpPr/>
            <p:nvPr/>
          </p:nvSpPr>
          <p:spPr>
            <a:xfrm>
              <a:off x="6685130" y="131219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81" name="Freeform 180">
              <a:extLst>
                <a:ext uri="{FF2B5EF4-FFF2-40B4-BE49-F238E27FC236}">
                  <a16:creationId xmlns:a16="http://schemas.microsoft.com/office/drawing/2014/main" id="{2B7CB077-0C61-2994-D985-6EE491E1D378}"/>
                </a:ext>
              </a:extLst>
            </p:cNvPr>
            <p:cNvSpPr/>
            <p:nvPr/>
          </p:nvSpPr>
          <p:spPr>
            <a:xfrm>
              <a:off x="6644569" y="135275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82" name="Freeform 181">
              <a:extLst>
                <a:ext uri="{FF2B5EF4-FFF2-40B4-BE49-F238E27FC236}">
                  <a16:creationId xmlns:a16="http://schemas.microsoft.com/office/drawing/2014/main" id="{9E40AEDC-BB9E-380C-702C-27E534BE8C82}"/>
                </a:ext>
              </a:extLst>
            </p:cNvPr>
            <p:cNvSpPr/>
            <p:nvPr/>
          </p:nvSpPr>
          <p:spPr>
            <a:xfrm>
              <a:off x="6636964" y="129571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83" name="Freeform 182">
              <a:extLst>
                <a:ext uri="{FF2B5EF4-FFF2-40B4-BE49-F238E27FC236}">
                  <a16:creationId xmlns:a16="http://schemas.microsoft.com/office/drawing/2014/main" id="{4E21C6C5-1CBF-9469-8D65-D6C49D2F7023}"/>
                </a:ext>
              </a:extLst>
            </p:cNvPr>
            <p:cNvSpPr/>
            <p:nvPr/>
          </p:nvSpPr>
          <p:spPr>
            <a:xfrm>
              <a:off x="6596404" y="1336272"/>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84" name="Freeform 183">
              <a:extLst>
                <a:ext uri="{FF2B5EF4-FFF2-40B4-BE49-F238E27FC236}">
                  <a16:creationId xmlns:a16="http://schemas.microsoft.com/office/drawing/2014/main" id="{4EC4A1CF-E09A-2352-B23F-8B59C29EBCF2}"/>
                </a:ext>
              </a:extLst>
            </p:cNvPr>
            <p:cNvSpPr/>
            <p:nvPr/>
          </p:nvSpPr>
          <p:spPr>
            <a:xfrm>
              <a:off x="6458246" y="129571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85" name="Freeform 184">
              <a:extLst>
                <a:ext uri="{FF2B5EF4-FFF2-40B4-BE49-F238E27FC236}">
                  <a16:creationId xmlns:a16="http://schemas.microsoft.com/office/drawing/2014/main" id="{E5F93F70-ED1C-D080-2B66-CE29C5764954}"/>
                </a:ext>
              </a:extLst>
            </p:cNvPr>
            <p:cNvSpPr/>
            <p:nvPr/>
          </p:nvSpPr>
          <p:spPr>
            <a:xfrm>
              <a:off x="6417686" y="1336272"/>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86" name="Freeform 185">
              <a:extLst>
                <a:ext uri="{FF2B5EF4-FFF2-40B4-BE49-F238E27FC236}">
                  <a16:creationId xmlns:a16="http://schemas.microsoft.com/office/drawing/2014/main" id="{B0833FF3-2E87-89F1-FBC1-C911E170CBDB}"/>
                </a:ext>
              </a:extLst>
            </p:cNvPr>
            <p:cNvSpPr/>
            <p:nvPr/>
          </p:nvSpPr>
          <p:spPr>
            <a:xfrm>
              <a:off x="6121090" y="1193044"/>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87" name="Freeform 186">
              <a:extLst>
                <a:ext uri="{FF2B5EF4-FFF2-40B4-BE49-F238E27FC236}">
                  <a16:creationId xmlns:a16="http://schemas.microsoft.com/office/drawing/2014/main" id="{3A7AAEC4-82B2-35C0-192E-C1FE9BC9D770}"/>
                </a:ext>
              </a:extLst>
            </p:cNvPr>
            <p:cNvSpPr/>
            <p:nvPr/>
          </p:nvSpPr>
          <p:spPr>
            <a:xfrm>
              <a:off x="6081797" y="1233604"/>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88" name="Freeform 187">
              <a:extLst>
                <a:ext uri="{FF2B5EF4-FFF2-40B4-BE49-F238E27FC236}">
                  <a16:creationId xmlns:a16="http://schemas.microsoft.com/office/drawing/2014/main" id="{35109640-56D1-91F2-63F8-F88C2232097D}"/>
                </a:ext>
              </a:extLst>
            </p:cNvPr>
            <p:cNvSpPr/>
            <p:nvPr/>
          </p:nvSpPr>
          <p:spPr>
            <a:xfrm>
              <a:off x="6066587" y="1193044"/>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89" name="Freeform 188">
              <a:extLst>
                <a:ext uri="{FF2B5EF4-FFF2-40B4-BE49-F238E27FC236}">
                  <a16:creationId xmlns:a16="http://schemas.microsoft.com/office/drawing/2014/main" id="{EAA65061-2ED3-A6EB-62E7-78DC3A72F2E5}"/>
                </a:ext>
              </a:extLst>
            </p:cNvPr>
            <p:cNvSpPr/>
            <p:nvPr/>
          </p:nvSpPr>
          <p:spPr>
            <a:xfrm>
              <a:off x="6026027" y="1233604"/>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90" name="Freeform 189">
              <a:extLst>
                <a:ext uri="{FF2B5EF4-FFF2-40B4-BE49-F238E27FC236}">
                  <a16:creationId xmlns:a16="http://schemas.microsoft.com/office/drawing/2014/main" id="{26999CBA-8AC8-C8C5-86A6-60AF09636ABB}"/>
                </a:ext>
              </a:extLst>
            </p:cNvPr>
            <p:cNvSpPr/>
            <p:nvPr/>
          </p:nvSpPr>
          <p:spPr>
            <a:xfrm>
              <a:off x="5887869" y="11714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91" name="Freeform 190">
              <a:extLst>
                <a:ext uri="{FF2B5EF4-FFF2-40B4-BE49-F238E27FC236}">
                  <a16:creationId xmlns:a16="http://schemas.microsoft.com/office/drawing/2014/main" id="{2D3D8C21-E31D-5CBA-D670-D5DE85E14BC7}"/>
                </a:ext>
              </a:extLst>
            </p:cNvPr>
            <p:cNvSpPr/>
            <p:nvPr/>
          </p:nvSpPr>
          <p:spPr>
            <a:xfrm>
              <a:off x="5848576" y="1210789"/>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92" name="Freeform 191">
              <a:extLst>
                <a:ext uri="{FF2B5EF4-FFF2-40B4-BE49-F238E27FC236}">
                  <a16:creationId xmlns:a16="http://schemas.microsoft.com/office/drawing/2014/main" id="{738DDE02-8837-B193-68D9-EFF960FC36E3}"/>
                </a:ext>
              </a:extLst>
            </p:cNvPr>
            <p:cNvSpPr/>
            <p:nvPr/>
          </p:nvSpPr>
          <p:spPr>
            <a:xfrm>
              <a:off x="5925894" y="11714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93" name="Freeform 192">
              <a:extLst>
                <a:ext uri="{FF2B5EF4-FFF2-40B4-BE49-F238E27FC236}">
                  <a16:creationId xmlns:a16="http://schemas.microsoft.com/office/drawing/2014/main" id="{819A5C69-ED41-9804-84AA-73FEC167E1CC}"/>
                </a:ext>
              </a:extLst>
            </p:cNvPr>
            <p:cNvSpPr/>
            <p:nvPr/>
          </p:nvSpPr>
          <p:spPr>
            <a:xfrm>
              <a:off x="5885334" y="1210789"/>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94" name="Freeform 193">
              <a:extLst>
                <a:ext uri="{FF2B5EF4-FFF2-40B4-BE49-F238E27FC236}">
                  <a16:creationId xmlns:a16="http://schemas.microsoft.com/office/drawing/2014/main" id="{DF9DFF08-433F-0939-EDCF-E74ADCF36B07}"/>
                </a:ext>
              </a:extLst>
            </p:cNvPr>
            <p:cNvSpPr/>
            <p:nvPr/>
          </p:nvSpPr>
          <p:spPr>
            <a:xfrm>
              <a:off x="5872659" y="11714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95" name="Freeform 194">
              <a:extLst>
                <a:ext uri="{FF2B5EF4-FFF2-40B4-BE49-F238E27FC236}">
                  <a16:creationId xmlns:a16="http://schemas.microsoft.com/office/drawing/2014/main" id="{6ACE04CB-07E1-FD4F-EEB4-12631E7A3D0B}"/>
                </a:ext>
              </a:extLst>
            </p:cNvPr>
            <p:cNvSpPr/>
            <p:nvPr/>
          </p:nvSpPr>
          <p:spPr>
            <a:xfrm>
              <a:off x="5833366" y="1210789"/>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96" name="Freeform 195">
              <a:extLst>
                <a:ext uri="{FF2B5EF4-FFF2-40B4-BE49-F238E27FC236}">
                  <a16:creationId xmlns:a16="http://schemas.microsoft.com/office/drawing/2014/main" id="{0EE872FF-4D92-C948-659C-4039DAF5CA55}"/>
                </a:ext>
              </a:extLst>
            </p:cNvPr>
            <p:cNvSpPr/>
            <p:nvPr/>
          </p:nvSpPr>
          <p:spPr>
            <a:xfrm>
              <a:off x="5709151" y="1156287"/>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97" name="Freeform 196">
              <a:extLst>
                <a:ext uri="{FF2B5EF4-FFF2-40B4-BE49-F238E27FC236}">
                  <a16:creationId xmlns:a16="http://schemas.microsoft.com/office/drawing/2014/main" id="{38576EEB-31C6-C80B-033F-9C6630853A55}"/>
                </a:ext>
              </a:extLst>
            </p:cNvPr>
            <p:cNvSpPr/>
            <p:nvPr/>
          </p:nvSpPr>
          <p:spPr>
            <a:xfrm>
              <a:off x="5668591" y="1196847"/>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98" name="Freeform 197">
              <a:extLst>
                <a:ext uri="{FF2B5EF4-FFF2-40B4-BE49-F238E27FC236}">
                  <a16:creationId xmlns:a16="http://schemas.microsoft.com/office/drawing/2014/main" id="{AA6D66DC-68CC-F2E4-2732-8C5DC2C9A1A6}"/>
                </a:ext>
              </a:extLst>
            </p:cNvPr>
            <p:cNvSpPr/>
            <p:nvPr/>
          </p:nvSpPr>
          <p:spPr>
            <a:xfrm>
              <a:off x="5686336" y="114234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99" name="Freeform 198">
              <a:extLst>
                <a:ext uri="{FF2B5EF4-FFF2-40B4-BE49-F238E27FC236}">
                  <a16:creationId xmlns:a16="http://schemas.microsoft.com/office/drawing/2014/main" id="{556E2DBA-C509-8F36-47AF-B1E9DB94852C}"/>
                </a:ext>
              </a:extLst>
            </p:cNvPr>
            <p:cNvSpPr/>
            <p:nvPr/>
          </p:nvSpPr>
          <p:spPr>
            <a:xfrm>
              <a:off x="5647043" y="118163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00" name="Freeform 199">
              <a:extLst>
                <a:ext uri="{FF2B5EF4-FFF2-40B4-BE49-F238E27FC236}">
                  <a16:creationId xmlns:a16="http://schemas.microsoft.com/office/drawing/2014/main" id="{00A41C04-AC42-C09C-96AC-F18CE0B39E1B}"/>
                </a:ext>
              </a:extLst>
            </p:cNvPr>
            <p:cNvSpPr/>
            <p:nvPr/>
          </p:nvSpPr>
          <p:spPr>
            <a:xfrm>
              <a:off x="5531700" y="114234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01" name="Freeform 200">
              <a:extLst>
                <a:ext uri="{FF2B5EF4-FFF2-40B4-BE49-F238E27FC236}">
                  <a16:creationId xmlns:a16="http://schemas.microsoft.com/office/drawing/2014/main" id="{0715AFF9-3376-E513-AE65-2170535F4969}"/>
                </a:ext>
              </a:extLst>
            </p:cNvPr>
            <p:cNvSpPr/>
            <p:nvPr/>
          </p:nvSpPr>
          <p:spPr>
            <a:xfrm>
              <a:off x="5492408" y="118163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02" name="Freeform 201">
              <a:extLst>
                <a:ext uri="{FF2B5EF4-FFF2-40B4-BE49-F238E27FC236}">
                  <a16:creationId xmlns:a16="http://schemas.microsoft.com/office/drawing/2014/main" id="{7660A1DC-7F72-AE44-A0E7-40E55FE42C5A}"/>
                </a:ext>
              </a:extLst>
            </p:cNvPr>
            <p:cNvSpPr/>
            <p:nvPr/>
          </p:nvSpPr>
          <p:spPr>
            <a:xfrm>
              <a:off x="5508885" y="114234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03" name="Freeform 202">
              <a:extLst>
                <a:ext uri="{FF2B5EF4-FFF2-40B4-BE49-F238E27FC236}">
                  <a16:creationId xmlns:a16="http://schemas.microsoft.com/office/drawing/2014/main" id="{CE006A44-C053-F5C5-DCB9-334FA34C04C1}"/>
                </a:ext>
              </a:extLst>
            </p:cNvPr>
            <p:cNvSpPr/>
            <p:nvPr/>
          </p:nvSpPr>
          <p:spPr>
            <a:xfrm>
              <a:off x="5469593" y="1181637"/>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04" name="Freeform 203">
              <a:extLst>
                <a:ext uri="{FF2B5EF4-FFF2-40B4-BE49-F238E27FC236}">
                  <a16:creationId xmlns:a16="http://schemas.microsoft.com/office/drawing/2014/main" id="{39C937C8-600F-D947-A140-709C4BA1F65F}"/>
                </a:ext>
              </a:extLst>
            </p:cNvPr>
            <p:cNvSpPr/>
            <p:nvPr/>
          </p:nvSpPr>
          <p:spPr>
            <a:xfrm>
              <a:off x="4939775" y="109417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05" name="Freeform 204">
              <a:extLst>
                <a:ext uri="{FF2B5EF4-FFF2-40B4-BE49-F238E27FC236}">
                  <a16:creationId xmlns:a16="http://schemas.microsoft.com/office/drawing/2014/main" id="{6C0F1D3A-A54C-6894-CCB1-433B26783595}"/>
                </a:ext>
              </a:extLst>
            </p:cNvPr>
            <p:cNvSpPr/>
            <p:nvPr/>
          </p:nvSpPr>
          <p:spPr>
            <a:xfrm>
              <a:off x="4900483" y="113347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06" name="Freeform 205">
              <a:extLst>
                <a:ext uri="{FF2B5EF4-FFF2-40B4-BE49-F238E27FC236}">
                  <a16:creationId xmlns:a16="http://schemas.microsoft.com/office/drawing/2014/main" id="{A3324A65-09F4-835A-BEBC-A7921DB7076C}"/>
                </a:ext>
              </a:extLst>
            </p:cNvPr>
            <p:cNvSpPr/>
            <p:nvPr/>
          </p:nvSpPr>
          <p:spPr>
            <a:xfrm>
              <a:off x="4743312" y="105995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07" name="Freeform 206">
              <a:extLst>
                <a:ext uri="{FF2B5EF4-FFF2-40B4-BE49-F238E27FC236}">
                  <a16:creationId xmlns:a16="http://schemas.microsoft.com/office/drawing/2014/main" id="{E4FF68A6-6C64-CC3C-F638-C027B0408F82}"/>
                </a:ext>
              </a:extLst>
            </p:cNvPr>
            <p:cNvSpPr/>
            <p:nvPr/>
          </p:nvSpPr>
          <p:spPr>
            <a:xfrm>
              <a:off x="4704020" y="1099249"/>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08" name="Freeform 207">
              <a:extLst>
                <a:ext uri="{FF2B5EF4-FFF2-40B4-BE49-F238E27FC236}">
                  <a16:creationId xmlns:a16="http://schemas.microsoft.com/office/drawing/2014/main" id="{EAC38D3D-D377-7364-9D59-3B4F29CF4F41}"/>
                </a:ext>
              </a:extLst>
            </p:cNvPr>
            <p:cNvSpPr/>
            <p:nvPr/>
          </p:nvSpPr>
          <p:spPr>
            <a:xfrm>
              <a:off x="4643179" y="105995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09" name="Freeform 208">
              <a:extLst>
                <a:ext uri="{FF2B5EF4-FFF2-40B4-BE49-F238E27FC236}">
                  <a16:creationId xmlns:a16="http://schemas.microsoft.com/office/drawing/2014/main" id="{67254501-DD35-BE5E-2340-2EE824450A12}"/>
                </a:ext>
              </a:extLst>
            </p:cNvPr>
            <p:cNvSpPr/>
            <p:nvPr/>
          </p:nvSpPr>
          <p:spPr>
            <a:xfrm>
              <a:off x="4603887" y="1099249"/>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10" name="Freeform 209">
              <a:extLst>
                <a:ext uri="{FF2B5EF4-FFF2-40B4-BE49-F238E27FC236}">
                  <a16:creationId xmlns:a16="http://schemas.microsoft.com/office/drawing/2014/main" id="{9E8CF662-B4F7-6590-F786-B1EFE6358E7D}"/>
                </a:ext>
              </a:extLst>
            </p:cNvPr>
            <p:cNvSpPr/>
            <p:nvPr/>
          </p:nvSpPr>
          <p:spPr>
            <a:xfrm>
              <a:off x="4534174" y="105995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11" name="Freeform 210">
              <a:extLst>
                <a:ext uri="{FF2B5EF4-FFF2-40B4-BE49-F238E27FC236}">
                  <a16:creationId xmlns:a16="http://schemas.microsoft.com/office/drawing/2014/main" id="{DE859205-B611-7570-37B1-CCC8FA776247}"/>
                </a:ext>
              </a:extLst>
            </p:cNvPr>
            <p:cNvSpPr/>
            <p:nvPr/>
          </p:nvSpPr>
          <p:spPr>
            <a:xfrm>
              <a:off x="4493614" y="1099249"/>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12" name="Freeform 211">
              <a:extLst>
                <a:ext uri="{FF2B5EF4-FFF2-40B4-BE49-F238E27FC236}">
                  <a16:creationId xmlns:a16="http://schemas.microsoft.com/office/drawing/2014/main" id="{518B3703-5203-B2EE-3A8D-B499C9AB603D}"/>
                </a:ext>
              </a:extLst>
            </p:cNvPr>
            <p:cNvSpPr/>
            <p:nvPr/>
          </p:nvSpPr>
          <p:spPr>
            <a:xfrm>
              <a:off x="3786346" y="100418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13" name="Freeform 212">
              <a:extLst>
                <a:ext uri="{FF2B5EF4-FFF2-40B4-BE49-F238E27FC236}">
                  <a16:creationId xmlns:a16="http://schemas.microsoft.com/office/drawing/2014/main" id="{17EEE155-6EB5-0EF2-C871-E8A1AA046B28}"/>
                </a:ext>
              </a:extLst>
            </p:cNvPr>
            <p:cNvSpPr/>
            <p:nvPr/>
          </p:nvSpPr>
          <p:spPr>
            <a:xfrm>
              <a:off x="3747053" y="10447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14" name="Freeform 213">
              <a:extLst>
                <a:ext uri="{FF2B5EF4-FFF2-40B4-BE49-F238E27FC236}">
                  <a16:creationId xmlns:a16="http://schemas.microsoft.com/office/drawing/2014/main" id="{2B9C7616-A910-B014-C5ED-54F3F3FF4208}"/>
                </a:ext>
              </a:extLst>
            </p:cNvPr>
            <p:cNvSpPr/>
            <p:nvPr/>
          </p:nvSpPr>
          <p:spPr>
            <a:xfrm>
              <a:off x="3712831" y="98897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15" name="Freeform 214">
              <a:extLst>
                <a:ext uri="{FF2B5EF4-FFF2-40B4-BE49-F238E27FC236}">
                  <a16:creationId xmlns:a16="http://schemas.microsoft.com/office/drawing/2014/main" id="{BB081118-506F-8991-6D03-58EC4599C194}"/>
                </a:ext>
              </a:extLst>
            </p:cNvPr>
            <p:cNvSpPr/>
            <p:nvPr/>
          </p:nvSpPr>
          <p:spPr>
            <a:xfrm>
              <a:off x="3673538" y="102953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16" name="Freeform 215">
              <a:extLst>
                <a:ext uri="{FF2B5EF4-FFF2-40B4-BE49-F238E27FC236}">
                  <a16:creationId xmlns:a16="http://schemas.microsoft.com/office/drawing/2014/main" id="{D073AE81-E234-1205-7B8F-BD362760DE50}"/>
                </a:ext>
              </a:extLst>
            </p:cNvPr>
            <p:cNvSpPr/>
            <p:nvPr/>
          </p:nvSpPr>
          <p:spPr>
            <a:xfrm>
              <a:off x="3084148" y="93827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17" name="Freeform 216">
              <a:extLst>
                <a:ext uri="{FF2B5EF4-FFF2-40B4-BE49-F238E27FC236}">
                  <a16:creationId xmlns:a16="http://schemas.microsoft.com/office/drawing/2014/main" id="{C48D1606-E039-3F5C-2281-C104FFE3AA11}"/>
                </a:ext>
              </a:extLst>
            </p:cNvPr>
            <p:cNvSpPr/>
            <p:nvPr/>
          </p:nvSpPr>
          <p:spPr>
            <a:xfrm>
              <a:off x="3044856" y="97756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18" name="Freeform 217">
              <a:extLst>
                <a:ext uri="{FF2B5EF4-FFF2-40B4-BE49-F238E27FC236}">
                  <a16:creationId xmlns:a16="http://schemas.microsoft.com/office/drawing/2014/main" id="{ED6EC7B5-53EE-5978-710A-785D9DED947E}"/>
                </a:ext>
              </a:extLst>
            </p:cNvPr>
            <p:cNvSpPr/>
            <p:nvPr/>
          </p:nvSpPr>
          <p:spPr>
            <a:xfrm>
              <a:off x="2986551" y="930671"/>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19" name="Freeform 218">
              <a:extLst>
                <a:ext uri="{FF2B5EF4-FFF2-40B4-BE49-F238E27FC236}">
                  <a16:creationId xmlns:a16="http://schemas.microsoft.com/office/drawing/2014/main" id="{21EA806B-843A-E451-FD3C-8834978ECA88}"/>
                </a:ext>
              </a:extLst>
            </p:cNvPr>
            <p:cNvSpPr/>
            <p:nvPr/>
          </p:nvSpPr>
          <p:spPr>
            <a:xfrm>
              <a:off x="2947258" y="96996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20" name="Freeform 219">
              <a:extLst>
                <a:ext uri="{FF2B5EF4-FFF2-40B4-BE49-F238E27FC236}">
                  <a16:creationId xmlns:a16="http://schemas.microsoft.com/office/drawing/2014/main" id="{B1A9214A-EDEA-6944-8B35-0F10FC692F4E}"/>
                </a:ext>
              </a:extLst>
            </p:cNvPr>
            <p:cNvSpPr/>
            <p:nvPr/>
          </p:nvSpPr>
          <p:spPr>
            <a:xfrm>
              <a:off x="2888953" y="92306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21" name="Freeform 220">
              <a:extLst>
                <a:ext uri="{FF2B5EF4-FFF2-40B4-BE49-F238E27FC236}">
                  <a16:creationId xmlns:a16="http://schemas.microsoft.com/office/drawing/2014/main" id="{B677C37C-E2ED-2902-AB44-EBC3D121A1BB}"/>
                </a:ext>
              </a:extLst>
            </p:cNvPr>
            <p:cNvSpPr/>
            <p:nvPr/>
          </p:nvSpPr>
          <p:spPr>
            <a:xfrm>
              <a:off x="2848393" y="96235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22" name="Freeform 221">
              <a:extLst>
                <a:ext uri="{FF2B5EF4-FFF2-40B4-BE49-F238E27FC236}">
                  <a16:creationId xmlns:a16="http://schemas.microsoft.com/office/drawing/2014/main" id="{BFCFD685-FCAE-A003-ACED-752C1AD553D8}"/>
                </a:ext>
              </a:extLst>
            </p:cNvPr>
            <p:cNvSpPr/>
            <p:nvPr/>
          </p:nvSpPr>
          <p:spPr>
            <a:xfrm>
              <a:off x="2644324" y="909123"/>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23" name="Freeform 222">
              <a:extLst>
                <a:ext uri="{FF2B5EF4-FFF2-40B4-BE49-F238E27FC236}">
                  <a16:creationId xmlns:a16="http://schemas.microsoft.com/office/drawing/2014/main" id="{CE209D7E-D37E-C960-FAEC-5AA0EAF9D992}"/>
                </a:ext>
              </a:extLst>
            </p:cNvPr>
            <p:cNvSpPr/>
            <p:nvPr/>
          </p:nvSpPr>
          <p:spPr>
            <a:xfrm>
              <a:off x="2605032" y="94968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24" name="Freeform 223">
              <a:extLst>
                <a:ext uri="{FF2B5EF4-FFF2-40B4-BE49-F238E27FC236}">
                  <a16:creationId xmlns:a16="http://schemas.microsoft.com/office/drawing/2014/main" id="{2913EADA-0470-B10A-820F-1092F828CBA2}"/>
                </a:ext>
              </a:extLst>
            </p:cNvPr>
            <p:cNvSpPr/>
            <p:nvPr/>
          </p:nvSpPr>
          <p:spPr>
            <a:xfrm>
              <a:off x="2629114" y="909123"/>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25" name="Freeform 224">
              <a:extLst>
                <a:ext uri="{FF2B5EF4-FFF2-40B4-BE49-F238E27FC236}">
                  <a16:creationId xmlns:a16="http://schemas.microsoft.com/office/drawing/2014/main" id="{C53C40AB-0E65-47A5-093D-07C30E85BFB4}"/>
                </a:ext>
              </a:extLst>
            </p:cNvPr>
            <p:cNvSpPr/>
            <p:nvPr/>
          </p:nvSpPr>
          <p:spPr>
            <a:xfrm>
              <a:off x="2589822" y="94968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26" name="Freeform 225">
              <a:extLst>
                <a:ext uri="{FF2B5EF4-FFF2-40B4-BE49-F238E27FC236}">
                  <a16:creationId xmlns:a16="http://schemas.microsoft.com/office/drawing/2014/main" id="{C8773F3D-AF2D-D082-DCCE-534354325062}"/>
                </a:ext>
              </a:extLst>
            </p:cNvPr>
            <p:cNvSpPr/>
            <p:nvPr/>
          </p:nvSpPr>
          <p:spPr>
            <a:xfrm>
              <a:off x="2228583" y="848283"/>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27" name="Freeform 226">
              <a:extLst>
                <a:ext uri="{FF2B5EF4-FFF2-40B4-BE49-F238E27FC236}">
                  <a16:creationId xmlns:a16="http://schemas.microsoft.com/office/drawing/2014/main" id="{564E4433-15A2-2520-1B13-989024A92C3B}"/>
                </a:ext>
              </a:extLst>
            </p:cNvPr>
            <p:cNvSpPr/>
            <p:nvPr/>
          </p:nvSpPr>
          <p:spPr>
            <a:xfrm>
              <a:off x="2189290" y="887576"/>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28" name="Freeform 227">
              <a:extLst>
                <a:ext uri="{FF2B5EF4-FFF2-40B4-BE49-F238E27FC236}">
                  <a16:creationId xmlns:a16="http://schemas.microsoft.com/office/drawing/2014/main" id="{00AB84F9-9E21-B4E0-BE57-FEB64CECA164}"/>
                </a:ext>
              </a:extLst>
            </p:cNvPr>
            <p:cNvSpPr/>
            <p:nvPr/>
          </p:nvSpPr>
          <p:spPr>
            <a:xfrm>
              <a:off x="2057470" y="81913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29" name="Freeform 228">
              <a:extLst>
                <a:ext uri="{FF2B5EF4-FFF2-40B4-BE49-F238E27FC236}">
                  <a16:creationId xmlns:a16="http://schemas.microsoft.com/office/drawing/2014/main" id="{8DCD2AE8-02A1-7CC6-B23F-92F1F1E623AC}"/>
                </a:ext>
              </a:extLst>
            </p:cNvPr>
            <p:cNvSpPr/>
            <p:nvPr/>
          </p:nvSpPr>
          <p:spPr>
            <a:xfrm>
              <a:off x="2016909" y="85842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30" name="Freeform 229">
              <a:extLst>
                <a:ext uri="{FF2B5EF4-FFF2-40B4-BE49-F238E27FC236}">
                  <a16:creationId xmlns:a16="http://schemas.microsoft.com/office/drawing/2014/main" id="{C6F169F2-0A77-9DF0-0111-16019FAE5687}"/>
                </a:ext>
              </a:extLst>
            </p:cNvPr>
            <p:cNvSpPr/>
            <p:nvPr/>
          </p:nvSpPr>
          <p:spPr>
            <a:xfrm>
              <a:off x="2024514" y="81786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31" name="Freeform 230">
              <a:extLst>
                <a:ext uri="{FF2B5EF4-FFF2-40B4-BE49-F238E27FC236}">
                  <a16:creationId xmlns:a16="http://schemas.microsoft.com/office/drawing/2014/main" id="{5D3DA970-6EE9-8B01-E595-84994395E706}"/>
                </a:ext>
              </a:extLst>
            </p:cNvPr>
            <p:cNvSpPr/>
            <p:nvPr/>
          </p:nvSpPr>
          <p:spPr>
            <a:xfrm>
              <a:off x="1985222" y="85715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32" name="Freeform 231">
              <a:extLst>
                <a:ext uri="{FF2B5EF4-FFF2-40B4-BE49-F238E27FC236}">
                  <a16:creationId xmlns:a16="http://schemas.microsoft.com/office/drawing/2014/main" id="{97C16AB2-0F18-1480-7A8A-D9737ADE497A}"/>
                </a:ext>
              </a:extLst>
            </p:cNvPr>
            <p:cNvSpPr/>
            <p:nvPr/>
          </p:nvSpPr>
          <p:spPr>
            <a:xfrm>
              <a:off x="1961139" y="81786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33" name="Freeform 232">
              <a:extLst>
                <a:ext uri="{FF2B5EF4-FFF2-40B4-BE49-F238E27FC236}">
                  <a16:creationId xmlns:a16="http://schemas.microsoft.com/office/drawing/2014/main" id="{86B44D75-04B6-FD1A-5268-F6EA0A3E71CF}"/>
                </a:ext>
              </a:extLst>
            </p:cNvPr>
            <p:cNvSpPr/>
            <p:nvPr/>
          </p:nvSpPr>
          <p:spPr>
            <a:xfrm>
              <a:off x="1921847" y="85715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34" name="Freeform 233">
              <a:extLst>
                <a:ext uri="{FF2B5EF4-FFF2-40B4-BE49-F238E27FC236}">
                  <a16:creationId xmlns:a16="http://schemas.microsoft.com/office/drawing/2014/main" id="{05EB034E-88C8-1DCB-3F66-F39B93ACFA33}"/>
                </a:ext>
              </a:extLst>
            </p:cNvPr>
            <p:cNvSpPr/>
            <p:nvPr/>
          </p:nvSpPr>
          <p:spPr>
            <a:xfrm>
              <a:off x="1910439" y="81659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35" name="Freeform 234">
              <a:extLst>
                <a:ext uri="{FF2B5EF4-FFF2-40B4-BE49-F238E27FC236}">
                  <a16:creationId xmlns:a16="http://schemas.microsoft.com/office/drawing/2014/main" id="{CAC9E4A2-48F1-5409-F825-14D874B0333C}"/>
                </a:ext>
              </a:extLst>
            </p:cNvPr>
            <p:cNvSpPr/>
            <p:nvPr/>
          </p:nvSpPr>
          <p:spPr>
            <a:xfrm>
              <a:off x="1869879" y="85588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36" name="Freeform 235">
              <a:extLst>
                <a:ext uri="{FF2B5EF4-FFF2-40B4-BE49-F238E27FC236}">
                  <a16:creationId xmlns:a16="http://schemas.microsoft.com/office/drawing/2014/main" id="{58918B80-CDD5-9907-095C-56E6EEBA845E}"/>
                </a:ext>
              </a:extLst>
            </p:cNvPr>
            <p:cNvSpPr/>
            <p:nvPr/>
          </p:nvSpPr>
          <p:spPr>
            <a:xfrm>
              <a:off x="7060311"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37" name="Freeform 236">
              <a:extLst>
                <a:ext uri="{FF2B5EF4-FFF2-40B4-BE49-F238E27FC236}">
                  <a16:creationId xmlns:a16="http://schemas.microsoft.com/office/drawing/2014/main" id="{E3B67D52-7806-96F3-54DA-F10ADD5AD0A6}"/>
                </a:ext>
              </a:extLst>
            </p:cNvPr>
            <p:cNvSpPr/>
            <p:nvPr/>
          </p:nvSpPr>
          <p:spPr>
            <a:xfrm>
              <a:off x="7019751"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38" name="Freeform 237">
              <a:extLst>
                <a:ext uri="{FF2B5EF4-FFF2-40B4-BE49-F238E27FC236}">
                  <a16:creationId xmlns:a16="http://schemas.microsoft.com/office/drawing/2014/main" id="{8C36891B-0A5F-AC44-F7D4-4CF725E607FE}"/>
                </a:ext>
              </a:extLst>
            </p:cNvPr>
            <p:cNvSpPr/>
            <p:nvPr/>
          </p:nvSpPr>
          <p:spPr>
            <a:xfrm>
              <a:off x="7048904"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39" name="Freeform 238">
              <a:extLst>
                <a:ext uri="{FF2B5EF4-FFF2-40B4-BE49-F238E27FC236}">
                  <a16:creationId xmlns:a16="http://schemas.microsoft.com/office/drawing/2014/main" id="{6F450F3D-012B-F614-16E4-061E1C69EF4B}"/>
                </a:ext>
              </a:extLst>
            </p:cNvPr>
            <p:cNvSpPr/>
            <p:nvPr/>
          </p:nvSpPr>
          <p:spPr>
            <a:xfrm>
              <a:off x="7008343"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40" name="Freeform 239">
              <a:extLst>
                <a:ext uri="{FF2B5EF4-FFF2-40B4-BE49-F238E27FC236}">
                  <a16:creationId xmlns:a16="http://schemas.microsoft.com/office/drawing/2014/main" id="{3587C0E9-4F08-3872-2884-9252100C73A5}"/>
                </a:ext>
              </a:extLst>
            </p:cNvPr>
            <p:cNvSpPr/>
            <p:nvPr/>
          </p:nvSpPr>
          <p:spPr>
            <a:xfrm>
              <a:off x="7037496"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41" name="Freeform 240">
              <a:extLst>
                <a:ext uri="{FF2B5EF4-FFF2-40B4-BE49-F238E27FC236}">
                  <a16:creationId xmlns:a16="http://schemas.microsoft.com/office/drawing/2014/main" id="{EDE9B45C-0882-CA5C-9D4D-4E5EE073357B}"/>
                </a:ext>
              </a:extLst>
            </p:cNvPr>
            <p:cNvSpPr/>
            <p:nvPr/>
          </p:nvSpPr>
          <p:spPr>
            <a:xfrm>
              <a:off x="6996936"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42" name="Freeform 241">
              <a:extLst>
                <a:ext uri="{FF2B5EF4-FFF2-40B4-BE49-F238E27FC236}">
                  <a16:creationId xmlns:a16="http://schemas.microsoft.com/office/drawing/2014/main" id="{7A38444E-375C-82FF-DF65-30948D616967}"/>
                </a:ext>
              </a:extLst>
            </p:cNvPr>
            <p:cNvSpPr/>
            <p:nvPr/>
          </p:nvSpPr>
          <p:spPr>
            <a:xfrm>
              <a:off x="7026088"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43" name="Freeform 242">
              <a:extLst>
                <a:ext uri="{FF2B5EF4-FFF2-40B4-BE49-F238E27FC236}">
                  <a16:creationId xmlns:a16="http://schemas.microsoft.com/office/drawing/2014/main" id="{1B6B0B0E-C5D2-FEDA-40DB-E09C0A57FFA3}"/>
                </a:ext>
              </a:extLst>
            </p:cNvPr>
            <p:cNvSpPr/>
            <p:nvPr/>
          </p:nvSpPr>
          <p:spPr>
            <a:xfrm>
              <a:off x="6986796" y="147443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44" name="Freeform 243">
              <a:extLst>
                <a:ext uri="{FF2B5EF4-FFF2-40B4-BE49-F238E27FC236}">
                  <a16:creationId xmlns:a16="http://schemas.microsoft.com/office/drawing/2014/main" id="{27BEBD1C-93A9-00D5-522F-2E34ADCC8292}"/>
                </a:ext>
              </a:extLst>
            </p:cNvPr>
            <p:cNvSpPr/>
            <p:nvPr/>
          </p:nvSpPr>
          <p:spPr>
            <a:xfrm>
              <a:off x="1830586" y="847015"/>
              <a:ext cx="6172748" cy="749095"/>
            </a:xfrm>
            <a:custGeom>
              <a:avLst/>
              <a:gdLst>
                <a:gd name="connsiteX0" fmla="*/ 0 w 6172748"/>
                <a:gd name="connsiteY0" fmla="*/ 0 h 749095"/>
                <a:gd name="connsiteX1" fmla="*/ 74783 w 6172748"/>
                <a:gd name="connsiteY1" fmla="*/ 0 h 749095"/>
                <a:gd name="connsiteX2" fmla="*/ 74783 w 6172748"/>
                <a:gd name="connsiteY2" fmla="*/ 10140 h 749095"/>
                <a:gd name="connsiteX3" fmla="*/ 269979 w 6172748"/>
                <a:gd name="connsiteY3" fmla="*/ 10140 h 749095"/>
                <a:gd name="connsiteX4" fmla="*/ 269979 w 6172748"/>
                <a:gd name="connsiteY4" fmla="*/ 27885 h 749095"/>
                <a:gd name="connsiteX5" fmla="*/ 290259 w 6172748"/>
                <a:gd name="connsiteY5" fmla="*/ 27885 h 749095"/>
                <a:gd name="connsiteX6" fmla="*/ 290259 w 6172748"/>
                <a:gd name="connsiteY6" fmla="*/ 41828 h 749095"/>
                <a:gd name="connsiteX7" fmla="*/ 566575 w 6172748"/>
                <a:gd name="connsiteY7" fmla="*/ 41828 h 749095"/>
                <a:gd name="connsiteX8" fmla="*/ 566575 w 6172748"/>
                <a:gd name="connsiteY8" fmla="*/ 59573 h 749095"/>
                <a:gd name="connsiteX9" fmla="*/ 599530 w 6172748"/>
                <a:gd name="connsiteY9" fmla="*/ 59573 h 749095"/>
                <a:gd name="connsiteX10" fmla="*/ 599530 w 6172748"/>
                <a:gd name="connsiteY10" fmla="*/ 70980 h 749095"/>
                <a:gd name="connsiteX11" fmla="*/ 650230 w 6172748"/>
                <a:gd name="connsiteY11" fmla="*/ 70980 h 749095"/>
                <a:gd name="connsiteX12" fmla="*/ 650230 w 6172748"/>
                <a:gd name="connsiteY12" fmla="*/ 89993 h 749095"/>
                <a:gd name="connsiteX13" fmla="*/ 771910 w 6172748"/>
                <a:gd name="connsiteY13" fmla="*/ 89993 h 749095"/>
                <a:gd name="connsiteX14" fmla="*/ 771910 w 6172748"/>
                <a:gd name="connsiteY14" fmla="*/ 102668 h 749095"/>
                <a:gd name="connsiteX15" fmla="*/ 982316 w 6172748"/>
                <a:gd name="connsiteY15" fmla="*/ 102668 h 749095"/>
                <a:gd name="connsiteX16" fmla="*/ 982316 w 6172748"/>
                <a:gd name="connsiteY16" fmla="*/ 117878 h 749095"/>
                <a:gd name="connsiteX17" fmla="*/ 1157232 w 6172748"/>
                <a:gd name="connsiteY17" fmla="*/ 117878 h 749095"/>
                <a:gd name="connsiteX18" fmla="*/ 1157232 w 6172748"/>
                <a:gd name="connsiteY18" fmla="*/ 131821 h 749095"/>
                <a:gd name="connsiteX19" fmla="*/ 1344823 w 6172748"/>
                <a:gd name="connsiteY19" fmla="*/ 131821 h 749095"/>
                <a:gd name="connsiteX20" fmla="*/ 1344823 w 6172748"/>
                <a:gd name="connsiteY20" fmla="*/ 147031 h 749095"/>
                <a:gd name="connsiteX21" fmla="*/ 1358765 w 6172748"/>
                <a:gd name="connsiteY21" fmla="*/ 147031 h 749095"/>
                <a:gd name="connsiteX22" fmla="*/ 1358765 w 6172748"/>
                <a:gd name="connsiteY22" fmla="*/ 164776 h 749095"/>
                <a:gd name="connsiteX23" fmla="*/ 1552693 w 6172748"/>
                <a:gd name="connsiteY23" fmla="*/ 164776 h 749095"/>
                <a:gd name="connsiteX24" fmla="*/ 1552693 w 6172748"/>
                <a:gd name="connsiteY24" fmla="*/ 183788 h 749095"/>
                <a:gd name="connsiteX25" fmla="*/ 1922805 w 6172748"/>
                <a:gd name="connsiteY25" fmla="*/ 183788 h 749095"/>
                <a:gd name="connsiteX26" fmla="*/ 1922805 w 6172748"/>
                <a:gd name="connsiteY26" fmla="*/ 197731 h 749095"/>
                <a:gd name="connsiteX27" fmla="*/ 2441214 w 6172748"/>
                <a:gd name="connsiteY27" fmla="*/ 197731 h 749095"/>
                <a:gd name="connsiteX28" fmla="*/ 2441214 w 6172748"/>
                <a:gd name="connsiteY28" fmla="*/ 209138 h 749095"/>
                <a:gd name="connsiteX29" fmla="*/ 2690913 w 6172748"/>
                <a:gd name="connsiteY29" fmla="*/ 209138 h 749095"/>
                <a:gd name="connsiteX30" fmla="*/ 2690913 w 6172748"/>
                <a:gd name="connsiteY30" fmla="*/ 223081 h 749095"/>
                <a:gd name="connsiteX31" fmla="*/ 2704855 w 6172748"/>
                <a:gd name="connsiteY31" fmla="*/ 223081 h 749095"/>
                <a:gd name="connsiteX32" fmla="*/ 2704855 w 6172748"/>
                <a:gd name="connsiteY32" fmla="*/ 252233 h 749095"/>
                <a:gd name="connsiteX33" fmla="*/ 2958356 w 6172748"/>
                <a:gd name="connsiteY33" fmla="*/ 252233 h 749095"/>
                <a:gd name="connsiteX34" fmla="*/ 2958356 w 6172748"/>
                <a:gd name="connsiteY34" fmla="*/ 271246 h 749095"/>
                <a:gd name="connsiteX35" fmla="*/ 3074967 w 6172748"/>
                <a:gd name="connsiteY35" fmla="*/ 271246 h 749095"/>
                <a:gd name="connsiteX36" fmla="*/ 3074967 w 6172748"/>
                <a:gd name="connsiteY36" fmla="*/ 285189 h 749095"/>
                <a:gd name="connsiteX37" fmla="*/ 3238475 w 6172748"/>
                <a:gd name="connsiteY37" fmla="*/ 285189 h 749095"/>
                <a:gd name="connsiteX38" fmla="*/ 3238475 w 6172748"/>
                <a:gd name="connsiteY38" fmla="*/ 304201 h 749095"/>
                <a:gd name="connsiteX39" fmla="*/ 3407053 w 6172748"/>
                <a:gd name="connsiteY39" fmla="*/ 304201 h 749095"/>
                <a:gd name="connsiteX40" fmla="*/ 3407053 w 6172748"/>
                <a:gd name="connsiteY40" fmla="*/ 319411 h 749095"/>
                <a:gd name="connsiteX41" fmla="*/ 3535071 w 6172748"/>
                <a:gd name="connsiteY41" fmla="*/ 319411 h 749095"/>
                <a:gd name="connsiteX42" fmla="*/ 3535071 w 6172748"/>
                <a:gd name="connsiteY42" fmla="*/ 335889 h 749095"/>
                <a:gd name="connsiteX43" fmla="*/ 3876030 w 6172748"/>
                <a:gd name="connsiteY43" fmla="*/ 335889 h 749095"/>
                <a:gd name="connsiteX44" fmla="*/ 3876030 w 6172748"/>
                <a:gd name="connsiteY44" fmla="*/ 352366 h 749095"/>
                <a:gd name="connsiteX45" fmla="*/ 3990105 w 6172748"/>
                <a:gd name="connsiteY45" fmla="*/ 352366 h 749095"/>
                <a:gd name="connsiteX46" fmla="*/ 3990105 w 6172748"/>
                <a:gd name="connsiteY46" fmla="*/ 365041 h 749095"/>
                <a:gd name="connsiteX47" fmla="*/ 4104181 w 6172748"/>
                <a:gd name="connsiteY47" fmla="*/ 365041 h 749095"/>
                <a:gd name="connsiteX48" fmla="*/ 4104181 w 6172748"/>
                <a:gd name="connsiteY48" fmla="*/ 386589 h 749095"/>
                <a:gd name="connsiteX49" fmla="*/ 4319657 w 6172748"/>
                <a:gd name="connsiteY49" fmla="*/ 386589 h 749095"/>
                <a:gd name="connsiteX50" fmla="*/ 4319657 w 6172748"/>
                <a:gd name="connsiteY50" fmla="*/ 401799 h 749095"/>
                <a:gd name="connsiteX51" fmla="*/ 4415987 w 6172748"/>
                <a:gd name="connsiteY51" fmla="*/ 401799 h 749095"/>
                <a:gd name="connsiteX52" fmla="*/ 4415987 w 6172748"/>
                <a:gd name="connsiteY52" fmla="*/ 418277 h 749095"/>
                <a:gd name="connsiteX53" fmla="*/ 4509782 w 6172748"/>
                <a:gd name="connsiteY53" fmla="*/ 418277 h 749095"/>
                <a:gd name="connsiteX54" fmla="*/ 4509782 w 6172748"/>
                <a:gd name="connsiteY54" fmla="*/ 432219 h 749095"/>
                <a:gd name="connsiteX55" fmla="*/ 4522457 w 6172748"/>
                <a:gd name="connsiteY55" fmla="*/ 432219 h 749095"/>
                <a:gd name="connsiteX56" fmla="*/ 4522457 w 6172748"/>
                <a:gd name="connsiteY56" fmla="*/ 456302 h 749095"/>
                <a:gd name="connsiteX57" fmla="*/ 4531330 w 6172748"/>
                <a:gd name="connsiteY57" fmla="*/ 456302 h 749095"/>
                <a:gd name="connsiteX58" fmla="*/ 4531330 w 6172748"/>
                <a:gd name="connsiteY58" fmla="*/ 475314 h 749095"/>
                <a:gd name="connsiteX59" fmla="*/ 4595973 w 6172748"/>
                <a:gd name="connsiteY59" fmla="*/ 475314 h 749095"/>
                <a:gd name="connsiteX60" fmla="*/ 4595973 w 6172748"/>
                <a:gd name="connsiteY60" fmla="*/ 489257 h 749095"/>
                <a:gd name="connsiteX61" fmla="*/ 4834264 w 6172748"/>
                <a:gd name="connsiteY61" fmla="*/ 489257 h 749095"/>
                <a:gd name="connsiteX62" fmla="*/ 4834264 w 6172748"/>
                <a:gd name="connsiteY62" fmla="*/ 504467 h 749095"/>
                <a:gd name="connsiteX63" fmla="*/ 4909046 w 6172748"/>
                <a:gd name="connsiteY63" fmla="*/ 504467 h 749095"/>
                <a:gd name="connsiteX64" fmla="*/ 4909046 w 6172748"/>
                <a:gd name="connsiteY64" fmla="*/ 517142 h 749095"/>
                <a:gd name="connsiteX65" fmla="*/ 4950874 w 6172748"/>
                <a:gd name="connsiteY65" fmla="*/ 517142 h 749095"/>
                <a:gd name="connsiteX66" fmla="*/ 4950874 w 6172748"/>
                <a:gd name="connsiteY66" fmla="*/ 541225 h 749095"/>
                <a:gd name="connsiteX67" fmla="*/ 4982562 w 6172748"/>
                <a:gd name="connsiteY67" fmla="*/ 541225 h 749095"/>
                <a:gd name="connsiteX68" fmla="*/ 4982562 w 6172748"/>
                <a:gd name="connsiteY68" fmla="*/ 580517 h 749095"/>
                <a:gd name="connsiteX69" fmla="*/ 5099172 w 6172748"/>
                <a:gd name="connsiteY69" fmla="*/ 580517 h 749095"/>
                <a:gd name="connsiteX70" fmla="*/ 5099172 w 6172748"/>
                <a:gd name="connsiteY70" fmla="*/ 600797 h 749095"/>
                <a:gd name="connsiteX71" fmla="*/ 5123255 w 6172748"/>
                <a:gd name="connsiteY71" fmla="*/ 600797 h 749095"/>
                <a:gd name="connsiteX72" fmla="*/ 5123255 w 6172748"/>
                <a:gd name="connsiteY72" fmla="*/ 628682 h 749095"/>
                <a:gd name="connsiteX73" fmla="*/ 5346335 w 6172748"/>
                <a:gd name="connsiteY73" fmla="*/ 628682 h 749095"/>
                <a:gd name="connsiteX74" fmla="*/ 5346335 w 6172748"/>
                <a:gd name="connsiteY74" fmla="*/ 666707 h 749095"/>
                <a:gd name="connsiteX75" fmla="*/ 5398303 w 6172748"/>
                <a:gd name="connsiteY75" fmla="*/ 666707 h 749095"/>
                <a:gd name="connsiteX76" fmla="*/ 5398303 w 6172748"/>
                <a:gd name="connsiteY76" fmla="*/ 707268 h 749095"/>
                <a:gd name="connsiteX77" fmla="*/ 5428723 w 6172748"/>
                <a:gd name="connsiteY77" fmla="*/ 707268 h 749095"/>
                <a:gd name="connsiteX78" fmla="*/ 5428723 w 6172748"/>
                <a:gd name="connsiteY78" fmla="*/ 749095 h 749095"/>
                <a:gd name="connsiteX79" fmla="*/ 6172749 w 6172748"/>
                <a:gd name="connsiteY79" fmla="*/ 749095 h 74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172748" h="749095">
                  <a:moveTo>
                    <a:pt x="0" y="0"/>
                  </a:moveTo>
                  <a:lnTo>
                    <a:pt x="74783" y="0"/>
                  </a:lnTo>
                  <a:lnTo>
                    <a:pt x="74783" y="10140"/>
                  </a:lnTo>
                  <a:lnTo>
                    <a:pt x="269979" y="10140"/>
                  </a:lnTo>
                  <a:lnTo>
                    <a:pt x="269979" y="27885"/>
                  </a:lnTo>
                  <a:lnTo>
                    <a:pt x="290259" y="27885"/>
                  </a:lnTo>
                  <a:lnTo>
                    <a:pt x="290259" y="41828"/>
                  </a:lnTo>
                  <a:lnTo>
                    <a:pt x="566575" y="41828"/>
                  </a:lnTo>
                  <a:lnTo>
                    <a:pt x="566575" y="59573"/>
                  </a:lnTo>
                  <a:lnTo>
                    <a:pt x="599530" y="59573"/>
                  </a:lnTo>
                  <a:lnTo>
                    <a:pt x="599530" y="70980"/>
                  </a:lnTo>
                  <a:lnTo>
                    <a:pt x="650230" y="70980"/>
                  </a:lnTo>
                  <a:lnTo>
                    <a:pt x="650230" y="89993"/>
                  </a:lnTo>
                  <a:lnTo>
                    <a:pt x="771910" y="89993"/>
                  </a:lnTo>
                  <a:lnTo>
                    <a:pt x="771910" y="102668"/>
                  </a:lnTo>
                  <a:lnTo>
                    <a:pt x="982316" y="102668"/>
                  </a:lnTo>
                  <a:lnTo>
                    <a:pt x="982316" y="117878"/>
                  </a:lnTo>
                  <a:lnTo>
                    <a:pt x="1157232" y="117878"/>
                  </a:lnTo>
                  <a:lnTo>
                    <a:pt x="1157232" y="131821"/>
                  </a:lnTo>
                  <a:lnTo>
                    <a:pt x="1344823" y="131821"/>
                  </a:lnTo>
                  <a:lnTo>
                    <a:pt x="1344823" y="147031"/>
                  </a:lnTo>
                  <a:lnTo>
                    <a:pt x="1358765" y="147031"/>
                  </a:lnTo>
                  <a:lnTo>
                    <a:pt x="1358765" y="164776"/>
                  </a:lnTo>
                  <a:lnTo>
                    <a:pt x="1552693" y="164776"/>
                  </a:lnTo>
                  <a:lnTo>
                    <a:pt x="1552693" y="183788"/>
                  </a:lnTo>
                  <a:lnTo>
                    <a:pt x="1922805" y="183788"/>
                  </a:lnTo>
                  <a:lnTo>
                    <a:pt x="1922805" y="197731"/>
                  </a:lnTo>
                  <a:lnTo>
                    <a:pt x="2441214" y="197731"/>
                  </a:lnTo>
                  <a:lnTo>
                    <a:pt x="2441214" y="209138"/>
                  </a:lnTo>
                  <a:lnTo>
                    <a:pt x="2690913" y="209138"/>
                  </a:lnTo>
                  <a:lnTo>
                    <a:pt x="2690913" y="223081"/>
                  </a:lnTo>
                  <a:lnTo>
                    <a:pt x="2704855" y="223081"/>
                  </a:lnTo>
                  <a:lnTo>
                    <a:pt x="2704855" y="252233"/>
                  </a:lnTo>
                  <a:lnTo>
                    <a:pt x="2958356" y="252233"/>
                  </a:lnTo>
                  <a:lnTo>
                    <a:pt x="2958356" y="271246"/>
                  </a:lnTo>
                  <a:lnTo>
                    <a:pt x="3074967" y="271246"/>
                  </a:lnTo>
                  <a:lnTo>
                    <a:pt x="3074967" y="285189"/>
                  </a:lnTo>
                  <a:lnTo>
                    <a:pt x="3238475" y="285189"/>
                  </a:lnTo>
                  <a:lnTo>
                    <a:pt x="3238475" y="304201"/>
                  </a:lnTo>
                  <a:lnTo>
                    <a:pt x="3407053" y="304201"/>
                  </a:lnTo>
                  <a:lnTo>
                    <a:pt x="3407053" y="319411"/>
                  </a:lnTo>
                  <a:lnTo>
                    <a:pt x="3535071" y="319411"/>
                  </a:lnTo>
                  <a:lnTo>
                    <a:pt x="3535071" y="335889"/>
                  </a:lnTo>
                  <a:lnTo>
                    <a:pt x="3876030" y="335889"/>
                  </a:lnTo>
                  <a:lnTo>
                    <a:pt x="3876030" y="352366"/>
                  </a:lnTo>
                  <a:lnTo>
                    <a:pt x="3990105" y="352366"/>
                  </a:lnTo>
                  <a:lnTo>
                    <a:pt x="3990105" y="365041"/>
                  </a:lnTo>
                  <a:lnTo>
                    <a:pt x="4104181" y="365041"/>
                  </a:lnTo>
                  <a:lnTo>
                    <a:pt x="4104181" y="386589"/>
                  </a:lnTo>
                  <a:lnTo>
                    <a:pt x="4319657" y="386589"/>
                  </a:lnTo>
                  <a:lnTo>
                    <a:pt x="4319657" y="401799"/>
                  </a:lnTo>
                  <a:lnTo>
                    <a:pt x="4415987" y="401799"/>
                  </a:lnTo>
                  <a:lnTo>
                    <a:pt x="4415987" y="418277"/>
                  </a:lnTo>
                  <a:lnTo>
                    <a:pt x="4509782" y="418277"/>
                  </a:lnTo>
                  <a:lnTo>
                    <a:pt x="4509782" y="432219"/>
                  </a:lnTo>
                  <a:lnTo>
                    <a:pt x="4522457" y="432219"/>
                  </a:lnTo>
                  <a:lnTo>
                    <a:pt x="4522457" y="456302"/>
                  </a:lnTo>
                  <a:lnTo>
                    <a:pt x="4531330" y="456302"/>
                  </a:lnTo>
                  <a:lnTo>
                    <a:pt x="4531330" y="475314"/>
                  </a:lnTo>
                  <a:lnTo>
                    <a:pt x="4595973" y="475314"/>
                  </a:lnTo>
                  <a:lnTo>
                    <a:pt x="4595973" y="489257"/>
                  </a:lnTo>
                  <a:lnTo>
                    <a:pt x="4834264" y="489257"/>
                  </a:lnTo>
                  <a:lnTo>
                    <a:pt x="4834264" y="504467"/>
                  </a:lnTo>
                  <a:lnTo>
                    <a:pt x="4909046" y="504467"/>
                  </a:lnTo>
                  <a:lnTo>
                    <a:pt x="4909046" y="517142"/>
                  </a:lnTo>
                  <a:lnTo>
                    <a:pt x="4950874" y="517142"/>
                  </a:lnTo>
                  <a:lnTo>
                    <a:pt x="4950874" y="541225"/>
                  </a:lnTo>
                  <a:lnTo>
                    <a:pt x="4982562" y="541225"/>
                  </a:lnTo>
                  <a:lnTo>
                    <a:pt x="4982562" y="580517"/>
                  </a:lnTo>
                  <a:lnTo>
                    <a:pt x="5099172" y="580517"/>
                  </a:lnTo>
                  <a:lnTo>
                    <a:pt x="5099172" y="600797"/>
                  </a:lnTo>
                  <a:lnTo>
                    <a:pt x="5123255" y="600797"/>
                  </a:lnTo>
                  <a:lnTo>
                    <a:pt x="5123255" y="628682"/>
                  </a:lnTo>
                  <a:lnTo>
                    <a:pt x="5346335" y="628682"/>
                  </a:lnTo>
                  <a:lnTo>
                    <a:pt x="5346335" y="666707"/>
                  </a:lnTo>
                  <a:lnTo>
                    <a:pt x="5398303" y="666707"/>
                  </a:lnTo>
                  <a:lnTo>
                    <a:pt x="5398303" y="707268"/>
                  </a:lnTo>
                  <a:lnTo>
                    <a:pt x="5428723" y="707268"/>
                  </a:lnTo>
                  <a:lnTo>
                    <a:pt x="5428723" y="749095"/>
                  </a:lnTo>
                  <a:lnTo>
                    <a:pt x="6172749" y="749095"/>
                  </a:lnTo>
                </a:path>
              </a:pathLst>
            </a:custGeom>
            <a:noFill/>
            <a:ln w="12665"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245" name="Graphic 643">
            <a:extLst>
              <a:ext uri="{FF2B5EF4-FFF2-40B4-BE49-F238E27FC236}">
                <a16:creationId xmlns:a16="http://schemas.microsoft.com/office/drawing/2014/main" id="{D271CC5E-E1F2-B677-71DE-A48068E1FCE8}"/>
              </a:ext>
            </a:extLst>
          </p:cNvPr>
          <p:cNvGrpSpPr/>
          <p:nvPr/>
        </p:nvGrpSpPr>
        <p:grpSpPr>
          <a:xfrm>
            <a:off x="1781513" y="1021154"/>
            <a:ext cx="6063743" cy="2041704"/>
            <a:chOff x="1788759" y="812793"/>
            <a:chExt cx="6063743" cy="2186445"/>
          </a:xfrm>
          <a:noFill/>
        </p:grpSpPr>
        <p:sp>
          <p:nvSpPr>
            <p:cNvPr id="246" name="Freeform 245">
              <a:extLst>
                <a:ext uri="{FF2B5EF4-FFF2-40B4-BE49-F238E27FC236}">
                  <a16:creationId xmlns:a16="http://schemas.microsoft.com/office/drawing/2014/main" id="{5B27FBBD-6584-5112-6108-5E19DE146994}"/>
                </a:ext>
              </a:extLst>
            </p:cNvPr>
            <p:cNvSpPr/>
            <p:nvPr/>
          </p:nvSpPr>
          <p:spPr>
            <a:xfrm>
              <a:off x="3072741" y="16075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47" name="Freeform 246">
              <a:extLst>
                <a:ext uri="{FF2B5EF4-FFF2-40B4-BE49-F238E27FC236}">
                  <a16:creationId xmlns:a16="http://schemas.microsoft.com/office/drawing/2014/main" id="{E97CFBC1-8F2F-D069-D462-7707DA112936}"/>
                </a:ext>
              </a:extLst>
            </p:cNvPr>
            <p:cNvSpPr/>
            <p:nvPr/>
          </p:nvSpPr>
          <p:spPr>
            <a:xfrm>
              <a:off x="3033448" y="164681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48" name="Freeform 247">
              <a:extLst>
                <a:ext uri="{FF2B5EF4-FFF2-40B4-BE49-F238E27FC236}">
                  <a16:creationId xmlns:a16="http://schemas.microsoft.com/office/drawing/2014/main" id="{A6592BB4-BC21-C187-0B69-7DC50369BCA5}"/>
                </a:ext>
              </a:extLst>
            </p:cNvPr>
            <p:cNvSpPr/>
            <p:nvPr/>
          </p:nvSpPr>
          <p:spPr>
            <a:xfrm>
              <a:off x="1826784" y="828003"/>
              <a:ext cx="5975017" cy="2131942"/>
            </a:xfrm>
            <a:custGeom>
              <a:avLst/>
              <a:gdLst>
                <a:gd name="connsiteX0" fmla="*/ 0 w 5975017"/>
                <a:gd name="connsiteY0" fmla="*/ 0 h 2131942"/>
                <a:gd name="connsiteX1" fmla="*/ 0 w 5975017"/>
                <a:gd name="connsiteY1" fmla="*/ 46898 h 2131942"/>
                <a:gd name="connsiteX2" fmla="*/ 179986 w 5975017"/>
                <a:gd name="connsiteY2" fmla="*/ 46898 h 2131942"/>
                <a:gd name="connsiteX3" fmla="*/ 179986 w 5975017"/>
                <a:gd name="connsiteY3" fmla="*/ 77318 h 2131942"/>
                <a:gd name="connsiteX4" fmla="*/ 226883 w 5975017"/>
                <a:gd name="connsiteY4" fmla="*/ 77318 h 2131942"/>
                <a:gd name="connsiteX5" fmla="*/ 226883 w 5975017"/>
                <a:gd name="connsiteY5" fmla="*/ 107738 h 2131942"/>
                <a:gd name="connsiteX6" fmla="*/ 325749 w 5975017"/>
                <a:gd name="connsiteY6" fmla="*/ 107738 h 2131942"/>
                <a:gd name="connsiteX7" fmla="*/ 325749 w 5975017"/>
                <a:gd name="connsiteY7" fmla="*/ 125483 h 2131942"/>
                <a:gd name="connsiteX8" fmla="*/ 386589 w 5975017"/>
                <a:gd name="connsiteY8" fmla="*/ 125483 h 2131942"/>
                <a:gd name="connsiteX9" fmla="*/ 386589 w 5975017"/>
                <a:gd name="connsiteY9" fmla="*/ 144496 h 2131942"/>
                <a:gd name="connsiteX10" fmla="*/ 429684 w 5975017"/>
                <a:gd name="connsiteY10" fmla="*/ 144496 h 2131942"/>
                <a:gd name="connsiteX11" fmla="*/ 429684 w 5975017"/>
                <a:gd name="connsiteY11" fmla="*/ 158438 h 2131942"/>
                <a:gd name="connsiteX12" fmla="*/ 608402 w 5975017"/>
                <a:gd name="connsiteY12" fmla="*/ 158438 h 2131942"/>
                <a:gd name="connsiteX13" fmla="*/ 608402 w 5975017"/>
                <a:gd name="connsiteY13" fmla="*/ 174916 h 2131942"/>
                <a:gd name="connsiteX14" fmla="*/ 622345 w 5975017"/>
                <a:gd name="connsiteY14" fmla="*/ 174916 h 2131942"/>
                <a:gd name="connsiteX15" fmla="*/ 622345 w 5975017"/>
                <a:gd name="connsiteY15" fmla="*/ 187591 h 2131942"/>
                <a:gd name="connsiteX16" fmla="*/ 646427 w 5975017"/>
                <a:gd name="connsiteY16" fmla="*/ 187591 h 2131942"/>
                <a:gd name="connsiteX17" fmla="*/ 646427 w 5975017"/>
                <a:gd name="connsiteY17" fmla="*/ 200266 h 2131942"/>
                <a:gd name="connsiteX18" fmla="*/ 757968 w 5975017"/>
                <a:gd name="connsiteY18" fmla="*/ 200266 h 2131942"/>
                <a:gd name="connsiteX19" fmla="*/ 757968 w 5975017"/>
                <a:gd name="connsiteY19" fmla="*/ 220546 h 2131942"/>
                <a:gd name="connsiteX20" fmla="*/ 776980 w 5975017"/>
                <a:gd name="connsiteY20" fmla="*/ 220546 h 2131942"/>
                <a:gd name="connsiteX21" fmla="*/ 776980 w 5975017"/>
                <a:gd name="connsiteY21" fmla="*/ 318144 h 2131942"/>
                <a:gd name="connsiteX22" fmla="*/ 789656 w 5975017"/>
                <a:gd name="connsiteY22" fmla="*/ 318144 h 2131942"/>
                <a:gd name="connsiteX23" fmla="*/ 789656 w 5975017"/>
                <a:gd name="connsiteY23" fmla="*/ 390392 h 2131942"/>
                <a:gd name="connsiteX24" fmla="*/ 813738 w 5975017"/>
                <a:gd name="connsiteY24" fmla="*/ 390392 h 2131942"/>
                <a:gd name="connsiteX25" fmla="*/ 813738 w 5975017"/>
                <a:gd name="connsiteY25" fmla="*/ 405602 h 2131942"/>
                <a:gd name="connsiteX26" fmla="*/ 840356 w 5975017"/>
                <a:gd name="connsiteY26" fmla="*/ 405602 h 2131942"/>
                <a:gd name="connsiteX27" fmla="*/ 840356 w 5975017"/>
                <a:gd name="connsiteY27" fmla="*/ 420812 h 2131942"/>
                <a:gd name="connsiteX28" fmla="*/ 950629 w 5975017"/>
                <a:gd name="connsiteY28" fmla="*/ 420812 h 2131942"/>
                <a:gd name="connsiteX29" fmla="*/ 950629 w 5975017"/>
                <a:gd name="connsiteY29" fmla="*/ 458837 h 2131942"/>
                <a:gd name="connsiteX30" fmla="*/ 974711 w 5975017"/>
                <a:gd name="connsiteY30" fmla="*/ 458837 h 2131942"/>
                <a:gd name="connsiteX31" fmla="*/ 974711 w 5975017"/>
                <a:gd name="connsiteY31" fmla="*/ 474047 h 2131942"/>
                <a:gd name="connsiteX32" fmla="*/ 986119 w 5975017"/>
                <a:gd name="connsiteY32" fmla="*/ 474047 h 2131942"/>
                <a:gd name="connsiteX33" fmla="*/ 986119 w 5975017"/>
                <a:gd name="connsiteY33" fmla="*/ 505734 h 2131942"/>
                <a:gd name="connsiteX34" fmla="*/ 996259 w 5975017"/>
                <a:gd name="connsiteY34" fmla="*/ 505734 h 2131942"/>
                <a:gd name="connsiteX35" fmla="*/ 996259 w 5975017"/>
                <a:gd name="connsiteY35" fmla="*/ 531085 h 2131942"/>
                <a:gd name="connsiteX36" fmla="*/ 1002596 w 5975017"/>
                <a:gd name="connsiteY36" fmla="*/ 531085 h 2131942"/>
                <a:gd name="connsiteX37" fmla="*/ 1002596 w 5975017"/>
                <a:gd name="connsiteY37" fmla="*/ 593192 h 2131942"/>
                <a:gd name="connsiteX38" fmla="*/ 1109067 w 5975017"/>
                <a:gd name="connsiteY38" fmla="*/ 593192 h 2131942"/>
                <a:gd name="connsiteX39" fmla="*/ 1109067 w 5975017"/>
                <a:gd name="connsiteY39" fmla="*/ 623612 h 2131942"/>
                <a:gd name="connsiteX40" fmla="*/ 1135684 w 5975017"/>
                <a:gd name="connsiteY40" fmla="*/ 623612 h 2131942"/>
                <a:gd name="connsiteX41" fmla="*/ 1135684 w 5975017"/>
                <a:gd name="connsiteY41" fmla="*/ 642625 h 2131942"/>
                <a:gd name="connsiteX42" fmla="*/ 1145824 w 5975017"/>
                <a:gd name="connsiteY42" fmla="*/ 642625 h 2131942"/>
                <a:gd name="connsiteX43" fmla="*/ 1145824 w 5975017"/>
                <a:gd name="connsiteY43" fmla="*/ 712338 h 2131942"/>
                <a:gd name="connsiteX44" fmla="*/ 1153429 w 5975017"/>
                <a:gd name="connsiteY44" fmla="*/ 712338 h 2131942"/>
                <a:gd name="connsiteX45" fmla="*/ 1153429 w 5975017"/>
                <a:gd name="connsiteY45" fmla="*/ 735153 h 2131942"/>
                <a:gd name="connsiteX46" fmla="*/ 1168640 w 5975017"/>
                <a:gd name="connsiteY46" fmla="*/ 735153 h 2131942"/>
                <a:gd name="connsiteX47" fmla="*/ 1168640 w 5975017"/>
                <a:gd name="connsiteY47" fmla="*/ 783318 h 2131942"/>
                <a:gd name="connsiteX48" fmla="*/ 1209200 w 5975017"/>
                <a:gd name="connsiteY48" fmla="*/ 783318 h 2131942"/>
                <a:gd name="connsiteX49" fmla="*/ 1209200 w 5975017"/>
                <a:gd name="connsiteY49" fmla="*/ 798528 h 2131942"/>
                <a:gd name="connsiteX50" fmla="*/ 1251027 w 5975017"/>
                <a:gd name="connsiteY50" fmla="*/ 798528 h 2131942"/>
                <a:gd name="connsiteX51" fmla="*/ 1251027 w 5975017"/>
                <a:gd name="connsiteY51" fmla="*/ 827681 h 2131942"/>
                <a:gd name="connsiteX52" fmla="*/ 1334683 w 5975017"/>
                <a:gd name="connsiteY52" fmla="*/ 827681 h 2131942"/>
                <a:gd name="connsiteX53" fmla="*/ 1335950 w 5975017"/>
                <a:gd name="connsiteY53" fmla="*/ 866973 h 2131942"/>
                <a:gd name="connsiteX54" fmla="*/ 1352428 w 5975017"/>
                <a:gd name="connsiteY54" fmla="*/ 866973 h 2131942"/>
                <a:gd name="connsiteX55" fmla="*/ 1352428 w 5975017"/>
                <a:gd name="connsiteY55" fmla="*/ 910068 h 2131942"/>
                <a:gd name="connsiteX56" fmla="*/ 1356230 w 5975017"/>
                <a:gd name="connsiteY56" fmla="*/ 910068 h 2131942"/>
                <a:gd name="connsiteX57" fmla="*/ 1356230 w 5975017"/>
                <a:gd name="connsiteY57" fmla="*/ 926546 h 2131942"/>
                <a:gd name="connsiteX58" fmla="*/ 1391720 w 5975017"/>
                <a:gd name="connsiteY58" fmla="*/ 926546 h 2131942"/>
                <a:gd name="connsiteX59" fmla="*/ 1391720 w 5975017"/>
                <a:gd name="connsiteY59" fmla="*/ 941756 h 2131942"/>
                <a:gd name="connsiteX60" fmla="*/ 1406930 w 5975017"/>
                <a:gd name="connsiteY60" fmla="*/ 941756 h 2131942"/>
                <a:gd name="connsiteX61" fmla="*/ 1406930 w 5975017"/>
                <a:gd name="connsiteY61" fmla="*/ 959501 h 2131942"/>
                <a:gd name="connsiteX62" fmla="*/ 1457631 w 5975017"/>
                <a:gd name="connsiteY62" fmla="*/ 959501 h 2131942"/>
                <a:gd name="connsiteX63" fmla="*/ 1457631 w 5975017"/>
                <a:gd name="connsiteY63" fmla="*/ 974711 h 2131942"/>
                <a:gd name="connsiteX64" fmla="*/ 1519738 w 5975017"/>
                <a:gd name="connsiteY64" fmla="*/ 974711 h 2131942"/>
                <a:gd name="connsiteX65" fmla="*/ 1519738 w 5975017"/>
                <a:gd name="connsiteY65" fmla="*/ 989921 h 2131942"/>
                <a:gd name="connsiteX66" fmla="*/ 1542553 w 5975017"/>
                <a:gd name="connsiteY66" fmla="*/ 989921 h 2131942"/>
                <a:gd name="connsiteX67" fmla="*/ 1542553 w 5975017"/>
                <a:gd name="connsiteY67" fmla="*/ 1027946 h 2131942"/>
                <a:gd name="connsiteX68" fmla="*/ 1553961 w 5975017"/>
                <a:gd name="connsiteY68" fmla="*/ 1027946 h 2131942"/>
                <a:gd name="connsiteX69" fmla="*/ 1553961 w 5975017"/>
                <a:gd name="connsiteY69" fmla="*/ 1046959 h 2131942"/>
                <a:gd name="connsiteX70" fmla="*/ 1566636 w 5975017"/>
                <a:gd name="connsiteY70" fmla="*/ 1046959 h 2131942"/>
                <a:gd name="connsiteX71" fmla="*/ 1566636 w 5975017"/>
                <a:gd name="connsiteY71" fmla="*/ 1073577 h 2131942"/>
                <a:gd name="connsiteX72" fmla="*/ 1576776 w 5975017"/>
                <a:gd name="connsiteY72" fmla="*/ 1073577 h 2131942"/>
                <a:gd name="connsiteX73" fmla="*/ 1576776 w 5975017"/>
                <a:gd name="connsiteY73" fmla="*/ 1136952 h 2131942"/>
                <a:gd name="connsiteX74" fmla="*/ 1612266 w 5975017"/>
                <a:gd name="connsiteY74" fmla="*/ 1136952 h 2131942"/>
                <a:gd name="connsiteX75" fmla="*/ 1612266 w 5975017"/>
                <a:gd name="connsiteY75" fmla="*/ 1163569 h 2131942"/>
                <a:gd name="connsiteX76" fmla="*/ 1679444 w 5975017"/>
                <a:gd name="connsiteY76" fmla="*/ 1163569 h 2131942"/>
                <a:gd name="connsiteX77" fmla="*/ 1679444 w 5975017"/>
                <a:gd name="connsiteY77" fmla="*/ 1183849 h 2131942"/>
                <a:gd name="connsiteX78" fmla="*/ 1825207 w 5975017"/>
                <a:gd name="connsiteY78" fmla="*/ 1183849 h 2131942"/>
                <a:gd name="connsiteX79" fmla="*/ 1825207 w 5975017"/>
                <a:gd name="connsiteY79" fmla="*/ 1216805 h 2131942"/>
                <a:gd name="connsiteX80" fmla="*/ 1910130 w 5975017"/>
                <a:gd name="connsiteY80" fmla="*/ 1216805 h 2131942"/>
                <a:gd name="connsiteX81" fmla="*/ 1910130 w 5975017"/>
                <a:gd name="connsiteY81" fmla="*/ 1234550 h 2131942"/>
                <a:gd name="connsiteX82" fmla="*/ 1938015 w 5975017"/>
                <a:gd name="connsiteY82" fmla="*/ 1234550 h 2131942"/>
                <a:gd name="connsiteX83" fmla="*/ 1938015 w 5975017"/>
                <a:gd name="connsiteY83" fmla="*/ 1339753 h 2131942"/>
                <a:gd name="connsiteX84" fmla="*/ 1951957 w 5975017"/>
                <a:gd name="connsiteY84" fmla="*/ 1339753 h 2131942"/>
                <a:gd name="connsiteX85" fmla="*/ 1951957 w 5975017"/>
                <a:gd name="connsiteY85" fmla="*/ 1381580 h 2131942"/>
                <a:gd name="connsiteX86" fmla="*/ 1970970 w 5975017"/>
                <a:gd name="connsiteY86" fmla="*/ 1381580 h 2131942"/>
                <a:gd name="connsiteX87" fmla="*/ 1970970 w 5975017"/>
                <a:gd name="connsiteY87" fmla="*/ 1400593 h 2131942"/>
                <a:gd name="connsiteX88" fmla="*/ 1997588 w 5975017"/>
                <a:gd name="connsiteY88" fmla="*/ 1400593 h 2131942"/>
                <a:gd name="connsiteX89" fmla="*/ 1997588 w 5975017"/>
                <a:gd name="connsiteY89" fmla="*/ 1436083 h 2131942"/>
                <a:gd name="connsiteX90" fmla="*/ 2019135 w 5975017"/>
                <a:gd name="connsiteY90" fmla="*/ 1436083 h 2131942"/>
                <a:gd name="connsiteX91" fmla="*/ 2019135 w 5975017"/>
                <a:gd name="connsiteY91" fmla="*/ 1450025 h 2131942"/>
                <a:gd name="connsiteX92" fmla="*/ 2123071 w 5975017"/>
                <a:gd name="connsiteY92" fmla="*/ 1450025 h 2131942"/>
                <a:gd name="connsiteX93" fmla="*/ 2123071 w 5975017"/>
                <a:gd name="connsiteY93" fmla="*/ 1462701 h 2131942"/>
                <a:gd name="connsiteX94" fmla="*/ 2313196 w 5975017"/>
                <a:gd name="connsiteY94" fmla="*/ 1462701 h 2131942"/>
                <a:gd name="connsiteX95" fmla="*/ 2313196 w 5975017"/>
                <a:gd name="connsiteY95" fmla="*/ 1531146 h 2131942"/>
                <a:gd name="connsiteX96" fmla="*/ 2323336 w 5975017"/>
                <a:gd name="connsiteY96" fmla="*/ 1531146 h 2131942"/>
                <a:gd name="connsiteX97" fmla="*/ 2323336 w 5975017"/>
                <a:gd name="connsiteY97" fmla="*/ 1567903 h 2131942"/>
                <a:gd name="connsiteX98" fmla="*/ 2380374 w 5975017"/>
                <a:gd name="connsiteY98" fmla="*/ 1567903 h 2131942"/>
                <a:gd name="connsiteX99" fmla="*/ 2380374 w 5975017"/>
                <a:gd name="connsiteY99" fmla="*/ 1602126 h 2131942"/>
                <a:gd name="connsiteX100" fmla="*/ 2472902 w 5975017"/>
                <a:gd name="connsiteY100" fmla="*/ 1602126 h 2131942"/>
                <a:gd name="connsiteX101" fmla="*/ 2472902 w 5975017"/>
                <a:gd name="connsiteY101" fmla="*/ 1618604 h 2131942"/>
                <a:gd name="connsiteX102" fmla="*/ 2540080 w 5975017"/>
                <a:gd name="connsiteY102" fmla="*/ 1618604 h 2131942"/>
                <a:gd name="connsiteX103" fmla="*/ 2540080 w 5975017"/>
                <a:gd name="connsiteY103" fmla="*/ 1628744 h 2131942"/>
                <a:gd name="connsiteX104" fmla="*/ 2647818 w 5975017"/>
                <a:gd name="connsiteY104" fmla="*/ 1628744 h 2131942"/>
                <a:gd name="connsiteX105" fmla="*/ 2647818 w 5975017"/>
                <a:gd name="connsiteY105" fmla="*/ 1650291 h 2131942"/>
                <a:gd name="connsiteX106" fmla="*/ 2685843 w 5975017"/>
                <a:gd name="connsiteY106" fmla="*/ 1650291 h 2131942"/>
                <a:gd name="connsiteX107" fmla="*/ 2685843 w 5975017"/>
                <a:gd name="connsiteY107" fmla="*/ 1662966 h 2131942"/>
                <a:gd name="connsiteX108" fmla="*/ 2695983 w 5975017"/>
                <a:gd name="connsiteY108" fmla="*/ 1662966 h 2131942"/>
                <a:gd name="connsiteX109" fmla="*/ 2695983 w 5975017"/>
                <a:gd name="connsiteY109" fmla="*/ 1713666 h 2131942"/>
                <a:gd name="connsiteX110" fmla="*/ 2707390 w 5975017"/>
                <a:gd name="connsiteY110" fmla="*/ 1713666 h 2131942"/>
                <a:gd name="connsiteX111" fmla="*/ 2707390 w 5975017"/>
                <a:gd name="connsiteY111" fmla="*/ 1739017 h 2131942"/>
                <a:gd name="connsiteX112" fmla="*/ 2774568 w 5975017"/>
                <a:gd name="connsiteY112" fmla="*/ 1739017 h 2131942"/>
                <a:gd name="connsiteX113" fmla="*/ 2774568 w 5975017"/>
                <a:gd name="connsiteY113" fmla="*/ 1774507 h 2131942"/>
                <a:gd name="connsiteX114" fmla="*/ 2896249 w 5975017"/>
                <a:gd name="connsiteY114" fmla="*/ 1774507 h 2131942"/>
                <a:gd name="connsiteX115" fmla="*/ 2896249 w 5975017"/>
                <a:gd name="connsiteY115" fmla="*/ 1801124 h 2131942"/>
                <a:gd name="connsiteX116" fmla="*/ 3081304 w 5975017"/>
                <a:gd name="connsiteY116" fmla="*/ 1801124 h 2131942"/>
                <a:gd name="connsiteX117" fmla="*/ 3081304 w 5975017"/>
                <a:gd name="connsiteY117" fmla="*/ 1817602 h 2131942"/>
                <a:gd name="connsiteX118" fmla="*/ 3109189 w 5975017"/>
                <a:gd name="connsiteY118" fmla="*/ 1817602 h 2131942"/>
                <a:gd name="connsiteX119" fmla="*/ 3109189 w 5975017"/>
                <a:gd name="connsiteY119" fmla="*/ 1839149 h 2131942"/>
                <a:gd name="connsiteX120" fmla="*/ 3209322 w 5975017"/>
                <a:gd name="connsiteY120" fmla="*/ 1839149 h 2131942"/>
                <a:gd name="connsiteX121" fmla="*/ 3209322 w 5975017"/>
                <a:gd name="connsiteY121" fmla="*/ 1858162 h 2131942"/>
                <a:gd name="connsiteX122" fmla="*/ 3301850 w 5975017"/>
                <a:gd name="connsiteY122" fmla="*/ 1858162 h 2131942"/>
                <a:gd name="connsiteX123" fmla="*/ 3301850 w 5975017"/>
                <a:gd name="connsiteY123" fmla="*/ 1874640 h 2131942"/>
                <a:gd name="connsiteX124" fmla="*/ 3362690 w 5975017"/>
                <a:gd name="connsiteY124" fmla="*/ 1874640 h 2131942"/>
                <a:gd name="connsiteX125" fmla="*/ 3362690 w 5975017"/>
                <a:gd name="connsiteY125" fmla="*/ 1891117 h 2131942"/>
                <a:gd name="connsiteX126" fmla="*/ 3480568 w 5975017"/>
                <a:gd name="connsiteY126" fmla="*/ 1891117 h 2131942"/>
                <a:gd name="connsiteX127" fmla="*/ 3480568 w 5975017"/>
                <a:gd name="connsiteY127" fmla="*/ 1917735 h 2131942"/>
                <a:gd name="connsiteX128" fmla="*/ 3504651 w 5975017"/>
                <a:gd name="connsiteY128" fmla="*/ 1917735 h 2131942"/>
                <a:gd name="connsiteX129" fmla="*/ 3504651 w 5975017"/>
                <a:gd name="connsiteY129" fmla="*/ 1935480 h 2131942"/>
                <a:gd name="connsiteX130" fmla="*/ 3677031 w 5975017"/>
                <a:gd name="connsiteY130" fmla="*/ 1935480 h 2131942"/>
                <a:gd name="connsiteX131" fmla="*/ 3677031 w 5975017"/>
                <a:gd name="connsiteY131" fmla="*/ 1950690 h 2131942"/>
                <a:gd name="connsiteX132" fmla="*/ 3982500 w 5975017"/>
                <a:gd name="connsiteY132" fmla="*/ 1950690 h 2131942"/>
                <a:gd name="connsiteX133" fmla="*/ 3982500 w 5975017"/>
                <a:gd name="connsiteY133" fmla="*/ 1976040 h 2131942"/>
                <a:gd name="connsiteX134" fmla="*/ 4086436 w 5975017"/>
                <a:gd name="connsiteY134" fmla="*/ 1976040 h 2131942"/>
                <a:gd name="connsiteX135" fmla="*/ 4086436 w 5975017"/>
                <a:gd name="connsiteY135" fmla="*/ 2000122 h 2131942"/>
                <a:gd name="connsiteX136" fmla="*/ 4255014 w 5975017"/>
                <a:gd name="connsiteY136" fmla="*/ 2000122 h 2131942"/>
                <a:gd name="connsiteX137" fmla="*/ 4255014 w 5975017"/>
                <a:gd name="connsiteY137" fmla="*/ 2024205 h 2131942"/>
                <a:gd name="connsiteX138" fmla="*/ 4294307 w 5975017"/>
                <a:gd name="connsiteY138" fmla="*/ 2024205 h 2131942"/>
                <a:gd name="connsiteX139" fmla="*/ 4294307 w 5975017"/>
                <a:gd name="connsiteY139" fmla="*/ 2047020 h 2131942"/>
                <a:gd name="connsiteX140" fmla="*/ 4625125 w 5975017"/>
                <a:gd name="connsiteY140" fmla="*/ 2047020 h 2131942"/>
                <a:gd name="connsiteX141" fmla="*/ 4625125 w 5975017"/>
                <a:gd name="connsiteY141" fmla="*/ 2068568 h 2131942"/>
                <a:gd name="connsiteX142" fmla="*/ 4835531 w 5975017"/>
                <a:gd name="connsiteY142" fmla="*/ 2068568 h 2131942"/>
                <a:gd name="connsiteX143" fmla="*/ 4835531 w 5975017"/>
                <a:gd name="connsiteY143" fmla="*/ 2100255 h 2131942"/>
                <a:gd name="connsiteX144" fmla="*/ 5019319 w 5975017"/>
                <a:gd name="connsiteY144" fmla="*/ 2100255 h 2131942"/>
                <a:gd name="connsiteX145" fmla="*/ 5019319 w 5975017"/>
                <a:gd name="connsiteY145" fmla="*/ 2131943 h 2131942"/>
                <a:gd name="connsiteX146" fmla="*/ 5975018 w 5975017"/>
                <a:gd name="connsiteY146" fmla="*/ 2131943 h 213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975017" h="2131942">
                  <a:moveTo>
                    <a:pt x="0" y="0"/>
                  </a:moveTo>
                  <a:lnTo>
                    <a:pt x="0" y="46898"/>
                  </a:lnTo>
                  <a:lnTo>
                    <a:pt x="179986" y="46898"/>
                  </a:lnTo>
                  <a:lnTo>
                    <a:pt x="179986" y="77318"/>
                  </a:lnTo>
                  <a:lnTo>
                    <a:pt x="226883" y="77318"/>
                  </a:lnTo>
                  <a:lnTo>
                    <a:pt x="226883" y="107738"/>
                  </a:lnTo>
                  <a:lnTo>
                    <a:pt x="325749" y="107738"/>
                  </a:lnTo>
                  <a:lnTo>
                    <a:pt x="325749" y="125483"/>
                  </a:lnTo>
                  <a:lnTo>
                    <a:pt x="386589" y="125483"/>
                  </a:lnTo>
                  <a:lnTo>
                    <a:pt x="386589" y="144496"/>
                  </a:lnTo>
                  <a:lnTo>
                    <a:pt x="429684" y="144496"/>
                  </a:lnTo>
                  <a:lnTo>
                    <a:pt x="429684" y="158438"/>
                  </a:lnTo>
                  <a:lnTo>
                    <a:pt x="608402" y="158438"/>
                  </a:lnTo>
                  <a:lnTo>
                    <a:pt x="608402" y="174916"/>
                  </a:lnTo>
                  <a:lnTo>
                    <a:pt x="622345" y="174916"/>
                  </a:lnTo>
                  <a:lnTo>
                    <a:pt x="622345" y="187591"/>
                  </a:lnTo>
                  <a:lnTo>
                    <a:pt x="646427" y="187591"/>
                  </a:lnTo>
                  <a:lnTo>
                    <a:pt x="646427" y="200266"/>
                  </a:lnTo>
                  <a:lnTo>
                    <a:pt x="757968" y="200266"/>
                  </a:lnTo>
                  <a:lnTo>
                    <a:pt x="757968" y="220546"/>
                  </a:lnTo>
                  <a:lnTo>
                    <a:pt x="776980" y="220546"/>
                  </a:lnTo>
                  <a:lnTo>
                    <a:pt x="776980" y="318144"/>
                  </a:lnTo>
                  <a:lnTo>
                    <a:pt x="789656" y="318144"/>
                  </a:lnTo>
                  <a:lnTo>
                    <a:pt x="789656" y="390392"/>
                  </a:lnTo>
                  <a:lnTo>
                    <a:pt x="813738" y="390392"/>
                  </a:lnTo>
                  <a:lnTo>
                    <a:pt x="813738" y="405602"/>
                  </a:lnTo>
                  <a:lnTo>
                    <a:pt x="840356" y="405602"/>
                  </a:lnTo>
                  <a:lnTo>
                    <a:pt x="840356" y="420812"/>
                  </a:lnTo>
                  <a:lnTo>
                    <a:pt x="950629" y="420812"/>
                  </a:lnTo>
                  <a:lnTo>
                    <a:pt x="950629" y="458837"/>
                  </a:lnTo>
                  <a:lnTo>
                    <a:pt x="974711" y="458837"/>
                  </a:lnTo>
                  <a:lnTo>
                    <a:pt x="974711" y="474047"/>
                  </a:lnTo>
                  <a:lnTo>
                    <a:pt x="986119" y="474047"/>
                  </a:lnTo>
                  <a:lnTo>
                    <a:pt x="986119" y="505734"/>
                  </a:lnTo>
                  <a:lnTo>
                    <a:pt x="996259" y="505734"/>
                  </a:lnTo>
                  <a:lnTo>
                    <a:pt x="996259" y="531085"/>
                  </a:lnTo>
                  <a:lnTo>
                    <a:pt x="1002596" y="531085"/>
                  </a:lnTo>
                  <a:lnTo>
                    <a:pt x="1002596" y="593192"/>
                  </a:lnTo>
                  <a:lnTo>
                    <a:pt x="1109067" y="593192"/>
                  </a:lnTo>
                  <a:lnTo>
                    <a:pt x="1109067" y="623612"/>
                  </a:lnTo>
                  <a:lnTo>
                    <a:pt x="1135684" y="623612"/>
                  </a:lnTo>
                  <a:lnTo>
                    <a:pt x="1135684" y="642625"/>
                  </a:lnTo>
                  <a:lnTo>
                    <a:pt x="1145824" y="642625"/>
                  </a:lnTo>
                  <a:lnTo>
                    <a:pt x="1145824" y="712338"/>
                  </a:lnTo>
                  <a:lnTo>
                    <a:pt x="1153429" y="712338"/>
                  </a:lnTo>
                  <a:lnTo>
                    <a:pt x="1153429" y="735153"/>
                  </a:lnTo>
                  <a:lnTo>
                    <a:pt x="1168640" y="735153"/>
                  </a:lnTo>
                  <a:lnTo>
                    <a:pt x="1168640" y="783318"/>
                  </a:lnTo>
                  <a:lnTo>
                    <a:pt x="1209200" y="783318"/>
                  </a:lnTo>
                  <a:lnTo>
                    <a:pt x="1209200" y="798528"/>
                  </a:lnTo>
                  <a:lnTo>
                    <a:pt x="1251027" y="798528"/>
                  </a:lnTo>
                  <a:lnTo>
                    <a:pt x="1251027" y="827681"/>
                  </a:lnTo>
                  <a:lnTo>
                    <a:pt x="1334683" y="827681"/>
                  </a:lnTo>
                  <a:lnTo>
                    <a:pt x="1335950" y="866973"/>
                  </a:lnTo>
                  <a:lnTo>
                    <a:pt x="1352428" y="866973"/>
                  </a:lnTo>
                  <a:lnTo>
                    <a:pt x="1352428" y="910068"/>
                  </a:lnTo>
                  <a:lnTo>
                    <a:pt x="1356230" y="910068"/>
                  </a:lnTo>
                  <a:lnTo>
                    <a:pt x="1356230" y="926546"/>
                  </a:lnTo>
                  <a:lnTo>
                    <a:pt x="1391720" y="926546"/>
                  </a:lnTo>
                  <a:lnTo>
                    <a:pt x="1391720" y="941756"/>
                  </a:lnTo>
                  <a:lnTo>
                    <a:pt x="1406930" y="941756"/>
                  </a:lnTo>
                  <a:lnTo>
                    <a:pt x="1406930" y="959501"/>
                  </a:lnTo>
                  <a:lnTo>
                    <a:pt x="1457631" y="959501"/>
                  </a:lnTo>
                  <a:lnTo>
                    <a:pt x="1457631" y="974711"/>
                  </a:lnTo>
                  <a:lnTo>
                    <a:pt x="1519738" y="974711"/>
                  </a:lnTo>
                  <a:lnTo>
                    <a:pt x="1519738" y="989921"/>
                  </a:lnTo>
                  <a:lnTo>
                    <a:pt x="1542553" y="989921"/>
                  </a:lnTo>
                  <a:lnTo>
                    <a:pt x="1542553" y="1027946"/>
                  </a:lnTo>
                  <a:lnTo>
                    <a:pt x="1553961" y="1027946"/>
                  </a:lnTo>
                  <a:lnTo>
                    <a:pt x="1553961" y="1046959"/>
                  </a:lnTo>
                  <a:lnTo>
                    <a:pt x="1566636" y="1046959"/>
                  </a:lnTo>
                  <a:lnTo>
                    <a:pt x="1566636" y="1073577"/>
                  </a:lnTo>
                  <a:lnTo>
                    <a:pt x="1576776" y="1073577"/>
                  </a:lnTo>
                  <a:lnTo>
                    <a:pt x="1576776" y="1136952"/>
                  </a:lnTo>
                  <a:lnTo>
                    <a:pt x="1612266" y="1136952"/>
                  </a:lnTo>
                  <a:lnTo>
                    <a:pt x="1612266" y="1163569"/>
                  </a:lnTo>
                  <a:lnTo>
                    <a:pt x="1679444" y="1163569"/>
                  </a:lnTo>
                  <a:lnTo>
                    <a:pt x="1679444" y="1183849"/>
                  </a:lnTo>
                  <a:lnTo>
                    <a:pt x="1825207" y="1183849"/>
                  </a:lnTo>
                  <a:lnTo>
                    <a:pt x="1825207" y="1216805"/>
                  </a:lnTo>
                  <a:lnTo>
                    <a:pt x="1910130" y="1216805"/>
                  </a:lnTo>
                  <a:lnTo>
                    <a:pt x="1910130" y="1234550"/>
                  </a:lnTo>
                  <a:lnTo>
                    <a:pt x="1938015" y="1234550"/>
                  </a:lnTo>
                  <a:lnTo>
                    <a:pt x="1938015" y="1339753"/>
                  </a:lnTo>
                  <a:lnTo>
                    <a:pt x="1951957" y="1339753"/>
                  </a:lnTo>
                  <a:lnTo>
                    <a:pt x="1951957" y="1381580"/>
                  </a:lnTo>
                  <a:lnTo>
                    <a:pt x="1970970" y="1381580"/>
                  </a:lnTo>
                  <a:lnTo>
                    <a:pt x="1970970" y="1400593"/>
                  </a:lnTo>
                  <a:lnTo>
                    <a:pt x="1997588" y="1400593"/>
                  </a:lnTo>
                  <a:lnTo>
                    <a:pt x="1997588" y="1436083"/>
                  </a:lnTo>
                  <a:lnTo>
                    <a:pt x="2019135" y="1436083"/>
                  </a:lnTo>
                  <a:lnTo>
                    <a:pt x="2019135" y="1450025"/>
                  </a:lnTo>
                  <a:lnTo>
                    <a:pt x="2123071" y="1450025"/>
                  </a:lnTo>
                  <a:lnTo>
                    <a:pt x="2123071" y="1462701"/>
                  </a:lnTo>
                  <a:lnTo>
                    <a:pt x="2313196" y="1462701"/>
                  </a:lnTo>
                  <a:lnTo>
                    <a:pt x="2313196" y="1531146"/>
                  </a:lnTo>
                  <a:lnTo>
                    <a:pt x="2323336" y="1531146"/>
                  </a:lnTo>
                  <a:lnTo>
                    <a:pt x="2323336" y="1567903"/>
                  </a:lnTo>
                  <a:lnTo>
                    <a:pt x="2380374" y="1567903"/>
                  </a:lnTo>
                  <a:lnTo>
                    <a:pt x="2380374" y="1602126"/>
                  </a:lnTo>
                  <a:lnTo>
                    <a:pt x="2472902" y="1602126"/>
                  </a:lnTo>
                  <a:lnTo>
                    <a:pt x="2472902" y="1618604"/>
                  </a:lnTo>
                  <a:lnTo>
                    <a:pt x="2540080" y="1618604"/>
                  </a:lnTo>
                  <a:lnTo>
                    <a:pt x="2540080" y="1628744"/>
                  </a:lnTo>
                  <a:lnTo>
                    <a:pt x="2647818" y="1628744"/>
                  </a:lnTo>
                  <a:lnTo>
                    <a:pt x="2647818" y="1650291"/>
                  </a:lnTo>
                  <a:lnTo>
                    <a:pt x="2685843" y="1650291"/>
                  </a:lnTo>
                  <a:lnTo>
                    <a:pt x="2685843" y="1662966"/>
                  </a:lnTo>
                  <a:lnTo>
                    <a:pt x="2695983" y="1662966"/>
                  </a:lnTo>
                  <a:lnTo>
                    <a:pt x="2695983" y="1713666"/>
                  </a:lnTo>
                  <a:lnTo>
                    <a:pt x="2707390" y="1713666"/>
                  </a:lnTo>
                  <a:lnTo>
                    <a:pt x="2707390" y="1739017"/>
                  </a:lnTo>
                  <a:lnTo>
                    <a:pt x="2774568" y="1739017"/>
                  </a:lnTo>
                  <a:lnTo>
                    <a:pt x="2774568" y="1774507"/>
                  </a:lnTo>
                  <a:lnTo>
                    <a:pt x="2896249" y="1774507"/>
                  </a:lnTo>
                  <a:lnTo>
                    <a:pt x="2896249" y="1801124"/>
                  </a:lnTo>
                  <a:lnTo>
                    <a:pt x="3081304" y="1801124"/>
                  </a:lnTo>
                  <a:lnTo>
                    <a:pt x="3081304" y="1817602"/>
                  </a:lnTo>
                  <a:lnTo>
                    <a:pt x="3109189" y="1817602"/>
                  </a:lnTo>
                  <a:lnTo>
                    <a:pt x="3109189" y="1839149"/>
                  </a:lnTo>
                  <a:lnTo>
                    <a:pt x="3209322" y="1839149"/>
                  </a:lnTo>
                  <a:lnTo>
                    <a:pt x="3209322" y="1858162"/>
                  </a:lnTo>
                  <a:lnTo>
                    <a:pt x="3301850" y="1858162"/>
                  </a:lnTo>
                  <a:lnTo>
                    <a:pt x="3301850" y="1874640"/>
                  </a:lnTo>
                  <a:lnTo>
                    <a:pt x="3362690" y="1874640"/>
                  </a:lnTo>
                  <a:lnTo>
                    <a:pt x="3362690" y="1891117"/>
                  </a:lnTo>
                  <a:lnTo>
                    <a:pt x="3480568" y="1891117"/>
                  </a:lnTo>
                  <a:lnTo>
                    <a:pt x="3480568" y="1917735"/>
                  </a:lnTo>
                  <a:lnTo>
                    <a:pt x="3504651" y="1917735"/>
                  </a:lnTo>
                  <a:lnTo>
                    <a:pt x="3504651" y="1935480"/>
                  </a:lnTo>
                  <a:lnTo>
                    <a:pt x="3677031" y="1935480"/>
                  </a:lnTo>
                  <a:lnTo>
                    <a:pt x="3677031" y="1950690"/>
                  </a:lnTo>
                  <a:lnTo>
                    <a:pt x="3982500" y="1950690"/>
                  </a:lnTo>
                  <a:lnTo>
                    <a:pt x="3982500" y="1976040"/>
                  </a:lnTo>
                  <a:lnTo>
                    <a:pt x="4086436" y="1976040"/>
                  </a:lnTo>
                  <a:lnTo>
                    <a:pt x="4086436" y="2000122"/>
                  </a:lnTo>
                  <a:lnTo>
                    <a:pt x="4255014" y="2000122"/>
                  </a:lnTo>
                  <a:lnTo>
                    <a:pt x="4255014" y="2024205"/>
                  </a:lnTo>
                  <a:lnTo>
                    <a:pt x="4294307" y="2024205"/>
                  </a:lnTo>
                  <a:lnTo>
                    <a:pt x="4294307" y="2047020"/>
                  </a:lnTo>
                  <a:lnTo>
                    <a:pt x="4625125" y="2047020"/>
                  </a:lnTo>
                  <a:lnTo>
                    <a:pt x="4625125" y="2068568"/>
                  </a:lnTo>
                  <a:lnTo>
                    <a:pt x="4835531" y="2068568"/>
                  </a:lnTo>
                  <a:lnTo>
                    <a:pt x="4835531" y="2100255"/>
                  </a:lnTo>
                  <a:lnTo>
                    <a:pt x="5019319" y="2100255"/>
                  </a:lnTo>
                  <a:lnTo>
                    <a:pt x="5019319" y="2131943"/>
                  </a:lnTo>
                  <a:lnTo>
                    <a:pt x="5975018" y="2131943"/>
                  </a:lnTo>
                </a:path>
              </a:pathLst>
            </a:custGeom>
            <a:noFill/>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srgbClr val="5B9BD5">
                    <a:lumMod val="50000"/>
                  </a:srgbClr>
                </a:solidFill>
                <a:latin typeface="Calibri" panose="020F0502020204030204"/>
                <a:ea typeface="+mn-ea"/>
                <a:cs typeface="+mn-cs"/>
              </a:endParaRPr>
            </a:p>
          </p:txBody>
        </p:sp>
        <p:sp>
          <p:nvSpPr>
            <p:cNvPr id="249" name="Freeform 248">
              <a:extLst>
                <a:ext uri="{FF2B5EF4-FFF2-40B4-BE49-F238E27FC236}">
                  <a16:creationId xmlns:a16="http://schemas.microsoft.com/office/drawing/2014/main" id="{76DC665D-86D4-2EEA-368F-C3AE5C166611}"/>
                </a:ext>
              </a:extLst>
            </p:cNvPr>
            <p:cNvSpPr/>
            <p:nvPr/>
          </p:nvSpPr>
          <p:spPr>
            <a:xfrm>
              <a:off x="7032426"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50" name="Freeform 249">
              <a:extLst>
                <a:ext uri="{FF2B5EF4-FFF2-40B4-BE49-F238E27FC236}">
                  <a16:creationId xmlns:a16="http://schemas.microsoft.com/office/drawing/2014/main" id="{E15D6CEE-F38B-4CA4-A4FA-B9F82773B763}"/>
                </a:ext>
              </a:extLst>
            </p:cNvPr>
            <p:cNvSpPr/>
            <p:nvPr/>
          </p:nvSpPr>
          <p:spPr>
            <a:xfrm>
              <a:off x="6993133"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51" name="Freeform 250">
              <a:extLst>
                <a:ext uri="{FF2B5EF4-FFF2-40B4-BE49-F238E27FC236}">
                  <a16:creationId xmlns:a16="http://schemas.microsoft.com/office/drawing/2014/main" id="{97003BE6-3B14-2EDC-80BB-13DA2A4E6736}"/>
                </a:ext>
              </a:extLst>
            </p:cNvPr>
            <p:cNvSpPr/>
            <p:nvPr/>
          </p:nvSpPr>
          <p:spPr>
            <a:xfrm>
              <a:off x="6917083"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52" name="Freeform 251">
              <a:extLst>
                <a:ext uri="{FF2B5EF4-FFF2-40B4-BE49-F238E27FC236}">
                  <a16:creationId xmlns:a16="http://schemas.microsoft.com/office/drawing/2014/main" id="{E754441C-1646-CD2D-B8B1-E60D7E4AD9EB}"/>
                </a:ext>
              </a:extLst>
            </p:cNvPr>
            <p:cNvSpPr/>
            <p:nvPr/>
          </p:nvSpPr>
          <p:spPr>
            <a:xfrm>
              <a:off x="6877790"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53" name="Freeform 252">
              <a:extLst>
                <a:ext uri="{FF2B5EF4-FFF2-40B4-BE49-F238E27FC236}">
                  <a16:creationId xmlns:a16="http://schemas.microsoft.com/office/drawing/2014/main" id="{6CFFFAEF-250C-6A2A-06C4-E5DB27A4A8ED}"/>
                </a:ext>
              </a:extLst>
            </p:cNvPr>
            <p:cNvSpPr/>
            <p:nvPr/>
          </p:nvSpPr>
          <p:spPr>
            <a:xfrm>
              <a:off x="6740900" y="288896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54" name="Freeform 253">
              <a:extLst>
                <a:ext uri="{FF2B5EF4-FFF2-40B4-BE49-F238E27FC236}">
                  <a16:creationId xmlns:a16="http://schemas.microsoft.com/office/drawing/2014/main" id="{7E6F67CC-EFF1-8E8D-D238-D43E095E069F}"/>
                </a:ext>
              </a:extLst>
            </p:cNvPr>
            <p:cNvSpPr/>
            <p:nvPr/>
          </p:nvSpPr>
          <p:spPr>
            <a:xfrm>
              <a:off x="6701607" y="292825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55" name="Freeform 254">
              <a:extLst>
                <a:ext uri="{FF2B5EF4-FFF2-40B4-BE49-F238E27FC236}">
                  <a16:creationId xmlns:a16="http://schemas.microsoft.com/office/drawing/2014/main" id="{A9D52910-B7E9-63D2-7E8E-9E000EC80B08}"/>
                </a:ext>
              </a:extLst>
            </p:cNvPr>
            <p:cNvSpPr/>
            <p:nvPr/>
          </p:nvSpPr>
          <p:spPr>
            <a:xfrm>
              <a:off x="6680060" y="288896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56" name="Freeform 255">
              <a:extLst>
                <a:ext uri="{FF2B5EF4-FFF2-40B4-BE49-F238E27FC236}">
                  <a16:creationId xmlns:a16="http://schemas.microsoft.com/office/drawing/2014/main" id="{232C0992-F9E6-EA5B-5C03-17F20801D8EE}"/>
                </a:ext>
              </a:extLst>
            </p:cNvPr>
            <p:cNvSpPr/>
            <p:nvPr/>
          </p:nvSpPr>
          <p:spPr>
            <a:xfrm>
              <a:off x="6640767" y="292825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57" name="Freeform 256">
              <a:extLst>
                <a:ext uri="{FF2B5EF4-FFF2-40B4-BE49-F238E27FC236}">
                  <a16:creationId xmlns:a16="http://schemas.microsoft.com/office/drawing/2014/main" id="{4DCB8F4D-DB68-AAFA-983E-8AF0C6DC880E}"/>
                </a:ext>
              </a:extLst>
            </p:cNvPr>
            <p:cNvSpPr/>
            <p:nvPr/>
          </p:nvSpPr>
          <p:spPr>
            <a:xfrm>
              <a:off x="6530494" y="285727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58" name="Freeform 257">
              <a:extLst>
                <a:ext uri="{FF2B5EF4-FFF2-40B4-BE49-F238E27FC236}">
                  <a16:creationId xmlns:a16="http://schemas.microsoft.com/office/drawing/2014/main" id="{37549CCC-6C0E-2B01-BB68-87B8D369E83E}"/>
                </a:ext>
              </a:extLst>
            </p:cNvPr>
            <p:cNvSpPr/>
            <p:nvPr/>
          </p:nvSpPr>
          <p:spPr>
            <a:xfrm>
              <a:off x="6491201" y="289657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59" name="Freeform 258">
              <a:extLst>
                <a:ext uri="{FF2B5EF4-FFF2-40B4-BE49-F238E27FC236}">
                  <a16:creationId xmlns:a16="http://schemas.microsoft.com/office/drawing/2014/main" id="{90A95524-DE12-B738-137E-12E086F8C913}"/>
                </a:ext>
              </a:extLst>
            </p:cNvPr>
            <p:cNvSpPr/>
            <p:nvPr/>
          </p:nvSpPr>
          <p:spPr>
            <a:xfrm>
              <a:off x="6478526" y="285727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0" name="Freeform 259">
              <a:extLst>
                <a:ext uri="{FF2B5EF4-FFF2-40B4-BE49-F238E27FC236}">
                  <a16:creationId xmlns:a16="http://schemas.microsoft.com/office/drawing/2014/main" id="{D3BBE364-8594-5591-6A0C-BD47069E11AB}"/>
                </a:ext>
              </a:extLst>
            </p:cNvPr>
            <p:cNvSpPr/>
            <p:nvPr/>
          </p:nvSpPr>
          <p:spPr>
            <a:xfrm>
              <a:off x="6439234" y="289657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1" name="Freeform 260">
              <a:extLst>
                <a:ext uri="{FF2B5EF4-FFF2-40B4-BE49-F238E27FC236}">
                  <a16:creationId xmlns:a16="http://schemas.microsoft.com/office/drawing/2014/main" id="{9705DA57-6B14-23A4-5A8A-4F0A2B034E66}"/>
                </a:ext>
              </a:extLst>
            </p:cNvPr>
            <p:cNvSpPr/>
            <p:nvPr/>
          </p:nvSpPr>
          <p:spPr>
            <a:xfrm>
              <a:off x="6080530" y="280911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2" name="Freeform 261">
              <a:extLst>
                <a:ext uri="{FF2B5EF4-FFF2-40B4-BE49-F238E27FC236}">
                  <a16:creationId xmlns:a16="http://schemas.microsoft.com/office/drawing/2014/main" id="{DED3C464-28E5-6AE5-7A35-1B811DE60227}"/>
                </a:ext>
              </a:extLst>
            </p:cNvPr>
            <p:cNvSpPr/>
            <p:nvPr/>
          </p:nvSpPr>
          <p:spPr>
            <a:xfrm>
              <a:off x="6041237" y="284840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3" name="Freeform 262">
              <a:extLst>
                <a:ext uri="{FF2B5EF4-FFF2-40B4-BE49-F238E27FC236}">
                  <a16:creationId xmlns:a16="http://schemas.microsoft.com/office/drawing/2014/main" id="{D2E15BE7-D4A9-214E-85CF-D63F74C5032B}"/>
                </a:ext>
              </a:extLst>
            </p:cNvPr>
            <p:cNvSpPr/>
            <p:nvPr/>
          </p:nvSpPr>
          <p:spPr>
            <a:xfrm>
              <a:off x="5953779" y="278756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4" name="Freeform 263">
              <a:extLst>
                <a:ext uri="{FF2B5EF4-FFF2-40B4-BE49-F238E27FC236}">
                  <a16:creationId xmlns:a16="http://schemas.microsoft.com/office/drawing/2014/main" id="{F0A94B18-CB2D-0365-62B3-3B041550FEC2}"/>
                </a:ext>
              </a:extLst>
            </p:cNvPr>
            <p:cNvSpPr/>
            <p:nvPr/>
          </p:nvSpPr>
          <p:spPr>
            <a:xfrm>
              <a:off x="5914487" y="282685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5" name="Freeform 264">
              <a:extLst>
                <a:ext uri="{FF2B5EF4-FFF2-40B4-BE49-F238E27FC236}">
                  <a16:creationId xmlns:a16="http://schemas.microsoft.com/office/drawing/2014/main" id="{A714F4E6-34E9-2E0D-4967-10B94B8216A0}"/>
                </a:ext>
              </a:extLst>
            </p:cNvPr>
            <p:cNvSpPr/>
            <p:nvPr/>
          </p:nvSpPr>
          <p:spPr>
            <a:xfrm>
              <a:off x="5890404" y="276348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6" name="Freeform 265">
              <a:extLst>
                <a:ext uri="{FF2B5EF4-FFF2-40B4-BE49-F238E27FC236}">
                  <a16:creationId xmlns:a16="http://schemas.microsoft.com/office/drawing/2014/main" id="{0D30D121-2DEF-1B54-CF21-FA26277A8105}"/>
                </a:ext>
              </a:extLst>
            </p:cNvPr>
            <p:cNvSpPr/>
            <p:nvPr/>
          </p:nvSpPr>
          <p:spPr>
            <a:xfrm>
              <a:off x="5851111" y="280277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7" name="Freeform 266">
              <a:extLst>
                <a:ext uri="{FF2B5EF4-FFF2-40B4-BE49-F238E27FC236}">
                  <a16:creationId xmlns:a16="http://schemas.microsoft.com/office/drawing/2014/main" id="{66C4AF8F-0338-C1C9-4991-8B7C85D370A7}"/>
                </a:ext>
              </a:extLst>
            </p:cNvPr>
            <p:cNvSpPr/>
            <p:nvPr/>
          </p:nvSpPr>
          <p:spPr>
            <a:xfrm>
              <a:off x="5773794" y="274193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8" name="Freeform 267">
              <a:extLst>
                <a:ext uri="{FF2B5EF4-FFF2-40B4-BE49-F238E27FC236}">
                  <a16:creationId xmlns:a16="http://schemas.microsoft.com/office/drawing/2014/main" id="{585F4B32-EBF4-55DB-6603-15CEED86FE9A}"/>
                </a:ext>
              </a:extLst>
            </p:cNvPr>
            <p:cNvSpPr/>
            <p:nvPr/>
          </p:nvSpPr>
          <p:spPr>
            <a:xfrm>
              <a:off x="5734501" y="278122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9" name="Freeform 268">
              <a:extLst>
                <a:ext uri="{FF2B5EF4-FFF2-40B4-BE49-F238E27FC236}">
                  <a16:creationId xmlns:a16="http://schemas.microsoft.com/office/drawing/2014/main" id="{4FC2C77B-C246-49B3-C30B-ED0FE88AF9A3}"/>
                </a:ext>
              </a:extLst>
            </p:cNvPr>
            <p:cNvSpPr/>
            <p:nvPr/>
          </p:nvSpPr>
          <p:spPr>
            <a:xfrm>
              <a:off x="5378332" y="272292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70" name="Freeform 269">
              <a:extLst>
                <a:ext uri="{FF2B5EF4-FFF2-40B4-BE49-F238E27FC236}">
                  <a16:creationId xmlns:a16="http://schemas.microsoft.com/office/drawing/2014/main" id="{C6358CAE-8932-A8E5-9FE6-F9065F424362}"/>
                </a:ext>
              </a:extLst>
            </p:cNvPr>
            <p:cNvSpPr/>
            <p:nvPr/>
          </p:nvSpPr>
          <p:spPr>
            <a:xfrm>
              <a:off x="5339040" y="276221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71" name="Freeform 270">
              <a:extLst>
                <a:ext uri="{FF2B5EF4-FFF2-40B4-BE49-F238E27FC236}">
                  <a16:creationId xmlns:a16="http://schemas.microsoft.com/office/drawing/2014/main" id="{DCF1D270-5A4F-ED72-2C86-96F3B1FD3B6E}"/>
                </a:ext>
              </a:extLst>
            </p:cNvPr>
            <p:cNvSpPr/>
            <p:nvPr/>
          </p:nvSpPr>
          <p:spPr>
            <a:xfrm>
              <a:off x="5346645" y="272292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72" name="Freeform 271">
              <a:extLst>
                <a:ext uri="{FF2B5EF4-FFF2-40B4-BE49-F238E27FC236}">
                  <a16:creationId xmlns:a16="http://schemas.microsoft.com/office/drawing/2014/main" id="{D270C332-A597-8064-CF1B-4C7909340978}"/>
                </a:ext>
              </a:extLst>
            </p:cNvPr>
            <p:cNvSpPr/>
            <p:nvPr/>
          </p:nvSpPr>
          <p:spPr>
            <a:xfrm>
              <a:off x="5307352" y="276221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73" name="Freeform 272">
              <a:extLst>
                <a:ext uri="{FF2B5EF4-FFF2-40B4-BE49-F238E27FC236}">
                  <a16:creationId xmlns:a16="http://schemas.microsoft.com/office/drawing/2014/main" id="{E95D95A6-07E6-2C6D-5105-18E02073B6D1}"/>
                </a:ext>
              </a:extLst>
            </p:cNvPr>
            <p:cNvSpPr/>
            <p:nvPr/>
          </p:nvSpPr>
          <p:spPr>
            <a:xfrm>
              <a:off x="5328899" y="272292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74" name="Freeform 273">
              <a:extLst>
                <a:ext uri="{FF2B5EF4-FFF2-40B4-BE49-F238E27FC236}">
                  <a16:creationId xmlns:a16="http://schemas.microsoft.com/office/drawing/2014/main" id="{749259C0-6DFC-5852-45C8-D3A117B0C0DB}"/>
                </a:ext>
              </a:extLst>
            </p:cNvPr>
            <p:cNvSpPr/>
            <p:nvPr/>
          </p:nvSpPr>
          <p:spPr>
            <a:xfrm>
              <a:off x="5289607" y="276221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75" name="Freeform 274">
              <a:extLst>
                <a:ext uri="{FF2B5EF4-FFF2-40B4-BE49-F238E27FC236}">
                  <a16:creationId xmlns:a16="http://schemas.microsoft.com/office/drawing/2014/main" id="{5C045721-7811-C81E-7F11-8F99EA95BDE3}"/>
                </a:ext>
              </a:extLst>
            </p:cNvPr>
            <p:cNvSpPr/>
            <p:nvPr/>
          </p:nvSpPr>
          <p:spPr>
            <a:xfrm>
              <a:off x="5307352" y="2698840"/>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76" name="Freeform 275">
              <a:extLst>
                <a:ext uri="{FF2B5EF4-FFF2-40B4-BE49-F238E27FC236}">
                  <a16:creationId xmlns:a16="http://schemas.microsoft.com/office/drawing/2014/main" id="{1587DA9B-1FD8-0BAD-174A-30D9D981378C}"/>
                </a:ext>
              </a:extLst>
            </p:cNvPr>
            <p:cNvSpPr/>
            <p:nvPr/>
          </p:nvSpPr>
          <p:spPr>
            <a:xfrm>
              <a:off x="5268059" y="273813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77" name="Freeform 276">
              <a:extLst>
                <a:ext uri="{FF2B5EF4-FFF2-40B4-BE49-F238E27FC236}">
                  <a16:creationId xmlns:a16="http://schemas.microsoft.com/office/drawing/2014/main" id="{9C9C5869-40A3-FA0C-DE3C-A43C54CB273E}"/>
                </a:ext>
              </a:extLst>
            </p:cNvPr>
            <p:cNvSpPr/>
            <p:nvPr/>
          </p:nvSpPr>
          <p:spPr>
            <a:xfrm>
              <a:off x="4971463" y="262912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78" name="Freeform 277">
              <a:extLst>
                <a:ext uri="{FF2B5EF4-FFF2-40B4-BE49-F238E27FC236}">
                  <a16:creationId xmlns:a16="http://schemas.microsoft.com/office/drawing/2014/main" id="{8E71DBAC-94C2-C714-F12C-EA525EB063EB}"/>
                </a:ext>
              </a:extLst>
            </p:cNvPr>
            <p:cNvSpPr/>
            <p:nvPr/>
          </p:nvSpPr>
          <p:spPr>
            <a:xfrm>
              <a:off x="4932170" y="266842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79" name="Freeform 278">
              <a:extLst>
                <a:ext uri="{FF2B5EF4-FFF2-40B4-BE49-F238E27FC236}">
                  <a16:creationId xmlns:a16="http://schemas.microsoft.com/office/drawing/2014/main" id="{3A18CCB1-C34C-7FD9-67F0-FB27F989EB9B}"/>
                </a:ext>
              </a:extLst>
            </p:cNvPr>
            <p:cNvSpPr/>
            <p:nvPr/>
          </p:nvSpPr>
          <p:spPr>
            <a:xfrm>
              <a:off x="4905553" y="259110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80" name="Freeform 279">
              <a:extLst>
                <a:ext uri="{FF2B5EF4-FFF2-40B4-BE49-F238E27FC236}">
                  <a16:creationId xmlns:a16="http://schemas.microsoft.com/office/drawing/2014/main" id="{35A93506-1E81-6C9D-64FD-832E40FA91ED}"/>
                </a:ext>
              </a:extLst>
            </p:cNvPr>
            <p:cNvSpPr/>
            <p:nvPr/>
          </p:nvSpPr>
          <p:spPr>
            <a:xfrm>
              <a:off x="4866260" y="2630394"/>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81" name="Freeform 280">
              <a:extLst>
                <a:ext uri="{FF2B5EF4-FFF2-40B4-BE49-F238E27FC236}">
                  <a16:creationId xmlns:a16="http://schemas.microsoft.com/office/drawing/2014/main" id="{C13F6BAD-7A71-D23A-AA89-927DE2EF61BC}"/>
                </a:ext>
              </a:extLst>
            </p:cNvPr>
            <p:cNvSpPr/>
            <p:nvPr/>
          </p:nvSpPr>
          <p:spPr>
            <a:xfrm>
              <a:off x="4729370" y="259236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82" name="Freeform 281">
              <a:extLst>
                <a:ext uri="{FF2B5EF4-FFF2-40B4-BE49-F238E27FC236}">
                  <a16:creationId xmlns:a16="http://schemas.microsoft.com/office/drawing/2014/main" id="{A6E20129-CAFC-715F-CF72-AF9F8F508C0C}"/>
                </a:ext>
              </a:extLst>
            </p:cNvPr>
            <p:cNvSpPr/>
            <p:nvPr/>
          </p:nvSpPr>
          <p:spPr>
            <a:xfrm>
              <a:off x="4690077" y="263166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83" name="Freeform 282">
              <a:extLst>
                <a:ext uri="{FF2B5EF4-FFF2-40B4-BE49-F238E27FC236}">
                  <a16:creationId xmlns:a16="http://schemas.microsoft.com/office/drawing/2014/main" id="{297F4747-B0C5-682A-5CC0-0EB3B5C38DB2}"/>
                </a:ext>
              </a:extLst>
            </p:cNvPr>
            <p:cNvSpPr/>
            <p:nvPr/>
          </p:nvSpPr>
          <p:spPr>
            <a:xfrm>
              <a:off x="4251520" y="2390836"/>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84" name="Freeform 283">
              <a:extLst>
                <a:ext uri="{FF2B5EF4-FFF2-40B4-BE49-F238E27FC236}">
                  <a16:creationId xmlns:a16="http://schemas.microsoft.com/office/drawing/2014/main" id="{6AA0BD61-FEE0-B396-A132-2E927DEE854D}"/>
                </a:ext>
              </a:extLst>
            </p:cNvPr>
            <p:cNvSpPr/>
            <p:nvPr/>
          </p:nvSpPr>
          <p:spPr>
            <a:xfrm>
              <a:off x="4212228" y="2430129"/>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85" name="Freeform 284">
              <a:extLst>
                <a:ext uri="{FF2B5EF4-FFF2-40B4-BE49-F238E27FC236}">
                  <a16:creationId xmlns:a16="http://schemas.microsoft.com/office/drawing/2014/main" id="{A72FA3B9-705D-13E5-88F0-FEE65EEA05DF}"/>
                </a:ext>
              </a:extLst>
            </p:cNvPr>
            <p:cNvSpPr/>
            <p:nvPr/>
          </p:nvSpPr>
          <p:spPr>
            <a:xfrm>
              <a:off x="3785079" y="217409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86" name="Freeform 285">
              <a:extLst>
                <a:ext uri="{FF2B5EF4-FFF2-40B4-BE49-F238E27FC236}">
                  <a16:creationId xmlns:a16="http://schemas.microsoft.com/office/drawing/2014/main" id="{84BEE482-2884-1DD3-0FD9-C656E20F9351}"/>
                </a:ext>
              </a:extLst>
            </p:cNvPr>
            <p:cNvSpPr/>
            <p:nvPr/>
          </p:nvSpPr>
          <p:spPr>
            <a:xfrm>
              <a:off x="3745786" y="221338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87" name="Freeform 286">
              <a:extLst>
                <a:ext uri="{FF2B5EF4-FFF2-40B4-BE49-F238E27FC236}">
                  <a16:creationId xmlns:a16="http://schemas.microsoft.com/office/drawing/2014/main" id="{B840A243-AD6D-6F1D-1274-05B01A5643FB}"/>
                </a:ext>
              </a:extLst>
            </p:cNvPr>
            <p:cNvSpPr/>
            <p:nvPr/>
          </p:nvSpPr>
          <p:spPr>
            <a:xfrm>
              <a:off x="3616500" y="197382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88" name="Freeform 287">
              <a:extLst>
                <a:ext uri="{FF2B5EF4-FFF2-40B4-BE49-F238E27FC236}">
                  <a16:creationId xmlns:a16="http://schemas.microsoft.com/office/drawing/2014/main" id="{6A41E265-7DF5-2373-AD2F-4390E1D17006}"/>
                </a:ext>
              </a:extLst>
            </p:cNvPr>
            <p:cNvSpPr/>
            <p:nvPr/>
          </p:nvSpPr>
          <p:spPr>
            <a:xfrm>
              <a:off x="3577208" y="201312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89" name="Freeform 288">
              <a:extLst>
                <a:ext uri="{FF2B5EF4-FFF2-40B4-BE49-F238E27FC236}">
                  <a16:creationId xmlns:a16="http://schemas.microsoft.com/office/drawing/2014/main" id="{79647E39-327E-5CB7-6E11-B2F6FB54BA91}"/>
                </a:ext>
              </a:extLst>
            </p:cNvPr>
            <p:cNvSpPr/>
            <p:nvPr/>
          </p:nvSpPr>
          <p:spPr>
            <a:xfrm>
              <a:off x="3449190" y="195354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90" name="Freeform 289">
              <a:extLst>
                <a:ext uri="{FF2B5EF4-FFF2-40B4-BE49-F238E27FC236}">
                  <a16:creationId xmlns:a16="http://schemas.microsoft.com/office/drawing/2014/main" id="{17A79EA0-7D77-E5F6-719E-78744BBF4679}"/>
                </a:ext>
              </a:extLst>
            </p:cNvPr>
            <p:cNvSpPr/>
            <p:nvPr/>
          </p:nvSpPr>
          <p:spPr>
            <a:xfrm>
              <a:off x="3409897" y="199284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91" name="Freeform 290">
              <a:extLst>
                <a:ext uri="{FF2B5EF4-FFF2-40B4-BE49-F238E27FC236}">
                  <a16:creationId xmlns:a16="http://schemas.microsoft.com/office/drawing/2014/main" id="{72AF5C26-A933-76EE-D61C-A35A7DF3F94D}"/>
                </a:ext>
              </a:extLst>
            </p:cNvPr>
            <p:cNvSpPr/>
            <p:nvPr/>
          </p:nvSpPr>
          <p:spPr>
            <a:xfrm>
              <a:off x="3384547" y="184200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92" name="Freeform 291">
              <a:extLst>
                <a:ext uri="{FF2B5EF4-FFF2-40B4-BE49-F238E27FC236}">
                  <a16:creationId xmlns:a16="http://schemas.microsoft.com/office/drawing/2014/main" id="{F1C94DA7-73DE-1DEA-C371-EFE86DB6E958}"/>
                </a:ext>
              </a:extLst>
            </p:cNvPr>
            <p:cNvSpPr/>
            <p:nvPr/>
          </p:nvSpPr>
          <p:spPr>
            <a:xfrm>
              <a:off x="3345254" y="1881299"/>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93" name="Freeform 292">
              <a:extLst>
                <a:ext uri="{FF2B5EF4-FFF2-40B4-BE49-F238E27FC236}">
                  <a16:creationId xmlns:a16="http://schemas.microsoft.com/office/drawing/2014/main" id="{F5300CAB-FF97-C551-5265-FEDD3CE56285}"/>
                </a:ext>
              </a:extLst>
            </p:cNvPr>
            <p:cNvSpPr/>
            <p:nvPr/>
          </p:nvSpPr>
          <p:spPr>
            <a:xfrm>
              <a:off x="2782482" y="123994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94" name="Freeform 293">
              <a:extLst>
                <a:ext uri="{FF2B5EF4-FFF2-40B4-BE49-F238E27FC236}">
                  <a16:creationId xmlns:a16="http://schemas.microsoft.com/office/drawing/2014/main" id="{2BCC7AEB-DD1D-C71A-7E71-F0B91FA9015E}"/>
                </a:ext>
              </a:extLst>
            </p:cNvPr>
            <p:cNvSpPr/>
            <p:nvPr/>
          </p:nvSpPr>
          <p:spPr>
            <a:xfrm>
              <a:off x="2743190" y="1279234"/>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95" name="Freeform 294">
              <a:extLst>
                <a:ext uri="{FF2B5EF4-FFF2-40B4-BE49-F238E27FC236}">
                  <a16:creationId xmlns:a16="http://schemas.microsoft.com/office/drawing/2014/main" id="{D272119B-F98A-7D5A-E420-9CBD8609822D}"/>
                </a:ext>
              </a:extLst>
            </p:cNvPr>
            <p:cNvSpPr/>
            <p:nvPr/>
          </p:nvSpPr>
          <p:spPr>
            <a:xfrm>
              <a:off x="2700094" y="120952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96" name="Freeform 295">
              <a:extLst>
                <a:ext uri="{FF2B5EF4-FFF2-40B4-BE49-F238E27FC236}">
                  <a16:creationId xmlns:a16="http://schemas.microsoft.com/office/drawing/2014/main" id="{A278E630-F8DD-7A82-B530-AD681F627025}"/>
                </a:ext>
              </a:extLst>
            </p:cNvPr>
            <p:cNvSpPr/>
            <p:nvPr/>
          </p:nvSpPr>
          <p:spPr>
            <a:xfrm>
              <a:off x="2660802" y="1248814"/>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97" name="Freeform 296">
              <a:extLst>
                <a:ext uri="{FF2B5EF4-FFF2-40B4-BE49-F238E27FC236}">
                  <a16:creationId xmlns:a16="http://schemas.microsoft.com/office/drawing/2014/main" id="{88984914-047B-116A-AB9E-616EA8059B37}"/>
                </a:ext>
              </a:extLst>
            </p:cNvPr>
            <p:cNvSpPr/>
            <p:nvPr/>
          </p:nvSpPr>
          <p:spPr>
            <a:xfrm>
              <a:off x="2212105" y="93193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98" name="Freeform 297">
              <a:extLst>
                <a:ext uri="{FF2B5EF4-FFF2-40B4-BE49-F238E27FC236}">
                  <a16:creationId xmlns:a16="http://schemas.microsoft.com/office/drawing/2014/main" id="{14CCC6D1-AEF2-3188-790F-953115D9A3F0}"/>
                </a:ext>
              </a:extLst>
            </p:cNvPr>
            <p:cNvSpPr/>
            <p:nvPr/>
          </p:nvSpPr>
          <p:spPr>
            <a:xfrm>
              <a:off x="2172812" y="97123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99" name="Freeform 298">
              <a:extLst>
                <a:ext uri="{FF2B5EF4-FFF2-40B4-BE49-F238E27FC236}">
                  <a16:creationId xmlns:a16="http://schemas.microsoft.com/office/drawing/2014/main" id="{870EED02-7EC5-E767-3DAF-C82433312B29}"/>
                </a:ext>
              </a:extLst>
            </p:cNvPr>
            <p:cNvSpPr/>
            <p:nvPr/>
          </p:nvSpPr>
          <p:spPr>
            <a:xfrm>
              <a:off x="2157602" y="912926"/>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00" name="Freeform 299">
              <a:extLst>
                <a:ext uri="{FF2B5EF4-FFF2-40B4-BE49-F238E27FC236}">
                  <a16:creationId xmlns:a16="http://schemas.microsoft.com/office/drawing/2014/main" id="{3F9EF921-5490-72FD-0B9F-D75C590D5C36}"/>
                </a:ext>
              </a:extLst>
            </p:cNvPr>
            <p:cNvSpPr/>
            <p:nvPr/>
          </p:nvSpPr>
          <p:spPr>
            <a:xfrm>
              <a:off x="2118310" y="95221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01" name="Freeform 300">
              <a:extLst>
                <a:ext uri="{FF2B5EF4-FFF2-40B4-BE49-F238E27FC236}">
                  <a16:creationId xmlns:a16="http://schemas.microsoft.com/office/drawing/2014/main" id="{DC3F6808-C5EB-58A3-1F62-6713CFFAE5D0}"/>
                </a:ext>
              </a:extLst>
            </p:cNvPr>
            <p:cNvSpPr/>
            <p:nvPr/>
          </p:nvSpPr>
          <p:spPr>
            <a:xfrm>
              <a:off x="2082820" y="89644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02" name="Freeform 301">
              <a:extLst>
                <a:ext uri="{FF2B5EF4-FFF2-40B4-BE49-F238E27FC236}">
                  <a16:creationId xmlns:a16="http://schemas.microsoft.com/office/drawing/2014/main" id="{9DAFBE89-6F2F-F9F3-3439-897584649B67}"/>
                </a:ext>
              </a:extLst>
            </p:cNvPr>
            <p:cNvSpPr/>
            <p:nvPr/>
          </p:nvSpPr>
          <p:spPr>
            <a:xfrm>
              <a:off x="2043527" y="93574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03" name="Freeform 302">
              <a:extLst>
                <a:ext uri="{FF2B5EF4-FFF2-40B4-BE49-F238E27FC236}">
                  <a16:creationId xmlns:a16="http://schemas.microsoft.com/office/drawing/2014/main" id="{210230B1-3EFB-0791-2F30-ED29CF55E71A}"/>
                </a:ext>
              </a:extLst>
            </p:cNvPr>
            <p:cNvSpPr/>
            <p:nvPr/>
          </p:nvSpPr>
          <p:spPr>
            <a:xfrm>
              <a:off x="2035922" y="87236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04" name="Freeform 303">
              <a:extLst>
                <a:ext uri="{FF2B5EF4-FFF2-40B4-BE49-F238E27FC236}">
                  <a16:creationId xmlns:a16="http://schemas.microsoft.com/office/drawing/2014/main" id="{6D1E01D8-CC79-4EEB-18B5-10F4349C9DAE}"/>
                </a:ext>
              </a:extLst>
            </p:cNvPr>
            <p:cNvSpPr/>
            <p:nvPr/>
          </p:nvSpPr>
          <p:spPr>
            <a:xfrm>
              <a:off x="1996629" y="91165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05" name="Freeform 304">
              <a:extLst>
                <a:ext uri="{FF2B5EF4-FFF2-40B4-BE49-F238E27FC236}">
                  <a16:creationId xmlns:a16="http://schemas.microsoft.com/office/drawing/2014/main" id="{66F3D601-2604-EEA9-744D-2C6F604B8C56}"/>
                </a:ext>
              </a:extLst>
            </p:cNvPr>
            <p:cNvSpPr/>
            <p:nvPr/>
          </p:nvSpPr>
          <p:spPr>
            <a:xfrm>
              <a:off x="1828051" y="81279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06" name="Freeform 305">
              <a:extLst>
                <a:ext uri="{FF2B5EF4-FFF2-40B4-BE49-F238E27FC236}">
                  <a16:creationId xmlns:a16="http://schemas.microsoft.com/office/drawing/2014/main" id="{04F91374-9F84-1F1B-A2FB-BBB7771E98B8}"/>
                </a:ext>
              </a:extLst>
            </p:cNvPr>
            <p:cNvSpPr/>
            <p:nvPr/>
          </p:nvSpPr>
          <p:spPr>
            <a:xfrm>
              <a:off x="1788759" y="85208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07" name="Freeform 306">
              <a:extLst>
                <a:ext uri="{FF2B5EF4-FFF2-40B4-BE49-F238E27FC236}">
                  <a16:creationId xmlns:a16="http://schemas.microsoft.com/office/drawing/2014/main" id="{716C26F2-285A-1861-8C10-E8DF9F41463C}"/>
                </a:ext>
              </a:extLst>
            </p:cNvPr>
            <p:cNvSpPr/>
            <p:nvPr/>
          </p:nvSpPr>
          <p:spPr>
            <a:xfrm>
              <a:off x="6871453"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08" name="Freeform 307">
              <a:extLst>
                <a:ext uri="{FF2B5EF4-FFF2-40B4-BE49-F238E27FC236}">
                  <a16:creationId xmlns:a16="http://schemas.microsoft.com/office/drawing/2014/main" id="{CC42A79C-782C-B181-A523-4550F6108D6D}"/>
                </a:ext>
              </a:extLst>
            </p:cNvPr>
            <p:cNvSpPr/>
            <p:nvPr/>
          </p:nvSpPr>
          <p:spPr>
            <a:xfrm>
              <a:off x="6832160"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09" name="Freeform 308">
              <a:extLst>
                <a:ext uri="{FF2B5EF4-FFF2-40B4-BE49-F238E27FC236}">
                  <a16:creationId xmlns:a16="http://schemas.microsoft.com/office/drawing/2014/main" id="{D1F95267-0784-F962-5DA5-C9E72A8FD0D6}"/>
                </a:ext>
              </a:extLst>
            </p:cNvPr>
            <p:cNvSpPr/>
            <p:nvPr/>
          </p:nvSpPr>
          <p:spPr>
            <a:xfrm>
              <a:off x="6847370"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0" name="Freeform 309">
              <a:extLst>
                <a:ext uri="{FF2B5EF4-FFF2-40B4-BE49-F238E27FC236}">
                  <a16:creationId xmlns:a16="http://schemas.microsoft.com/office/drawing/2014/main" id="{4880B7D5-74EE-11F1-ED22-19A12B7996F2}"/>
                </a:ext>
              </a:extLst>
            </p:cNvPr>
            <p:cNvSpPr/>
            <p:nvPr/>
          </p:nvSpPr>
          <p:spPr>
            <a:xfrm>
              <a:off x="6808078"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1" name="Freeform 310">
              <a:extLst>
                <a:ext uri="{FF2B5EF4-FFF2-40B4-BE49-F238E27FC236}">
                  <a16:creationId xmlns:a16="http://schemas.microsoft.com/office/drawing/2014/main" id="{0148CC00-704D-5887-FF63-86B4E9829AEB}"/>
                </a:ext>
              </a:extLst>
            </p:cNvPr>
            <p:cNvSpPr/>
            <p:nvPr/>
          </p:nvSpPr>
          <p:spPr>
            <a:xfrm>
              <a:off x="7813209"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2" name="Freeform 311">
              <a:extLst>
                <a:ext uri="{FF2B5EF4-FFF2-40B4-BE49-F238E27FC236}">
                  <a16:creationId xmlns:a16="http://schemas.microsoft.com/office/drawing/2014/main" id="{971249C4-4216-432A-8CEA-496476B0A5D4}"/>
                </a:ext>
              </a:extLst>
            </p:cNvPr>
            <p:cNvSpPr/>
            <p:nvPr/>
          </p:nvSpPr>
          <p:spPr>
            <a:xfrm>
              <a:off x="7773916"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3" name="Freeform 312">
              <a:extLst>
                <a:ext uri="{FF2B5EF4-FFF2-40B4-BE49-F238E27FC236}">
                  <a16:creationId xmlns:a16="http://schemas.microsoft.com/office/drawing/2014/main" id="{0F987D97-5203-6BB4-0083-BE1CF764B7F8}"/>
                </a:ext>
              </a:extLst>
            </p:cNvPr>
            <p:cNvSpPr/>
            <p:nvPr/>
          </p:nvSpPr>
          <p:spPr>
            <a:xfrm>
              <a:off x="7607873"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4" name="Freeform 313">
              <a:extLst>
                <a:ext uri="{FF2B5EF4-FFF2-40B4-BE49-F238E27FC236}">
                  <a16:creationId xmlns:a16="http://schemas.microsoft.com/office/drawing/2014/main" id="{9828DD95-98F3-4EA0-8230-A0027DFA9295}"/>
                </a:ext>
              </a:extLst>
            </p:cNvPr>
            <p:cNvSpPr/>
            <p:nvPr/>
          </p:nvSpPr>
          <p:spPr>
            <a:xfrm>
              <a:off x="7568580"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5" name="Freeform 314">
              <a:extLst>
                <a:ext uri="{FF2B5EF4-FFF2-40B4-BE49-F238E27FC236}">
                  <a16:creationId xmlns:a16="http://schemas.microsoft.com/office/drawing/2014/main" id="{CBC44DDE-3FC6-A1E0-BBD9-12DCA5AC13A7}"/>
                </a:ext>
              </a:extLst>
            </p:cNvPr>
            <p:cNvSpPr/>
            <p:nvPr/>
          </p:nvSpPr>
          <p:spPr>
            <a:xfrm>
              <a:off x="7454505"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6" name="Freeform 315">
              <a:extLst>
                <a:ext uri="{FF2B5EF4-FFF2-40B4-BE49-F238E27FC236}">
                  <a16:creationId xmlns:a16="http://schemas.microsoft.com/office/drawing/2014/main" id="{4E603A33-0F80-32B6-C91E-4104D5999334}"/>
                </a:ext>
              </a:extLst>
            </p:cNvPr>
            <p:cNvSpPr/>
            <p:nvPr/>
          </p:nvSpPr>
          <p:spPr>
            <a:xfrm>
              <a:off x="7415212"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7" name="Freeform 316">
              <a:extLst>
                <a:ext uri="{FF2B5EF4-FFF2-40B4-BE49-F238E27FC236}">
                  <a16:creationId xmlns:a16="http://schemas.microsoft.com/office/drawing/2014/main" id="{4FF524BF-E799-CC9E-0174-5DC23EF18119}"/>
                </a:ext>
              </a:extLst>
            </p:cNvPr>
            <p:cNvSpPr/>
            <p:nvPr/>
          </p:nvSpPr>
          <p:spPr>
            <a:xfrm>
              <a:off x="7387327"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8" name="Freeform 317">
              <a:extLst>
                <a:ext uri="{FF2B5EF4-FFF2-40B4-BE49-F238E27FC236}">
                  <a16:creationId xmlns:a16="http://schemas.microsoft.com/office/drawing/2014/main" id="{0E9E90B6-2FF9-85B1-E0F8-295F0677F868}"/>
                </a:ext>
              </a:extLst>
            </p:cNvPr>
            <p:cNvSpPr/>
            <p:nvPr/>
          </p:nvSpPr>
          <p:spPr>
            <a:xfrm>
              <a:off x="7348035"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9" name="Freeform 318">
              <a:extLst>
                <a:ext uri="{FF2B5EF4-FFF2-40B4-BE49-F238E27FC236}">
                  <a16:creationId xmlns:a16="http://schemas.microsoft.com/office/drawing/2014/main" id="{1B8980A0-B481-6B16-B5FA-56A7B3061B5C}"/>
                </a:ext>
              </a:extLst>
            </p:cNvPr>
            <p:cNvSpPr/>
            <p:nvPr/>
          </p:nvSpPr>
          <p:spPr>
            <a:xfrm>
              <a:off x="7342965"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0" name="Freeform 319">
              <a:extLst>
                <a:ext uri="{FF2B5EF4-FFF2-40B4-BE49-F238E27FC236}">
                  <a16:creationId xmlns:a16="http://schemas.microsoft.com/office/drawing/2014/main" id="{34777DB3-2D13-8E69-40B0-5FB7550B6750}"/>
                </a:ext>
              </a:extLst>
            </p:cNvPr>
            <p:cNvSpPr/>
            <p:nvPr/>
          </p:nvSpPr>
          <p:spPr>
            <a:xfrm>
              <a:off x="7303672"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1" name="Freeform 320">
              <a:extLst>
                <a:ext uri="{FF2B5EF4-FFF2-40B4-BE49-F238E27FC236}">
                  <a16:creationId xmlns:a16="http://schemas.microsoft.com/office/drawing/2014/main" id="{7806AB78-F839-BCF3-4544-49B727B88133}"/>
                </a:ext>
              </a:extLst>
            </p:cNvPr>
            <p:cNvSpPr/>
            <p:nvPr/>
          </p:nvSpPr>
          <p:spPr>
            <a:xfrm>
              <a:off x="7211144"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2" name="Freeform 321">
              <a:extLst>
                <a:ext uri="{FF2B5EF4-FFF2-40B4-BE49-F238E27FC236}">
                  <a16:creationId xmlns:a16="http://schemas.microsoft.com/office/drawing/2014/main" id="{5E0C4D01-4479-9C9D-D549-495505D3C713}"/>
                </a:ext>
              </a:extLst>
            </p:cNvPr>
            <p:cNvSpPr/>
            <p:nvPr/>
          </p:nvSpPr>
          <p:spPr>
            <a:xfrm>
              <a:off x="7171851"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3" name="Freeform 322">
              <a:extLst>
                <a:ext uri="{FF2B5EF4-FFF2-40B4-BE49-F238E27FC236}">
                  <a16:creationId xmlns:a16="http://schemas.microsoft.com/office/drawing/2014/main" id="{A24C4219-A126-4641-5478-6B21B8F9FBCD}"/>
                </a:ext>
              </a:extLst>
            </p:cNvPr>
            <p:cNvSpPr/>
            <p:nvPr/>
          </p:nvSpPr>
          <p:spPr>
            <a:xfrm>
              <a:off x="7095801"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4" name="Freeform 323">
              <a:extLst>
                <a:ext uri="{FF2B5EF4-FFF2-40B4-BE49-F238E27FC236}">
                  <a16:creationId xmlns:a16="http://schemas.microsoft.com/office/drawing/2014/main" id="{1DFE774B-0B55-DD4F-DD05-C3EDD71F6E15}"/>
                </a:ext>
              </a:extLst>
            </p:cNvPr>
            <p:cNvSpPr/>
            <p:nvPr/>
          </p:nvSpPr>
          <p:spPr>
            <a:xfrm>
              <a:off x="7056509"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5" name="Graphic 643">
            <a:extLst>
              <a:ext uri="{FF2B5EF4-FFF2-40B4-BE49-F238E27FC236}">
                <a16:creationId xmlns:a16="http://schemas.microsoft.com/office/drawing/2014/main" id="{C268F8BC-31DF-BFE0-F831-70DF2CF7B20E}"/>
              </a:ext>
            </a:extLst>
          </p:cNvPr>
          <p:cNvGrpSpPr/>
          <p:nvPr/>
        </p:nvGrpSpPr>
        <p:grpSpPr>
          <a:xfrm>
            <a:off x="1804327" y="1027072"/>
            <a:ext cx="6253868" cy="1110213"/>
            <a:chOff x="1811574" y="819130"/>
            <a:chExt cx="6253868" cy="1188919"/>
          </a:xfrm>
          <a:noFill/>
        </p:grpSpPr>
        <p:sp>
          <p:nvSpPr>
            <p:cNvPr id="326" name="Freeform 325">
              <a:extLst>
                <a:ext uri="{FF2B5EF4-FFF2-40B4-BE49-F238E27FC236}">
                  <a16:creationId xmlns:a16="http://schemas.microsoft.com/office/drawing/2014/main" id="{177EB2B2-C2A1-631C-3C0C-4CC509E3B4F6}"/>
                </a:ext>
              </a:extLst>
            </p:cNvPr>
            <p:cNvSpPr/>
            <p:nvPr/>
          </p:nvSpPr>
          <p:spPr>
            <a:xfrm>
              <a:off x="1811574" y="847015"/>
              <a:ext cx="6204436" cy="1121741"/>
            </a:xfrm>
            <a:custGeom>
              <a:avLst/>
              <a:gdLst>
                <a:gd name="connsiteX0" fmla="*/ 0 w 6204436"/>
                <a:gd name="connsiteY0" fmla="*/ 0 h 1121741"/>
                <a:gd name="connsiteX1" fmla="*/ 74783 w 6204436"/>
                <a:gd name="connsiteY1" fmla="*/ 0 h 1121741"/>
                <a:gd name="connsiteX2" fmla="*/ 74783 w 6204436"/>
                <a:gd name="connsiteY2" fmla="*/ 10140 h 1121741"/>
                <a:gd name="connsiteX3" fmla="*/ 93795 w 6204436"/>
                <a:gd name="connsiteY3" fmla="*/ 10140 h 1121741"/>
                <a:gd name="connsiteX4" fmla="*/ 93795 w 6204436"/>
                <a:gd name="connsiteY4" fmla="*/ 21548 h 1121741"/>
                <a:gd name="connsiteX5" fmla="*/ 155903 w 6204436"/>
                <a:gd name="connsiteY5" fmla="*/ 21548 h 1121741"/>
                <a:gd name="connsiteX6" fmla="*/ 155903 w 6204436"/>
                <a:gd name="connsiteY6" fmla="*/ 45630 h 1121741"/>
                <a:gd name="connsiteX7" fmla="*/ 226883 w 6204436"/>
                <a:gd name="connsiteY7" fmla="*/ 45630 h 1121741"/>
                <a:gd name="connsiteX8" fmla="*/ 226883 w 6204436"/>
                <a:gd name="connsiteY8" fmla="*/ 64643 h 1121741"/>
                <a:gd name="connsiteX9" fmla="*/ 340959 w 6204436"/>
                <a:gd name="connsiteY9" fmla="*/ 64643 h 1121741"/>
                <a:gd name="connsiteX10" fmla="*/ 340959 w 6204436"/>
                <a:gd name="connsiteY10" fmla="*/ 81120 h 1121741"/>
                <a:gd name="connsiteX11" fmla="*/ 600797 w 6204436"/>
                <a:gd name="connsiteY11" fmla="*/ 81120 h 1121741"/>
                <a:gd name="connsiteX12" fmla="*/ 600797 w 6204436"/>
                <a:gd name="connsiteY12" fmla="*/ 109005 h 1121741"/>
                <a:gd name="connsiteX13" fmla="*/ 629950 w 6204436"/>
                <a:gd name="connsiteY13" fmla="*/ 109005 h 1121741"/>
                <a:gd name="connsiteX14" fmla="*/ 629950 w 6204436"/>
                <a:gd name="connsiteY14" fmla="*/ 122948 h 1121741"/>
                <a:gd name="connsiteX15" fmla="*/ 850496 w 6204436"/>
                <a:gd name="connsiteY15" fmla="*/ 122948 h 1121741"/>
                <a:gd name="connsiteX16" fmla="*/ 850496 w 6204436"/>
                <a:gd name="connsiteY16" fmla="*/ 138158 h 1121741"/>
                <a:gd name="connsiteX17" fmla="*/ 991189 w 6204436"/>
                <a:gd name="connsiteY17" fmla="*/ 138158 h 1121741"/>
                <a:gd name="connsiteX18" fmla="*/ 991189 w 6204436"/>
                <a:gd name="connsiteY18" fmla="*/ 154636 h 1121741"/>
                <a:gd name="connsiteX19" fmla="*/ 1172442 w 6204436"/>
                <a:gd name="connsiteY19" fmla="*/ 154636 h 1121741"/>
                <a:gd name="connsiteX20" fmla="*/ 1172442 w 6204436"/>
                <a:gd name="connsiteY20" fmla="*/ 182521 h 1121741"/>
                <a:gd name="connsiteX21" fmla="*/ 1367638 w 6204436"/>
                <a:gd name="connsiteY21" fmla="*/ 182521 h 1121741"/>
                <a:gd name="connsiteX22" fmla="*/ 1367638 w 6204436"/>
                <a:gd name="connsiteY22" fmla="*/ 209138 h 1121741"/>
                <a:gd name="connsiteX23" fmla="*/ 1469038 w 6204436"/>
                <a:gd name="connsiteY23" fmla="*/ 209138 h 1121741"/>
                <a:gd name="connsiteX24" fmla="*/ 1469038 w 6204436"/>
                <a:gd name="connsiteY24" fmla="*/ 228151 h 1121741"/>
                <a:gd name="connsiteX25" fmla="*/ 1649024 w 6204436"/>
                <a:gd name="connsiteY25" fmla="*/ 228151 h 1121741"/>
                <a:gd name="connsiteX26" fmla="*/ 1649024 w 6204436"/>
                <a:gd name="connsiteY26" fmla="*/ 245896 h 1121741"/>
                <a:gd name="connsiteX27" fmla="*/ 1742819 w 6204436"/>
                <a:gd name="connsiteY27" fmla="*/ 245896 h 1121741"/>
                <a:gd name="connsiteX28" fmla="*/ 1742819 w 6204436"/>
                <a:gd name="connsiteY28" fmla="*/ 273781 h 1121741"/>
                <a:gd name="connsiteX29" fmla="*/ 1788449 w 6204436"/>
                <a:gd name="connsiteY29" fmla="*/ 273781 h 1121741"/>
                <a:gd name="connsiteX30" fmla="*/ 1788449 w 6204436"/>
                <a:gd name="connsiteY30" fmla="*/ 295329 h 1121741"/>
                <a:gd name="connsiteX31" fmla="*/ 1998855 w 6204436"/>
                <a:gd name="connsiteY31" fmla="*/ 295329 h 1121741"/>
                <a:gd name="connsiteX32" fmla="*/ 1998855 w 6204436"/>
                <a:gd name="connsiteY32" fmla="*/ 318144 h 1121741"/>
                <a:gd name="connsiteX33" fmla="*/ 2148421 w 6204436"/>
                <a:gd name="connsiteY33" fmla="*/ 318144 h 1121741"/>
                <a:gd name="connsiteX34" fmla="*/ 2148421 w 6204436"/>
                <a:gd name="connsiteY34" fmla="*/ 343494 h 1121741"/>
                <a:gd name="connsiteX35" fmla="*/ 2342349 w 6204436"/>
                <a:gd name="connsiteY35" fmla="*/ 343494 h 1121741"/>
                <a:gd name="connsiteX36" fmla="*/ 2342349 w 6204436"/>
                <a:gd name="connsiteY36" fmla="*/ 365041 h 1121741"/>
                <a:gd name="connsiteX37" fmla="*/ 2467832 w 6204436"/>
                <a:gd name="connsiteY37" fmla="*/ 365041 h 1121741"/>
                <a:gd name="connsiteX38" fmla="*/ 2467832 w 6204436"/>
                <a:gd name="connsiteY38" fmla="*/ 386589 h 1121741"/>
                <a:gd name="connsiteX39" fmla="*/ 2486845 w 6204436"/>
                <a:gd name="connsiteY39" fmla="*/ 386589 h 1121741"/>
                <a:gd name="connsiteX40" fmla="*/ 2486845 w 6204436"/>
                <a:gd name="connsiteY40" fmla="*/ 400531 h 1121741"/>
                <a:gd name="connsiteX41" fmla="*/ 2701053 w 6204436"/>
                <a:gd name="connsiteY41" fmla="*/ 400531 h 1121741"/>
                <a:gd name="connsiteX42" fmla="*/ 2701053 w 6204436"/>
                <a:gd name="connsiteY42" fmla="*/ 419544 h 1121741"/>
                <a:gd name="connsiteX43" fmla="*/ 2740345 w 6204436"/>
                <a:gd name="connsiteY43" fmla="*/ 419544 h 1121741"/>
                <a:gd name="connsiteX44" fmla="*/ 2740345 w 6204436"/>
                <a:gd name="connsiteY44" fmla="*/ 446162 h 1121741"/>
                <a:gd name="connsiteX45" fmla="*/ 2915261 w 6204436"/>
                <a:gd name="connsiteY45" fmla="*/ 446162 h 1121741"/>
                <a:gd name="connsiteX46" fmla="*/ 2915261 w 6204436"/>
                <a:gd name="connsiteY46" fmla="*/ 460104 h 1121741"/>
                <a:gd name="connsiteX47" fmla="*/ 2953286 w 6204436"/>
                <a:gd name="connsiteY47" fmla="*/ 460104 h 1121741"/>
                <a:gd name="connsiteX48" fmla="*/ 2953286 w 6204436"/>
                <a:gd name="connsiteY48" fmla="*/ 479117 h 1121741"/>
                <a:gd name="connsiteX49" fmla="*/ 3130737 w 6204436"/>
                <a:gd name="connsiteY49" fmla="*/ 479117 h 1121741"/>
                <a:gd name="connsiteX50" fmla="*/ 3130737 w 6204436"/>
                <a:gd name="connsiteY50" fmla="*/ 505734 h 1121741"/>
                <a:gd name="connsiteX51" fmla="*/ 3372831 w 6204436"/>
                <a:gd name="connsiteY51" fmla="*/ 505734 h 1121741"/>
                <a:gd name="connsiteX52" fmla="*/ 3372831 w 6204436"/>
                <a:gd name="connsiteY52" fmla="*/ 524747 h 1121741"/>
                <a:gd name="connsiteX53" fmla="*/ 3483103 w 6204436"/>
                <a:gd name="connsiteY53" fmla="*/ 524747 h 1121741"/>
                <a:gd name="connsiteX54" fmla="*/ 3483103 w 6204436"/>
                <a:gd name="connsiteY54" fmla="*/ 536155 h 1121741"/>
                <a:gd name="connsiteX55" fmla="*/ 3499581 w 6204436"/>
                <a:gd name="connsiteY55" fmla="*/ 536155 h 1121741"/>
                <a:gd name="connsiteX56" fmla="*/ 3499581 w 6204436"/>
                <a:gd name="connsiteY56" fmla="*/ 564040 h 1121741"/>
                <a:gd name="connsiteX57" fmla="*/ 3518594 w 6204436"/>
                <a:gd name="connsiteY57" fmla="*/ 564040 h 1121741"/>
                <a:gd name="connsiteX58" fmla="*/ 3518594 w 6204436"/>
                <a:gd name="connsiteY58" fmla="*/ 596995 h 1121741"/>
                <a:gd name="connsiteX59" fmla="*/ 3542676 w 6204436"/>
                <a:gd name="connsiteY59" fmla="*/ 596995 h 1121741"/>
                <a:gd name="connsiteX60" fmla="*/ 3542676 w 6204436"/>
                <a:gd name="connsiteY60" fmla="*/ 608402 h 1121741"/>
                <a:gd name="connsiteX61" fmla="*/ 3849412 w 6204436"/>
                <a:gd name="connsiteY61" fmla="*/ 608402 h 1121741"/>
                <a:gd name="connsiteX62" fmla="*/ 3849412 w 6204436"/>
                <a:gd name="connsiteY62" fmla="*/ 622345 h 1121741"/>
                <a:gd name="connsiteX63" fmla="*/ 3883635 w 6204436"/>
                <a:gd name="connsiteY63" fmla="*/ 622345 h 1121741"/>
                <a:gd name="connsiteX64" fmla="*/ 3883635 w 6204436"/>
                <a:gd name="connsiteY64" fmla="*/ 655300 h 1121741"/>
                <a:gd name="connsiteX65" fmla="*/ 3903915 w 6204436"/>
                <a:gd name="connsiteY65" fmla="*/ 655300 h 1121741"/>
                <a:gd name="connsiteX66" fmla="*/ 3903915 w 6204436"/>
                <a:gd name="connsiteY66" fmla="*/ 673045 h 1121741"/>
                <a:gd name="connsiteX67" fmla="*/ 4172626 w 6204436"/>
                <a:gd name="connsiteY67" fmla="*/ 673045 h 1121741"/>
                <a:gd name="connsiteX68" fmla="*/ 4172626 w 6204436"/>
                <a:gd name="connsiteY68" fmla="*/ 684453 h 1121741"/>
                <a:gd name="connsiteX69" fmla="*/ 4251211 w 6204436"/>
                <a:gd name="connsiteY69" fmla="*/ 684453 h 1121741"/>
                <a:gd name="connsiteX70" fmla="*/ 4251211 w 6204436"/>
                <a:gd name="connsiteY70" fmla="*/ 722478 h 1121741"/>
                <a:gd name="connsiteX71" fmla="*/ 4304447 w 6204436"/>
                <a:gd name="connsiteY71" fmla="*/ 722478 h 1121741"/>
                <a:gd name="connsiteX72" fmla="*/ 4304447 w 6204436"/>
                <a:gd name="connsiteY72" fmla="*/ 736420 h 1121741"/>
                <a:gd name="connsiteX73" fmla="*/ 4357682 w 6204436"/>
                <a:gd name="connsiteY73" fmla="*/ 736420 h 1121741"/>
                <a:gd name="connsiteX74" fmla="*/ 4357682 w 6204436"/>
                <a:gd name="connsiteY74" fmla="*/ 765573 h 1121741"/>
                <a:gd name="connsiteX75" fmla="*/ 4484432 w 6204436"/>
                <a:gd name="connsiteY75" fmla="*/ 765573 h 1121741"/>
                <a:gd name="connsiteX76" fmla="*/ 4484432 w 6204436"/>
                <a:gd name="connsiteY76" fmla="*/ 790923 h 1121741"/>
                <a:gd name="connsiteX77" fmla="*/ 4580763 w 6204436"/>
                <a:gd name="connsiteY77" fmla="*/ 790923 h 1121741"/>
                <a:gd name="connsiteX78" fmla="*/ 4580763 w 6204436"/>
                <a:gd name="connsiteY78" fmla="*/ 803598 h 1121741"/>
                <a:gd name="connsiteX79" fmla="*/ 4636533 w 6204436"/>
                <a:gd name="connsiteY79" fmla="*/ 803598 h 1121741"/>
                <a:gd name="connsiteX80" fmla="*/ 4636533 w 6204436"/>
                <a:gd name="connsiteY80" fmla="*/ 822611 h 1121741"/>
                <a:gd name="connsiteX81" fmla="*/ 4668220 w 6204436"/>
                <a:gd name="connsiteY81" fmla="*/ 822611 h 1121741"/>
                <a:gd name="connsiteX82" fmla="*/ 4668220 w 6204436"/>
                <a:gd name="connsiteY82" fmla="*/ 841623 h 1121741"/>
                <a:gd name="connsiteX83" fmla="*/ 4708781 w 6204436"/>
                <a:gd name="connsiteY83" fmla="*/ 841623 h 1121741"/>
                <a:gd name="connsiteX84" fmla="*/ 4708781 w 6204436"/>
                <a:gd name="connsiteY84" fmla="*/ 875846 h 1121741"/>
                <a:gd name="connsiteX85" fmla="*/ 4798774 w 6204436"/>
                <a:gd name="connsiteY85" fmla="*/ 875846 h 1121741"/>
                <a:gd name="connsiteX86" fmla="*/ 4798774 w 6204436"/>
                <a:gd name="connsiteY86" fmla="*/ 896126 h 1121741"/>
                <a:gd name="connsiteX87" fmla="*/ 4852009 w 6204436"/>
                <a:gd name="connsiteY87" fmla="*/ 896126 h 1121741"/>
                <a:gd name="connsiteX88" fmla="*/ 4852009 w 6204436"/>
                <a:gd name="connsiteY88" fmla="*/ 908801 h 1121741"/>
                <a:gd name="connsiteX89" fmla="*/ 4930594 w 6204436"/>
                <a:gd name="connsiteY89" fmla="*/ 908801 h 1121741"/>
                <a:gd name="connsiteX90" fmla="*/ 4930594 w 6204436"/>
                <a:gd name="connsiteY90" fmla="*/ 924011 h 1121741"/>
                <a:gd name="connsiteX91" fmla="*/ 5020587 w 6204436"/>
                <a:gd name="connsiteY91" fmla="*/ 924011 h 1121741"/>
                <a:gd name="connsiteX92" fmla="*/ 5020587 w 6204436"/>
                <a:gd name="connsiteY92" fmla="*/ 950629 h 1121741"/>
                <a:gd name="connsiteX93" fmla="*/ 5045937 w 6204436"/>
                <a:gd name="connsiteY93" fmla="*/ 950629 h 1121741"/>
                <a:gd name="connsiteX94" fmla="*/ 5045937 w 6204436"/>
                <a:gd name="connsiteY94" fmla="*/ 984851 h 1121741"/>
                <a:gd name="connsiteX95" fmla="*/ 5366616 w 6204436"/>
                <a:gd name="connsiteY95" fmla="*/ 984851 h 1121741"/>
                <a:gd name="connsiteX96" fmla="*/ 5366616 w 6204436"/>
                <a:gd name="connsiteY96" fmla="*/ 1007666 h 1121741"/>
                <a:gd name="connsiteX97" fmla="*/ 5622652 w 6204436"/>
                <a:gd name="connsiteY97" fmla="*/ 1007666 h 1121741"/>
                <a:gd name="connsiteX98" fmla="*/ 5622652 w 6204436"/>
                <a:gd name="connsiteY98" fmla="*/ 1067239 h 1121741"/>
                <a:gd name="connsiteX99" fmla="*/ 5637862 w 6204436"/>
                <a:gd name="connsiteY99" fmla="*/ 1067239 h 1121741"/>
                <a:gd name="connsiteX100" fmla="*/ 5637862 w 6204436"/>
                <a:gd name="connsiteY100" fmla="*/ 1121742 h 1121741"/>
                <a:gd name="connsiteX101" fmla="*/ 6204436 w 6204436"/>
                <a:gd name="connsiteY101" fmla="*/ 1121742 h 112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204436" h="1121741">
                  <a:moveTo>
                    <a:pt x="0" y="0"/>
                  </a:moveTo>
                  <a:lnTo>
                    <a:pt x="74783" y="0"/>
                  </a:lnTo>
                  <a:lnTo>
                    <a:pt x="74783" y="10140"/>
                  </a:lnTo>
                  <a:lnTo>
                    <a:pt x="93795" y="10140"/>
                  </a:lnTo>
                  <a:lnTo>
                    <a:pt x="93795" y="21548"/>
                  </a:lnTo>
                  <a:lnTo>
                    <a:pt x="155903" y="21548"/>
                  </a:lnTo>
                  <a:lnTo>
                    <a:pt x="155903" y="45630"/>
                  </a:lnTo>
                  <a:lnTo>
                    <a:pt x="226883" y="45630"/>
                  </a:lnTo>
                  <a:lnTo>
                    <a:pt x="226883" y="64643"/>
                  </a:lnTo>
                  <a:lnTo>
                    <a:pt x="340959" y="64643"/>
                  </a:lnTo>
                  <a:lnTo>
                    <a:pt x="340959" y="81120"/>
                  </a:lnTo>
                  <a:lnTo>
                    <a:pt x="600797" y="81120"/>
                  </a:lnTo>
                  <a:lnTo>
                    <a:pt x="600797" y="109005"/>
                  </a:lnTo>
                  <a:lnTo>
                    <a:pt x="629950" y="109005"/>
                  </a:lnTo>
                  <a:lnTo>
                    <a:pt x="629950" y="122948"/>
                  </a:lnTo>
                  <a:lnTo>
                    <a:pt x="850496" y="122948"/>
                  </a:lnTo>
                  <a:lnTo>
                    <a:pt x="850496" y="138158"/>
                  </a:lnTo>
                  <a:lnTo>
                    <a:pt x="991189" y="138158"/>
                  </a:lnTo>
                  <a:lnTo>
                    <a:pt x="991189" y="154636"/>
                  </a:lnTo>
                  <a:lnTo>
                    <a:pt x="1172442" y="154636"/>
                  </a:lnTo>
                  <a:lnTo>
                    <a:pt x="1172442" y="182521"/>
                  </a:lnTo>
                  <a:lnTo>
                    <a:pt x="1367638" y="182521"/>
                  </a:lnTo>
                  <a:lnTo>
                    <a:pt x="1367638" y="209138"/>
                  </a:lnTo>
                  <a:lnTo>
                    <a:pt x="1469038" y="209138"/>
                  </a:lnTo>
                  <a:lnTo>
                    <a:pt x="1469038" y="228151"/>
                  </a:lnTo>
                  <a:lnTo>
                    <a:pt x="1649024" y="228151"/>
                  </a:lnTo>
                  <a:lnTo>
                    <a:pt x="1649024" y="245896"/>
                  </a:lnTo>
                  <a:lnTo>
                    <a:pt x="1742819" y="245896"/>
                  </a:lnTo>
                  <a:lnTo>
                    <a:pt x="1742819" y="273781"/>
                  </a:lnTo>
                  <a:lnTo>
                    <a:pt x="1788449" y="273781"/>
                  </a:lnTo>
                  <a:lnTo>
                    <a:pt x="1788449" y="295329"/>
                  </a:lnTo>
                  <a:lnTo>
                    <a:pt x="1998855" y="295329"/>
                  </a:lnTo>
                  <a:lnTo>
                    <a:pt x="1998855" y="318144"/>
                  </a:lnTo>
                  <a:lnTo>
                    <a:pt x="2148421" y="318144"/>
                  </a:lnTo>
                  <a:lnTo>
                    <a:pt x="2148421" y="343494"/>
                  </a:lnTo>
                  <a:lnTo>
                    <a:pt x="2342349" y="343494"/>
                  </a:lnTo>
                  <a:lnTo>
                    <a:pt x="2342349" y="365041"/>
                  </a:lnTo>
                  <a:lnTo>
                    <a:pt x="2467832" y="365041"/>
                  </a:lnTo>
                  <a:lnTo>
                    <a:pt x="2467832" y="386589"/>
                  </a:lnTo>
                  <a:lnTo>
                    <a:pt x="2486845" y="386589"/>
                  </a:lnTo>
                  <a:lnTo>
                    <a:pt x="2486845" y="400531"/>
                  </a:lnTo>
                  <a:lnTo>
                    <a:pt x="2701053" y="400531"/>
                  </a:lnTo>
                  <a:lnTo>
                    <a:pt x="2701053" y="419544"/>
                  </a:lnTo>
                  <a:lnTo>
                    <a:pt x="2740345" y="419544"/>
                  </a:lnTo>
                  <a:lnTo>
                    <a:pt x="2740345" y="446162"/>
                  </a:lnTo>
                  <a:lnTo>
                    <a:pt x="2915261" y="446162"/>
                  </a:lnTo>
                  <a:lnTo>
                    <a:pt x="2915261" y="460104"/>
                  </a:lnTo>
                  <a:lnTo>
                    <a:pt x="2953286" y="460104"/>
                  </a:lnTo>
                  <a:lnTo>
                    <a:pt x="2953286" y="479117"/>
                  </a:lnTo>
                  <a:lnTo>
                    <a:pt x="3130737" y="479117"/>
                  </a:lnTo>
                  <a:lnTo>
                    <a:pt x="3130737" y="505734"/>
                  </a:lnTo>
                  <a:lnTo>
                    <a:pt x="3372831" y="505734"/>
                  </a:lnTo>
                  <a:lnTo>
                    <a:pt x="3372831" y="524747"/>
                  </a:lnTo>
                  <a:lnTo>
                    <a:pt x="3483103" y="524747"/>
                  </a:lnTo>
                  <a:lnTo>
                    <a:pt x="3483103" y="536155"/>
                  </a:lnTo>
                  <a:lnTo>
                    <a:pt x="3499581" y="536155"/>
                  </a:lnTo>
                  <a:lnTo>
                    <a:pt x="3499581" y="564040"/>
                  </a:lnTo>
                  <a:lnTo>
                    <a:pt x="3518594" y="564040"/>
                  </a:lnTo>
                  <a:lnTo>
                    <a:pt x="3518594" y="596995"/>
                  </a:lnTo>
                  <a:lnTo>
                    <a:pt x="3542676" y="596995"/>
                  </a:lnTo>
                  <a:lnTo>
                    <a:pt x="3542676" y="608402"/>
                  </a:lnTo>
                  <a:lnTo>
                    <a:pt x="3849412" y="608402"/>
                  </a:lnTo>
                  <a:lnTo>
                    <a:pt x="3849412" y="622345"/>
                  </a:lnTo>
                  <a:lnTo>
                    <a:pt x="3883635" y="622345"/>
                  </a:lnTo>
                  <a:lnTo>
                    <a:pt x="3883635" y="655300"/>
                  </a:lnTo>
                  <a:lnTo>
                    <a:pt x="3903915" y="655300"/>
                  </a:lnTo>
                  <a:lnTo>
                    <a:pt x="3903915" y="673045"/>
                  </a:lnTo>
                  <a:lnTo>
                    <a:pt x="4172626" y="673045"/>
                  </a:lnTo>
                  <a:lnTo>
                    <a:pt x="4172626" y="684453"/>
                  </a:lnTo>
                  <a:lnTo>
                    <a:pt x="4251211" y="684453"/>
                  </a:lnTo>
                  <a:lnTo>
                    <a:pt x="4251211" y="722478"/>
                  </a:lnTo>
                  <a:lnTo>
                    <a:pt x="4304447" y="722478"/>
                  </a:lnTo>
                  <a:lnTo>
                    <a:pt x="4304447" y="736420"/>
                  </a:lnTo>
                  <a:lnTo>
                    <a:pt x="4357682" y="736420"/>
                  </a:lnTo>
                  <a:lnTo>
                    <a:pt x="4357682" y="765573"/>
                  </a:lnTo>
                  <a:lnTo>
                    <a:pt x="4484432" y="765573"/>
                  </a:lnTo>
                  <a:lnTo>
                    <a:pt x="4484432" y="790923"/>
                  </a:lnTo>
                  <a:lnTo>
                    <a:pt x="4580763" y="790923"/>
                  </a:lnTo>
                  <a:lnTo>
                    <a:pt x="4580763" y="803598"/>
                  </a:lnTo>
                  <a:lnTo>
                    <a:pt x="4636533" y="803598"/>
                  </a:lnTo>
                  <a:lnTo>
                    <a:pt x="4636533" y="822611"/>
                  </a:lnTo>
                  <a:lnTo>
                    <a:pt x="4668220" y="822611"/>
                  </a:lnTo>
                  <a:lnTo>
                    <a:pt x="4668220" y="841623"/>
                  </a:lnTo>
                  <a:lnTo>
                    <a:pt x="4708781" y="841623"/>
                  </a:lnTo>
                  <a:lnTo>
                    <a:pt x="4708781" y="875846"/>
                  </a:lnTo>
                  <a:lnTo>
                    <a:pt x="4798774" y="875846"/>
                  </a:lnTo>
                  <a:lnTo>
                    <a:pt x="4798774" y="896126"/>
                  </a:lnTo>
                  <a:lnTo>
                    <a:pt x="4852009" y="896126"/>
                  </a:lnTo>
                  <a:lnTo>
                    <a:pt x="4852009" y="908801"/>
                  </a:lnTo>
                  <a:lnTo>
                    <a:pt x="4930594" y="908801"/>
                  </a:lnTo>
                  <a:lnTo>
                    <a:pt x="4930594" y="924011"/>
                  </a:lnTo>
                  <a:lnTo>
                    <a:pt x="5020587" y="924011"/>
                  </a:lnTo>
                  <a:lnTo>
                    <a:pt x="5020587" y="950629"/>
                  </a:lnTo>
                  <a:lnTo>
                    <a:pt x="5045937" y="950629"/>
                  </a:lnTo>
                  <a:lnTo>
                    <a:pt x="5045937" y="984851"/>
                  </a:lnTo>
                  <a:lnTo>
                    <a:pt x="5366616" y="984851"/>
                  </a:lnTo>
                  <a:lnTo>
                    <a:pt x="5366616" y="1007666"/>
                  </a:lnTo>
                  <a:lnTo>
                    <a:pt x="5622652" y="1007666"/>
                  </a:lnTo>
                  <a:lnTo>
                    <a:pt x="5622652" y="1067239"/>
                  </a:lnTo>
                  <a:lnTo>
                    <a:pt x="5637862" y="1067239"/>
                  </a:lnTo>
                  <a:lnTo>
                    <a:pt x="5637862" y="1121742"/>
                  </a:lnTo>
                  <a:lnTo>
                    <a:pt x="6204436" y="1121742"/>
                  </a:lnTo>
                </a:path>
              </a:pathLst>
            </a:custGeom>
            <a:noFill/>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7" name="Freeform 326">
              <a:extLst>
                <a:ext uri="{FF2B5EF4-FFF2-40B4-BE49-F238E27FC236}">
                  <a16:creationId xmlns:a16="http://schemas.microsoft.com/office/drawing/2014/main" id="{FB677BFD-AD9A-7F56-C17E-D43F96ACC240}"/>
                </a:ext>
              </a:extLst>
            </p:cNvPr>
            <p:cNvSpPr/>
            <p:nvPr/>
          </p:nvSpPr>
          <p:spPr>
            <a:xfrm>
              <a:off x="8026150" y="192946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8" name="Freeform 327">
              <a:extLst>
                <a:ext uri="{FF2B5EF4-FFF2-40B4-BE49-F238E27FC236}">
                  <a16:creationId xmlns:a16="http://schemas.microsoft.com/office/drawing/2014/main" id="{A400A33E-5273-3DDD-9F96-C10CE1671C87}"/>
                </a:ext>
              </a:extLst>
            </p:cNvPr>
            <p:cNvSpPr/>
            <p:nvPr/>
          </p:nvSpPr>
          <p:spPr>
            <a:xfrm>
              <a:off x="7986857" y="1968757"/>
              <a:ext cx="78585" cy="12675"/>
            </a:xfrm>
            <a:custGeom>
              <a:avLst/>
              <a:gdLst>
                <a:gd name="connsiteX0" fmla="*/ 78586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6"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9" name="Freeform 328">
              <a:extLst>
                <a:ext uri="{FF2B5EF4-FFF2-40B4-BE49-F238E27FC236}">
                  <a16:creationId xmlns:a16="http://schemas.microsoft.com/office/drawing/2014/main" id="{C88B400C-D9FA-77D3-3CB5-91A0EC4B8378}"/>
                </a:ext>
              </a:extLst>
            </p:cNvPr>
            <p:cNvSpPr/>
            <p:nvPr/>
          </p:nvSpPr>
          <p:spPr>
            <a:xfrm>
              <a:off x="7875317" y="192946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0" name="Freeform 329">
              <a:extLst>
                <a:ext uri="{FF2B5EF4-FFF2-40B4-BE49-F238E27FC236}">
                  <a16:creationId xmlns:a16="http://schemas.microsoft.com/office/drawing/2014/main" id="{051FDB49-F45E-62B4-180D-B502969EE779}"/>
                </a:ext>
              </a:extLst>
            </p:cNvPr>
            <p:cNvSpPr/>
            <p:nvPr/>
          </p:nvSpPr>
          <p:spPr>
            <a:xfrm>
              <a:off x="7836024" y="196875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1" name="Freeform 330">
              <a:extLst>
                <a:ext uri="{FF2B5EF4-FFF2-40B4-BE49-F238E27FC236}">
                  <a16:creationId xmlns:a16="http://schemas.microsoft.com/office/drawing/2014/main" id="{404D8C80-B79E-3ABF-28F8-26B137D72430}"/>
                </a:ext>
              </a:extLst>
            </p:cNvPr>
            <p:cNvSpPr/>
            <p:nvPr/>
          </p:nvSpPr>
          <p:spPr>
            <a:xfrm>
              <a:off x="7917144" y="192946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2" name="Freeform 331">
              <a:extLst>
                <a:ext uri="{FF2B5EF4-FFF2-40B4-BE49-F238E27FC236}">
                  <a16:creationId xmlns:a16="http://schemas.microsoft.com/office/drawing/2014/main" id="{00C7506D-61A8-F607-3ECD-E9552245142E}"/>
                </a:ext>
              </a:extLst>
            </p:cNvPr>
            <p:cNvSpPr/>
            <p:nvPr/>
          </p:nvSpPr>
          <p:spPr>
            <a:xfrm>
              <a:off x="7877852" y="196875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3" name="Freeform 332">
              <a:extLst>
                <a:ext uri="{FF2B5EF4-FFF2-40B4-BE49-F238E27FC236}">
                  <a16:creationId xmlns:a16="http://schemas.microsoft.com/office/drawing/2014/main" id="{F5D72A32-CE05-FA47-A372-0A9850D71D09}"/>
                </a:ext>
              </a:extLst>
            </p:cNvPr>
            <p:cNvSpPr/>
            <p:nvPr/>
          </p:nvSpPr>
          <p:spPr>
            <a:xfrm>
              <a:off x="7806871" y="192946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4" name="Freeform 333">
              <a:extLst>
                <a:ext uri="{FF2B5EF4-FFF2-40B4-BE49-F238E27FC236}">
                  <a16:creationId xmlns:a16="http://schemas.microsoft.com/office/drawing/2014/main" id="{ACDFD4E4-C6F6-63E3-F183-D25B9C0E6ED2}"/>
                </a:ext>
              </a:extLst>
            </p:cNvPr>
            <p:cNvSpPr/>
            <p:nvPr/>
          </p:nvSpPr>
          <p:spPr>
            <a:xfrm>
              <a:off x="7767579" y="196875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5" name="Freeform 334">
              <a:extLst>
                <a:ext uri="{FF2B5EF4-FFF2-40B4-BE49-F238E27FC236}">
                  <a16:creationId xmlns:a16="http://schemas.microsoft.com/office/drawing/2014/main" id="{8B563840-1244-A82C-0280-AC1872D469CD}"/>
                </a:ext>
              </a:extLst>
            </p:cNvPr>
            <p:cNvSpPr/>
            <p:nvPr/>
          </p:nvSpPr>
          <p:spPr>
            <a:xfrm>
              <a:off x="7637026" y="19281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6" name="Freeform 335">
              <a:extLst>
                <a:ext uri="{FF2B5EF4-FFF2-40B4-BE49-F238E27FC236}">
                  <a16:creationId xmlns:a16="http://schemas.microsoft.com/office/drawing/2014/main" id="{7C2ED31E-298C-13D0-15E2-B5210EE8BAD5}"/>
                </a:ext>
              </a:extLst>
            </p:cNvPr>
            <p:cNvSpPr/>
            <p:nvPr/>
          </p:nvSpPr>
          <p:spPr>
            <a:xfrm>
              <a:off x="7597733" y="19674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7" name="Freeform 336">
              <a:extLst>
                <a:ext uri="{FF2B5EF4-FFF2-40B4-BE49-F238E27FC236}">
                  <a16:creationId xmlns:a16="http://schemas.microsoft.com/office/drawing/2014/main" id="{6354E5F5-A7B7-F39C-6ACC-412ACFC77D7C}"/>
                </a:ext>
              </a:extLst>
            </p:cNvPr>
            <p:cNvSpPr/>
            <p:nvPr/>
          </p:nvSpPr>
          <p:spPr>
            <a:xfrm>
              <a:off x="7620548" y="19281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8" name="Freeform 337">
              <a:extLst>
                <a:ext uri="{FF2B5EF4-FFF2-40B4-BE49-F238E27FC236}">
                  <a16:creationId xmlns:a16="http://schemas.microsoft.com/office/drawing/2014/main" id="{1F102FE1-74EC-07AC-7085-E881BC37AAE3}"/>
                </a:ext>
              </a:extLst>
            </p:cNvPr>
            <p:cNvSpPr/>
            <p:nvPr/>
          </p:nvSpPr>
          <p:spPr>
            <a:xfrm>
              <a:off x="7581256" y="19674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9" name="Freeform 338">
              <a:extLst>
                <a:ext uri="{FF2B5EF4-FFF2-40B4-BE49-F238E27FC236}">
                  <a16:creationId xmlns:a16="http://schemas.microsoft.com/office/drawing/2014/main" id="{2CA6A4CD-F749-F68F-7CCF-5584E3A6419B}"/>
                </a:ext>
              </a:extLst>
            </p:cNvPr>
            <p:cNvSpPr/>
            <p:nvPr/>
          </p:nvSpPr>
          <p:spPr>
            <a:xfrm>
              <a:off x="7468448" y="19281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0" name="Freeform 339">
              <a:extLst>
                <a:ext uri="{FF2B5EF4-FFF2-40B4-BE49-F238E27FC236}">
                  <a16:creationId xmlns:a16="http://schemas.microsoft.com/office/drawing/2014/main" id="{25CF10D9-AC67-2362-4AD5-A8BABFF81BB6}"/>
                </a:ext>
              </a:extLst>
            </p:cNvPr>
            <p:cNvSpPr/>
            <p:nvPr/>
          </p:nvSpPr>
          <p:spPr>
            <a:xfrm>
              <a:off x="7429155" y="19674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1" name="Freeform 340">
              <a:extLst>
                <a:ext uri="{FF2B5EF4-FFF2-40B4-BE49-F238E27FC236}">
                  <a16:creationId xmlns:a16="http://schemas.microsoft.com/office/drawing/2014/main" id="{DB23B41E-4DAB-5EA7-A61B-46F1518A31FB}"/>
                </a:ext>
              </a:extLst>
            </p:cNvPr>
            <p:cNvSpPr/>
            <p:nvPr/>
          </p:nvSpPr>
          <p:spPr>
            <a:xfrm>
              <a:off x="7427887"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2" name="Freeform 341">
              <a:extLst>
                <a:ext uri="{FF2B5EF4-FFF2-40B4-BE49-F238E27FC236}">
                  <a16:creationId xmlns:a16="http://schemas.microsoft.com/office/drawing/2014/main" id="{6EFF722A-EFA4-FEED-5579-CBE465C150AC}"/>
                </a:ext>
              </a:extLst>
            </p:cNvPr>
            <p:cNvSpPr/>
            <p:nvPr/>
          </p:nvSpPr>
          <p:spPr>
            <a:xfrm>
              <a:off x="7388595"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3" name="Freeform 342">
              <a:extLst>
                <a:ext uri="{FF2B5EF4-FFF2-40B4-BE49-F238E27FC236}">
                  <a16:creationId xmlns:a16="http://schemas.microsoft.com/office/drawing/2014/main" id="{F61C356C-151A-DB6D-5E1C-F4917B9E0080}"/>
                </a:ext>
              </a:extLst>
            </p:cNvPr>
            <p:cNvSpPr/>
            <p:nvPr/>
          </p:nvSpPr>
          <p:spPr>
            <a:xfrm>
              <a:off x="7420282"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4" name="Freeform 343">
              <a:extLst>
                <a:ext uri="{FF2B5EF4-FFF2-40B4-BE49-F238E27FC236}">
                  <a16:creationId xmlns:a16="http://schemas.microsoft.com/office/drawing/2014/main" id="{EEB06C42-8793-4BF4-080A-0CAD913848C4}"/>
                </a:ext>
              </a:extLst>
            </p:cNvPr>
            <p:cNvSpPr/>
            <p:nvPr/>
          </p:nvSpPr>
          <p:spPr>
            <a:xfrm>
              <a:off x="7380990"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5" name="Freeform 344">
              <a:extLst>
                <a:ext uri="{FF2B5EF4-FFF2-40B4-BE49-F238E27FC236}">
                  <a16:creationId xmlns:a16="http://schemas.microsoft.com/office/drawing/2014/main" id="{3561BAFD-70E7-9549-AD5D-D55C79EFBA33}"/>
                </a:ext>
              </a:extLst>
            </p:cNvPr>
            <p:cNvSpPr/>
            <p:nvPr/>
          </p:nvSpPr>
          <p:spPr>
            <a:xfrm>
              <a:off x="7391130"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6" name="Freeform 345">
              <a:extLst>
                <a:ext uri="{FF2B5EF4-FFF2-40B4-BE49-F238E27FC236}">
                  <a16:creationId xmlns:a16="http://schemas.microsoft.com/office/drawing/2014/main" id="{2ED6E0C3-331E-C556-72E9-DD607DCE8EC0}"/>
                </a:ext>
              </a:extLst>
            </p:cNvPr>
            <p:cNvSpPr/>
            <p:nvPr/>
          </p:nvSpPr>
          <p:spPr>
            <a:xfrm>
              <a:off x="7351837"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7" name="Freeform 346">
              <a:extLst>
                <a:ext uri="{FF2B5EF4-FFF2-40B4-BE49-F238E27FC236}">
                  <a16:creationId xmlns:a16="http://schemas.microsoft.com/office/drawing/2014/main" id="{B44C80A1-ECAE-280B-3E71-9DEB53E61104}"/>
                </a:ext>
              </a:extLst>
            </p:cNvPr>
            <p:cNvSpPr/>
            <p:nvPr/>
          </p:nvSpPr>
          <p:spPr>
            <a:xfrm>
              <a:off x="7321417"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8" name="Freeform 347">
              <a:extLst>
                <a:ext uri="{FF2B5EF4-FFF2-40B4-BE49-F238E27FC236}">
                  <a16:creationId xmlns:a16="http://schemas.microsoft.com/office/drawing/2014/main" id="{F8D16E06-9DA3-B5C6-C292-63711B0EF885}"/>
                </a:ext>
              </a:extLst>
            </p:cNvPr>
            <p:cNvSpPr/>
            <p:nvPr/>
          </p:nvSpPr>
          <p:spPr>
            <a:xfrm>
              <a:off x="7282124"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9" name="Freeform 348">
              <a:extLst>
                <a:ext uri="{FF2B5EF4-FFF2-40B4-BE49-F238E27FC236}">
                  <a16:creationId xmlns:a16="http://schemas.microsoft.com/office/drawing/2014/main" id="{E68649B8-9435-6EFE-91CA-8E5A1277CC6C}"/>
                </a:ext>
              </a:extLst>
            </p:cNvPr>
            <p:cNvSpPr/>
            <p:nvPr/>
          </p:nvSpPr>
          <p:spPr>
            <a:xfrm>
              <a:off x="7304939"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0" name="Freeform 349">
              <a:extLst>
                <a:ext uri="{FF2B5EF4-FFF2-40B4-BE49-F238E27FC236}">
                  <a16:creationId xmlns:a16="http://schemas.microsoft.com/office/drawing/2014/main" id="{AD236FDD-ADC5-537F-E3BB-374792ADD6F8}"/>
                </a:ext>
              </a:extLst>
            </p:cNvPr>
            <p:cNvSpPr/>
            <p:nvPr/>
          </p:nvSpPr>
          <p:spPr>
            <a:xfrm>
              <a:off x="7265647"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1" name="Freeform 350">
              <a:extLst>
                <a:ext uri="{FF2B5EF4-FFF2-40B4-BE49-F238E27FC236}">
                  <a16:creationId xmlns:a16="http://schemas.microsoft.com/office/drawing/2014/main" id="{59A93C9A-D38A-5DC7-83D2-40EABE0D1132}"/>
                </a:ext>
              </a:extLst>
            </p:cNvPr>
            <p:cNvSpPr/>
            <p:nvPr/>
          </p:nvSpPr>
          <p:spPr>
            <a:xfrm>
              <a:off x="7288462"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2" name="Freeform 351">
              <a:extLst>
                <a:ext uri="{FF2B5EF4-FFF2-40B4-BE49-F238E27FC236}">
                  <a16:creationId xmlns:a16="http://schemas.microsoft.com/office/drawing/2014/main" id="{41EF4C9F-C878-5E07-BAFA-DD50406096B2}"/>
                </a:ext>
              </a:extLst>
            </p:cNvPr>
            <p:cNvSpPr/>
            <p:nvPr/>
          </p:nvSpPr>
          <p:spPr>
            <a:xfrm>
              <a:off x="7249169"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3" name="Freeform 352">
              <a:extLst>
                <a:ext uri="{FF2B5EF4-FFF2-40B4-BE49-F238E27FC236}">
                  <a16:creationId xmlns:a16="http://schemas.microsoft.com/office/drawing/2014/main" id="{9F13B386-818A-B48D-04DE-2F81C370B52A}"/>
                </a:ext>
              </a:extLst>
            </p:cNvPr>
            <p:cNvSpPr/>
            <p:nvPr/>
          </p:nvSpPr>
          <p:spPr>
            <a:xfrm>
              <a:off x="7268182"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4" name="Freeform 353">
              <a:extLst>
                <a:ext uri="{FF2B5EF4-FFF2-40B4-BE49-F238E27FC236}">
                  <a16:creationId xmlns:a16="http://schemas.microsoft.com/office/drawing/2014/main" id="{B36D3D02-0E1A-53D1-2406-80C2225B1570}"/>
                </a:ext>
              </a:extLst>
            </p:cNvPr>
            <p:cNvSpPr/>
            <p:nvPr/>
          </p:nvSpPr>
          <p:spPr>
            <a:xfrm>
              <a:off x="7228889"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5" name="Freeform 354">
              <a:extLst>
                <a:ext uri="{FF2B5EF4-FFF2-40B4-BE49-F238E27FC236}">
                  <a16:creationId xmlns:a16="http://schemas.microsoft.com/office/drawing/2014/main" id="{E2F11EB7-4152-5C14-B2DD-0A9791F16E12}"/>
                </a:ext>
              </a:extLst>
            </p:cNvPr>
            <p:cNvSpPr/>
            <p:nvPr/>
          </p:nvSpPr>
          <p:spPr>
            <a:xfrm>
              <a:off x="7251704"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6" name="Freeform 355">
              <a:extLst>
                <a:ext uri="{FF2B5EF4-FFF2-40B4-BE49-F238E27FC236}">
                  <a16:creationId xmlns:a16="http://schemas.microsoft.com/office/drawing/2014/main" id="{E5879A97-4422-7FC9-00AC-031E5BD89B9D}"/>
                </a:ext>
              </a:extLst>
            </p:cNvPr>
            <p:cNvSpPr/>
            <p:nvPr/>
          </p:nvSpPr>
          <p:spPr>
            <a:xfrm>
              <a:off x="7212412"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7" name="Freeform 356">
              <a:extLst>
                <a:ext uri="{FF2B5EF4-FFF2-40B4-BE49-F238E27FC236}">
                  <a16:creationId xmlns:a16="http://schemas.microsoft.com/office/drawing/2014/main" id="{9BD8055E-22FB-4F4B-ADDC-CE20C90B2148}"/>
                </a:ext>
              </a:extLst>
            </p:cNvPr>
            <p:cNvSpPr/>
            <p:nvPr/>
          </p:nvSpPr>
          <p:spPr>
            <a:xfrm>
              <a:off x="7241564"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8" name="Freeform 357">
              <a:extLst>
                <a:ext uri="{FF2B5EF4-FFF2-40B4-BE49-F238E27FC236}">
                  <a16:creationId xmlns:a16="http://schemas.microsoft.com/office/drawing/2014/main" id="{CC92F986-7C95-0FD7-1213-78F5F12CD63B}"/>
                </a:ext>
              </a:extLst>
            </p:cNvPr>
            <p:cNvSpPr/>
            <p:nvPr/>
          </p:nvSpPr>
          <p:spPr>
            <a:xfrm>
              <a:off x="7202272"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9" name="Freeform 358">
              <a:extLst>
                <a:ext uri="{FF2B5EF4-FFF2-40B4-BE49-F238E27FC236}">
                  <a16:creationId xmlns:a16="http://schemas.microsoft.com/office/drawing/2014/main" id="{469CFA8B-5CDB-632B-AC1F-A774AA7BF0DD}"/>
                </a:ext>
              </a:extLst>
            </p:cNvPr>
            <p:cNvSpPr/>
            <p:nvPr/>
          </p:nvSpPr>
          <p:spPr>
            <a:xfrm>
              <a:off x="7231424"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60" name="Freeform 359">
              <a:extLst>
                <a:ext uri="{FF2B5EF4-FFF2-40B4-BE49-F238E27FC236}">
                  <a16:creationId xmlns:a16="http://schemas.microsoft.com/office/drawing/2014/main" id="{C48E9050-2D78-2454-6D55-8E7CDE7EAAB0}"/>
                </a:ext>
              </a:extLst>
            </p:cNvPr>
            <p:cNvSpPr/>
            <p:nvPr/>
          </p:nvSpPr>
          <p:spPr>
            <a:xfrm>
              <a:off x="7192132"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61" name="Freeform 360">
              <a:extLst>
                <a:ext uri="{FF2B5EF4-FFF2-40B4-BE49-F238E27FC236}">
                  <a16:creationId xmlns:a16="http://schemas.microsoft.com/office/drawing/2014/main" id="{2142F6A6-CD65-A73A-4BB7-7E9AC92150F4}"/>
                </a:ext>
              </a:extLst>
            </p:cNvPr>
            <p:cNvSpPr/>
            <p:nvPr/>
          </p:nvSpPr>
          <p:spPr>
            <a:xfrm>
              <a:off x="7221284"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62" name="Freeform 361">
              <a:extLst>
                <a:ext uri="{FF2B5EF4-FFF2-40B4-BE49-F238E27FC236}">
                  <a16:creationId xmlns:a16="http://schemas.microsoft.com/office/drawing/2014/main" id="{292F0BE8-831D-BC71-F0C5-6327C2F5ECE0}"/>
                </a:ext>
              </a:extLst>
            </p:cNvPr>
            <p:cNvSpPr/>
            <p:nvPr/>
          </p:nvSpPr>
          <p:spPr>
            <a:xfrm>
              <a:off x="7181992"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63" name="Freeform 362">
              <a:extLst>
                <a:ext uri="{FF2B5EF4-FFF2-40B4-BE49-F238E27FC236}">
                  <a16:creationId xmlns:a16="http://schemas.microsoft.com/office/drawing/2014/main" id="{71839602-D7FB-B73E-8F30-51F4308C00A0}"/>
                </a:ext>
              </a:extLst>
            </p:cNvPr>
            <p:cNvSpPr/>
            <p:nvPr/>
          </p:nvSpPr>
          <p:spPr>
            <a:xfrm>
              <a:off x="7083126"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64" name="Freeform 363">
              <a:extLst>
                <a:ext uri="{FF2B5EF4-FFF2-40B4-BE49-F238E27FC236}">
                  <a16:creationId xmlns:a16="http://schemas.microsoft.com/office/drawing/2014/main" id="{1CF60411-CE26-DB2E-B07E-0F29DAE173B0}"/>
                </a:ext>
              </a:extLst>
            </p:cNvPr>
            <p:cNvSpPr/>
            <p:nvPr/>
          </p:nvSpPr>
          <p:spPr>
            <a:xfrm>
              <a:off x="7043833"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65" name="Freeform 364">
              <a:extLst>
                <a:ext uri="{FF2B5EF4-FFF2-40B4-BE49-F238E27FC236}">
                  <a16:creationId xmlns:a16="http://schemas.microsoft.com/office/drawing/2014/main" id="{C695DFE5-E92B-1F57-EBA7-62A53D81D6F1}"/>
                </a:ext>
              </a:extLst>
            </p:cNvPr>
            <p:cNvSpPr/>
            <p:nvPr/>
          </p:nvSpPr>
          <p:spPr>
            <a:xfrm>
              <a:off x="7071719"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66" name="Freeform 365">
              <a:extLst>
                <a:ext uri="{FF2B5EF4-FFF2-40B4-BE49-F238E27FC236}">
                  <a16:creationId xmlns:a16="http://schemas.microsoft.com/office/drawing/2014/main" id="{35A65973-9D94-EB6B-2515-1815E2CC9D41}"/>
                </a:ext>
              </a:extLst>
            </p:cNvPr>
            <p:cNvSpPr/>
            <p:nvPr/>
          </p:nvSpPr>
          <p:spPr>
            <a:xfrm>
              <a:off x="7032426"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67" name="Freeform 366">
              <a:extLst>
                <a:ext uri="{FF2B5EF4-FFF2-40B4-BE49-F238E27FC236}">
                  <a16:creationId xmlns:a16="http://schemas.microsoft.com/office/drawing/2014/main" id="{7305D1EA-EA7C-2263-84A4-B0E75491E9DA}"/>
                </a:ext>
              </a:extLst>
            </p:cNvPr>
            <p:cNvSpPr/>
            <p:nvPr/>
          </p:nvSpPr>
          <p:spPr>
            <a:xfrm>
              <a:off x="6868918"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68" name="Freeform 367">
              <a:extLst>
                <a:ext uri="{FF2B5EF4-FFF2-40B4-BE49-F238E27FC236}">
                  <a16:creationId xmlns:a16="http://schemas.microsoft.com/office/drawing/2014/main" id="{BADD31DC-D2E3-AD77-F41A-F776ABF1CD05}"/>
                </a:ext>
              </a:extLst>
            </p:cNvPr>
            <p:cNvSpPr/>
            <p:nvPr/>
          </p:nvSpPr>
          <p:spPr>
            <a:xfrm>
              <a:off x="6829625"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69" name="Freeform 368">
              <a:extLst>
                <a:ext uri="{FF2B5EF4-FFF2-40B4-BE49-F238E27FC236}">
                  <a16:creationId xmlns:a16="http://schemas.microsoft.com/office/drawing/2014/main" id="{EF223CD2-41A8-03C6-E05A-2E99D2B62DBB}"/>
                </a:ext>
              </a:extLst>
            </p:cNvPr>
            <p:cNvSpPr/>
            <p:nvPr/>
          </p:nvSpPr>
          <p:spPr>
            <a:xfrm>
              <a:off x="6673722" y="171652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70" name="Freeform 369">
              <a:extLst>
                <a:ext uri="{FF2B5EF4-FFF2-40B4-BE49-F238E27FC236}">
                  <a16:creationId xmlns:a16="http://schemas.microsoft.com/office/drawing/2014/main" id="{7E2230CB-86BB-F388-4CE6-D9B00F1B7ABB}"/>
                </a:ext>
              </a:extLst>
            </p:cNvPr>
            <p:cNvSpPr/>
            <p:nvPr/>
          </p:nvSpPr>
          <p:spPr>
            <a:xfrm>
              <a:off x="6634429" y="175581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71" name="Freeform 370">
              <a:extLst>
                <a:ext uri="{FF2B5EF4-FFF2-40B4-BE49-F238E27FC236}">
                  <a16:creationId xmlns:a16="http://schemas.microsoft.com/office/drawing/2014/main" id="{9289DEF9-CC61-19CA-5A2A-D6FDFAB2A095}"/>
                </a:ext>
              </a:extLst>
            </p:cNvPr>
            <p:cNvSpPr/>
            <p:nvPr/>
          </p:nvSpPr>
          <p:spPr>
            <a:xfrm>
              <a:off x="6275726" y="157456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72" name="Freeform 371">
              <a:extLst>
                <a:ext uri="{FF2B5EF4-FFF2-40B4-BE49-F238E27FC236}">
                  <a16:creationId xmlns:a16="http://schemas.microsoft.com/office/drawing/2014/main" id="{BBF45583-D6F8-1973-6506-17530D7E99DD}"/>
                </a:ext>
              </a:extLst>
            </p:cNvPr>
            <p:cNvSpPr/>
            <p:nvPr/>
          </p:nvSpPr>
          <p:spPr>
            <a:xfrm>
              <a:off x="6236433" y="161385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73" name="Freeform 372">
              <a:extLst>
                <a:ext uri="{FF2B5EF4-FFF2-40B4-BE49-F238E27FC236}">
                  <a16:creationId xmlns:a16="http://schemas.microsoft.com/office/drawing/2014/main" id="{5C4536E9-7139-56FC-3636-5D96B54B4EDE}"/>
                </a:ext>
              </a:extLst>
            </p:cNvPr>
            <p:cNvSpPr/>
            <p:nvPr/>
          </p:nvSpPr>
          <p:spPr>
            <a:xfrm>
              <a:off x="6081797" y="1530200"/>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74" name="Freeform 373">
              <a:extLst>
                <a:ext uri="{FF2B5EF4-FFF2-40B4-BE49-F238E27FC236}">
                  <a16:creationId xmlns:a16="http://schemas.microsoft.com/office/drawing/2014/main" id="{1058E80D-AE59-698B-BBE3-8F90F592FF1E}"/>
                </a:ext>
              </a:extLst>
            </p:cNvPr>
            <p:cNvSpPr/>
            <p:nvPr/>
          </p:nvSpPr>
          <p:spPr>
            <a:xfrm>
              <a:off x="6042505" y="156949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75" name="Freeform 374">
              <a:extLst>
                <a:ext uri="{FF2B5EF4-FFF2-40B4-BE49-F238E27FC236}">
                  <a16:creationId xmlns:a16="http://schemas.microsoft.com/office/drawing/2014/main" id="{94002221-FF38-A104-0843-BA2118DD7A30}"/>
                </a:ext>
              </a:extLst>
            </p:cNvPr>
            <p:cNvSpPr/>
            <p:nvPr/>
          </p:nvSpPr>
          <p:spPr>
            <a:xfrm>
              <a:off x="6066587" y="1530200"/>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76" name="Freeform 375">
              <a:extLst>
                <a:ext uri="{FF2B5EF4-FFF2-40B4-BE49-F238E27FC236}">
                  <a16:creationId xmlns:a16="http://schemas.microsoft.com/office/drawing/2014/main" id="{68CB927A-C36A-54CB-D607-5B8E9C9D2E07}"/>
                </a:ext>
              </a:extLst>
            </p:cNvPr>
            <p:cNvSpPr/>
            <p:nvPr/>
          </p:nvSpPr>
          <p:spPr>
            <a:xfrm>
              <a:off x="6027295" y="156949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77" name="Freeform 376">
              <a:extLst>
                <a:ext uri="{FF2B5EF4-FFF2-40B4-BE49-F238E27FC236}">
                  <a16:creationId xmlns:a16="http://schemas.microsoft.com/office/drawing/2014/main" id="{E0FA1ADA-3974-49D5-1201-1A99C590840E}"/>
                </a:ext>
              </a:extLst>
            </p:cNvPr>
            <p:cNvSpPr/>
            <p:nvPr/>
          </p:nvSpPr>
          <p:spPr>
            <a:xfrm>
              <a:off x="6047575" y="1514990"/>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78" name="Freeform 377">
              <a:extLst>
                <a:ext uri="{FF2B5EF4-FFF2-40B4-BE49-F238E27FC236}">
                  <a16:creationId xmlns:a16="http://schemas.microsoft.com/office/drawing/2014/main" id="{72F8FE86-5A59-D577-F104-1B568C9D0031}"/>
                </a:ext>
              </a:extLst>
            </p:cNvPr>
            <p:cNvSpPr/>
            <p:nvPr/>
          </p:nvSpPr>
          <p:spPr>
            <a:xfrm>
              <a:off x="6008282" y="155428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79" name="Freeform 378">
              <a:extLst>
                <a:ext uri="{FF2B5EF4-FFF2-40B4-BE49-F238E27FC236}">
                  <a16:creationId xmlns:a16="http://schemas.microsoft.com/office/drawing/2014/main" id="{73BA365B-C888-A68D-0A2D-7611894FADCF}"/>
                </a:ext>
              </a:extLst>
            </p:cNvPr>
            <p:cNvSpPr/>
            <p:nvPr/>
          </p:nvSpPr>
          <p:spPr>
            <a:xfrm>
              <a:off x="5928429" y="148076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80" name="Freeform 379">
              <a:extLst>
                <a:ext uri="{FF2B5EF4-FFF2-40B4-BE49-F238E27FC236}">
                  <a16:creationId xmlns:a16="http://schemas.microsoft.com/office/drawing/2014/main" id="{C54E88D4-CD7A-99D7-3B4D-025A844F5CCE}"/>
                </a:ext>
              </a:extLst>
            </p:cNvPr>
            <p:cNvSpPr/>
            <p:nvPr/>
          </p:nvSpPr>
          <p:spPr>
            <a:xfrm>
              <a:off x="5889137" y="152006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81" name="Freeform 380">
              <a:extLst>
                <a:ext uri="{FF2B5EF4-FFF2-40B4-BE49-F238E27FC236}">
                  <a16:creationId xmlns:a16="http://schemas.microsoft.com/office/drawing/2014/main" id="{6B8D0D0C-399B-F2C1-2B35-BD11B2979B4C}"/>
                </a:ext>
              </a:extLst>
            </p:cNvPr>
            <p:cNvSpPr/>
            <p:nvPr/>
          </p:nvSpPr>
          <p:spPr>
            <a:xfrm>
              <a:off x="5773794" y="148076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82" name="Freeform 381">
              <a:extLst>
                <a:ext uri="{FF2B5EF4-FFF2-40B4-BE49-F238E27FC236}">
                  <a16:creationId xmlns:a16="http://schemas.microsoft.com/office/drawing/2014/main" id="{FEC9095C-04B7-956F-B850-48F148AD9F94}"/>
                </a:ext>
              </a:extLst>
            </p:cNvPr>
            <p:cNvSpPr/>
            <p:nvPr/>
          </p:nvSpPr>
          <p:spPr>
            <a:xfrm>
              <a:off x="5734501" y="152006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83" name="Freeform 382">
              <a:extLst>
                <a:ext uri="{FF2B5EF4-FFF2-40B4-BE49-F238E27FC236}">
                  <a16:creationId xmlns:a16="http://schemas.microsoft.com/office/drawing/2014/main" id="{30D5A482-2889-7543-477F-15A8A30BEB89}"/>
                </a:ext>
              </a:extLst>
            </p:cNvPr>
            <p:cNvSpPr/>
            <p:nvPr/>
          </p:nvSpPr>
          <p:spPr>
            <a:xfrm>
              <a:off x="5668591" y="143133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84" name="Freeform 383">
              <a:extLst>
                <a:ext uri="{FF2B5EF4-FFF2-40B4-BE49-F238E27FC236}">
                  <a16:creationId xmlns:a16="http://schemas.microsoft.com/office/drawing/2014/main" id="{125E4E0F-A414-CA9B-ED55-3B71090D0596}"/>
                </a:ext>
              </a:extLst>
            </p:cNvPr>
            <p:cNvSpPr/>
            <p:nvPr/>
          </p:nvSpPr>
          <p:spPr>
            <a:xfrm>
              <a:off x="5629298" y="147062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85" name="Freeform 384">
              <a:extLst>
                <a:ext uri="{FF2B5EF4-FFF2-40B4-BE49-F238E27FC236}">
                  <a16:creationId xmlns:a16="http://schemas.microsoft.com/office/drawing/2014/main" id="{0FD4AB03-A07F-1D81-E205-2334D5512F23}"/>
                </a:ext>
              </a:extLst>
            </p:cNvPr>
            <p:cNvSpPr/>
            <p:nvPr/>
          </p:nvSpPr>
          <p:spPr>
            <a:xfrm>
              <a:off x="5486070" y="141612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86" name="Freeform 385">
              <a:extLst>
                <a:ext uri="{FF2B5EF4-FFF2-40B4-BE49-F238E27FC236}">
                  <a16:creationId xmlns:a16="http://schemas.microsoft.com/office/drawing/2014/main" id="{ABB17639-8B82-B0CE-4443-4307163924EC}"/>
                </a:ext>
              </a:extLst>
            </p:cNvPr>
            <p:cNvSpPr/>
            <p:nvPr/>
          </p:nvSpPr>
          <p:spPr>
            <a:xfrm>
              <a:off x="5446777" y="145541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87" name="Freeform 386">
              <a:extLst>
                <a:ext uri="{FF2B5EF4-FFF2-40B4-BE49-F238E27FC236}">
                  <a16:creationId xmlns:a16="http://schemas.microsoft.com/office/drawing/2014/main" id="{94CCFCAF-A3A2-C333-4E4C-FCCA5EF7BC35}"/>
                </a:ext>
              </a:extLst>
            </p:cNvPr>
            <p:cNvSpPr/>
            <p:nvPr/>
          </p:nvSpPr>
          <p:spPr>
            <a:xfrm>
              <a:off x="5461987" y="141612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88" name="Freeform 387">
              <a:extLst>
                <a:ext uri="{FF2B5EF4-FFF2-40B4-BE49-F238E27FC236}">
                  <a16:creationId xmlns:a16="http://schemas.microsoft.com/office/drawing/2014/main" id="{5091D3A2-25B1-33AF-0E66-D84D31E8A27C}"/>
                </a:ext>
              </a:extLst>
            </p:cNvPr>
            <p:cNvSpPr/>
            <p:nvPr/>
          </p:nvSpPr>
          <p:spPr>
            <a:xfrm>
              <a:off x="5422695" y="145541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89" name="Freeform 388">
              <a:extLst>
                <a:ext uri="{FF2B5EF4-FFF2-40B4-BE49-F238E27FC236}">
                  <a16:creationId xmlns:a16="http://schemas.microsoft.com/office/drawing/2014/main" id="{0F4A78F5-47F9-CA5D-2276-FC1A7670ED7A}"/>
                </a:ext>
              </a:extLst>
            </p:cNvPr>
            <p:cNvSpPr/>
            <p:nvPr/>
          </p:nvSpPr>
          <p:spPr>
            <a:xfrm>
              <a:off x="3760996" y="110178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0" name="Freeform 389">
              <a:extLst>
                <a:ext uri="{FF2B5EF4-FFF2-40B4-BE49-F238E27FC236}">
                  <a16:creationId xmlns:a16="http://schemas.microsoft.com/office/drawing/2014/main" id="{54871E67-6ADF-E0C2-E6D9-4B6E2E17ED09}"/>
                </a:ext>
              </a:extLst>
            </p:cNvPr>
            <p:cNvSpPr/>
            <p:nvPr/>
          </p:nvSpPr>
          <p:spPr>
            <a:xfrm>
              <a:off x="3721703" y="114107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1" name="Freeform 390">
              <a:extLst>
                <a:ext uri="{FF2B5EF4-FFF2-40B4-BE49-F238E27FC236}">
                  <a16:creationId xmlns:a16="http://schemas.microsoft.com/office/drawing/2014/main" id="{C7D8E8EC-F919-C391-90A0-BC9EF334050D}"/>
                </a:ext>
              </a:extLst>
            </p:cNvPr>
            <p:cNvSpPr/>
            <p:nvPr/>
          </p:nvSpPr>
          <p:spPr>
            <a:xfrm>
              <a:off x="3726773" y="110178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2" name="Freeform 391">
              <a:extLst>
                <a:ext uri="{FF2B5EF4-FFF2-40B4-BE49-F238E27FC236}">
                  <a16:creationId xmlns:a16="http://schemas.microsoft.com/office/drawing/2014/main" id="{1D28DD34-3430-1ADB-1AE1-4FEAD8CA1866}"/>
                </a:ext>
              </a:extLst>
            </p:cNvPr>
            <p:cNvSpPr/>
            <p:nvPr/>
          </p:nvSpPr>
          <p:spPr>
            <a:xfrm>
              <a:off x="3687481" y="114107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3" name="Freeform 392">
              <a:extLst>
                <a:ext uri="{FF2B5EF4-FFF2-40B4-BE49-F238E27FC236}">
                  <a16:creationId xmlns:a16="http://schemas.microsoft.com/office/drawing/2014/main" id="{6A834B75-5266-75EC-B945-33C69C74BF94}"/>
                </a:ext>
              </a:extLst>
            </p:cNvPr>
            <p:cNvSpPr/>
            <p:nvPr/>
          </p:nvSpPr>
          <p:spPr>
            <a:xfrm>
              <a:off x="2605032" y="930671"/>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4" name="Freeform 393">
              <a:extLst>
                <a:ext uri="{FF2B5EF4-FFF2-40B4-BE49-F238E27FC236}">
                  <a16:creationId xmlns:a16="http://schemas.microsoft.com/office/drawing/2014/main" id="{4C6600CE-1116-10C9-5B01-3C0C4290E007}"/>
                </a:ext>
              </a:extLst>
            </p:cNvPr>
            <p:cNvSpPr/>
            <p:nvPr/>
          </p:nvSpPr>
          <p:spPr>
            <a:xfrm>
              <a:off x="2565739" y="96996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5" name="Freeform 394">
              <a:extLst>
                <a:ext uri="{FF2B5EF4-FFF2-40B4-BE49-F238E27FC236}">
                  <a16:creationId xmlns:a16="http://schemas.microsoft.com/office/drawing/2014/main" id="{0546B2AA-DB58-354D-C2BA-7D702B9C107B}"/>
                </a:ext>
              </a:extLst>
            </p:cNvPr>
            <p:cNvSpPr/>
            <p:nvPr/>
          </p:nvSpPr>
          <p:spPr>
            <a:xfrm>
              <a:off x="2412371" y="897716"/>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6" name="Freeform 395">
              <a:extLst>
                <a:ext uri="{FF2B5EF4-FFF2-40B4-BE49-F238E27FC236}">
                  <a16:creationId xmlns:a16="http://schemas.microsoft.com/office/drawing/2014/main" id="{42AF6857-BE32-D067-0475-6A5BE2B7C341}"/>
                </a:ext>
              </a:extLst>
            </p:cNvPr>
            <p:cNvSpPr/>
            <p:nvPr/>
          </p:nvSpPr>
          <p:spPr>
            <a:xfrm>
              <a:off x="2373078" y="93700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7" name="Freeform 396">
              <a:extLst>
                <a:ext uri="{FF2B5EF4-FFF2-40B4-BE49-F238E27FC236}">
                  <a16:creationId xmlns:a16="http://schemas.microsoft.com/office/drawing/2014/main" id="{C96DE212-4735-E3EB-E268-10C9B6E6A32A}"/>
                </a:ext>
              </a:extLst>
            </p:cNvPr>
            <p:cNvSpPr/>
            <p:nvPr/>
          </p:nvSpPr>
          <p:spPr>
            <a:xfrm>
              <a:off x="2331251" y="88884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8" name="Freeform 397">
              <a:extLst>
                <a:ext uri="{FF2B5EF4-FFF2-40B4-BE49-F238E27FC236}">
                  <a16:creationId xmlns:a16="http://schemas.microsoft.com/office/drawing/2014/main" id="{2B3BC1BB-5DD5-7ABF-A10A-A8F7212A1DE6}"/>
                </a:ext>
              </a:extLst>
            </p:cNvPr>
            <p:cNvSpPr/>
            <p:nvPr/>
          </p:nvSpPr>
          <p:spPr>
            <a:xfrm>
              <a:off x="2291958" y="92813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9" name="Freeform 398">
              <a:extLst>
                <a:ext uri="{FF2B5EF4-FFF2-40B4-BE49-F238E27FC236}">
                  <a16:creationId xmlns:a16="http://schemas.microsoft.com/office/drawing/2014/main" id="{A578DAA0-973A-0AC9-5BB9-9BA81EC6D7AC}"/>
                </a:ext>
              </a:extLst>
            </p:cNvPr>
            <p:cNvSpPr/>
            <p:nvPr/>
          </p:nvSpPr>
          <p:spPr>
            <a:xfrm>
              <a:off x="2210838" y="88884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0" name="Freeform 399">
              <a:extLst>
                <a:ext uri="{FF2B5EF4-FFF2-40B4-BE49-F238E27FC236}">
                  <a16:creationId xmlns:a16="http://schemas.microsoft.com/office/drawing/2014/main" id="{DF837DF5-C233-5742-917F-5642BD6739F5}"/>
                </a:ext>
              </a:extLst>
            </p:cNvPr>
            <p:cNvSpPr/>
            <p:nvPr/>
          </p:nvSpPr>
          <p:spPr>
            <a:xfrm>
              <a:off x="2171545" y="92813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1" name="Freeform 400">
              <a:extLst>
                <a:ext uri="{FF2B5EF4-FFF2-40B4-BE49-F238E27FC236}">
                  <a16:creationId xmlns:a16="http://schemas.microsoft.com/office/drawing/2014/main" id="{E9D6BBE6-1E5B-BF59-7111-F70EB3CA94C3}"/>
                </a:ext>
              </a:extLst>
            </p:cNvPr>
            <p:cNvSpPr/>
            <p:nvPr/>
          </p:nvSpPr>
          <p:spPr>
            <a:xfrm>
              <a:off x="2143660" y="87109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2" name="Freeform 401">
              <a:extLst>
                <a:ext uri="{FF2B5EF4-FFF2-40B4-BE49-F238E27FC236}">
                  <a16:creationId xmlns:a16="http://schemas.microsoft.com/office/drawing/2014/main" id="{DFDE3AF5-7932-6635-5322-82FBE3633A9D}"/>
                </a:ext>
              </a:extLst>
            </p:cNvPr>
            <p:cNvSpPr/>
            <p:nvPr/>
          </p:nvSpPr>
          <p:spPr>
            <a:xfrm>
              <a:off x="2104367" y="91039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3" name="Freeform 402">
              <a:extLst>
                <a:ext uri="{FF2B5EF4-FFF2-40B4-BE49-F238E27FC236}">
                  <a16:creationId xmlns:a16="http://schemas.microsoft.com/office/drawing/2014/main" id="{97256DD5-610A-6999-2E44-1A490717FCA0}"/>
                </a:ext>
              </a:extLst>
            </p:cNvPr>
            <p:cNvSpPr/>
            <p:nvPr/>
          </p:nvSpPr>
          <p:spPr>
            <a:xfrm>
              <a:off x="2032119" y="86222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4" name="Freeform 403">
              <a:extLst>
                <a:ext uri="{FF2B5EF4-FFF2-40B4-BE49-F238E27FC236}">
                  <a16:creationId xmlns:a16="http://schemas.microsoft.com/office/drawing/2014/main" id="{2BAD37C4-895B-AF21-F9B9-11B701CE3DB4}"/>
                </a:ext>
              </a:extLst>
            </p:cNvPr>
            <p:cNvSpPr/>
            <p:nvPr/>
          </p:nvSpPr>
          <p:spPr>
            <a:xfrm>
              <a:off x="1992827" y="90151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5" name="Freeform 404">
              <a:extLst>
                <a:ext uri="{FF2B5EF4-FFF2-40B4-BE49-F238E27FC236}">
                  <a16:creationId xmlns:a16="http://schemas.microsoft.com/office/drawing/2014/main" id="{00CEEBB6-CBDE-ECE3-8763-8CF203F2BBEB}"/>
                </a:ext>
              </a:extLst>
            </p:cNvPr>
            <p:cNvSpPr/>
            <p:nvPr/>
          </p:nvSpPr>
          <p:spPr>
            <a:xfrm>
              <a:off x="2018177" y="86222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6" name="Freeform 405">
              <a:extLst>
                <a:ext uri="{FF2B5EF4-FFF2-40B4-BE49-F238E27FC236}">
                  <a16:creationId xmlns:a16="http://schemas.microsoft.com/office/drawing/2014/main" id="{8869132C-C903-FBE3-75CC-8FF15610C56F}"/>
                </a:ext>
              </a:extLst>
            </p:cNvPr>
            <p:cNvSpPr/>
            <p:nvPr/>
          </p:nvSpPr>
          <p:spPr>
            <a:xfrm>
              <a:off x="1978884" y="90151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7" name="Freeform 406">
              <a:extLst>
                <a:ext uri="{FF2B5EF4-FFF2-40B4-BE49-F238E27FC236}">
                  <a16:creationId xmlns:a16="http://schemas.microsoft.com/office/drawing/2014/main" id="{82E2A441-90AD-87D5-E215-69786A05FC50}"/>
                </a:ext>
              </a:extLst>
            </p:cNvPr>
            <p:cNvSpPr/>
            <p:nvPr/>
          </p:nvSpPr>
          <p:spPr>
            <a:xfrm>
              <a:off x="1967477" y="84574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8" name="Freeform 407">
              <a:extLst>
                <a:ext uri="{FF2B5EF4-FFF2-40B4-BE49-F238E27FC236}">
                  <a16:creationId xmlns:a16="http://schemas.microsoft.com/office/drawing/2014/main" id="{C4EF9F64-EC3C-8C25-1886-CFC19C8BCC92}"/>
                </a:ext>
              </a:extLst>
            </p:cNvPr>
            <p:cNvSpPr/>
            <p:nvPr/>
          </p:nvSpPr>
          <p:spPr>
            <a:xfrm>
              <a:off x="1928184" y="88504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9" name="Freeform 408">
              <a:extLst>
                <a:ext uri="{FF2B5EF4-FFF2-40B4-BE49-F238E27FC236}">
                  <a16:creationId xmlns:a16="http://schemas.microsoft.com/office/drawing/2014/main" id="{CD5857A5-3DB3-D109-24B7-FEEF19716DC0}"/>
                </a:ext>
              </a:extLst>
            </p:cNvPr>
            <p:cNvSpPr/>
            <p:nvPr/>
          </p:nvSpPr>
          <p:spPr>
            <a:xfrm>
              <a:off x="1943394" y="82039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0" name="Freeform 409">
              <a:extLst>
                <a:ext uri="{FF2B5EF4-FFF2-40B4-BE49-F238E27FC236}">
                  <a16:creationId xmlns:a16="http://schemas.microsoft.com/office/drawing/2014/main" id="{02E38DFA-C246-389B-563D-C04F052C2C97}"/>
                </a:ext>
              </a:extLst>
            </p:cNvPr>
            <p:cNvSpPr/>
            <p:nvPr/>
          </p:nvSpPr>
          <p:spPr>
            <a:xfrm>
              <a:off x="1904101" y="8596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1" name="Freeform 410">
              <a:extLst>
                <a:ext uri="{FF2B5EF4-FFF2-40B4-BE49-F238E27FC236}">
                  <a16:creationId xmlns:a16="http://schemas.microsoft.com/office/drawing/2014/main" id="{92F2C299-0532-BA41-718F-5BCA01F6E818}"/>
                </a:ext>
              </a:extLst>
            </p:cNvPr>
            <p:cNvSpPr/>
            <p:nvPr/>
          </p:nvSpPr>
          <p:spPr>
            <a:xfrm>
              <a:off x="1923114" y="819130"/>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2" name="Freeform 411">
              <a:extLst>
                <a:ext uri="{FF2B5EF4-FFF2-40B4-BE49-F238E27FC236}">
                  <a16:creationId xmlns:a16="http://schemas.microsoft.com/office/drawing/2014/main" id="{1CFD73A7-93FE-3580-FAC3-8F323D5D2BE0}"/>
                </a:ext>
              </a:extLst>
            </p:cNvPr>
            <p:cNvSpPr/>
            <p:nvPr/>
          </p:nvSpPr>
          <p:spPr>
            <a:xfrm>
              <a:off x="1883821" y="85842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3" name="Freeform 412">
              <a:extLst>
                <a:ext uri="{FF2B5EF4-FFF2-40B4-BE49-F238E27FC236}">
                  <a16:creationId xmlns:a16="http://schemas.microsoft.com/office/drawing/2014/main" id="{62667801-0814-4DDA-1B2F-CE580CB31A8F}"/>
                </a:ext>
              </a:extLst>
            </p:cNvPr>
            <p:cNvSpPr/>
            <p:nvPr/>
          </p:nvSpPr>
          <p:spPr>
            <a:xfrm>
              <a:off x="6838498" y="1750746"/>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4" name="Freeform 413">
              <a:extLst>
                <a:ext uri="{FF2B5EF4-FFF2-40B4-BE49-F238E27FC236}">
                  <a16:creationId xmlns:a16="http://schemas.microsoft.com/office/drawing/2014/main" id="{05985DE2-EFBA-A63F-D477-816A9785CAFB}"/>
                </a:ext>
              </a:extLst>
            </p:cNvPr>
            <p:cNvSpPr/>
            <p:nvPr/>
          </p:nvSpPr>
          <p:spPr>
            <a:xfrm>
              <a:off x="6799205" y="1790039"/>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5" name="Freeform 414">
              <a:extLst>
                <a:ext uri="{FF2B5EF4-FFF2-40B4-BE49-F238E27FC236}">
                  <a16:creationId xmlns:a16="http://schemas.microsoft.com/office/drawing/2014/main" id="{CC1AEFDC-BF50-3FD7-3A71-494DFF3AB822}"/>
                </a:ext>
              </a:extLst>
            </p:cNvPr>
            <p:cNvSpPr/>
            <p:nvPr/>
          </p:nvSpPr>
          <p:spPr>
            <a:xfrm>
              <a:off x="6853708"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6" name="Freeform 415">
              <a:extLst>
                <a:ext uri="{FF2B5EF4-FFF2-40B4-BE49-F238E27FC236}">
                  <a16:creationId xmlns:a16="http://schemas.microsoft.com/office/drawing/2014/main" id="{0B9C51B6-79C2-FC38-B26E-A9E8E3CC2531}"/>
                </a:ext>
              </a:extLst>
            </p:cNvPr>
            <p:cNvSpPr/>
            <p:nvPr/>
          </p:nvSpPr>
          <p:spPr>
            <a:xfrm>
              <a:off x="6814415"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7" name="Freeform 416">
              <a:extLst>
                <a:ext uri="{FF2B5EF4-FFF2-40B4-BE49-F238E27FC236}">
                  <a16:creationId xmlns:a16="http://schemas.microsoft.com/office/drawing/2014/main" id="{053A5E17-F5A0-E9A3-7DC4-0C04162C9C11}"/>
                </a:ext>
              </a:extLst>
            </p:cNvPr>
            <p:cNvSpPr/>
            <p:nvPr/>
          </p:nvSpPr>
          <p:spPr>
            <a:xfrm>
              <a:off x="6847370"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8" name="Freeform 417">
              <a:extLst>
                <a:ext uri="{FF2B5EF4-FFF2-40B4-BE49-F238E27FC236}">
                  <a16:creationId xmlns:a16="http://schemas.microsoft.com/office/drawing/2014/main" id="{7DF3B130-B5EC-0001-9F08-011E68F07F1B}"/>
                </a:ext>
              </a:extLst>
            </p:cNvPr>
            <p:cNvSpPr/>
            <p:nvPr/>
          </p:nvSpPr>
          <p:spPr>
            <a:xfrm>
              <a:off x="6808078"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9" name="Freeform 418">
              <a:extLst>
                <a:ext uri="{FF2B5EF4-FFF2-40B4-BE49-F238E27FC236}">
                  <a16:creationId xmlns:a16="http://schemas.microsoft.com/office/drawing/2014/main" id="{8BDB8E88-0F7B-EFA2-9A73-CD11FA62B3CD}"/>
                </a:ext>
              </a:extLst>
            </p:cNvPr>
            <p:cNvSpPr/>
            <p:nvPr/>
          </p:nvSpPr>
          <p:spPr>
            <a:xfrm>
              <a:off x="7060311"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0" name="Freeform 419">
              <a:extLst>
                <a:ext uri="{FF2B5EF4-FFF2-40B4-BE49-F238E27FC236}">
                  <a16:creationId xmlns:a16="http://schemas.microsoft.com/office/drawing/2014/main" id="{F0EB571F-AF0A-E2E5-BB7A-3D8A3A1386B9}"/>
                </a:ext>
              </a:extLst>
            </p:cNvPr>
            <p:cNvSpPr/>
            <p:nvPr/>
          </p:nvSpPr>
          <p:spPr>
            <a:xfrm>
              <a:off x="7021018"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1" name="Freeform 420">
              <a:extLst>
                <a:ext uri="{FF2B5EF4-FFF2-40B4-BE49-F238E27FC236}">
                  <a16:creationId xmlns:a16="http://schemas.microsoft.com/office/drawing/2014/main" id="{4EC90851-9917-B461-4A37-86A53C03C6F8}"/>
                </a:ext>
              </a:extLst>
            </p:cNvPr>
            <p:cNvSpPr/>
            <p:nvPr/>
          </p:nvSpPr>
          <p:spPr>
            <a:xfrm>
              <a:off x="7045101"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2" name="Freeform 421">
              <a:extLst>
                <a:ext uri="{FF2B5EF4-FFF2-40B4-BE49-F238E27FC236}">
                  <a16:creationId xmlns:a16="http://schemas.microsoft.com/office/drawing/2014/main" id="{C0CA6A31-6FFF-E072-3E3D-4C2F79BCB954}"/>
                </a:ext>
              </a:extLst>
            </p:cNvPr>
            <p:cNvSpPr/>
            <p:nvPr/>
          </p:nvSpPr>
          <p:spPr>
            <a:xfrm>
              <a:off x="7005808"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3" name="Freeform 422">
              <a:extLst>
                <a:ext uri="{FF2B5EF4-FFF2-40B4-BE49-F238E27FC236}">
                  <a16:creationId xmlns:a16="http://schemas.microsoft.com/office/drawing/2014/main" id="{A4AB51F9-0F63-8CC5-40BB-9FABF65E6C8E}"/>
                </a:ext>
              </a:extLst>
            </p:cNvPr>
            <p:cNvSpPr/>
            <p:nvPr/>
          </p:nvSpPr>
          <p:spPr>
            <a:xfrm>
              <a:off x="7033693"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4" name="Freeform 423">
              <a:extLst>
                <a:ext uri="{FF2B5EF4-FFF2-40B4-BE49-F238E27FC236}">
                  <a16:creationId xmlns:a16="http://schemas.microsoft.com/office/drawing/2014/main" id="{6F53A71D-F819-3E8E-F9F3-BED5B50E2607}"/>
                </a:ext>
              </a:extLst>
            </p:cNvPr>
            <p:cNvSpPr/>
            <p:nvPr/>
          </p:nvSpPr>
          <p:spPr>
            <a:xfrm>
              <a:off x="6994401"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5" name="Freeform 424">
              <a:extLst>
                <a:ext uri="{FF2B5EF4-FFF2-40B4-BE49-F238E27FC236}">
                  <a16:creationId xmlns:a16="http://schemas.microsoft.com/office/drawing/2014/main" id="{5EC746B1-907B-3BC7-18B1-55DB9635005D}"/>
                </a:ext>
              </a:extLst>
            </p:cNvPr>
            <p:cNvSpPr/>
            <p:nvPr/>
          </p:nvSpPr>
          <p:spPr>
            <a:xfrm>
              <a:off x="7022286"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6" name="Freeform 425">
              <a:extLst>
                <a:ext uri="{FF2B5EF4-FFF2-40B4-BE49-F238E27FC236}">
                  <a16:creationId xmlns:a16="http://schemas.microsoft.com/office/drawing/2014/main" id="{0690865A-4FDF-72CA-207B-6CC25BEF8A43}"/>
                </a:ext>
              </a:extLst>
            </p:cNvPr>
            <p:cNvSpPr/>
            <p:nvPr/>
          </p:nvSpPr>
          <p:spPr>
            <a:xfrm>
              <a:off x="6982993"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7" name="Freeform 426">
              <a:extLst>
                <a:ext uri="{FF2B5EF4-FFF2-40B4-BE49-F238E27FC236}">
                  <a16:creationId xmlns:a16="http://schemas.microsoft.com/office/drawing/2014/main" id="{BB4DE8C6-6CDE-56C6-E4E2-C09F6C2226EA}"/>
                </a:ext>
              </a:extLst>
            </p:cNvPr>
            <p:cNvSpPr/>
            <p:nvPr/>
          </p:nvSpPr>
          <p:spPr>
            <a:xfrm>
              <a:off x="6999471"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8" name="Freeform 427">
              <a:extLst>
                <a:ext uri="{FF2B5EF4-FFF2-40B4-BE49-F238E27FC236}">
                  <a16:creationId xmlns:a16="http://schemas.microsoft.com/office/drawing/2014/main" id="{7F17439C-55B9-9DB7-7612-DD8D0B4B6B04}"/>
                </a:ext>
              </a:extLst>
            </p:cNvPr>
            <p:cNvSpPr/>
            <p:nvPr/>
          </p:nvSpPr>
          <p:spPr>
            <a:xfrm>
              <a:off x="6960178"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9" name="Freeform 428">
              <a:extLst>
                <a:ext uri="{FF2B5EF4-FFF2-40B4-BE49-F238E27FC236}">
                  <a16:creationId xmlns:a16="http://schemas.microsoft.com/office/drawing/2014/main" id="{7CF5779C-48DA-E0B0-4D22-8028472F733E}"/>
                </a:ext>
              </a:extLst>
            </p:cNvPr>
            <p:cNvSpPr/>
            <p:nvPr/>
          </p:nvSpPr>
          <p:spPr>
            <a:xfrm>
              <a:off x="6967783"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0" name="Freeform 429">
              <a:extLst>
                <a:ext uri="{FF2B5EF4-FFF2-40B4-BE49-F238E27FC236}">
                  <a16:creationId xmlns:a16="http://schemas.microsoft.com/office/drawing/2014/main" id="{7C80548D-6FFD-AA6D-6FD7-17223AE1C559}"/>
                </a:ext>
              </a:extLst>
            </p:cNvPr>
            <p:cNvSpPr/>
            <p:nvPr/>
          </p:nvSpPr>
          <p:spPr>
            <a:xfrm>
              <a:off x="6928491"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1" name="Freeform 430">
              <a:extLst>
                <a:ext uri="{FF2B5EF4-FFF2-40B4-BE49-F238E27FC236}">
                  <a16:creationId xmlns:a16="http://schemas.microsoft.com/office/drawing/2014/main" id="{35926DEF-61D6-41E5-F9CD-5319F19D1E51}"/>
                </a:ext>
              </a:extLst>
            </p:cNvPr>
            <p:cNvSpPr/>
            <p:nvPr/>
          </p:nvSpPr>
          <p:spPr>
            <a:xfrm>
              <a:off x="6946236"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2" name="Freeform 431">
              <a:extLst>
                <a:ext uri="{FF2B5EF4-FFF2-40B4-BE49-F238E27FC236}">
                  <a16:creationId xmlns:a16="http://schemas.microsoft.com/office/drawing/2014/main" id="{45A56AC6-782D-FA5A-7D55-8506AE909BB7}"/>
                </a:ext>
              </a:extLst>
            </p:cNvPr>
            <p:cNvSpPr/>
            <p:nvPr/>
          </p:nvSpPr>
          <p:spPr>
            <a:xfrm>
              <a:off x="6906943"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3" name="Freeform 432">
              <a:extLst>
                <a:ext uri="{FF2B5EF4-FFF2-40B4-BE49-F238E27FC236}">
                  <a16:creationId xmlns:a16="http://schemas.microsoft.com/office/drawing/2014/main" id="{65087B95-B7DE-76C4-6C67-A6AD0DA88359}"/>
                </a:ext>
              </a:extLst>
            </p:cNvPr>
            <p:cNvSpPr/>
            <p:nvPr/>
          </p:nvSpPr>
          <p:spPr>
            <a:xfrm>
              <a:off x="6922153"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4" name="Freeform 433">
              <a:extLst>
                <a:ext uri="{FF2B5EF4-FFF2-40B4-BE49-F238E27FC236}">
                  <a16:creationId xmlns:a16="http://schemas.microsoft.com/office/drawing/2014/main" id="{F0B588C7-BFE4-8FF0-475B-57CBA3894999}"/>
                </a:ext>
              </a:extLst>
            </p:cNvPr>
            <p:cNvSpPr/>
            <p:nvPr/>
          </p:nvSpPr>
          <p:spPr>
            <a:xfrm>
              <a:off x="6882860"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5" name="Freeform 434">
              <a:extLst>
                <a:ext uri="{FF2B5EF4-FFF2-40B4-BE49-F238E27FC236}">
                  <a16:creationId xmlns:a16="http://schemas.microsoft.com/office/drawing/2014/main" id="{5D47CD3F-B3F7-88DC-1B73-30566ECEA4F8}"/>
                </a:ext>
              </a:extLst>
            </p:cNvPr>
            <p:cNvSpPr/>
            <p:nvPr/>
          </p:nvSpPr>
          <p:spPr>
            <a:xfrm>
              <a:off x="7449435" y="19281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6" name="Freeform 435">
              <a:extLst>
                <a:ext uri="{FF2B5EF4-FFF2-40B4-BE49-F238E27FC236}">
                  <a16:creationId xmlns:a16="http://schemas.microsoft.com/office/drawing/2014/main" id="{E1003D44-90D2-A9B8-9836-120BCF467DD8}"/>
                </a:ext>
              </a:extLst>
            </p:cNvPr>
            <p:cNvSpPr/>
            <p:nvPr/>
          </p:nvSpPr>
          <p:spPr>
            <a:xfrm>
              <a:off x="7410142" y="19674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7" name="Freeform 436">
              <a:extLst>
                <a:ext uri="{FF2B5EF4-FFF2-40B4-BE49-F238E27FC236}">
                  <a16:creationId xmlns:a16="http://schemas.microsoft.com/office/drawing/2014/main" id="{72626064-D23C-D383-0F7F-EC6A501076BF}"/>
                </a:ext>
              </a:extLst>
            </p:cNvPr>
            <p:cNvSpPr/>
            <p:nvPr/>
          </p:nvSpPr>
          <p:spPr>
            <a:xfrm>
              <a:off x="7822081" y="19281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8" name="Freeform 437">
              <a:extLst>
                <a:ext uri="{FF2B5EF4-FFF2-40B4-BE49-F238E27FC236}">
                  <a16:creationId xmlns:a16="http://schemas.microsoft.com/office/drawing/2014/main" id="{5C3AD58D-C7BD-3175-2C25-81EAD3986DE9}"/>
                </a:ext>
              </a:extLst>
            </p:cNvPr>
            <p:cNvSpPr/>
            <p:nvPr/>
          </p:nvSpPr>
          <p:spPr>
            <a:xfrm>
              <a:off x="7782789" y="19674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cxnSp>
        <p:nvCxnSpPr>
          <p:cNvPr id="439" name="Straight Connector 438">
            <a:extLst>
              <a:ext uri="{FF2B5EF4-FFF2-40B4-BE49-F238E27FC236}">
                <a16:creationId xmlns:a16="http://schemas.microsoft.com/office/drawing/2014/main" id="{67CCE562-A592-1ABB-93AC-64D1876B5159}"/>
              </a:ext>
            </a:extLst>
          </p:cNvPr>
          <p:cNvCxnSpPr>
            <a:cxnSpLocks/>
          </p:cNvCxnSpPr>
          <p:nvPr/>
        </p:nvCxnSpPr>
        <p:spPr>
          <a:xfrm flipV="1">
            <a:off x="6849209" y="967593"/>
            <a:ext cx="0" cy="2521795"/>
          </a:xfrm>
          <a:prstGeom prst="line">
            <a:avLst/>
          </a:prstGeom>
          <a:ln w="19050">
            <a:prstDash val="sysDot"/>
          </a:ln>
          <a:effectLst/>
        </p:spPr>
        <p:style>
          <a:lnRef idx="2">
            <a:schemeClr val="accent1"/>
          </a:lnRef>
          <a:fillRef idx="0">
            <a:schemeClr val="accent1"/>
          </a:fillRef>
          <a:effectRef idx="1">
            <a:schemeClr val="accent1"/>
          </a:effectRef>
          <a:fontRef idx="minor">
            <a:schemeClr val="tx1"/>
          </a:fontRef>
        </p:style>
      </p:cxnSp>
      <p:graphicFrame>
        <p:nvGraphicFramePr>
          <p:cNvPr id="3" name="Table 2">
            <a:extLst>
              <a:ext uri="{FF2B5EF4-FFF2-40B4-BE49-F238E27FC236}">
                <a16:creationId xmlns:a16="http://schemas.microsoft.com/office/drawing/2014/main" id="{B5EB8D5D-5E48-641D-C715-4FFE1F0F2228}"/>
              </a:ext>
            </a:extLst>
          </p:cNvPr>
          <p:cNvGraphicFramePr>
            <a:graphicFrameLocks noGrp="1"/>
          </p:cNvGraphicFramePr>
          <p:nvPr/>
        </p:nvGraphicFramePr>
        <p:xfrm>
          <a:off x="870368" y="3818952"/>
          <a:ext cx="775311" cy="128946"/>
        </p:xfrm>
        <a:graphic>
          <a:graphicData uri="http://schemas.openxmlformats.org/drawingml/2006/table">
            <a:tbl>
              <a:tblPr firstRow="1" bandRow="1">
                <a:tableStyleId>{5C22544A-7EE6-4342-B048-85BDC9FD1C3A}</a:tableStyleId>
              </a:tblPr>
              <a:tblGrid>
                <a:gridCol w="775311">
                  <a:extLst>
                    <a:ext uri="{9D8B030D-6E8A-4147-A177-3AD203B41FA5}">
                      <a16:colId xmlns:a16="http://schemas.microsoft.com/office/drawing/2014/main" val="3269790236"/>
                    </a:ext>
                  </a:extLst>
                </a:gridCol>
              </a:tblGrid>
              <a:tr h="128946">
                <a:tc>
                  <a:txBody>
                    <a:bodyPr/>
                    <a:lstStyle/>
                    <a:p>
                      <a:pPr algn="r"/>
                      <a:r>
                        <a:rPr lang="en-US" sz="700" b="0">
                          <a:solidFill>
                            <a:schemeClr val="tx1"/>
                          </a:solidFill>
                        </a:rPr>
                        <a:t>No. at risk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658574"/>
                  </a:ext>
                </a:extLst>
              </a:tr>
            </a:tbl>
          </a:graphicData>
        </a:graphic>
      </p:graphicFrame>
      <p:sp>
        <p:nvSpPr>
          <p:cNvPr id="5" name="Slide Number Placeholder 20">
            <a:extLst>
              <a:ext uri="{FF2B5EF4-FFF2-40B4-BE49-F238E27FC236}">
                <a16:creationId xmlns:a16="http://schemas.microsoft.com/office/drawing/2014/main" id="{03746FED-D3F1-2947-479E-55C77821074F}"/>
              </a:ext>
            </a:extLst>
          </p:cNvPr>
          <p:cNvSpPr>
            <a:spLocks noGrp="1"/>
          </p:cNvSpPr>
          <p:nvPr>
            <p:ph type="sldNum" sz="quarter" idx="4"/>
          </p:nvPr>
        </p:nvSpPr>
        <p:spPr>
          <a:xfrm>
            <a:off x="208723" y="4843353"/>
            <a:ext cx="396000" cy="162000"/>
          </a:xfrm>
        </p:spPr>
        <p:txBody>
          <a:bodyPr/>
          <a:lstStyle/>
          <a:p>
            <a:pPr defTabSz="685800" fontAlgn="auto">
              <a:spcBef>
                <a:spcPts val="0"/>
              </a:spcBef>
              <a:spcAft>
                <a:spcPts val="0"/>
              </a:spcAft>
            </a:pPr>
            <a:fld id="{3C4F54F3-C349-4609-AFEE-01462D5C7942}" type="slidenum">
              <a:rPr lang="en-GB">
                <a:solidFill>
                  <a:prstClr val="black"/>
                </a:solidFill>
                <a:ea typeface="+mn-ea"/>
              </a:rPr>
              <a:pPr defTabSz="685800" fontAlgn="auto">
                <a:spcBef>
                  <a:spcPts val="0"/>
                </a:spcBef>
                <a:spcAft>
                  <a:spcPts val="0"/>
                </a:spcAft>
              </a:pPr>
              <a:t>71</a:t>
            </a:fld>
            <a:endParaRPr lang="en-GB">
              <a:solidFill>
                <a:prstClr val="black"/>
              </a:solidFill>
              <a:ea typeface="+mn-ea"/>
            </a:endParaRPr>
          </a:p>
        </p:txBody>
      </p:sp>
      <p:sp>
        <p:nvSpPr>
          <p:cNvPr id="9" name="TextBox 8">
            <a:extLst>
              <a:ext uri="{FF2B5EF4-FFF2-40B4-BE49-F238E27FC236}">
                <a16:creationId xmlns:a16="http://schemas.microsoft.com/office/drawing/2014/main" id="{50C99E7F-D5B1-AC26-66E5-CD7DFF733F4B}"/>
              </a:ext>
            </a:extLst>
          </p:cNvPr>
          <p:cNvSpPr txBox="1"/>
          <p:nvPr/>
        </p:nvSpPr>
        <p:spPr>
          <a:xfrm>
            <a:off x="392032" y="4674614"/>
            <a:ext cx="8543246" cy="338554"/>
          </a:xfrm>
          <a:prstGeom prst="rect">
            <a:avLst/>
          </a:prstGeom>
          <a:noFill/>
        </p:spPr>
        <p:txBody>
          <a:bodyPr wrap="square" rtlCol="0" anchor="b">
            <a:spAutoFit/>
          </a:bodyPr>
          <a:lstStyle/>
          <a:p>
            <a:pPr defTabSz="685800" fontAlgn="auto">
              <a:spcBef>
                <a:spcPts val="0"/>
              </a:spcBef>
              <a:spcAft>
                <a:spcPts val="0"/>
              </a:spcAft>
            </a:pPr>
            <a:r>
              <a:rPr lang="en-US" sz="800" baseline="30000">
                <a:solidFill>
                  <a:prstClr val="black"/>
                </a:solidFill>
                <a:latin typeface="Calibri" panose="020F0502020204030204"/>
                <a:ea typeface="+mn-ea"/>
                <a:cs typeface="+mn-cs"/>
              </a:rPr>
              <a:t>a</a:t>
            </a:r>
            <a:r>
              <a:rPr lang="en-US" sz="800">
                <a:solidFill>
                  <a:prstClr val="black"/>
                </a:solidFill>
                <a:latin typeface="Calibri" panose="020F0502020204030204"/>
                <a:ea typeface="+mn-ea"/>
                <a:cs typeface="+mn-cs"/>
              </a:rPr>
              <a:t>Hazard ratio based on stratified Cox proportional-hazards model. </a:t>
            </a:r>
          </a:p>
          <a:p>
            <a:pPr defTabSz="685800" fontAlgn="auto">
              <a:spcBef>
                <a:spcPts val="0"/>
              </a:spcBef>
              <a:spcAft>
                <a:spcPts val="0"/>
              </a:spcAft>
            </a:pPr>
            <a:r>
              <a:rPr lang="en-US" sz="800" baseline="30000">
                <a:solidFill>
                  <a:prstClr val="black"/>
                </a:solidFill>
                <a:latin typeface="Calibri" panose="020F0502020204030204"/>
                <a:ea typeface="+mn-ea"/>
                <a:cs typeface="+mn-cs"/>
              </a:rPr>
              <a:t>b</a:t>
            </a:r>
            <a:r>
              <a:rPr lang="en-US" sz="800" i="1">
                <a:solidFill>
                  <a:prstClr val="black"/>
                </a:solidFill>
                <a:latin typeface="Calibri" panose="020F0502020204030204"/>
                <a:ea typeface="+mn-ea"/>
                <a:cs typeface="+mn-cs"/>
              </a:rPr>
              <a:t>P</a:t>
            </a:r>
            <a:r>
              <a:rPr lang="en-US" sz="800">
                <a:solidFill>
                  <a:prstClr val="black"/>
                </a:solidFill>
                <a:latin typeface="Calibri" panose="020F0502020204030204"/>
                <a:ea typeface="+mn-ea"/>
                <a:cs typeface="+mn-cs"/>
              </a:rPr>
              <a:t>-value based on stratified log-rank test.</a:t>
            </a:r>
          </a:p>
        </p:txBody>
      </p:sp>
      <p:sp>
        <p:nvSpPr>
          <p:cNvPr id="2" name="TextBox 1">
            <a:extLst>
              <a:ext uri="{FF2B5EF4-FFF2-40B4-BE49-F238E27FC236}">
                <a16:creationId xmlns:a16="http://schemas.microsoft.com/office/drawing/2014/main" id="{8F1BF39F-494E-4BB9-EC9F-5103472B77A2}"/>
              </a:ext>
            </a:extLst>
          </p:cNvPr>
          <p:cNvSpPr txBox="1"/>
          <p:nvPr/>
        </p:nvSpPr>
        <p:spPr>
          <a:xfrm>
            <a:off x="4754486" y="4961216"/>
            <a:ext cx="4571211" cy="207749"/>
          </a:xfrm>
          <a:prstGeom prst="rect">
            <a:avLst/>
          </a:prstGeom>
          <a:noFill/>
        </p:spPr>
        <p:txBody>
          <a:bodyPr wrap="square">
            <a:spAutoFit/>
          </a:bodyPr>
          <a:lstStyle/>
          <a:p>
            <a:pPr defTabSz="685800" fontAlgn="auto">
              <a:spcBef>
                <a:spcPts val="0"/>
              </a:spcBef>
              <a:spcAft>
                <a:spcPts val="0"/>
              </a:spcAft>
              <a:defRPr/>
            </a:pPr>
            <a:r>
              <a:rPr lang="it-IT" sz="750" dirty="0">
                <a:solidFill>
                  <a:prstClr val="black"/>
                </a:solidFill>
                <a:latin typeface="Calibri" panose="020F0502020204030204"/>
                <a:ea typeface="+mn-ea"/>
                <a:cs typeface="+mn-cs"/>
              </a:rPr>
              <a:t>Sharman et al </a:t>
            </a:r>
            <a:r>
              <a:rPr lang="en-US" sz="750" i="1" dirty="0">
                <a:solidFill>
                  <a:prstClr val="black"/>
                </a:solidFill>
                <a:latin typeface="Calibri" panose="020F0502020204030204"/>
                <a:ea typeface="+mn-ea"/>
                <a:cs typeface="+mn-cs"/>
              </a:rPr>
              <a:t>Presented at the American Society of Hematology (ASH) Annual Meeting; December 9–12, 2023 </a:t>
            </a:r>
            <a:endParaRPr lang="en-US" sz="75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6863644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4" name="Slide Number Placeholder 20">
            <a:extLst>
              <a:ext uri="{FF2B5EF4-FFF2-40B4-BE49-F238E27FC236}">
                <a16:creationId xmlns:a16="http://schemas.microsoft.com/office/drawing/2014/main" id="{758D4322-DFA6-5A45-360E-3129CC790A31}"/>
              </a:ext>
            </a:extLst>
          </p:cNvPr>
          <p:cNvSpPr txBox="1">
            <a:spLocks/>
          </p:cNvSpPr>
          <p:nvPr/>
        </p:nvSpPr>
        <p:spPr>
          <a:xfrm>
            <a:off x="208723" y="4850387"/>
            <a:ext cx="396000" cy="162000"/>
          </a:xfrm>
          <a:prstGeom prst="rect">
            <a:avLst/>
          </a:prstGeom>
        </p:spPr>
        <p:txBody>
          <a:bodyPr vert="horz" lIns="0" tIns="0" rIns="0" bIns="0" rtlCol="0" anchor="t" anchorCtr="0"/>
          <a:lstStyle>
            <a:defPPr>
              <a:defRPr lang="en-US"/>
            </a:defPPr>
            <a:lvl1pPr marL="0" algn="l" defTabSz="457200" rtl="0" eaLnBrk="1" latinLnBrk="0" hangingPunct="1">
              <a:defRPr sz="800" b="1" kern="120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fontAlgn="auto">
              <a:spcBef>
                <a:spcPts val="0"/>
              </a:spcBef>
              <a:spcAft>
                <a:spcPts val="0"/>
              </a:spcAft>
            </a:pPr>
            <a:fld id="{3C4F54F3-C349-4609-AFEE-01462D5C7942}" type="slidenum">
              <a:rPr lang="en-GB">
                <a:solidFill>
                  <a:prstClr val="black"/>
                </a:solidFill>
              </a:rPr>
              <a:pPr defTabSz="342900" fontAlgn="auto">
                <a:spcBef>
                  <a:spcPts val="0"/>
                </a:spcBef>
                <a:spcAft>
                  <a:spcPts val="0"/>
                </a:spcAft>
              </a:pPr>
              <a:t>72</a:t>
            </a:fld>
            <a:endParaRPr lang="en-GB">
              <a:solidFill>
                <a:prstClr val="black"/>
              </a:solidFill>
            </a:endParaRPr>
          </a:p>
        </p:txBody>
      </p:sp>
      <p:sp>
        <p:nvSpPr>
          <p:cNvPr id="3785" name="TextBox 3784">
            <a:extLst>
              <a:ext uri="{FF2B5EF4-FFF2-40B4-BE49-F238E27FC236}">
                <a16:creationId xmlns:a16="http://schemas.microsoft.com/office/drawing/2014/main" id="{63A7DBC6-EBB8-2C29-91A9-3ABBA294ABCA}"/>
              </a:ext>
            </a:extLst>
          </p:cNvPr>
          <p:cNvSpPr txBox="1"/>
          <p:nvPr/>
        </p:nvSpPr>
        <p:spPr>
          <a:xfrm>
            <a:off x="392032" y="4681654"/>
            <a:ext cx="8543246" cy="338554"/>
          </a:xfrm>
          <a:prstGeom prst="rect">
            <a:avLst/>
          </a:prstGeom>
          <a:noFill/>
        </p:spPr>
        <p:txBody>
          <a:bodyPr wrap="square" rtlCol="0" anchor="b">
            <a:spAutoFit/>
          </a:bodyPr>
          <a:lstStyle/>
          <a:p>
            <a:pPr defTabSz="685800" fontAlgn="auto">
              <a:spcBef>
                <a:spcPts val="0"/>
              </a:spcBef>
              <a:spcAft>
                <a:spcPts val="0"/>
              </a:spcAft>
            </a:pPr>
            <a:r>
              <a:rPr lang="en-US" sz="800" baseline="30000">
                <a:solidFill>
                  <a:prstClr val="black"/>
                </a:solidFill>
                <a:latin typeface="Calibri" panose="020F0502020204030204"/>
                <a:ea typeface="+mn-ea"/>
                <a:cs typeface="+mn-cs"/>
              </a:rPr>
              <a:t>a</a:t>
            </a:r>
            <a:r>
              <a:rPr lang="en-US" sz="800">
                <a:solidFill>
                  <a:prstClr val="black"/>
                </a:solidFill>
                <a:latin typeface="Calibri" panose="020F0502020204030204"/>
                <a:ea typeface="+mn-ea"/>
                <a:cs typeface="+mn-cs"/>
              </a:rPr>
              <a:t>Hazard ratio based on unstratified Cox proportional-hazards model. </a:t>
            </a:r>
          </a:p>
          <a:p>
            <a:pPr defTabSz="685800" fontAlgn="auto">
              <a:spcBef>
                <a:spcPts val="0"/>
              </a:spcBef>
              <a:spcAft>
                <a:spcPts val="0"/>
              </a:spcAft>
            </a:pPr>
            <a:r>
              <a:rPr lang="en-US" sz="800" baseline="30000">
                <a:solidFill>
                  <a:prstClr val="black"/>
                </a:solidFill>
                <a:latin typeface="Calibri" panose="020F0502020204030204"/>
                <a:ea typeface="+mn-ea"/>
                <a:cs typeface="+mn-cs"/>
              </a:rPr>
              <a:t>b</a:t>
            </a:r>
            <a:r>
              <a:rPr lang="en-US" sz="800" i="1">
                <a:solidFill>
                  <a:prstClr val="black"/>
                </a:solidFill>
                <a:latin typeface="Calibri" panose="020F0502020204030204"/>
                <a:ea typeface="+mn-ea"/>
                <a:cs typeface="+mn-cs"/>
              </a:rPr>
              <a:t>P</a:t>
            </a:r>
            <a:r>
              <a:rPr lang="en-US" sz="800">
                <a:solidFill>
                  <a:prstClr val="black"/>
                </a:solidFill>
                <a:latin typeface="Calibri" panose="020F0502020204030204"/>
                <a:ea typeface="+mn-ea"/>
                <a:cs typeface="+mn-cs"/>
              </a:rPr>
              <a:t>-value based on unstratified log-rank test.</a:t>
            </a:r>
          </a:p>
        </p:txBody>
      </p:sp>
      <p:graphicFrame>
        <p:nvGraphicFramePr>
          <p:cNvPr id="6" name="Table 2934">
            <a:extLst>
              <a:ext uri="{FF2B5EF4-FFF2-40B4-BE49-F238E27FC236}">
                <a16:creationId xmlns:a16="http://schemas.microsoft.com/office/drawing/2014/main" id="{324037E6-40FC-CB4E-0A68-BEEC5C5895F2}"/>
              </a:ext>
            </a:extLst>
          </p:cNvPr>
          <p:cNvGraphicFramePr>
            <a:graphicFrameLocks noGrp="1"/>
          </p:cNvGraphicFramePr>
          <p:nvPr/>
        </p:nvGraphicFramePr>
        <p:xfrm>
          <a:off x="1708173" y="3845726"/>
          <a:ext cx="6522253" cy="640080"/>
        </p:xfrm>
        <a:graphic>
          <a:graphicData uri="http://schemas.openxmlformats.org/drawingml/2006/table">
            <a:tbl>
              <a:tblPr firstRow="1" bandRow="1">
                <a:tableStyleId>{5C22544A-7EE6-4342-B048-85BDC9FD1C3A}</a:tableStyleId>
              </a:tblPr>
              <a:tblGrid>
                <a:gridCol w="210395">
                  <a:extLst>
                    <a:ext uri="{9D8B030D-6E8A-4147-A177-3AD203B41FA5}">
                      <a16:colId xmlns:a16="http://schemas.microsoft.com/office/drawing/2014/main" val="2282795252"/>
                    </a:ext>
                  </a:extLst>
                </a:gridCol>
                <a:gridCol w="210395">
                  <a:extLst>
                    <a:ext uri="{9D8B030D-6E8A-4147-A177-3AD203B41FA5}">
                      <a16:colId xmlns:a16="http://schemas.microsoft.com/office/drawing/2014/main" val="1482493627"/>
                    </a:ext>
                  </a:extLst>
                </a:gridCol>
                <a:gridCol w="210395">
                  <a:extLst>
                    <a:ext uri="{9D8B030D-6E8A-4147-A177-3AD203B41FA5}">
                      <a16:colId xmlns:a16="http://schemas.microsoft.com/office/drawing/2014/main" val="3299529336"/>
                    </a:ext>
                  </a:extLst>
                </a:gridCol>
                <a:gridCol w="210395">
                  <a:extLst>
                    <a:ext uri="{9D8B030D-6E8A-4147-A177-3AD203B41FA5}">
                      <a16:colId xmlns:a16="http://schemas.microsoft.com/office/drawing/2014/main" val="73712764"/>
                    </a:ext>
                  </a:extLst>
                </a:gridCol>
                <a:gridCol w="210395">
                  <a:extLst>
                    <a:ext uri="{9D8B030D-6E8A-4147-A177-3AD203B41FA5}">
                      <a16:colId xmlns:a16="http://schemas.microsoft.com/office/drawing/2014/main" val="443531768"/>
                    </a:ext>
                  </a:extLst>
                </a:gridCol>
                <a:gridCol w="210395">
                  <a:extLst>
                    <a:ext uri="{9D8B030D-6E8A-4147-A177-3AD203B41FA5}">
                      <a16:colId xmlns:a16="http://schemas.microsoft.com/office/drawing/2014/main" val="2290675574"/>
                    </a:ext>
                  </a:extLst>
                </a:gridCol>
                <a:gridCol w="210395">
                  <a:extLst>
                    <a:ext uri="{9D8B030D-6E8A-4147-A177-3AD203B41FA5}">
                      <a16:colId xmlns:a16="http://schemas.microsoft.com/office/drawing/2014/main" val="1422294577"/>
                    </a:ext>
                  </a:extLst>
                </a:gridCol>
                <a:gridCol w="210395">
                  <a:extLst>
                    <a:ext uri="{9D8B030D-6E8A-4147-A177-3AD203B41FA5}">
                      <a16:colId xmlns:a16="http://schemas.microsoft.com/office/drawing/2014/main" val="265111118"/>
                    </a:ext>
                  </a:extLst>
                </a:gridCol>
                <a:gridCol w="210395">
                  <a:extLst>
                    <a:ext uri="{9D8B030D-6E8A-4147-A177-3AD203B41FA5}">
                      <a16:colId xmlns:a16="http://schemas.microsoft.com/office/drawing/2014/main" val="3054842853"/>
                    </a:ext>
                  </a:extLst>
                </a:gridCol>
                <a:gridCol w="210395">
                  <a:extLst>
                    <a:ext uri="{9D8B030D-6E8A-4147-A177-3AD203B41FA5}">
                      <a16:colId xmlns:a16="http://schemas.microsoft.com/office/drawing/2014/main" val="158649731"/>
                    </a:ext>
                  </a:extLst>
                </a:gridCol>
                <a:gridCol w="210395">
                  <a:extLst>
                    <a:ext uri="{9D8B030D-6E8A-4147-A177-3AD203B41FA5}">
                      <a16:colId xmlns:a16="http://schemas.microsoft.com/office/drawing/2014/main" val="2086004233"/>
                    </a:ext>
                  </a:extLst>
                </a:gridCol>
                <a:gridCol w="210395">
                  <a:extLst>
                    <a:ext uri="{9D8B030D-6E8A-4147-A177-3AD203B41FA5}">
                      <a16:colId xmlns:a16="http://schemas.microsoft.com/office/drawing/2014/main" val="1410402741"/>
                    </a:ext>
                  </a:extLst>
                </a:gridCol>
                <a:gridCol w="210395">
                  <a:extLst>
                    <a:ext uri="{9D8B030D-6E8A-4147-A177-3AD203B41FA5}">
                      <a16:colId xmlns:a16="http://schemas.microsoft.com/office/drawing/2014/main" val="641719834"/>
                    </a:ext>
                  </a:extLst>
                </a:gridCol>
                <a:gridCol w="210395">
                  <a:extLst>
                    <a:ext uri="{9D8B030D-6E8A-4147-A177-3AD203B41FA5}">
                      <a16:colId xmlns:a16="http://schemas.microsoft.com/office/drawing/2014/main" val="3151599353"/>
                    </a:ext>
                  </a:extLst>
                </a:gridCol>
                <a:gridCol w="210395">
                  <a:extLst>
                    <a:ext uri="{9D8B030D-6E8A-4147-A177-3AD203B41FA5}">
                      <a16:colId xmlns:a16="http://schemas.microsoft.com/office/drawing/2014/main" val="2195008622"/>
                    </a:ext>
                  </a:extLst>
                </a:gridCol>
                <a:gridCol w="210395">
                  <a:extLst>
                    <a:ext uri="{9D8B030D-6E8A-4147-A177-3AD203B41FA5}">
                      <a16:colId xmlns:a16="http://schemas.microsoft.com/office/drawing/2014/main" val="4064214242"/>
                    </a:ext>
                  </a:extLst>
                </a:gridCol>
                <a:gridCol w="210395">
                  <a:extLst>
                    <a:ext uri="{9D8B030D-6E8A-4147-A177-3AD203B41FA5}">
                      <a16:colId xmlns:a16="http://schemas.microsoft.com/office/drawing/2014/main" val="3158462429"/>
                    </a:ext>
                  </a:extLst>
                </a:gridCol>
                <a:gridCol w="210395">
                  <a:extLst>
                    <a:ext uri="{9D8B030D-6E8A-4147-A177-3AD203B41FA5}">
                      <a16:colId xmlns:a16="http://schemas.microsoft.com/office/drawing/2014/main" val="4218325464"/>
                    </a:ext>
                  </a:extLst>
                </a:gridCol>
                <a:gridCol w="210395">
                  <a:extLst>
                    <a:ext uri="{9D8B030D-6E8A-4147-A177-3AD203B41FA5}">
                      <a16:colId xmlns:a16="http://schemas.microsoft.com/office/drawing/2014/main" val="680919806"/>
                    </a:ext>
                  </a:extLst>
                </a:gridCol>
                <a:gridCol w="210395">
                  <a:extLst>
                    <a:ext uri="{9D8B030D-6E8A-4147-A177-3AD203B41FA5}">
                      <a16:colId xmlns:a16="http://schemas.microsoft.com/office/drawing/2014/main" val="1849934185"/>
                    </a:ext>
                  </a:extLst>
                </a:gridCol>
                <a:gridCol w="210395">
                  <a:extLst>
                    <a:ext uri="{9D8B030D-6E8A-4147-A177-3AD203B41FA5}">
                      <a16:colId xmlns:a16="http://schemas.microsoft.com/office/drawing/2014/main" val="1495133064"/>
                    </a:ext>
                  </a:extLst>
                </a:gridCol>
                <a:gridCol w="210395">
                  <a:extLst>
                    <a:ext uri="{9D8B030D-6E8A-4147-A177-3AD203B41FA5}">
                      <a16:colId xmlns:a16="http://schemas.microsoft.com/office/drawing/2014/main" val="2351097443"/>
                    </a:ext>
                  </a:extLst>
                </a:gridCol>
                <a:gridCol w="210395">
                  <a:extLst>
                    <a:ext uri="{9D8B030D-6E8A-4147-A177-3AD203B41FA5}">
                      <a16:colId xmlns:a16="http://schemas.microsoft.com/office/drawing/2014/main" val="3104606335"/>
                    </a:ext>
                  </a:extLst>
                </a:gridCol>
                <a:gridCol w="210395">
                  <a:extLst>
                    <a:ext uri="{9D8B030D-6E8A-4147-A177-3AD203B41FA5}">
                      <a16:colId xmlns:a16="http://schemas.microsoft.com/office/drawing/2014/main" val="1339162880"/>
                    </a:ext>
                  </a:extLst>
                </a:gridCol>
                <a:gridCol w="210395">
                  <a:extLst>
                    <a:ext uri="{9D8B030D-6E8A-4147-A177-3AD203B41FA5}">
                      <a16:colId xmlns:a16="http://schemas.microsoft.com/office/drawing/2014/main" val="1146337631"/>
                    </a:ext>
                  </a:extLst>
                </a:gridCol>
                <a:gridCol w="210395">
                  <a:extLst>
                    <a:ext uri="{9D8B030D-6E8A-4147-A177-3AD203B41FA5}">
                      <a16:colId xmlns:a16="http://schemas.microsoft.com/office/drawing/2014/main" val="1238105028"/>
                    </a:ext>
                  </a:extLst>
                </a:gridCol>
                <a:gridCol w="210395">
                  <a:extLst>
                    <a:ext uri="{9D8B030D-6E8A-4147-A177-3AD203B41FA5}">
                      <a16:colId xmlns:a16="http://schemas.microsoft.com/office/drawing/2014/main" val="2915863881"/>
                    </a:ext>
                  </a:extLst>
                </a:gridCol>
                <a:gridCol w="210395">
                  <a:extLst>
                    <a:ext uri="{9D8B030D-6E8A-4147-A177-3AD203B41FA5}">
                      <a16:colId xmlns:a16="http://schemas.microsoft.com/office/drawing/2014/main" val="2302370350"/>
                    </a:ext>
                  </a:extLst>
                </a:gridCol>
                <a:gridCol w="210395">
                  <a:extLst>
                    <a:ext uri="{9D8B030D-6E8A-4147-A177-3AD203B41FA5}">
                      <a16:colId xmlns:a16="http://schemas.microsoft.com/office/drawing/2014/main" val="1053739462"/>
                    </a:ext>
                  </a:extLst>
                </a:gridCol>
                <a:gridCol w="210395">
                  <a:extLst>
                    <a:ext uri="{9D8B030D-6E8A-4147-A177-3AD203B41FA5}">
                      <a16:colId xmlns:a16="http://schemas.microsoft.com/office/drawing/2014/main" val="1725715375"/>
                    </a:ext>
                  </a:extLst>
                </a:gridCol>
                <a:gridCol w="210395">
                  <a:extLst>
                    <a:ext uri="{9D8B030D-6E8A-4147-A177-3AD203B41FA5}">
                      <a16:colId xmlns:a16="http://schemas.microsoft.com/office/drawing/2014/main" val="1917687807"/>
                    </a:ext>
                  </a:extLst>
                </a:gridCol>
              </a:tblGrid>
              <a:tr h="106680">
                <a:tc>
                  <a:txBody>
                    <a:bodyPr/>
                    <a:lstStyle/>
                    <a:p>
                      <a:pPr algn="ctr"/>
                      <a:r>
                        <a:rPr lang="en-US" sz="700" b="0">
                          <a:solidFill>
                            <a:schemeClr val="tx1"/>
                          </a:solidFill>
                        </a:rPr>
                        <a:t>103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175822"/>
                  </a:ext>
                </a:extLst>
              </a:tr>
              <a:tr h="106680">
                <a:tc>
                  <a:txBody>
                    <a:bodyPr/>
                    <a:lstStyle/>
                    <a:p>
                      <a:pPr algn="ctr"/>
                      <a:r>
                        <a:rPr lang="en-US" sz="700" b="0">
                          <a:solidFill>
                            <a:schemeClr val="tx1"/>
                          </a:solidFill>
                        </a:rPr>
                        <a:t>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699138"/>
                  </a:ext>
                </a:extLst>
              </a:tr>
              <a:tr h="106680">
                <a:tc>
                  <a:txBody>
                    <a:bodyPr/>
                    <a:lstStyle/>
                    <a:p>
                      <a:pPr algn="ctr"/>
                      <a:r>
                        <a:rPr lang="en-US" sz="700" b="0">
                          <a:solidFill>
                            <a:schemeClr val="tx1"/>
                          </a:solidFill>
                        </a:rPr>
                        <a:t>118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2260968"/>
                  </a:ext>
                </a:extLst>
              </a:tr>
              <a:tr h="106680">
                <a:tc>
                  <a:txBody>
                    <a:bodyPr/>
                    <a:lstStyle/>
                    <a:p>
                      <a:pPr algn="ctr"/>
                      <a:r>
                        <a:rPr lang="en-US" sz="700" b="0">
                          <a:solidFill>
                            <a:schemeClr val="tx1"/>
                          </a:solidFill>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4501060"/>
                  </a:ext>
                </a:extLst>
              </a:tr>
              <a:tr h="106680">
                <a:tc>
                  <a:txBody>
                    <a:bodyPr/>
                    <a:lstStyle/>
                    <a:p>
                      <a:pPr algn="ctr"/>
                      <a:r>
                        <a:rPr lang="en-US" sz="700" b="0">
                          <a:solidFill>
                            <a:schemeClr val="tx1"/>
                          </a:solidFill>
                        </a:rPr>
                        <a:t>116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680713"/>
                  </a:ext>
                </a:extLst>
              </a:tr>
              <a:tr h="106680">
                <a:tc>
                  <a:txBody>
                    <a:bodyPr/>
                    <a:lstStyle/>
                    <a:p>
                      <a:pPr algn="ctr"/>
                      <a:r>
                        <a:rPr lang="en-US" sz="700" b="0">
                          <a:solidFill>
                            <a:schemeClr val="tx1"/>
                          </a:solidFill>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7084349"/>
                  </a:ext>
                </a:extLst>
              </a:tr>
            </a:tbl>
          </a:graphicData>
        </a:graphic>
      </p:graphicFrame>
      <p:graphicFrame>
        <p:nvGraphicFramePr>
          <p:cNvPr id="7" name="Table 6">
            <a:extLst>
              <a:ext uri="{FF2B5EF4-FFF2-40B4-BE49-F238E27FC236}">
                <a16:creationId xmlns:a16="http://schemas.microsoft.com/office/drawing/2014/main" id="{760B0CA0-DAE4-694C-DA44-A00AE29008E9}"/>
              </a:ext>
            </a:extLst>
          </p:cNvPr>
          <p:cNvGraphicFramePr>
            <a:graphicFrameLocks noGrp="1"/>
          </p:cNvGraphicFramePr>
          <p:nvPr/>
        </p:nvGraphicFramePr>
        <p:xfrm>
          <a:off x="877615" y="3844612"/>
          <a:ext cx="775311" cy="640080"/>
        </p:xfrm>
        <a:graphic>
          <a:graphicData uri="http://schemas.openxmlformats.org/drawingml/2006/table">
            <a:tbl>
              <a:tblPr firstRow="1" bandRow="1">
                <a:tableStyleId>{5C22544A-7EE6-4342-B048-85BDC9FD1C3A}</a:tableStyleId>
              </a:tblPr>
              <a:tblGrid>
                <a:gridCol w="775311">
                  <a:extLst>
                    <a:ext uri="{9D8B030D-6E8A-4147-A177-3AD203B41FA5}">
                      <a16:colId xmlns:a16="http://schemas.microsoft.com/office/drawing/2014/main" val="3269790236"/>
                    </a:ext>
                  </a:extLst>
                </a:gridCol>
              </a:tblGrid>
              <a:tr h="106680">
                <a:tc>
                  <a:txBody>
                    <a:bodyPr/>
                    <a:lstStyle/>
                    <a:p>
                      <a:pPr algn="r"/>
                      <a:r>
                        <a:rPr lang="en-US" sz="700" b="0">
                          <a:solidFill>
                            <a:schemeClr val="tx1"/>
                          </a:solidFill>
                        </a:rPr>
                        <a:t>uIGHV, A+O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658574"/>
                  </a:ext>
                </a:extLst>
              </a:tr>
              <a:tr h="106680">
                <a:tc>
                  <a:txBody>
                    <a:bodyPr/>
                    <a:lstStyle/>
                    <a:p>
                      <a:pPr algn="r"/>
                      <a:r>
                        <a:rPr lang="en-US" sz="700" b="0">
                          <a:solidFill>
                            <a:schemeClr val="tx1"/>
                          </a:solidFill>
                        </a:rPr>
                        <a:t>mIGHV, A+O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0415033"/>
                  </a:ext>
                </a:extLst>
              </a:tr>
              <a:tr h="106680">
                <a:tc>
                  <a:txBody>
                    <a:bodyPr/>
                    <a:lstStyle/>
                    <a:p>
                      <a:pPr algn="r"/>
                      <a:r>
                        <a:rPr lang="en-US" sz="700" b="0">
                          <a:solidFill>
                            <a:schemeClr val="tx1"/>
                          </a:solidFill>
                        </a:rPr>
                        <a:t>uIGHV, 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3460017"/>
                  </a:ext>
                </a:extLst>
              </a:tr>
              <a:tr h="106680">
                <a:tc>
                  <a:txBody>
                    <a:bodyPr/>
                    <a:lstStyle/>
                    <a:p>
                      <a:pPr algn="r"/>
                      <a:r>
                        <a:rPr lang="en-US" sz="700" b="0">
                          <a:solidFill>
                            <a:schemeClr val="tx1"/>
                          </a:solidFill>
                        </a:rPr>
                        <a:t>mIGHV, 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5544767"/>
                  </a:ext>
                </a:extLst>
              </a:tr>
              <a:tr h="106680">
                <a:tc>
                  <a:txBody>
                    <a:bodyPr/>
                    <a:lstStyle/>
                    <a:p>
                      <a:pPr algn="r"/>
                      <a:r>
                        <a:rPr lang="en-US" sz="700" b="0">
                          <a:solidFill>
                            <a:schemeClr val="tx1"/>
                          </a:solidFill>
                        </a:rPr>
                        <a:t>uIGHV, O+Clb</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7747014"/>
                  </a:ext>
                </a:extLst>
              </a:tr>
              <a:tr h="106680">
                <a:tc>
                  <a:txBody>
                    <a:bodyPr/>
                    <a:lstStyle/>
                    <a:p>
                      <a:pPr algn="r"/>
                      <a:r>
                        <a:rPr lang="en-US" sz="700" b="0">
                          <a:solidFill>
                            <a:schemeClr val="tx1"/>
                          </a:solidFill>
                        </a:rPr>
                        <a:t>mIGHV, O+Clb</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2212700"/>
                  </a:ext>
                </a:extLst>
              </a:tr>
            </a:tbl>
          </a:graphicData>
        </a:graphic>
      </p:graphicFrame>
      <p:graphicFrame>
        <p:nvGraphicFramePr>
          <p:cNvPr id="12" name="Table 11">
            <a:extLst>
              <a:ext uri="{FF2B5EF4-FFF2-40B4-BE49-F238E27FC236}">
                <a16:creationId xmlns:a16="http://schemas.microsoft.com/office/drawing/2014/main" id="{35B2A80D-E3EA-E4C3-9DD8-CBD767F25359}"/>
              </a:ext>
            </a:extLst>
          </p:cNvPr>
          <p:cNvGraphicFramePr>
            <a:graphicFrameLocks noGrp="1"/>
          </p:cNvGraphicFramePr>
          <p:nvPr/>
        </p:nvGraphicFramePr>
        <p:xfrm>
          <a:off x="877615" y="3696557"/>
          <a:ext cx="775311" cy="128946"/>
        </p:xfrm>
        <a:graphic>
          <a:graphicData uri="http://schemas.openxmlformats.org/drawingml/2006/table">
            <a:tbl>
              <a:tblPr firstRow="1" bandRow="1">
                <a:tableStyleId>{5C22544A-7EE6-4342-B048-85BDC9FD1C3A}</a:tableStyleId>
              </a:tblPr>
              <a:tblGrid>
                <a:gridCol w="775311">
                  <a:extLst>
                    <a:ext uri="{9D8B030D-6E8A-4147-A177-3AD203B41FA5}">
                      <a16:colId xmlns:a16="http://schemas.microsoft.com/office/drawing/2014/main" val="3269790236"/>
                    </a:ext>
                  </a:extLst>
                </a:gridCol>
              </a:tblGrid>
              <a:tr h="128946">
                <a:tc>
                  <a:txBody>
                    <a:bodyPr/>
                    <a:lstStyle/>
                    <a:p>
                      <a:pPr algn="r"/>
                      <a:r>
                        <a:rPr lang="en-US" sz="700" b="0">
                          <a:solidFill>
                            <a:schemeClr val="tx1"/>
                          </a:solidFill>
                        </a:rPr>
                        <a:t>No. at risk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658574"/>
                  </a:ext>
                </a:extLst>
              </a:tr>
            </a:tbl>
          </a:graphicData>
        </a:graphic>
      </p:graphicFrame>
      <p:grpSp>
        <p:nvGrpSpPr>
          <p:cNvPr id="2" name="Group 1">
            <a:extLst>
              <a:ext uri="{FF2B5EF4-FFF2-40B4-BE49-F238E27FC236}">
                <a16:creationId xmlns:a16="http://schemas.microsoft.com/office/drawing/2014/main" id="{87F76FE0-24D2-775D-449D-E0DF52050B3F}"/>
              </a:ext>
            </a:extLst>
          </p:cNvPr>
          <p:cNvGrpSpPr/>
          <p:nvPr/>
        </p:nvGrpSpPr>
        <p:grpSpPr>
          <a:xfrm>
            <a:off x="994069" y="938402"/>
            <a:ext cx="8341159" cy="2886625"/>
            <a:chOff x="994069" y="936021"/>
            <a:chExt cx="8341159" cy="2886625"/>
          </a:xfrm>
        </p:grpSpPr>
        <p:sp>
          <p:nvSpPr>
            <p:cNvPr id="9" name="TextBox 8">
              <a:extLst>
                <a:ext uri="{FF2B5EF4-FFF2-40B4-BE49-F238E27FC236}">
                  <a16:creationId xmlns:a16="http://schemas.microsoft.com/office/drawing/2014/main" id="{16B70F4F-D824-041B-9711-423942FF8500}"/>
                </a:ext>
              </a:extLst>
            </p:cNvPr>
            <p:cNvSpPr txBox="1"/>
            <p:nvPr/>
          </p:nvSpPr>
          <p:spPr>
            <a:xfrm>
              <a:off x="1604016" y="3576425"/>
              <a:ext cx="6712024" cy="246221"/>
            </a:xfrm>
            <a:prstGeom prst="rect">
              <a:avLst/>
            </a:prstGeom>
            <a:noFill/>
          </p:spPr>
          <p:txBody>
            <a:bodyPr wrap="squar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Months</a:t>
              </a:r>
            </a:p>
          </p:txBody>
        </p:sp>
        <p:sp>
          <p:nvSpPr>
            <p:cNvPr id="21" name="TextBox 20">
              <a:extLst>
                <a:ext uri="{FF2B5EF4-FFF2-40B4-BE49-F238E27FC236}">
                  <a16:creationId xmlns:a16="http://schemas.microsoft.com/office/drawing/2014/main" id="{0A83EAD4-7A35-57AB-B1D3-AC032132B3BE}"/>
                </a:ext>
              </a:extLst>
            </p:cNvPr>
            <p:cNvSpPr txBox="1"/>
            <p:nvPr/>
          </p:nvSpPr>
          <p:spPr>
            <a:xfrm>
              <a:off x="6542205" y="2991629"/>
              <a:ext cx="582089" cy="246221"/>
            </a:xfrm>
            <a:prstGeom prst="rect">
              <a:avLst/>
            </a:prstGeom>
            <a:noFill/>
          </p:spPr>
          <p:txBody>
            <a:bodyPr wrap="square" rtlCol="0">
              <a:spAutoFit/>
            </a:bodyPr>
            <a:lstStyle/>
            <a:p>
              <a:pPr defTabSz="685800" fontAlgn="auto">
                <a:spcBef>
                  <a:spcPts val="0"/>
                </a:spcBef>
                <a:spcAft>
                  <a:spcPts val="0"/>
                </a:spcAft>
              </a:pPr>
              <a:r>
                <a:rPr lang="en-US" sz="1000">
                  <a:solidFill>
                    <a:srgbClr val="5B9BD5">
                      <a:lumMod val="75000"/>
                    </a:srgbClr>
                  </a:solidFill>
                  <a:latin typeface="Calibri" panose="020F0502020204030204"/>
                  <a:ea typeface="+mn-ea"/>
                  <a:cs typeface="+mn-cs"/>
                </a:rPr>
                <a:t>5%</a:t>
              </a:r>
            </a:p>
          </p:txBody>
        </p:sp>
        <p:cxnSp>
          <p:nvCxnSpPr>
            <p:cNvPr id="22" name="Straight Connector 21">
              <a:extLst>
                <a:ext uri="{FF2B5EF4-FFF2-40B4-BE49-F238E27FC236}">
                  <a16:creationId xmlns:a16="http://schemas.microsoft.com/office/drawing/2014/main" id="{E9E33531-87CF-7EED-1176-CB41C4556A7D}"/>
                </a:ext>
              </a:extLst>
            </p:cNvPr>
            <p:cNvCxnSpPr>
              <a:cxnSpLocks/>
            </p:cNvCxnSpPr>
            <p:nvPr/>
          </p:nvCxnSpPr>
          <p:spPr>
            <a:xfrm flipV="1">
              <a:off x="6855229" y="1025452"/>
              <a:ext cx="0" cy="2348294"/>
            </a:xfrm>
            <a:prstGeom prst="line">
              <a:avLst/>
            </a:prstGeom>
            <a:ln w="19050">
              <a:prstDash val="sysDot"/>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54C5C55F-2CB7-904D-C401-45EC78F6F7AF}"/>
                </a:ext>
              </a:extLst>
            </p:cNvPr>
            <p:cNvSpPr txBox="1"/>
            <p:nvPr/>
          </p:nvSpPr>
          <p:spPr>
            <a:xfrm>
              <a:off x="1692834" y="3383846"/>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0</a:t>
              </a:r>
            </a:p>
          </p:txBody>
        </p:sp>
        <p:sp>
          <p:nvSpPr>
            <p:cNvPr id="24" name="TextBox 23">
              <a:extLst>
                <a:ext uri="{FF2B5EF4-FFF2-40B4-BE49-F238E27FC236}">
                  <a16:creationId xmlns:a16="http://schemas.microsoft.com/office/drawing/2014/main" id="{E308D921-F0F0-D49F-89C0-87CD805FD0C9}"/>
                </a:ext>
              </a:extLst>
            </p:cNvPr>
            <p:cNvSpPr txBox="1"/>
            <p:nvPr/>
          </p:nvSpPr>
          <p:spPr>
            <a:xfrm>
              <a:off x="1902504" y="3383846"/>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a:t>
              </a:r>
            </a:p>
          </p:txBody>
        </p:sp>
        <p:sp>
          <p:nvSpPr>
            <p:cNvPr id="25" name="TextBox 24">
              <a:extLst>
                <a:ext uri="{FF2B5EF4-FFF2-40B4-BE49-F238E27FC236}">
                  <a16:creationId xmlns:a16="http://schemas.microsoft.com/office/drawing/2014/main" id="{4C177966-1C4B-02C1-395D-6860F873817E}"/>
                </a:ext>
              </a:extLst>
            </p:cNvPr>
            <p:cNvSpPr txBox="1"/>
            <p:nvPr/>
          </p:nvSpPr>
          <p:spPr>
            <a:xfrm>
              <a:off x="2106352" y="3383846"/>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a:t>
              </a:r>
            </a:p>
          </p:txBody>
        </p:sp>
        <p:sp>
          <p:nvSpPr>
            <p:cNvPr id="26" name="TextBox 25">
              <a:extLst>
                <a:ext uri="{FF2B5EF4-FFF2-40B4-BE49-F238E27FC236}">
                  <a16:creationId xmlns:a16="http://schemas.microsoft.com/office/drawing/2014/main" id="{0DBC5237-E6B6-F98C-DC80-A6BC770C59CD}"/>
                </a:ext>
              </a:extLst>
            </p:cNvPr>
            <p:cNvSpPr txBox="1"/>
            <p:nvPr/>
          </p:nvSpPr>
          <p:spPr>
            <a:xfrm>
              <a:off x="2316024" y="3383846"/>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9</a:t>
              </a:r>
            </a:p>
          </p:txBody>
        </p:sp>
        <p:sp>
          <p:nvSpPr>
            <p:cNvPr id="27" name="TextBox 26">
              <a:extLst>
                <a:ext uri="{FF2B5EF4-FFF2-40B4-BE49-F238E27FC236}">
                  <a16:creationId xmlns:a16="http://schemas.microsoft.com/office/drawing/2014/main" id="{28D1D656-6ED0-F013-A465-E111BEB48ABC}"/>
                </a:ext>
              </a:extLst>
            </p:cNvPr>
            <p:cNvSpPr txBox="1"/>
            <p:nvPr/>
          </p:nvSpPr>
          <p:spPr>
            <a:xfrm>
              <a:off x="2490731"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12</a:t>
              </a:r>
            </a:p>
          </p:txBody>
        </p:sp>
        <p:sp>
          <p:nvSpPr>
            <p:cNvPr id="29" name="TextBox 28">
              <a:extLst>
                <a:ext uri="{FF2B5EF4-FFF2-40B4-BE49-F238E27FC236}">
                  <a16:creationId xmlns:a16="http://schemas.microsoft.com/office/drawing/2014/main" id="{23123956-EBAB-E3AF-F79D-FCAD9D059BA7}"/>
                </a:ext>
              </a:extLst>
            </p:cNvPr>
            <p:cNvSpPr txBox="1"/>
            <p:nvPr/>
          </p:nvSpPr>
          <p:spPr>
            <a:xfrm>
              <a:off x="2700401"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15</a:t>
              </a:r>
            </a:p>
          </p:txBody>
        </p:sp>
        <p:sp>
          <p:nvSpPr>
            <p:cNvPr id="30" name="TextBox 29">
              <a:extLst>
                <a:ext uri="{FF2B5EF4-FFF2-40B4-BE49-F238E27FC236}">
                  <a16:creationId xmlns:a16="http://schemas.microsoft.com/office/drawing/2014/main" id="{E6FF83AE-FA5D-D615-7173-869415293904}"/>
                </a:ext>
              </a:extLst>
            </p:cNvPr>
            <p:cNvSpPr txBox="1"/>
            <p:nvPr/>
          </p:nvSpPr>
          <p:spPr>
            <a:xfrm>
              <a:off x="2910599"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18</a:t>
              </a:r>
            </a:p>
          </p:txBody>
        </p:sp>
        <p:sp>
          <p:nvSpPr>
            <p:cNvPr id="31" name="TextBox 30">
              <a:extLst>
                <a:ext uri="{FF2B5EF4-FFF2-40B4-BE49-F238E27FC236}">
                  <a16:creationId xmlns:a16="http://schemas.microsoft.com/office/drawing/2014/main" id="{FDE95804-0B44-B63C-D993-C1D85B016F09}"/>
                </a:ext>
              </a:extLst>
            </p:cNvPr>
            <p:cNvSpPr txBox="1"/>
            <p:nvPr/>
          </p:nvSpPr>
          <p:spPr>
            <a:xfrm>
              <a:off x="3126620"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21</a:t>
              </a:r>
            </a:p>
          </p:txBody>
        </p:sp>
        <p:sp>
          <p:nvSpPr>
            <p:cNvPr id="32" name="TextBox 31">
              <a:extLst>
                <a:ext uri="{FF2B5EF4-FFF2-40B4-BE49-F238E27FC236}">
                  <a16:creationId xmlns:a16="http://schemas.microsoft.com/office/drawing/2014/main" id="{6A0D4E8E-89DF-5F81-CBB2-F241A8233E2E}"/>
                </a:ext>
              </a:extLst>
            </p:cNvPr>
            <p:cNvSpPr txBox="1"/>
            <p:nvPr/>
          </p:nvSpPr>
          <p:spPr>
            <a:xfrm>
              <a:off x="3335765"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24</a:t>
              </a:r>
            </a:p>
          </p:txBody>
        </p:sp>
        <p:sp>
          <p:nvSpPr>
            <p:cNvPr id="33" name="TextBox 32">
              <a:extLst>
                <a:ext uri="{FF2B5EF4-FFF2-40B4-BE49-F238E27FC236}">
                  <a16:creationId xmlns:a16="http://schemas.microsoft.com/office/drawing/2014/main" id="{F07672AB-356C-27AB-7465-33DEFCE730C8}"/>
                </a:ext>
              </a:extLst>
            </p:cNvPr>
            <p:cNvSpPr txBox="1"/>
            <p:nvPr/>
          </p:nvSpPr>
          <p:spPr>
            <a:xfrm>
              <a:off x="3545436"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27</a:t>
              </a:r>
            </a:p>
          </p:txBody>
        </p:sp>
        <p:sp>
          <p:nvSpPr>
            <p:cNvPr id="34" name="TextBox 33">
              <a:extLst>
                <a:ext uri="{FF2B5EF4-FFF2-40B4-BE49-F238E27FC236}">
                  <a16:creationId xmlns:a16="http://schemas.microsoft.com/office/drawing/2014/main" id="{45DC67A4-3FD4-4C1F-07DF-4B16019289C1}"/>
                </a:ext>
              </a:extLst>
            </p:cNvPr>
            <p:cNvSpPr txBox="1"/>
            <p:nvPr/>
          </p:nvSpPr>
          <p:spPr>
            <a:xfrm>
              <a:off x="3755634"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30</a:t>
              </a:r>
            </a:p>
          </p:txBody>
        </p:sp>
        <p:sp>
          <p:nvSpPr>
            <p:cNvPr id="35" name="TextBox 34">
              <a:extLst>
                <a:ext uri="{FF2B5EF4-FFF2-40B4-BE49-F238E27FC236}">
                  <a16:creationId xmlns:a16="http://schemas.microsoft.com/office/drawing/2014/main" id="{F51BA68A-81FC-C157-7CD5-BB2BA596B46E}"/>
                </a:ext>
              </a:extLst>
            </p:cNvPr>
            <p:cNvSpPr txBox="1"/>
            <p:nvPr/>
          </p:nvSpPr>
          <p:spPr>
            <a:xfrm>
              <a:off x="3965306"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33</a:t>
              </a:r>
            </a:p>
          </p:txBody>
        </p:sp>
        <p:sp>
          <p:nvSpPr>
            <p:cNvPr id="36" name="TextBox 35">
              <a:extLst>
                <a:ext uri="{FF2B5EF4-FFF2-40B4-BE49-F238E27FC236}">
                  <a16:creationId xmlns:a16="http://schemas.microsoft.com/office/drawing/2014/main" id="{0AD54669-55A1-A270-84B5-6B3B46B67A25}"/>
                </a:ext>
              </a:extLst>
            </p:cNvPr>
            <p:cNvSpPr txBox="1"/>
            <p:nvPr/>
          </p:nvSpPr>
          <p:spPr>
            <a:xfrm>
              <a:off x="417287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36</a:t>
              </a:r>
            </a:p>
          </p:txBody>
        </p:sp>
        <p:sp>
          <p:nvSpPr>
            <p:cNvPr id="37" name="TextBox 36">
              <a:extLst>
                <a:ext uri="{FF2B5EF4-FFF2-40B4-BE49-F238E27FC236}">
                  <a16:creationId xmlns:a16="http://schemas.microsoft.com/office/drawing/2014/main" id="{D391E690-9586-2132-AE84-244D7AFBC8DE}"/>
                </a:ext>
              </a:extLst>
            </p:cNvPr>
            <p:cNvSpPr txBox="1"/>
            <p:nvPr/>
          </p:nvSpPr>
          <p:spPr>
            <a:xfrm>
              <a:off x="4382544"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39</a:t>
              </a:r>
            </a:p>
          </p:txBody>
        </p:sp>
        <p:sp>
          <p:nvSpPr>
            <p:cNvPr id="38" name="TextBox 37">
              <a:extLst>
                <a:ext uri="{FF2B5EF4-FFF2-40B4-BE49-F238E27FC236}">
                  <a16:creationId xmlns:a16="http://schemas.microsoft.com/office/drawing/2014/main" id="{E6F0DCFC-5083-0240-3EA6-D81F2E14355D}"/>
                </a:ext>
              </a:extLst>
            </p:cNvPr>
            <p:cNvSpPr txBox="1"/>
            <p:nvPr/>
          </p:nvSpPr>
          <p:spPr>
            <a:xfrm>
              <a:off x="460544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42</a:t>
              </a:r>
            </a:p>
          </p:txBody>
        </p:sp>
        <p:sp>
          <p:nvSpPr>
            <p:cNvPr id="39" name="TextBox 38">
              <a:extLst>
                <a:ext uri="{FF2B5EF4-FFF2-40B4-BE49-F238E27FC236}">
                  <a16:creationId xmlns:a16="http://schemas.microsoft.com/office/drawing/2014/main" id="{95B7026B-DEA3-C956-6BE1-72309EF6C640}"/>
                </a:ext>
              </a:extLst>
            </p:cNvPr>
            <p:cNvSpPr txBox="1"/>
            <p:nvPr/>
          </p:nvSpPr>
          <p:spPr>
            <a:xfrm>
              <a:off x="481511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45</a:t>
              </a:r>
            </a:p>
          </p:txBody>
        </p:sp>
        <p:sp>
          <p:nvSpPr>
            <p:cNvPr id="40" name="TextBox 39">
              <a:extLst>
                <a:ext uri="{FF2B5EF4-FFF2-40B4-BE49-F238E27FC236}">
                  <a16:creationId xmlns:a16="http://schemas.microsoft.com/office/drawing/2014/main" id="{D6613CCC-DA8B-6123-05C4-6CC06623679F}"/>
                </a:ext>
              </a:extLst>
            </p:cNvPr>
            <p:cNvSpPr txBox="1"/>
            <p:nvPr/>
          </p:nvSpPr>
          <p:spPr>
            <a:xfrm>
              <a:off x="5018435"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48</a:t>
              </a:r>
            </a:p>
          </p:txBody>
        </p:sp>
        <p:sp>
          <p:nvSpPr>
            <p:cNvPr id="41" name="TextBox 40">
              <a:extLst>
                <a:ext uri="{FF2B5EF4-FFF2-40B4-BE49-F238E27FC236}">
                  <a16:creationId xmlns:a16="http://schemas.microsoft.com/office/drawing/2014/main" id="{3E908F52-BBA6-8381-439C-B35B1F5A4627}"/>
                </a:ext>
              </a:extLst>
            </p:cNvPr>
            <p:cNvSpPr txBox="1"/>
            <p:nvPr/>
          </p:nvSpPr>
          <p:spPr>
            <a:xfrm>
              <a:off x="5234455"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51</a:t>
              </a:r>
            </a:p>
          </p:txBody>
        </p:sp>
        <p:sp>
          <p:nvSpPr>
            <p:cNvPr id="42" name="TextBox 41">
              <a:extLst>
                <a:ext uri="{FF2B5EF4-FFF2-40B4-BE49-F238E27FC236}">
                  <a16:creationId xmlns:a16="http://schemas.microsoft.com/office/drawing/2014/main" id="{9AFDFF0B-BC60-D396-0646-1EAEF74E7AAE}"/>
                </a:ext>
              </a:extLst>
            </p:cNvPr>
            <p:cNvSpPr txBox="1"/>
            <p:nvPr/>
          </p:nvSpPr>
          <p:spPr>
            <a:xfrm>
              <a:off x="543195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54</a:t>
              </a:r>
            </a:p>
          </p:txBody>
        </p:sp>
        <p:sp>
          <p:nvSpPr>
            <p:cNvPr id="43" name="TextBox 42">
              <a:extLst>
                <a:ext uri="{FF2B5EF4-FFF2-40B4-BE49-F238E27FC236}">
                  <a16:creationId xmlns:a16="http://schemas.microsoft.com/office/drawing/2014/main" id="{175A2D9E-22D5-B470-04C9-38996AC31927}"/>
                </a:ext>
              </a:extLst>
            </p:cNvPr>
            <p:cNvSpPr txBox="1"/>
            <p:nvPr/>
          </p:nvSpPr>
          <p:spPr>
            <a:xfrm>
              <a:off x="5641624"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57</a:t>
              </a:r>
            </a:p>
          </p:txBody>
        </p:sp>
        <p:sp>
          <p:nvSpPr>
            <p:cNvPr id="44" name="TextBox 43">
              <a:extLst>
                <a:ext uri="{FF2B5EF4-FFF2-40B4-BE49-F238E27FC236}">
                  <a16:creationId xmlns:a16="http://schemas.microsoft.com/office/drawing/2014/main" id="{453766F6-D784-0C9C-8F85-26A3A8711672}"/>
                </a:ext>
              </a:extLst>
            </p:cNvPr>
            <p:cNvSpPr txBox="1"/>
            <p:nvPr/>
          </p:nvSpPr>
          <p:spPr>
            <a:xfrm>
              <a:off x="5861892"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60</a:t>
              </a:r>
            </a:p>
          </p:txBody>
        </p:sp>
        <p:sp>
          <p:nvSpPr>
            <p:cNvPr id="45" name="TextBox 44">
              <a:extLst>
                <a:ext uri="{FF2B5EF4-FFF2-40B4-BE49-F238E27FC236}">
                  <a16:creationId xmlns:a16="http://schemas.microsoft.com/office/drawing/2014/main" id="{3956AEF3-3927-89FB-BADD-06F503315F57}"/>
                </a:ext>
              </a:extLst>
            </p:cNvPr>
            <p:cNvSpPr txBox="1"/>
            <p:nvPr/>
          </p:nvSpPr>
          <p:spPr>
            <a:xfrm>
              <a:off x="607156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63</a:t>
              </a:r>
            </a:p>
          </p:txBody>
        </p:sp>
        <p:sp>
          <p:nvSpPr>
            <p:cNvPr id="46" name="TextBox 45">
              <a:extLst>
                <a:ext uri="{FF2B5EF4-FFF2-40B4-BE49-F238E27FC236}">
                  <a16:creationId xmlns:a16="http://schemas.microsoft.com/office/drawing/2014/main" id="{DD369FC4-370B-2536-004A-0FF61DCDD839}"/>
                </a:ext>
              </a:extLst>
            </p:cNvPr>
            <p:cNvSpPr txBox="1"/>
            <p:nvPr/>
          </p:nvSpPr>
          <p:spPr>
            <a:xfrm>
              <a:off x="6275411"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66</a:t>
              </a:r>
            </a:p>
          </p:txBody>
        </p:sp>
        <p:sp>
          <p:nvSpPr>
            <p:cNvPr id="47" name="TextBox 46">
              <a:extLst>
                <a:ext uri="{FF2B5EF4-FFF2-40B4-BE49-F238E27FC236}">
                  <a16:creationId xmlns:a16="http://schemas.microsoft.com/office/drawing/2014/main" id="{A7226B53-3B6D-AE7E-6FA4-6379DDBBBD2A}"/>
                </a:ext>
              </a:extLst>
            </p:cNvPr>
            <p:cNvSpPr txBox="1"/>
            <p:nvPr/>
          </p:nvSpPr>
          <p:spPr>
            <a:xfrm>
              <a:off x="6491432"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69</a:t>
              </a:r>
            </a:p>
          </p:txBody>
        </p:sp>
        <p:sp>
          <p:nvSpPr>
            <p:cNvPr id="48" name="TextBox 47">
              <a:extLst>
                <a:ext uri="{FF2B5EF4-FFF2-40B4-BE49-F238E27FC236}">
                  <a16:creationId xmlns:a16="http://schemas.microsoft.com/office/drawing/2014/main" id="{2353817C-47EF-ADA9-115D-B64EBB6ACE95}"/>
                </a:ext>
              </a:extLst>
            </p:cNvPr>
            <p:cNvSpPr txBox="1"/>
            <p:nvPr/>
          </p:nvSpPr>
          <p:spPr>
            <a:xfrm>
              <a:off x="6698434"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72</a:t>
              </a:r>
            </a:p>
          </p:txBody>
        </p:sp>
        <p:sp>
          <p:nvSpPr>
            <p:cNvPr id="49" name="TextBox 48">
              <a:extLst>
                <a:ext uri="{FF2B5EF4-FFF2-40B4-BE49-F238E27FC236}">
                  <a16:creationId xmlns:a16="http://schemas.microsoft.com/office/drawing/2014/main" id="{30B18B3F-442F-C0D6-24CC-4A1546100D49}"/>
                </a:ext>
              </a:extLst>
            </p:cNvPr>
            <p:cNvSpPr txBox="1"/>
            <p:nvPr/>
          </p:nvSpPr>
          <p:spPr>
            <a:xfrm>
              <a:off x="6908105"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75</a:t>
              </a:r>
            </a:p>
          </p:txBody>
        </p:sp>
        <p:sp>
          <p:nvSpPr>
            <p:cNvPr id="50" name="TextBox 49">
              <a:extLst>
                <a:ext uri="{FF2B5EF4-FFF2-40B4-BE49-F238E27FC236}">
                  <a16:creationId xmlns:a16="http://schemas.microsoft.com/office/drawing/2014/main" id="{195B1C70-4748-BF09-CD13-C5807E247D87}"/>
                </a:ext>
              </a:extLst>
            </p:cNvPr>
            <p:cNvSpPr txBox="1"/>
            <p:nvPr/>
          </p:nvSpPr>
          <p:spPr>
            <a:xfrm>
              <a:off x="711830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78</a:t>
              </a:r>
            </a:p>
          </p:txBody>
        </p:sp>
        <p:sp>
          <p:nvSpPr>
            <p:cNvPr id="51" name="TextBox 50">
              <a:extLst>
                <a:ext uri="{FF2B5EF4-FFF2-40B4-BE49-F238E27FC236}">
                  <a16:creationId xmlns:a16="http://schemas.microsoft.com/office/drawing/2014/main" id="{8AF6FB10-A5BE-67A7-586C-5384C9A2F8FA}"/>
                </a:ext>
              </a:extLst>
            </p:cNvPr>
            <p:cNvSpPr txBox="1"/>
            <p:nvPr/>
          </p:nvSpPr>
          <p:spPr>
            <a:xfrm>
              <a:off x="7327974"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81</a:t>
              </a:r>
            </a:p>
          </p:txBody>
        </p:sp>
        <p:sp>
          <p:nvSpPr>
            <p:cNvPr id="52" name="TextBox 51">
              <a:extLst>
                <a:ext uri="{FF2B5EF4-FFF2-40B4-BE49-F238E27FC236}">
                  <a16:creationId xmlns:a16="http://schemas.microsoft.com/office/drawing/2014/main" id="{E115AA58-EBBD-70E8-D3C7-72785B7753B0}"/>
                </a:ext>
              </a:extLst>
            </p:cNvPr>
            <p:cNvSpPr txBox="1"/>
            <p:nvPr/>
          </p:nvSpPr>
          <p:spPr>
            <a:xfrm>
              <a:off x="7548242"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84</a:t>
              </a:r>
            </a:p>
          </p:txBody>
        </p:sp>
        <p:sp>
          <p:nvSpPr>
            <p:cNvPr id="53" name="TextBox 52">
              <a:extLst>
                <a:ext uri="{FF2B5EF4-FFF2-40B4-BE49-F238E27FC236}">
                  <a16:creationId xmlns:a16="http://schemas.microsoft.com/office/drawing/2014/main" id="{E4882DC1-42FF-B43C-C10D-91CFFF95EB05}"/>
                </a:ext>
              </a:extLst>
            </p:cNvPr>
            <p:cNvSpPr txBox="1"/>
            <p:nvPr/>
          </p:nvSpPr>
          <p:spPr>
            <a:xfrm>
              <a:off x="775791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87</a:t>
              </a:r>
            </a:p>
          </p:txBody>
        </p:sp>
        <p:sp>
          <p:nvSpPr>
            <p:cNvPr id="54" name="TextBox 53">
              <a:extLst>
                <a:ext uri="{FF2B5EF4-FFF2-40B4-BE49-F238E27FC236}">
                  <a16:creationId xmlns:a16="http://schemas.microsoft.com/office/drawing/2014/main" id="{AABA359D-B166-5D9A-F3E9-D43142A84421}"/>
                </a:ext>
              </a:extLst>
            </p:cNvPr>
            <p:cNvSpPr txBox="1"/>
            <p:nvPr/>
          </p:nvSpPr>
          <p:spPr>
            <a:xfrm>
              <a:off x="7961761"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90</a:t>
              </a:r>
            </a:p>
          </p:txBody>
        </p:sp>
        <p:sp>
          <p:nvSpPr>
            <p:cNvPr id="55" name="TextBox 54">
              <a:extLst>
                <a:ext uri="{FF2B5EF4-FFF2-40B4-BE49-F238E27FC236}">
                  <a16:creationId xmlns:a16="http://schemas.microsoft.com/office/drawing/2014/main" id="{952CEF24-9656-1D1A-933D-2FE2375426F8}"/>
                </a:ext>
              </a:extLst>
            </p:cNvPr>
            <p:cNvSpPr txBox="1"/>
            <p:nvPr/>
          </p:nvSpPr>
          <p:spPr>
            <a:xfrm>
              <a:off x="1222369" y="936021"/>
              <a:ext cx="381836"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100</a:t>
              </a:r>
            </a:p>
          </p:txBody>
        </p:sp>
        <p:sp>
          <p:nvSpPr>
            <p:cNvPr id="56" name="TextBox 55">
              <a:extLst>
                <a:ext uri="{FF2B5EF4-FFF2-40B4-BE49-F238E27FC236}">
                  <a16:creationId xmlns:a16="http://schemas.microsoft.com/office/drawing/2014/main" id="{67836FED-A03F-0A37-E8C9-B21D7D5698ED}"/>
                </a:ext>
              </a:extLst>
            </p:cNvPr>
            <p:cNvSpPr txBox="1"/>
            <p:nvPr/>
          </p:nvSpPr>
          <p:spPr>
            <a:xfrm>
              <a:off x="1288094" y="1397325"/>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80</a:t>
              </a:r>
            </a:p>
          </p:txBody>
        </p:sp>
        <p:sp>
          <p:nvSpPr>
            <p:cNvPr id="57" name="TextBox 56">
              <a:extLst>
                <a:ext uri="{FF2B5EF4-FFF2-40B4-BE49-F238E27FC236}">
                  <a16:creationId xmlns:a16="http://schemas.microsoft.com/office/drawing/2014/main" id="{8A9FFFE6-E06F-9E7C-45F3-94543A1F0BA5}"/>
                </a:ext>
              </a:extLst>
            </p:cNvPr>
            <p:cNvSpPr txBox="1"/>
            <p:nvPr/>
          </p:nvSpPr>
          <p:spPr>
            <a:xfrm>
              <a:off x="1288094" y="1847237"/>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60</a:t>
              </a:r>
            </a:p>
          </p:txBody>
        </p:sp>
        <p:sp>
          <p:nvSpPr>
            <p:cNvPr id="58" name="TextBox 57">
              <a:extLst>
                <a:ext uri="{FF2B5EF4-FFF2-40B4-BE49-F238E27FC236}">
                  <a16:creationId xmlns:a16="http://schemas.microsoft.com/office/drawing/2014/main" id="{3CD3B9A3-AB17-0C95-D143-5E49CC772D85}"/>
                </a:ext>
              </a:extLst>
            </p:cNvPr>
            <p:cNvSpPr txBox="1"/>
            <p:nvPr/>
          </p:nvSpPr>
          <p:spPr>
            <a:xfrm>
              <a:off x="1288094" y="2308540"/>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40</a:t>
              </a:r>
            </a:p>
          </p:txBody>
        </p:sp>
        <p:sp>
          <p:nvSpPr>
            <p:cNvPr id="59" name="TextBox 58">
              <a:extLst>
                <a:ext uri="{FF2B5EF4-FFF2-40B4-BE49-F238E27FC236}">
                  <a16:creationId xmlns:a16="http://schemas.microsoft.com/office/drawing/2014/main" id="{6A3AD4FB-0147-BBB1-FE0D-87EA503ED781}"/>
                </a:ext>
              </a:extLst>
            </p:cNvPr>
            <p:cNvSpPr txBox="1"/>
            <p:nvPr/>
          </p:nvSpPr>
          <p:spPr>
            <a:xfrm>
              <a:off x="1288094" y="2758453"/>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20</a:t>
              </a:r>
            </a:p>
          </p:txBody>
        </p:sp>
        <p:sp>
          <p:nvSpPr>
            <p:cNvPr id="60" name="TextBox 59">
              <a:extLst>
                <a:ext uri="{FF2B5EF4-FFF2-40B4-BE49-F238E27FC236}">
                  <a16:creationId xmlns:a16="http://schemas.microsoft.com/office/drawing/2014/main" id="{3E4B1AA5-8C4E-F0A5-7484-339FF510DC32}"/>
                </a:ext>
              </a:extLst>
            </p:cNvPr>
            <p:cNvSpPr txBox="1"/>
            <p:nvPr/>
          </p:nvSpPr>
          <p:spPr>
            <a:xfrm>
              <a:off x="1353816" y="3219756"/>
              <a:ext cx="250390"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0</a:t>
              </a:r>
            </a:p>
          </p:txBody>
        </p:sp>
        <p:sp>
          <p:nvSpPr>
            <p:cNvPr id="61" name="TextBox 60">
              <a:extLst>
                <a:ext uri="{FF2B5EF4-FFF2-40B4-BE49-F238E27FC236}">
                  <a16:creationId xmlns:a16="http://schemas.microsoft.com/office/drawing/2014/main" id="{FD4282DC-6502-D820-C164-4475FF4E1E4D}"/>
                </a:ext>
              </a:extLst>
            </p:cNvPr>
            <p:cNvSpPr txBox="1"/>
            <p:nvPr/>
          </p:nvSpPr>
          <p:spPr>
            <a:xfrm rot="16200000">
              <a:off x="-77484" y="2066073"/>
              <a:ext cx="2389328" cy="246221"/>
            </a:xfrm>
            <a:prstGeom prst="rect">
              <a:avLst/>
            </a:prstGeom>
            <a:noFill/>
          </p:spPr>
          <p:txBody>
            <a:bodyPr wrap="squar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Progression-Free Survival, %</a:t>
              </a:r>
            </a:p>
          </p:txBody>
        </p:sp>
        <p:sp>
          <p:nvSpPr>
            <p:cNvPr id="62" name="Freeform 61">
              <a:extLst>
                <a:ext uri="{FF2B5EF4-FFF2-40B4-BE49-F238E27FC236}">
                  <a16:creationId xmlns:a16="http://schemas.microsoft.com/office/drawing/2014/main" id="{DF6CBBF6-E040-A5E5-D4CC-206D3F4F3C93}"/>
                </a:ext>
              </a:extLst>
            </p:cNvPr>
            <p:cNvSpPr/>
            <p:nvPr/>
          </p:nvSpPr>
          <p:spPr>
            <a:xfrm>
              <a:off x="1604875" y="1033064"/>
              <a:ext cx="6508583" cy="2339718"/>
            </a:xfrm>
            <a:custGeom>
              <a:avLst/>
              <a:gdLst>
                <a:gd name="connsiteX0" fmla="*/ 0 w 6711896"/>
                <a:gd name="connsiteY0" fmla="*/ 0 h 2663410"/>
                <a:gd name="connsiteX1" fmla="*/ 0 w 6711896"/>
                <a:gd name="connsiteY1" fmla="*/ 2663411 h 2663410"/>
                <a:gd name="connsiteX2" fmla="*/ 6711897 w 6711896"/>
                <a:gd name="connsiteY2" fmla="*/ 2663411 h 2663410"/>
              </a:gdLst>
              <a:ahLst/>
              <a:cxnLst>
                <a:cxn ang="0">
                  <a:pos x="connsiteX0" y="connsiteY0"/>
                </a:cxn>
                <a:cxn ang="0">
                  <a:pos x="connsiteX1" y="connsiteY1"/>
                </a:cxn>
                <a:cxn ang="0">
                  <a:pos x="connsiteX2" y="connsiteY2"/>
                </a:cxn>
              </a:cxnLst>
              <a:rect l="l" t="t" r="r" b="b"/>
              <a:pathLst>
                <a:path w="6711896" h="2663410">
                  <a:moveTo>
                    <a:pt x="0" y="0"/>
                  </a:moveTo>
                  <a:lnTo>
                    <a:pt x="0" y="2663411"/>
                  </a:lnTo>
                  <a:lnTo>
                    <a:pt x="6711897" y="2663411"/>
                  </a:lnTo>
                </a:path>
              </a:pathLst>
            </a:custGeom>
            <a:noFill/>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63" name="Freeform 62">
              <a:extLst>
                <a:ext uri="{FF2B5EF4-FFF2-40B4-BE49-F238E27FC236}">
                  <a16:creationId xmlns:a16="http://schemas.microsoft.com/office/drawing/2014/main" id="{A6795FCA-C60E-111D-19B6-1EB339594EB1}"/>
                </a:ext>
              </a:extLst>
            </p:cNvPr>
            <p:cNvSpPr/>
            <p:nvPr/>
          </p:nvSpPr>
          <p:spPr>
            <a:xfrm>
              <a:off x="453894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00" name="Freeform 3199">
              <a:extLst>
                <a:ext uri="{FF2B5EF4-FFF2-40B4-BE49-F238E27FC236}">
                  <a16:creationId xmlns:a16="http://schemas.microsoft.com/office/drawing/2014/main" id="{5705A019-CE32-3E66-5305-0373AC8B8696}"/>
                </a:ext>
              </a:extLst>
            </p:cNvPr>
            <p:cNvSpPr/>
            <p:nvPr/>
          </p:nvSpPr>
          <p:spPr>
            <a:xfrm>
              <a:off x="4120883"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01" name="Freeform 3200">
              <a:extLst>
                <a:ext uri="{FF2B5EF4-FFF2-40B4-BE49-F238E27FC236}">
                  <a16:creationId xmlns:a16="http://schemas.microsoft.com/office/drawing/2014/main" id="{9A790FCB-64D9-94CD-4C5D-9DC185F9CA9B}"/>
                </a:ext>
              </a:extLst>
            </p:cNvPr>
            <p:cNvSpPr/>
            <p:nvPr/>
          </p:nvSpPr>
          <p:spPr>
            <a:xfrm>
              <a:off x="4331821"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02" name="Freeform 3201">
              <a:extLst>
                <a:ext uri="{FF2B5EF4-FFF2-40B4-BE49-F238E27FC236}">
                  <a16:creationId xmlns:a16="http://schemas.microsoft.com/office/drawing/2014/main" id="{F1038712-FD7F-E846-6209-286D2AC12F37}"/>
                </a:ext>
              </a:extLst>
            </p:cNvPr>
            <p:cNvSpPr/>
            <p:nvPr/>
          </p:nvSpPr>
          <p:spPr>
            <a:xfrm>
              <a:off x="475242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03" name="Freeform 3202">
              <a:extLst>
                <a:ext uri="{FF2B5EF4-FFF2-40B4-BE49-F238E27FC236}">
                  <a16:creationId xmlns:a16="http://schemas.microsoft.com/office/drawing/2014/main" id="{405117DB-FD03-C0A5-EE8B-C5F1375931E2}"/>
                </a:ext>
              </a:extLst>
            </p:cNvPr>
            <p:cNvSpPr/>
            <p:nvPr/>
          </p:nvSpPr>
          <p:spPr>
            <a:xfrm>
              <a:off x="3702819"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04" name="Freeform 3203">
              <a:extLst>
                <a:ext uri="{FF2B5EF4-FFF2-40B4-BE49-F238E27FC236}">
                  <a16:creationId xmlns:a16="http://schemas.microsoft.com/office/drawing/2014/main" id="{560B484D-F105-018A-CEB1-9D79FFE03C44}"/>
                </a:ext>
              </a:extLst>
            </p:cNvPr>
            <p:cNvSpPr/>
            <p:nvPr/>
          </p:nvSpPr>
          <p:spPr>
            <a:xfrm>
              <a:off x="3284755"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05" name="Freeform 3204">
              <a:extLst>
                <a:ext uri="{FF2B5EF4-FFF2-40B4-BE49-F238E27FC236}">
                  <a16:creationId xmlns:a16="http://schemas.microsoft.com/office/drawing/2014/main" id="{56FF4ADF-A398-CCB7-9183-97414905A19F}"/>
                </a:ext>
              </a:extLst>
            </p:cNvPr>
            <p:cNvSpPr/>
            <p:nvPr/>
          </p:nvSpPr>
          <p:spPr>
            <a:xfrm>
              <a:off x="3495693"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06" name="Freeform 3205">
              <a:extLst>
                <a:ext uri="{FF2B5EF4-FFF2-40B4-BE49-F238E27FC236}">
                  <a16:creationId xmlns:a16="http://schemas.microsoft.com/office/drawing/2014/main" id="{6AF1B0F6-68F6-3C87-1CF3-04D91AF4C71B}"/>
                </a:ext>
              </a:extLst>
            </p:cNvPr>
            <p:cNvSpPr/>
            <p:nvPr/>
          </p:nvSpPr>
          <p:spPr>
            <a:xfrm>
              <a:off x="3916299"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07" name="Freeform 3206">
              <a:extLst>
                <a:ext uri="{FF2B5EF4-FFF2-40B4-BE49-F238E27FC236}">
                  <a16:creationId xmlns:a16="http://schemas.microsoft.com/office/drawing/2014/main" id="{BCC6800A-D743-1447-981E-833CC17D8CE9}"/>
                </a:ext>
              </a:extLst>
            </p:cNvPr>
            <p:cNvSpPr/>
            <p:nvPr/>
          </p:nvSpPr>
          <p:spPr>
            <a:xfrm>
              <a:off x="285906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08" name="Freeform 3207">
              <a:extLst>
                <a:ext uri="{FF2B5EF4-FFF2-40B4-BE49-F238E27FC236}">
                  <a16:creationId xmlns:a16="http://schemas.microsoft.com/office/drawing/2014/main" id="{C85635F1-857F-F9EE-722A-CBD96ACC7EA3}"/>
                </a:ext>
              </a:extLst>
            </p:cNvPr>
            <p:cNvSpPr/>
            <p:nvPr/>
          </p:nvSpPr>
          <p:spPr>
            <a:xfrm>
              <a:off x="2441003"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09" name="Freeform 3208">
              <a:extLst>
                <a:ext uri="{FF2B5EF4-FFF2-40B4-BE49-F238E27FC236}">
                  <a16:creationId xmlns:a16="http://schemas.microsoft.com/office/drawing/2014/main" id="{EA8EE05B-CF42-F38F-9EA8-8B5E4294243C}"/>
                </a:ext>
              </a:extLst>
            </p:cNvPr>
            <p:cNvSpPr/>
            <p:nvPr/>
          </p:nvSpPr>
          <p:spPr>
            <a:xfrm>
              <a:off x="2651941"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10" name="Freeform 3209">
              <a:extLst>
                <a:ext uri="{FF2B5EF4-FFF2-40B4-BE49-F238E27FC236}">
                  <a16:creationId xmlns:a16="http://schemas.microsoft.com/office/drawing/2014/main" id="{E63E5F80-59BC-B638-F66E-276C49B49EE5}"/>
                </a:ext>
              </a:extLst>
            </p:cNvPr>
            <p:cNvSpPr/>
            <p:nvPr/>
          </p:nvSpPr>
          <p:spPr>
            <a:xfrm>
              <a:off x="307254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11" name="Freeform 3210">
              <a:extLst>
                <a:ext uri="{FF2B5EF4-FFF2-40B4-BE49-F238E27FC236}">
                  <a16:creationId xmlns:a16="http://schemas.microsoft.com/office/drawing/2014/main" id="{1E119FBD-19E2-78F2-0424-A3D11AE2748E}"/>
                </a:ext>
              </a:extLst>
            </p:cNvPr>
            <p:cNvSpPr/>
            <p:nvPr/>
          </p:nvSpPr>
          <p:spPr>
            <a:xfrm>
              <a:off x="2022939"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12" name="Freeform 3211">
              <a:extLst>
                <a:ext uri="{FF2B5EF4-FFF2-40B4-BE49-F238E27FC236}">
                  <a16:creationId xmlns:a16="http://schemas.microsoft.com/office/drawing/2014/main" id="{9034CD53-C21E-D816-7A18-9671F9455068}"/>
                </a:ext>
              </a:extLst>
            </p:cNvPr>
            <p:cNvSpPr/>
            <p:nvPr/>
          </p:nvSpPr>
          <p:spPr>
            <a:xfrm>
              <a:off x="1552776" y="3326056"/>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13" name="Freeform 3212">
              <a:extLst>
                <a:ext uri="{FF2B5EF4-FFF2-40B4-BE49-F238E27FC236}">
                  <a16:creationId xmlns:a16="http://schemas.microsoft.com/office/drawing/2014/main" id="{07E573F7-0135-1EC4-00FF-52CC4A988F0F}"/>
                </a:ext>
              </a:extLst>
            </p:cNvPr>
            <p:cNvSpPr/>
            <p:nvPr/>
          </p:nvSpPr>
          <p:spPr>
            <a:xfrm>
              <a:off x="1552776" y="2866773"/>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14" name="Freeform 3213">
              <a:extLst>
                <a:ext uri="{FF2B5EF4-FFF2-40B4-BE49-F238E27FC236}">
                  <a16:creationId xmlns:a16="http://schemas.microsoft.com/office/drawing/2014/main" id="{8E7F044A-8351-3FBF-B31D-A5E2505101B4}"/>
                </a:ext>
              </a:extLst>
            </p:cNvPr>
            <p:cNvSpPr/>
            <p:nvPr/>
          </p:nvSpPr>
          <p:spPr>
            <a:xfrm>
              <a:off x="1552776" y="2412050"/>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15" name="Freeform 3214">
              <a:extLst>
                <a:ext uri="{FF2B5EF4-FFF2-40B4-BE49-F238E27FC236}">
                  <a16:creationId xmlns:a16="http://schemas.microsoft.com/office/drawing/2014/main" id="{68B694AE-65B4-14F8-D303-6BE908AD6860}"/>
                </a:ext>
              </a:extLst>
            </p:cNvPr>
            <p:cNvSpPr/>
            <p:nvPr/>
          </p:nvSpPr>
          <p:spPr>
            <a:xfrm>
              <a:off x="1552776" y="1951628"/>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16" name="Freeform 3215">
              <a:extLst>
                <a:ext uri="{FF2B5EF4-FFF2-40B4-BE49-F238E27FC236}">
                  <a16:creationId xmlns:a16="http://schemas.microsoft.com/office/drawing/2014/main" id="{598C6F46-59CB-0651-1A44-6015B414A21C}"/>
                </a:ext>
              </a:extLst>
            </p:cNvPr>
            <p:cNvSpPr/>
            <p:nvPr/>
          </p:nvSpPr>
          <p:spPr>
            <a:xfrm>
              <a:off x="1552776" y="1493485"/>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17" name="Freeform 3216">
              <a:extLst>
                <a:ext uri="{FF2B5EF4-FFF2-40B4-BE49-F238E27FC236}">
                  <a16:creationId xmlns:a16="http://schemas.microsoft.com/office/drawing/2014/main" id="{95E62F14-1C70-E6A5-020C-EB173DED6364}"/>
                </a:ext>
              </a:extLst>
            </p:cNvPr>
            <p:cNvSpPr/>
            <p:nvPr/>
          </p:nvSpPr>
          <p:spPr>
            <a:xfrm>
              <a:off x="1552776" y="1035344"/>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18" name="Freeform 3217">
              <a:extLst>
                <a:ext uri="{FF2B5EF4-FFF2-40B4-BE49-F238E27FC236}">
                  <a16:creationId xmlns:a16="http://schemas.microsoft.com/office/drawing/2014/main" id="{C3B38CF3-A2DA-44D7-5D71-0E95FAC871D9}"/>
                </a:ext>
              </a:extLst>
            </p:cNvPr>
            <p:cNvSpPr/>
            <p:nvPr/>
          </p:nvSpPr>
          <p:spPr>
            <a:xfrm>
              <a:off x="1815813"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19" name="Freeform 3218">
              <a:extLst>
                <a:ext uri="{FF2B5EF4-FFF2-40B4-BE49-F238E27FC236}">
                  <a16:creationId xmlns:a16="http://schemas.microsoft.com/office/drawing/2014/main" id="{F531FBD6-30BC-7CCE-067E-A28F0AD972B8}"/>
                </a:ext>
              </a:extLst>
            </p:cNvPr>
            <p:cNvSpPr/>
            <p:nvPr/>
          </p:nvSpPr>
          <p:spPr>
            <a:xfrm>
              <a:off x="2236419"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20" name="Freeform 3219">
              <a:extLst>
                <a:ext uri="{FF2B5EF4-FFF2-40B4-BE49-F238E27FC236}">
                  <a16:creationId xmlns:a16="http://schemas.microsoft.com/office/drawing/2014/main" id="{C1697915-22CF-CE2A-FFD3-228C33B30569}"/>
                </a:ext>
              </a:extLst>
            </p:cNvPr>
            <p:cNvSpPr/>
            <p:nvPr/>
          </p:nvSpPr>
          <p:spPr>
            <a:xfrm>
              <a:off x="6215015"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21" name="Freeform 3220">
              <a:extLst>
                <a:ext uri="{FF2B5EF4-FFF2-40B4-BE49-F238E27FC236}">
                  <a16:creationId xmlns:a16="http://schemas.microsoft.com/office/drawing/2014/main" id="{35DF1A2B-1984-6E9F-9D11-79C0DC667957}"/>
                </a:ext>
              </a:extLst>
            </p:cNvPr>
            <p:cNvSpPr/>
            <p:nvPr/>
          </p:nvSpPr>
          <p:spPr>
            <a:xfrm>
              <a:off x="5796951"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22" name="Freeform 3221">
              <a:extLst>
                <a:ext uri="{FF2B5EF4-FFF2-40B4-BE49-F238E27FC236}">
                  <a16:creationId xmlns:a16="http://schemas.microsoft.com/office/drawing/2014/main" id="{2F8B7D4B-D488-4508-D666-D9132CE1C7C6}"/>
                </a:ext>
              </a:extLst>
            </p:cNvPr>
            <p:cNvSpPr/>
            <p:nvPr/>
          </p:nvSpPr>
          <p:spPr>
            <a:xfrm>
              <a:off x="6007889"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23" name="Freeform 3222">
              <a:extLst>
                <a:ext uri="{FF2B5EF4-FFF2-40B4-BE49-F238E27FC236}">
                  <a16:creationId xmlns:a16="http://schemas.microsoft.com/office/drawing/2014/main" id="{EBE81792-46BD-8624-1863-FFD4531352F9}"/>
                </a:ext>
              </a:extLst>
            </p:cNvPr>
            <p:cNvSpPr/>
            <p:nvPr/>
          </p:nvSpPr>
          <p:spPr>
            <a:xfrm>
              <a:off x="6428495"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24" name="Freeform 3223">
              <a:extLst>
                <a:ext uri="{FF2B5EF4-FFF2-40B4-BE49-F238E27FC236}">
                  <a16:creationId xmlns:a16="http://schemas.microsoft.com/office/drawing/2014/main" id="{871C063B-8386-0D29-472C-7703091335F0}"/>
                </a:ext>
              </a:extLst>
            </p:cNvPr>
            <p:cNvSpPr/>
            <p:nvPr/>
          </p:nvSpPr>
          <p:spPr>
            <a:xfrm>
              <a:off x="537888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25" name="Freeform 3224">
              <a:extLst>
                <a:ext uri="{FF2B5EF4-FFF2-40B4-BE49-F238E27FC236}">
                  <a16:creationId xmlns:a16="http://schemas.microsoft.com/office/drawing/2014/main" id="{B8C88FA7-D982-A75E-A7B7-055933BA4C51}"/>
                </a:ext>
              </a:extLst>
            </p:cNvPr>
            <p:cNvSpPr/>
            <p:nvPr/>
          </p:nvSpPr>
          <p:spPr>
            <a:xfrm>
              <a:off x="4960823"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26" name="Freeform 3225">
              <a:extLst>
                <a:ext uri="{FF2B5EF4-FFF2-40B4-BE49-F238E27FC236}">
                  <a16:creationId xmlns:a16="http://schemas.microsoft.com/office/drawing/2014/main" id="{20793128-E9F4-7435-47D5-13548F65A952}"/>
                </a:ext>
              </a:extLst>
            </p:cNvPr>
            <p:cNvSpPr/>
            <p:nvPr/>
          </p:nvSpPr>
          <p:spPr>
            <a:xfrm>
              <a:off x="5171761"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27" name="Freeform 3226">
              <a:extLst>
                <a:ext uri="{FF2B5EF4-FFF2-40B4-BE49-F238E27FC236}">
                  <a16:creationId xmlns:a16="http://schemas.microsoft.com/office/drawing/2014/main" id="{AE32D1E5-56E8-8C9B-79A7-07740906E573}"/>
                </a:ext>
              </a:extLst>
            </p:cNvPr>
            <p:cNvSpPr/>
            <p:nvPr/>
          </p:nvSpPr>
          <p:spPr>
            <a:xfrm>
              <a:off x="559236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28" name="Freeform 3227">
              <a:extLst>
                <a:ext uri="{FF2B5EF4-FFF2-40B4-BE49-F238E27FC236}">
                  <a16:creationId xmlns:a16="http://schemas.microsoft.com/office/drawing/2014/main" id="{5857C091-FFE2-605F-D71F-7004EBA2FCCF}"/>
                </a:ext>
              </a:extLst>
            </p:cNvPr>
            <p:cNvSpPr/>
            <p:nvPr/>
          </p:nvSpPr>
          <p:spPr>
            <a:xfrm>
              <a:off x="7899978"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29" name="Freeform 3228">
              <a:extLst>
                <a:ext uri="{FF2B5EF4-FFF2-40B4-BE49-F238E27FC236}">
                  <a16:creationId xmlns:a16="http://schemas.microsoft.com/office/drawing/2014/main" id="{E8FC70C0-61D0-B151-B055-34FB96EE2087}"/>
                </a:ext>
              </a:extLst>
            </p:cNvPr>
            <p:cNvSpPr/>
            <p:nvPr/>
          </p:nvSpPr>
          <p:spPr>
            <a:xfrm>
              <a:off x="7481914"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30" name="Freeform 3229">
              <a:extLst>
                <a:ext uri="{FF2B5EF4-FFF2-40B4-BE49-F238E27FC236}">
                  <a16:creationId xmlns:a16="http://schemas.microsoft.com/office/drawing/2014/main" id="{DA629C50-C3BA-E613-20E5-548A95CD561E}"/>
                </a:ext>
              </a:extLst>
            </p:cNvPr>
            <p:cNvSpPr/>
            <p:nvPr/>
          </p:nvSpPr>
          <p:spPr>
            <a:xfrm>
              <a:off x="7692852"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31" name="Freeform 3230">
              <a:extLst>
                <a:ext uri="{FF2B5EF4-FFF2-40B4-BE49-F238E27FC236}">
                  <a16:creationId xmlns:a16="http://schemas.microsoft.com/office/drawing/2014/main" id="{8C357C9E-646D-8A4B-DA2B-CAB2D0AA5292}"/>
                </a:ext>
              </a:extLst>
            </p:cNvPr>
            <p:cNvSpPr/>
            <p:nvPr/>
          </p:nvSpPr>
          <p:spPr>
            <a:xfrm>
              <a:off x="8113458"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32" name="Freeform 3231">
              <a:extLst>
                <a:ext uri="{FF2B5EF4-FFF2-40B4-BE49-F238E27FC236}">
                  <a16:creationId xmlns:a16="http://schemas.microsoft.com/office/drawing/2014/main" id="{1AC439F4-98F1-390E-426E-9E6EF82BAA9C}"/>
                </a:ext>
              </a:extLst>
            </p:cNvPr>
            <p:cNvSpPr/>
            <p:nvPr/>
          </p:nvSpPr>
          <p:spPr>
            <a:xfrm>
              <a:off x="7063850"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33" name="Freeform 3232">
              <a:extLst>
                <a:ext uri="{FF2B5EF4-FFF2-40B4-BE49-F238E27FC236}">
                  <a16:creationId xmlns:a16="http://schemas.microsoft.com/office/drawing/2014/main" id="{DB85DBEF-D3F3-4F0C-68A2-4D98A183E435}"/>
                </a:ext>
              </a:extLst>
            </p:cNvPr>
            <p:cNvSpPr/>
            <p:nvPr/>
          </p:nvSpPr>
          <p:spPr>
            <a:xfrm>
              <a:off x="6645786"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34" name="Freeform 3233">
              <a:extLst>
                <a:ext uri="{FF2B5EF4-FFF2-40B4-BE49-F238E27FC236}">
                  <a16:creationId xmlns:a16="http://schemas.microsoft.com/office/drawing/2014/main" id="{249FE6E5-0AEC-E96B-81C9-D9B6E6D730D1}"/>
                </a:ext>
              </a:extLst>
            </p:cNvPr>
            <p:cNvSpPr/>
            <p:nvPr/>
          </p:nvSpPr>
          <p:spPr>
            <a:xfrm>
              <a:off x="6856724"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35" name="Freeform 3234">
              <a:extLst>
                <a:ext uri="{FF2B5EF4-FFF2-40B4-BE49-F238E27FC236}">
                  <a16:creationId xmlns:a16="http://schemas.microsoft.com/office/drawing/2014/main" id="{0DF16A22-991E-F02B-12A2-F4067D1C6E51}"/>
                </a:ext>
              </a:extLst>
            </p:cNvPr>
            <p:cNvSpPr/>
            <p:nvPr/>
          </p:nvSpPr>
          <p:spPr>
            <a:xfrm>
              <a:off x="7277330"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3236" name="Graphic 55">
              <a:extLst>
                <a:ext uri="{FF2B5EF4-FFF2-40B4-BE49-F238E27FC236}">
                  <a16:creationId xmlns:a16="http://schemas.microsoft.com/office/drawing/2014/main" id="{539A8AE3-0B14-D5F5-F808-6A074679E99D}"/>
                </a:ext>
              </a:extLst>
            </p:cNvPr>
            <p:cNvGrpSpPr/>
            <p:nvPr/>
          </p:nvGrpSpPr>
          <p:grpSpPr>
            <a:xfrm>
              <a:off x="1775151" y="996594"/>
              <a:ext cx="6080352" cy="2255382"/>
              <a:chOff x="1775151" y="583774"/>
              <a:chExt cx="6080352" cy="2514737"/>
            </a:xfrm>
            <a:noFill/>
          </p:grpSpPr>
          <p:sp>
            <p:nvSpPr>
              <p:cNvPr id="4212" name="Freeform 4211">
                <a:extLst>
                  <a:ext uri="{FF2B5EF4-FFF2-40B4-BE49-F238E27FC236}">
                    <a16:creationId xmlns:a16="http://schemas.microsoft.com/office/drawing/2014/main" id="{EC5E3990-0780-2985-F603-46100A8122B3}"/>
                  </a:ext>
                </a:extLst>
              </p:cNvPr>
              <p:cNvSpPr/>
              <p:nvPr/>
            </p:nvSpPr>
            <p:spPr>
              <a:xfrm>
                <a:off x="1814543" y="620625"/>
                <a:ext cx="5978695" cy="1512146"/>
              </a:xfrm>
              <a:custGeom>
                <a:avLst/>
                <a:gdLst>
                  <a:gd name="connsiteX0" fmla="*/ 5978696 w 5978695"/>
                  <a:gd name="connsiteY0" fmla="*/ 1512146 h 1512146"/>
                  <a:gd name="connsiteX1" fmla="*/ 5035828 w 5978695"/>
                  <a:gd name="connsiteY1" fmla="*/ 1512146 h 1512146"/>
                  <a:gd name="connsiteX2" fmla="*/ 5035828 w 5978695"/>
                  <a:gd name="connsiteY2" fmla="*/ 1413031 h 1512146"/>
                  <a:gd name="connsiteX3" fmla="*/ 4849034 w 5978695"/>
                  <a:gd name="connsiteY3" fmla="*/ 1413031 h 1512146"/>
                  <a:gd name="connsiteX4" fmla="*/ 4849034 w 5978695"/>
                  <a:gd name="connsiteY4" fmla="*/ 1329164 h 1512146"/>
                  <a:gd name="connsiteX5" fmla="*/ 4640637 w 5978695"/>
                  <a:gd name="connsiteY5" fmla="*/ 1329164 h 1512146"/>
                  <a:gd name="connsiteX6" fmla="*/ 4640637 w 5978695"/>
                  <a:gd name="connsiteY6" fmla="*/ 1250380 h 1512146"/>
                  <a:gd name="connsiteX7" fmla="*/ 4302628 w 5978695"/>
                  <a:gd name="connsiteY7" fmla="*/ 1250380 h 1512146"/>
                  <a:gd name="connsiteX8" fmla="*/ 4302628 w 5978695"/>
                  <a:gd name="connsiteY8" fmla="*/ 1172866 h 1512146"/>
                  <a:gd name="connsiteX9" fmla="*/ 4100585 w 5978695"/>
                  <a:gd name="connsiteY9" fmla="*/ 1172866 h 1512146"/>
                  <a:gd name="connsiteX10" fmla="*/ 4100585 w 5978695"/>
                  <a:gd name="connsiteY10" fmla="*/ 1099165 h 1512146"/>
                  <a:gd name="connsiteX11" fmla="*/ 3685062 w 5978695"/>
                  <a:gd name="connsiteY11" fmla="*/ 1099165 h 1512146"/>
                  <a:gd name="connsiteX12" fmla="*/ 3685062 w 5978695"/>
                  <a:gd name="connsiteY12" fmla="*/ 1030547 h 1512146"/>
                  <a:gd name="connsiteX13" fmla="*/ 3509704 w 5978695"/>
                  <a:gd name="connsiteY13" fmla="*/ 1030547 h 1512146"/>
                  <a:gd name="connsiteX14" fmla="*/ 3509704 w 5978695"/>
                  <a:gd name="connsiteY14" fmla="*/ 977177 h 1512146"/>
                  <a:gd name="connsiteX15" fmla="*/ 3373738 w 5978695"/>
                  <a:gd name="connsiteY15" fmla="*/ 977177 h 1512146"/>
                  <a:gd name="connsiteX16" fmla="*/ 3373738 w 5978695"/>
                  <a:gd name="connsiteY16" fmla="*/ 918724 h 1512146"/>
                  <a:gd name="connsiteX17" fmla="*/ 3214899 w 5978695"/>
                  <a:gd name="connsiteY17" fmla="*/ 918724 h 1512146"/>
                  <a:gd name="connsiteX18" fmla="*/ 3214899 w 5978695"/>
                  <a:gd name="connsiteY18" fmla="*/ 859001 h 1512146"/>
                  <a:gd name="connsiteX19" fmla="*/ 3092911 w 5978695"/>
                  <a:gd name="connsiteY19" fmla="*/ 859001 h 1512146"/>
                  <a:gd name="connsiteX20" fmla="*/ 3092911 w 5978695"/>
                  <a:gd name="connsiteY20" fmla="*/ 805631 h 1512146"/>
                  <a:gd name="connsiteX21" fmla="*/ 2894680 w 5978695"/>
                  <a:gd name="connsiteY21" fmla="*/ 805631 h 1512146"/>
                  <a:gd name="connsiteX22" fmla="*/ 2894680 w 5978695"/>
                  <a:gd name="connsiteY22" fmla="*/ 756073 h 1512146"/>
                  <a:gd name="connsiteX23" fmla="*/ 2716780 w 5978695"/>
                  <a:gd name="connsiteY23" fmla="*/ 756073 h 1512146"/>
                  <a:gd name="connsiteX24" fmla="*/ 2716780 w 5978695"/>
                  <a:gd name="connsiteY24" fmla="*/ 712869 h 1512146"/>
                  <a:gd name="connsiteX25" fmla="*/ 2701532 w 5978695"/>
                  <a:gd name="connsiteY25" fmla="*/ 712869 h 1512146"/>
                  <a:gd name="connsiteX26" fmla="*/ 2701532 w 5978695"/>
                  <a:gd name="connsiteY26" fmla="*/ 653146 h 1512146"/>
                  <a:gd name="connsiteX27" fmla="*/ 1972144 w 5978695"/>
                  <a:gd name="connsiteY27" fmla="*/ 653146 h 1512146"/>
                  <a:gd name="connsiteX28" fmla="*/ 1972144 w 5978695"/>
                  <a:gd name="connsiteY28" fmla="*/ 599776 h 1512146"/>
                  <a:gd name="connsiteX29" fmla="*/ 1945459 w 5978695"/>
                  <a:gd name="connsiteY29" fmla="*/ 599776 h 1512146"/>
                  <a:gd name="connsiteX30" fmla="*/ 1945459 w 5978695"/>
                  <a:gd name="connsiteY30" fmla="*/ 548947 h 1512146"/>
                  <a:gd name="connsiteX31" fmla="*/ 1826012 w 5978695"/>
                  <a:gd name="connsiteY31" fmla="*/ 548947 h 1512146"/>
                  <a:gd name="connsiteX32" fmla="*/ 1826012 w 5978695"/>
                  <a:gd name="connsiteY32" fmla="*/ 494307 h 1512146"/>
                  <a:gd name="connsiteX33" fmla="*/ 1555351 w 5978695"/>
                  <a:gd name="connsiteY33" fmla="*/ 494307 h 1512146"/>
                  <a:gd name="connsiteX34" fmla="*/ 1555351 w 5978695"/>
                  <a:gd name="connsiteY34" fmla="*/ 443478 h 1512146"/>
                  <a:gd name="connsiteX35" fmla="*/ 1540102 w 5978695"/>
                  <a:gd name="connsiteY35" fmla="*/ 443478 h 1512146"/>
                  <a:gd name="connsiteX36" fmla="*/ 1540102 w 5978695"/>
                  <a:gd name="connsiteY36" fmla="*/ 393920 h 1512146"/>
                  <a:gd name="connsiteX37" fmla="*/ 1463859 w 5978695"/>
                  <a:gd name="connsiteY37" fmla="*/ 393920 h 1512146"/>
                  <a:gd name="connsiteX38" fmla="*/ 1463859 w 5978695"/>
                  <a:gd name="connsiteY38" fmla="*/ 349446 h 1512146"/>
                  <a:gd name="connsiteX39" fmla="*/ 1349495 w 5978695"/>
                  <a:gd name="connsiteY39" fmla="*/ 349446 h 1512146"/>
                  <a:gd name="connsiteX40" fmla="*/ 1349495 w 5978695"/>
                  <a:gd name="connsiteY40" fmla="*/ 288451 h 1512146"/>
                  <a:gd name="connsiteX41" fmla="*/ 1340600 w 5978695"/>
                  <a:gd name="connsiteY41" fmla="*/ 288451 h 1512146"/>
                  <a:gd name="connsiteX42" fmla="*/ 1340600 w 5978695"/>
                  <a:gd name="connsiteY42" fmla="*/ 237623 h 1512146"/>
                  <a:gd name="connsiteX43" fmla="*/ 1110602 w 5978695"/>
                  <a:gd name="connsiteY43" fmla="*/ 237623 h 1512146"/>
                  <a:gd name="connsiteX44" fmla="*/ 1110602 w 5978695"/>
                  <a:gd name="connsiteY44" fmla="*/ 198231 h 1512146"/>
                  <a:gd name="connsiteX45" fmla="*/ 1000050 w 5978695"/>
                  <a:gd name="connsiteY45" fmla="*/ 198231 h 1512146"/>
                  <a:gd name="connsiteX46" fmla="*/ 1000050 w 5978695"/>
                  <a:gd name="connsiteY46" fmla="*/ 144861 h 1512146"/>
                  <a:gd name="connsiteX47" fmla="*/ 974635 w 5978695"/>
                  <a:gd name="connsiteY47" fmla="*/ 144861 h 1512146"/>
                  <a:gd name="connsiteX48" fmla="*/ 974635 w 5978695"/>
                  <a:gd name="connsiteY48" fmla="*/ 95303 h 1512146"/>
                  <a:gd name="connsiteX49" fmla="*/ 432042 w 5978695"/>
                  <a:gd name="connsiteY49" fmla="*/ 95303 h 1512146"/>
                  <a:gd name="connsiteX50" fmla="*/ 432042 w 5978695"/>
                  <a:gd name="connsiteY50" fmla="*/ 47016 h 1512146"/>
                  <a:gd name="connsiteX51" fmla="*/ 222374 w 5978695"/>
                  <a:gd name="connsiteY51" fmla="*/ 47016 h 1512146"/>
                  <a:gd name="connsiteX52" fmla="*/ 222374 w 5978695"/>
                  <a:gd name="connsiteY52" fmla="*/ 34309 h 1512146"/>
                  <a:gd name="connsiteX53" fmla="*/ 129613 w 5978695"/>
                  <a:gd name="connsiteY53" fmla="*/ 34309 h 1512146"/>
                  <a:gd name="connsiteX54" fmla="*/ 129613 w 5978695"/>
                  <a:gd name="connsiteY54" fmla="*/ 12707 h 1512146"/>
                  <a:gd name="connsiteX55" fmla="*/ 68618 w 5978695"/>
                  <a:gd name="connsiteY55" fmla="*/ 12707 h 1512146"/>
                  <a:gd name="connsiteX56" fmla="*/ 68618 w 5978695"/>
                  <a:gd name="connsiteY56" fmla="*/ 0 h 1512146"/>
                  <a:gd name="connsiteX57" fmla="*/ 0 w 5978695"/>
                  <a:gd name="connsiteY57" fmla="*/ 0 h 151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78695" h="1512146">
                    <a:moveTo>
                      <a:pt x="5978696" y="1512146"/>
                    </a:moveTo>
                    <a:lnTo>
                      <a:pt x="5035828" y="1512146"/>
                    </a:lnTo>
                    <a:lnTo>
                      <a:pt x="5035828" y="1413031"/>
                    </a:lnTo>
                    <a:lnTo>
                      <a:pt x="4849034" y="1413031"/>
                    </a:lnTo>
                    <a:lnTo>
                      <a:pt x="4849034" y="1329164"/>
                    </a:lnTo>
                    <a:lnTo>
                      <a:pt x="4640637" y="1329164"/>
                    </a:lnTo>
                    <a:lnTo>
                      <a:pt x="4640637" y="1250380"/>
                    </a:lnTo>
                    <a:lnTo>
                      <a:pt x="4302628" y="1250380"/>
                    </a:lnTo>
                    <a:lnTo>
                      <a:pt x="4302628" y="1172866"/>
                    </a:lnTo>
                    <a:lnTo>
                      <a:pt x="4100585" y="1172866"/>
                    </a:lnTo>
                    <a:lnTo>
                      <a:pt x="4100585" y="1099165"/>
                    </a:lnTo>
                    <a:lnTo>
                      <a:pt x="3685062" y="1099165"/>
                    </a:lnTo>
                    <a:lnTo>
                      <a:pt x="3685062" y="1030547"/>
                    </a:lnTo>
                    <a:lnTo>
                      <a:pt x="3509704" y="1030547"/>
                    </a:lnTo>
                    <a:lnTo>
                      <a:pt x="3509704" y="977177"/>
                    </a:lnTo>
                    <a:lnTo>
                      <a:pt x="3373738" y="977177"/>
                    </a:lnTo>
                    <a:lnTo>
                      <a:pt x="3373738" y="918724"/>
                    </a:lnTo>
                    <a:lnTo>
                      <a:pt x="3214899" y="918724"/>
                    </a:lnTo>
                    <a:lnTo>
                      <a:pt x="3214899" y="859001"/>
                    </a:lnTo>
                    <a:lnTo>
                      <a:pt x="3092911" y="859001"/>
                    </a:lnTo>
                    <a:lnTo>
                      <a:pt x="3092911" y="805631"/>
                    </a:lnTo>
                    <a:lnTo>
                      <a:pt x="2894680" y="805631"/>
                    </a:lnTo>
                    <a:lnTo>
                      <a:pt x="2894680" y="756073"/>
                    </a:lnTo>
                    <a:lnTo>
                      <a:pt x="2716780" y="756073"/>
                    </a:lnTo>
                    <a:lnTo>
                      <a:pt x="2716780" y="712869"/>
                    </a:lnTo>
                    <a:lnTo>
                      <a:pt x="2701532" y="712869"/>
                    </a:lnTo>
                    <a:lnTo>
                      <a:pt x="2701532" y="653146"/>
                    </a:lnTo>
                    <a:lnTo>
                      <a:pt x="1972144" y="653146"/>
                    </a:lnTo>
                    <a:lnTo>
                      <a:pt x="1972144" y="599776"/>
                    </a:lnTo>
                    <a:lnTo>
                      <a:pt x="1945459" y="599776"/>
                    </a:lnTo>
                    <a:lnTo>
                      <a:pt x="1945459" y="548947"/>
                    </a:lnTo>
                    <a:lnTo>
                      <a:pt x="1826012" y="548947"/>
                    </a:lnTo>
                    <a:lnTo>
                      <a:pt x="1826012" y="494307"/>
                    </a:lnTo>
                    <a:lnTo>
                      <a:pt x="1555351" y="494307"/>
                    </a:lnTo>
                    <a:lnTo>
                      <a:pt x="1555351" y="443478"/>
                    </a:lnTo>
                    <a:lnTo>
                      <a:pt x="1540102" y="443478"/>
                    </a:lnTo>
                    <a:lnTo>
                      <a:pt x="1540102" y="393920"/>
                    </a:lnTo>
                    <a:lnTo>
                      <a:pt x="1463859" y="393920"/>
                    </a:lnTo>
                    <a:lnTo>
                      <a:pt x="1463859" y="349446"/>
                    </a:lnTo>
                    <a:lnTo>
                      <a:pt x="1349495" y="349446"/>
                    </a:lnTo>
                    <a:lnTo>
                      <a:pt x="1349495" y="288451"/>
                    </a:lnTo>
                    <a:lnTo>
                      <a:pt x="1340600" y="288451"/>
                    </a:lnTo>
                    <a:lnTo>
                      <a:pt x="1340600" y="237623"/>
                    </a:lnTo>
                    <a:lnTo>
                      <a:pt x="1110602" y="237623"/>
                    </a:lnTo>
                    <a:lnTo>
                      <a:pt x="1110602" y="198231"/>
                    </a:lnTo>
                    <a:lnTo>
                      <a:pt x="1000050" y="198231"/>
                    </a:lnTo>
                    <a:lnTo>
                      <a:pt x="1000050" y="144861"/>
                    </a:lnTo>
                    <a:lnTo>
                      <a:pt x="974635" y="144861"/>
                    </a:lnTo>
                    <a:lnTo>
                      <a:pt x="974635" y="95303"/>
                    </a:lnTo>
                    <a:lnTo>
                      <a:pt x="432042" y="95303"/>
                    </a:lnTo>
                    <a:lnTo>
                      <a:pt x="432042" y="47016"/>
                    </a:lnTo>
                    <a:lnTo>
                      <a:pt x="222374" y="47016"/>
                    </a:lnTo>
                    <a:lnTo>
                      <a:pt x="222374" y="34309"/>
                    </a:lnTo>
                    <a:lnTo>
                      <a:pt x="129613" y="34309"/>
                    </a:lnTo>
                    <a:lnTo>
                      <a:pt x="129613" y="12707"/>
                    </a:lnTo>
                    <a:lnTo>
                      <a:pt x="68618" y="12707"/>
                    </a:lnTo>
                    <a:lnTo>
                      <a:pt x="68618" y="0"/>
                    </a:lnTo>
                    <a:lnTo>
                      <a:pt x="0" y="0"/>
                    </a:lnTo>
                  </a:path>
                </a:pathLst>
              </a:custGeom>
              <a:noFill/>
              <a:ln w="12700" cap="flat">
                <a:solidFill>
                  <a:schemeClr val="accent5">
                    <a:lumMod val="75000"/>
                  </a:schemeClr>
                </a:solidFill>
                <a:custDash>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13" name="Freeform 4212">
                <a:extLst>
                  <a:ext uri="{FF2B5EF4-FFF2-40B4-BE49-F238E27FC236}">
                    <a16:creationId xmlns:a16="http://schemas.microsoft.com/office/drawing/2014/main" id="{564664E7-068D-4F6C-8DD4-914E7ADCA5CB}"/>
                  </a:ext>
                </a:extLst>
              </p:cNvPr>
              <p:cNvSpPr/>
              <p:nvPr/>
            </p:nvSpPr>
            <p:spPr>
              <a:xfrm>
                <a:off x="1823438" y="623166"/>
                <a:ext cx="5087927" cy="2435953"/>
              </a:xfrm>
              <a:custGeom>
                <a:avLst/>
                <a:gdLst>
                  <a:gd name="connsiteX0" fmla="*/ 0 w 5087927"/>
                  <a:gd name="connsiteY0" fmla="*/ 0 h 2435953"/>
                  <a:gd name="connsiteX1" fmla="*/ 0 w 5087927"/>
                  <a:gd name="connsiteY1" fmla="*/ 47016 h 2435953"/>
                  <a:gd name="connsiteX2" fmla="*/ 198231 w 5087927"/>
                  <a:gd name="connsiteY2" fmla="*/ 47016 h 2435953"/>
                  <a:gd name="connsiteX3" fmla="*/ 198231 w 5087927"/>
                  <a:gd name="connsiteY3" fmla="*/ 92762 h 2435953"/>
                  <a:gd name="connsiteX4" fmla="*/ 213479 w 5087927"/>
                  <a:gd name="connsiteY4" fmla="*/ 92762 h 2435953"/>
                  <a:gd name="connsiteX5" fmla="*/ 213479 w 5087927"/>
                  <a:gd name="connsiteY5" fmla="*/ 114364 h 2435953"/>
                  <a:gd name="connsiteX6" fmla="*/ 326573 w 5087927"/>
                  <a:gd name="connsiteY6" fmla="*/ 114364 h 2435953"/>
                  <a:gd name="connsiteX7" fmla="*/ 326573 w 5087927"/>
                  <a:gd name="connsiteY7" fmla="*/ 139778 h 2435953"/>
                  <a:gd name="connsiteX8" fmla="*/ 382484 w 5087927"/>
                  <a:gd name="connsiteY8" fmla="*/ 139778 h 2435953"/>
                  <a:gd name="connsiteX9" fmla="*/ 382484 w 5087927"/>
                  <a:gd name="connsiteY9" fmla="*/ 163922 h 2435953"/>
                  <a:gd name="connsiteX10" fmla="*/ 601046 w 5087927"/>
                  <a:gd name="connsiteY10" fmla="*/ 163922 h 2435953"/>
                  <a:gd name="connsiteX11" fmla="*/ 601046 w 5087927"/>
                  <a:gd name="connsiteY11" fmla="*/ 185524 h 2435953"/>
                  <a:gd name="connsiteX12" fmla="*/ 615024 w 5087927"/>
                  <a:gd name="connsiteY12" fmla="*/ 185524 h 2435953"/>
                  <a:gd name="connsiteX13" fmla="*/ 615024 w 5087927"/>
                  <a:gd name="connsiteY13" fmla="*/ 210938 h 2435953"/>
                  <a:gd name="connsiteX14" fmla="*/ 629002 w 5087927"/>
                  <a:gd name="connsiteY14" fmla="*/ 210938 h 2435953"/>
                  <a:gd name="connsiteX15" fmla="*/ 629002 w 5087927"/>
                  <a:gd name="connsiteY15" fmla="*/ 228728 h 2435953"/>
                  <a:gd name="connsiteX16" fmla="*/ 756073 w 5087927"/>
                  <a:gd name="connsiteY16" fmla="*/ 228728 h 2435953"/>
                  <a:gd name="connsiteX17" fmla="*/ 756073 w 5087927"/>
                  <a:gd name="connsiteY17" fmla="*/ 255413 h 2435953"/>
                  <a:gd name="connsiteX18" fmla="*/ 764968 w 5087927"/>
                  <a:gd name="connsiteY18" fmla="*/ 255413 h 2435953"/>
                  <a:gd name="connsiteX19" fmla="*/ 764968 w 5087927"/>
                  <a:gd name="connsiteY19" fmla="*/ 282098 h 2435953"/>
                  <a:gd name="connsiteX20" fmla="*/ 770051 w 5087927"/>
                  <a:gd name="connsiteY20" fmla="*/ 282098 h 2435953"/>
                  <a:gd name="connsiteX21" fmla="*/ 770051 w 5087927"/>
                  <a:gd name="connsiteY21" fmla="*/ 306241 h 2435953"/>
                  <a:gd name="connsiteX22" fmla="*/ 775134 w 5087927"/>
                  <a:gd name="connsiteY22" fmla="*/ 306241 h 2435953"/>
                  <a:gd name="connsiteX23" fmla="*/ 775134 w 5087927"/>
                  <a:gd name="connsiteY23" fmla="*/ 376131 h 2435953"/>
                  <a:gd name="connsiteX24" fmla="*/ 777675 w 5087927"/>
                  <a:gd name="connsiteY24" fmla="*/ 376131 h 2435953"/>
                  <a:gd name="connsiteX25" fmla="*/ 777675 w 5087927"/>
                  <a:gd name="connsiteY25" fmla="*/ 401545 h 2435953"/>
                  <a:gd name="connsiteX26" fmla="*/ 781487 w 5087927"/>
                  <a:gd name="connsiteY26" fmla="*/ 401545 h 2435953"/>
                  <a:gd name="connsiteX27" fmla="*/ 781487 w 5087927"/>
                  <a:gd name="connsiteY27" fmla="*/ 424418 h 2435953"/>
                  <a:gd name="connsiteX28" fmla="*/ 784029 w 5087927"/>
                  <a:gd name="connsiteY28" fmla="*/ 424418 h 2435953"/>
                  <a:gd name="connsiteX29" fmla="*/ 784029 w 5087927"/>
                  <a:gd name="connsiteY29" fmla="*/ 470163 h 2435953"/>
                  <a:gd name="connsiteX30" fmla="*/ 789112 w 5087927"/>
                  <a:gd name="connsiteY30" fmla="*/ 470163 h 2435953"/>
                  <a:gd name="connsiteX31" fmla="*/ 789112 w 5087927"/>
                  <a:gd name="connsiteY31" fmla="*/ 517179 h 2435953"/>
                  <a:gd name="connsiteX32" fmla="*/ 814526 w 5087927"/>
                  <a:gd name="connsiteY32" fmla="*/ 517179 h 2435953"/>
                  <a:gd name="connsiteX33" fmla="*/ 814526 w 5087927"/>
                  <a:gd name="connsiteY33" fmla="*/ 542594 h 2435953"/>
                  <a:gd name="connsiteX34" fmla="*/ 842481 w 5087927"/>
                  <a:gd name="connsiteY34" fmla="*/ 542594 h 2435953"/>
                  <a:gd name="connsiteX35" fmla="*/ 842481 w 5087927"/>
                  <a:gd name="connsiteY35" fmla="*/ 566737 h 2435953"/>
                  <a:gd name="connsiteX36" fmla="*/ 936514 w 5087927"/>
                  <a:gd name="connsiteY36" fmla="*/ 566737 h 2435953"/>
                  <a:gd name="connsiteX37" fmla="*/ 936514 w 5087927"/>
                  <a:gd name="connsiteY37" fmla="*/ 588339 h 2435953"/>
                  <a:gd name="connsiteX38" fmla="*/ 942868 w 5087927"/>
                  <a:gd name="connsiteY38" fmla="*/ 588339 h 2435953"/>
                  <a:gd name="connsiteX39" fmla="*/ 942868 w 5087927"/>
                  <a:gd name="connsiteY39" fmla="*/ 609941 h 2435953"/>
                  <a:gd name="connsiteX40" fmla="*/ 969553 w 5087927"/>
                  <a:gd name="connsiteY40" fmla="*/ 609941 h 2435953"/>
                  <a:gd name="connsiteX41" fmla="*/ 969553 w 5087927"/>
                  <a:gd name="connsiteY41" fmla="*/ 636626 h 2435953"/>
                  <a:gd name="connsiteX42" fmla="*/ 977177 w 5087927"/>
                  <a:gd name="connsiteY42" fmla="*/ 636626 h 2435953"/>
                  <a:gd name="connsiteX43" fmla="*/ 977177 w 5087927"/>
                  <a:gd name="connsiteY43" fmla="*/ 663311 h 2435953"/>
                  <a:gd name="connsiteX44" fmla="*/ 986072 w 5087927"/>
                  <a:gd name="connsiteY44" fmla="*/ 663311 h 2435953"/>
                  <a:gd name="connsiteX45" fmla="*/ 986072 w 5087927"/>
                  <a:gd name="connsiteY45" fmla="*/ 687455 h 2435953"/>
                  <a:gd name="connsiteX46" fmla="*/ 991155 w 5087927"/>
                  <a:gd name="connsiteY46" fmla="*/ 687455 h 2435953"/>
                  <a:gd name="connsiteX47" fmla="*/ 991155 w 5087927"/>
                  <a:gd name="connsiteY47" fmla="*/ 707786 h 2435953"/>
                  <a:gd name="connsiteX48" fmla="*/ 997508 w 5087927"/>
                  <a:gd name="connsiteY48" fmla="*/ 707786 h 2435953"/>
                  <a:gd name="connsiteX49" fmla="*/ 997508 w 5087927"/>
                  <a:gd name="connsiteY49" fmla="*/ 778946 h 2435953"/>
                  <a:gd name="connsiteX50" fmla="*/ 1110602 w 5087927"/>
                  <a:gd name="connsiteY50" fmla="*/ 778946 h 2435953"/>
                  <a:gd name="connsiteX51" fmla="*/ 1110602 w 5087927"/>
                  <a:gd name="connsiteY51" fmla="*/ 805631 h 2435953"/>
                  <a:gd name="connsiteX52" fmla="*/ 1132204 w 5087927"/>
                  <a:gd name="connsiteY52" fmla="*/ 805631 h 2435953"/>
                  <a:gd name="connsiteX53" fmla="*/ 1132204 w 5087927"/>
                  <a:gd name="connsiteY53" fmla="*/ 828504 h 2435953"/>
                  <a:gd name="connsiteX54" fmla="*/ 1139828 w 5087927"/>
                  <a:gd name="connsiteY54" fmla="*/ 828504 h 2435953"/>
                  <a:gd name="connsiteX55" fmla="*/ 1139828 w 5087927"/>
                  <a:gd name="connsiteY55" fmla="*/ 851377 h 2435953"/>
                  <a:gd name="connsiteX56" fmla="*/ 1139828 w 5087927"/>
                  <a:gd name="connsiteY56" fmla="*/ 902205 h 2435953"/>
                  <a:gd name="connsiteX57" fmla="*/ 1144911 w 5087927"/>
                  <a:gd name="connsiteY57" fmla="*/ 902205 h 2435953"/>
                  <a:gd name="connsiteX58" fmla="*/ 1144911 w 5087927"/>
                  <a:gd name="connsiteY58" fmla="*/ 921266 h 2435953"/>
                  <a:gd name="connsiteX59" fmla="*/ 1148723 w 5087927"/>
                  <a:gd name="connsiteY59" fmla="*/ 921266 h 2435953"/>
                  <a:gd name="connsiteX60" fmla="*/ 1148723 w 5087927"/>
                  <a:gd name="connsiteY60" fmla="*/ 944138 h 2435953"/>
                  <a:gd name="connsiteX61" fmla="*/ 1155077 w 5087927"/>
                  <a:gd name="connsiteY61" fmla="*/ 944138 h 2435953"/>
                  <a:gd name="connsiteX62" fmla="*/ 1155077 w 5087927"/>
                  <a:gd name="connsiteY62" fmla="*/ 970823 h 2435953"/>
                  <a:gd name="connsiteX63" fmla="*/ 1162701 w 5087927"/>
                  <a:gd name="connsiteY63" fmla="*/ 970823 h 2435953"/>
                  <a:gd name="connsiteX64" fmla="*/ 1162701 w 5087927"/>
                  <a:gd name="connsiteY64" fmla="*/ 994967 h 2435953"/>
                  <a:gd name="connsiteX65" fmla="*/ 1166513 w 5087927"/>
                  <a:gd name="connsiteY65" fmla="*/ 994967 h 2435953"/>
                  <a:gd name="connsiteX66" fmla="*/ 1166513 w 5087927"/>
                  <a:gd name="connsiteY66" fmla="*/ 1039442 h 2435953"/>
                  <a:gd name="connsiteX67" fmla="*/ 1198281 w 5087927"/>
                  <a:gd name="connsiteY67" fmla="*/ 1039442 h 2435953"/>
                  <a:gd name="connsiteX68" fmla="*/ 1198281 w 5087927"/>
                  <a:gd name="connsiteY68" fmla="*/ 1062315 h 2435953"/>
                  <a:gd name="connsiteX69" fmla="*/ 1226236 w 5087927"/>
                  <a:gd name="connsiteY69" fmla="*/ 1062315 h 2435953"/>
                  <a:gd name="connsiteX70" fmla="*/ 1226236 w 5087927"/>
                  <a:gd name="connsiteY70" fmla="*/ 1090270 h 2435953"/>
                  <a:gd name="connsiteX71" fmla="*/ 1264358 w 5087927"/>
                  <a:gd name="connsiteY71" fmla="*/ 1090270 h 2435953"/>
                  <a:gd name="connsiteX72" fmla="*/ 1264358 w 5087927"/>
                  <a:gd name="connsiteY72" fmla="*/ 1109331 h 2435953"/>
                  <a:gd name="connsiteX73" fmla="*/ 1334247 w 5087927"/>
                  <a:gd name="connsiteY73" fmla="*/ 1109331 h 2435953"/>
                  <a:gd name="connsiteX74" fmla="*/ 1334247 w 5087927"/>
                  <a:gd name="connsiteY74" fmla="*/ 1138557 h 2435953"/>
                  <a:gd name="connsiteX75" fmla="*/ 1345683 w 5087927"/>
                  <a:gd name="connsiteY75" fmla="*/ 1138557 h 2435953"/>
                  <a:gd name="connsiteX76" fmla="*/ 1345683 w 5087927"/>
                  <a:gd name="connsiteY76" fmla="*/ 1160159 h 2435953"/>
                  <a:gd name="connsiteX77" fmla="*/ 1349495 w 5087927"/>
                  <a:gd name="connsiteY77" fmla="*/ 1160159 h 2435953"/>
                  <a:gd name="connsiteX78" fmla="*/ 1349495 w 5087927"/>
                  <a:gd name="connsiteY78" fmla="*/ 1181761 h 2435953"/>
                  <a:gd name="connsiteX79" fmla="*/ 1357119 w 5087927"/>
                  <a:gd name="connsiteY79" fmla="*/ 1181761 h 2435953"/>
                  <a:gd name="connsiteX80" fmla="*/ 1357119 w 5087927"/>
                  <a:gd name="connsiteY80" fmla="*/ 1208446 h 2435953"/>
                  <a:gd name="connsiteX81" fmla="*/ 1387617 w 5087927"/>
                  <a:gd name="connsiteY81" fmla="*/ 1208446 h 2435953"/>
                  <a:gd name="connsiteX82" fmla="*/ 1387617 w 5087927"/>
                  <a:gd name="connsiteY82" fmla="*/ 1227507 h 2435953"/>
                  <a:gd name="connsiteX83" fmla="*/ 1401594 w 5087927"/>
                  <a:gd name="connsiteY83" fmla="*/ 1227507 h 2435953"/>
                  <a:gd name="connsiteX84" fmla="*/ 1401594 w 5087927"/>
                  <a:gd name="connsiteY84" fmla="*/ 1250380 h 2435953"/>
                  <a:gd name="connsiteX85" fmla="*/ 1521041 w 5087927"/>
                  <a:gd name="connsiteY85" fmla="*/ 1250380 h 2435953"/>
                  <a:gd name="connsiteX86" fmla="*/ 1521041 w 5087927"/>
                  <a:gd name="connsiteY86" fmla="*/ 1273253 h 2435953"/>
                  <a:gd name="connsiteX87" fmla="*/ 1538831 w 5087927"/>
                  <a:gd name="connsiteY87" fmla="*/ 1273253 h 2435953"/>
                  <a:gd name="connsiteX88" fmla="*/ 1538831 w 5087927"/>
                  <a:gd name="connsiteY88" fmla="*/ 1298667 h 2435953"/>
                  <a:gd name="connsiteX89" fmla="*/ 1551538 w 5087927"/>
                  <a:gd name="connsiteY89" fmla="*/ 1298667 h 2435953"/>
                  <a:gd name="connsiteX90" fmla="*/ 1551538 w 5087927"/>
                  <a:gd name="connsiteY90" fmla="*/ 1324081 h 2435953"/>
                  <a:gd name="connsiteX91" fmla="*/ 1564245 w 5087927"/>
                  <a:gd name="connsiteY91" fmla="*/ 1324081 h 2435953"/>
                  <a:gd name="connsiteX92" fmla="*/ 1564245 w 5087927"/>
                  <a:gd name="connsiteY92" fmla="*/ 1346954 h 2435953"/>
                  <a:gd name="connsiteX93" fmla="*/ 1570599 w 5087927"/>
                  <a:gd name="connsiteY93" fmla="*/ 1346954 h 2435953"/>
                  <a:gd name="connsiteX94" fmla="*/ 1570599 w 5087927"/>
                  <a:gd name="connsiteY94" fmla="*/ 1399053 h 2435953"/>
                  <a:gd name="connsiteX95" fmla="*/ 1574411 w 5087927"/>
                  <a:gd name="connsiteY95" fmla="*/ 1399053 h 2435953"/>
                  <a:gd name="connsiteX96" fmla="*/ 1574411 w 5087927"/>
                  <a:gd name="connsiteY96" fmla="*/ 1421926 h 2435953"/>
                  <a:gd name="connsiteX97" fmla="*/ 1582035 w 5087927"/>
                  <a:gd name="connsiteY97" fmla="*/ 1421926 h 2435953"/>
                  <a:gd name="connsiteX98" fmla="*/ 1582035 w 5087927"/>
                  <a:gd name="connsiteY98" fmla="*/ 1444799 h 2435953"/>
                  <a:gd name="connsiteX99" fmla="*/ 1606179 w 5087927"/>
                  <a:gd name="connsiteY99" fmla="*/ 1444799 h 2435953"/>
                  <a:gd name="connsiteX100" fmla="*/ 1606179 w 5087927"/>
                  <a:gd name="connsiteY100" fmla="*/ 1470213 h 2435953"/>
                  <a:gd name="connsiteX101" fmla="*/ 1613803 w 5087927"/>
                  <a:gd name="connsiteY101" fmla="*/ 1470213 h 2435953"/>
                  <a:gd name="connsiteX102" fmla="*/ 1613803 w 5087927"/>
                  <a:gd name="connsiteY102" fmla="*/ 1496898 h 2435953"/>
                  <a:gd name="connsiteX103" fmla="*/ 1678609 w 5087927"/>
                  <a:gd name="connsiteY103" fmla="*/ 1496898 h 2435953"/>
                  <a:gd name="connsiteX104" fmla="*/ 1678609 w 5087927"/>
                  <a:gd name="connsiteY104" fmla="*/ 1518500 h 2435953"/>
                  <a:gd name="connsiteX105" fmla="*/ 1831095 w 5087927"/>
                  <a:gd name="connsiteY105" fmla="*/ 1518500 h 2435953"/>
                  <a:gd name="connsiteX106" fmla="*/ 1831095 w 5087927"/>
                  <a:gd name="connsiteY106" fmla="*/ 1540102 h 2435953"/>
                  <a:gd name="connsiteX107" fmla="*/ 1909879 w 5087927"/>
                  <a:gd name="connsiteY107" fmla="*/ 1540102 h 2435953"/>
                  <a:gd name="connsiteX108" fmla="*/ 1909879 w 5087927"/>
                  <a:gd name="connsiteY108" fmla="*/ 1569328 h 2435953"/>
                  <a:gd name="connsiteX109" fmla="*/ 1932752 w 5087927"/>
                  <a:gd name="connsiteY109" fmla="*/ 1569328 h 2435953"/>
                  <a:gd name="connsiteX110" fmla="*/ 1932752 w 5087927"/>
                  <a:gd name="connsiteY110" fmla="*/ 1621428 h 2435953"/>
                  <a:gd name="connsiteX111" fmla="*/ 1939105 w 5087927"/>
                  <a:gd name="connsiteY111" fmla="*/ 1621428 h 2435953"/>
                  <a:gd name="connsiteX112" fmla="*/ 1939105 w 5087927"/>
                  <a:gd name="connsiteY112" fmla="*/ 1692587 h 2435953"/>
                  <a:gd name="connsiteX113" fmla="*/ 1939105 w 5087927"/>
                  <a:gd name="connsiteY113" fmla="*/ 1719272 h 2435953"/>
                  <a:gd name="connsiteX114" fmla="*/ 1945459 w 5087927"/>
                  <a:gd name="connsiteY114" fmla="*/ 1719272 h 2435953"/>
                  <a:gd name="connsiteX115" fmla="*/ 1945459 w 5087927"/>
                  <a:gd name="connsiteY115" fmla="*/ 1740874 h 2435953"/>
                  <a:gd name="connsiteX116" fmla="*/ 1954354 w 5087927"/>
                  <a:gd name="connsiteY116" fmla="*/ 1740874 h 2435953"/>
                  <a:gd name="connsiteX117" fmla="*/ 1954354 w 5087927"/>
                  <a:gd name="connsiteY117" fmla="*/ 1770101 h 2435953"/>
                  <a:gd name="connsiteX118" fmla="*/ 1991204 w 5087927"/>
                  <a:gd name="connsiteY118" fmla="*/ 1770101 h 2435953"/>
                  <a:gd name="connsiteX119" fmla="*/ 1991204 w 5087927"/>
                  <a:gd name="connsiteY119" fmla="*/ 1791703 h 2435953"/>
                  <a:gd name="connsiteX120" fmla="*/ 1997558 w 5087927"/>
                  <a:gd name="connsiteY120" fmla="*/ 1791703 h 2435953"/>
                  <a:gd name="connsiteX121" fmla="*/ 1997558 w 5087927"/>
                  <a:gd name="connsiteY121" fmla="*/ 1818388 h 2435953"/>
                  <a:gd name="connsiteX122" fmla="*/ 2006453 w 5087927"/>
                  <a:gd name="connsiteY122" fmla="*/ 1818388 h 2435953"/>
                  <a:gd name="connsiteX123" fmla="*/ 2006453 w 5087927"/>
                  <a:gd name="connsiteY123" fmla="*/ 1838719 h 2435953"/>
                  <a:gd name="connsiteX124" fmla="*/ 2117005 w 5087927"/>
                  <a:gd name="connsiteY124" fmla="*/ 1838719 h 2435953"/>
                  <a:gd name="connsiteX125" fmla="*/ 2117005 w 5087927"/>
                  <a:gd name="connsiteY125" fmla="*/ 1866675 h 2435953"/>
                  <a:gd name="connsiteX126" fmla="*/ 2297446 w 5087927"/>
                  <a:gd name="connsiteY126" fmla="*/ 1866675 h 2435953"/>
                  <a:gd name="connsiteX127" fmla="*/ 2297446 w 5087927"/>
                  <a:gd name="connsiteY127" fmla="*/ 1897172 h 2435953"/>
                  <a:gd name="connsiteX128" fmla="*/ 2317777 w 5087927"/>
                  <a:gd name="connsiteY128" fmla="*/ 1897172 h 2435953"/>
                  <a:gd name="connsiteX129" fmla="*/ 2317777 w 5087927"/>
                  <a:gd name="connsiteY129" fmla="*/ 1969602 h 2435953"/>
                  <a:gd name="connsiteX130" fmla="*/ 2327943 w 5087927"/>
                  <a:gd name="connsiteY130" fmla="*/ 1969602 h 2435953"/>
                  <a:gd name="connsiteX131" fmla="*/ 2327943 w 5087927"/>
                  <a:gd name="connsiteY131" fmla="*/ 1998829 h 2435953"/>
                  <a:gd name="connsiteX132" fmla="*/ 2369876 w 5087927"/>
                  <a:gd name="connsiteY132" fmla="*/ 1998829 h 2435953"/>
                  <a:gd name="connsiteX133" fmla="*/ 2369876 w 5087927"/>
                  <a:gd name="connsiteY133" fmla="*/ 2022972 h 2435953"/>
                  <a:gd name="connsiteX134" fmla="*/ 2376230 w 5087927"/>
                  <a:gd name="connsiteY134" fmla="*/ 2022972 h 2435953"/>
                  <a:gd name="connsiteX135" fmla="*/ 2376230 w 5087927"/>
                  <a:gd name="connsiteY135" fmla="*/ 2049657 h 2435953"/>
                  <a:gd name="connsiteX136" fmla="*/ 2479158 w 5087927"/>
                  <a:gd name="connsiteY136" fmla="*/ 2049657 h 2435953"/>
                  <a:gd name="connsiteX137" fmla="*/ 2479158 w 5087927"/>
                  <a:gd name="connsiteY137" fmla="*/ 2075071 h 2435953"/>
                  <a:gd name="connsiteX138" fmla="*/ 2531257 w 5087927"/>
                  <a:gd name="connsiteY138" fmla="*/ 2075071 h 2435953"/>
                  <a:gd name="connsiteX139" fmla="*/ 2531257 w 5087927"/>
                  <a:gd name="connsiteY139" fmla="*/ 2100486 h 2435953"/>
                  <a:gd name="connsiteX140" fmla="*/ 2648162 w 5087927"/>
                  <a:gd name="connsiteY140" fmla="*/ 2100486 h 2435953"/>
                  <a:gd name="connsiteX141" fmla="*/ 2648162 w 5087927"/>
                  <a:gd name="connsiteY141" fmla="*/ 2124629 h 2435953"/>
                  <a:gd name="connsiteX142" fmla="*/ 2688825 w 5087927"/>
                  <a:gd name="connsiteY142" fmla="*/ 2124629 h 2435953"/>
                  <a:gd name="connsiteX143" fmla="*/ 2688825 w 5087927"/>
                  <a:gd name="connsiteY143" fmla="*/ 2152585 h 2435953"/>
                  <a:gd name="connsiteX144" fmla="*/ 2697720 w 5087927"/>
                  <a:gd name="connsiteY144" fmla="*/ 2152585 h 2435953"/>
                  <a:gd name="connsiteX145" fmla="*/ 2697720 w 5087927"/>
                  <a:gd name="connsiteY145" fmla="*/ 2176728 h 2435953"/>
                  <a:gd name="connsiteX146" fmla="*/ 2704073 w 5087927"/>
                  <a:gd name="connsiteY146" fmla="*/ 2176728 h 2435953"/>
                  <a:gd name="connsiteX147" fmla="*/ 2704073 w 5087927"/>
                  <a:gd name="connsiteY147" fmla="*/ 2202143 h 2435953"/>
                  <a:gd name="connsiteX148" fmla="*/ 2768880 w 5087927"/>
                  <a:gd name="connsiteY148" fmla="*/ 2202143 h 2435953"/>
                  <a:gd name="connsiteX149" fmla="*/ 2768880 w 5087927"/>
                  <a:gd name="connsiteY149" fmla="*/ 2227557 h 2435953"/>
                  <a:gd name="connsiteX150" fmla="*/ 2781587 w 5087927"/>
                  <a:gd name="connsiteY150" fmla="*/ 2227557 h 2435953"/>
                  <a:gd name="connsiteX151" fmla="*/ 2781587 w 5087927"/>
                  <a:gd name="connsiteY151" fmla="*/ 2252971 h 2435953"/>
                  <a:gd name="connsiteX152" fmla="*/ 2897221 w 5087927"/>
                  <a:gd name="connsiteY152" fmla="*/ 2252971 h 2435953"/>
                  <a:gd name="connsiteX153" fmla="*/ 2897221 w 5087927"/>
                  <a:gd name="connsiteY153" fmla="*/ 2280927 h 2435953"/>
                  <a:gd name="connsiteX154" fmla="*/ 3109430 w 5087927"/>
                  <a:gd name="connsiteY154" fmla="*/ 2280927 h 2435953"/>
                  <a:gd name="connsiteX155" fmla="*/ 3109430 w 5087927"/>
                  <a:gd name="connsiteY155" fmla="*/ 2305070 h 2435953"/>
                  <a:gd name="connsiteX156" fmla="*/ 3303849 w 5087927"/>
                  <a:gd name="connsiteY156" fmla="*/ 2305070 h 2435953"/>
                  <a:gd name="connsiteX157" fmla="*/ 3303849 w 5087927"/>
                  <a:gd name="connsiteY157" fmla="*/ 2334297 h 2435953"/>
                  <a:gd name="connsiteX158" fmla="*/ 3483019 w 5087927"/>
                  <a:gd name="connsiteY158" fmla="*/ 2334297 h 2435953"/>
                  <a:gd name="connsiteX159" fmla="*/ 3483019 w 5087927"/>
                  <a:gd name="connsiteY159" fmla="*/ 2360981 h 2435953"/>
                  <a:gd name="connsiteX160" fmla="*/ 3981138 w 5087927"/>
                  <a:gd name="connsiteY160" fmla="*/ 2360981 h 2435953"/>
                  <a:gd name="connsiteX161" fmla="*/ 3981138 w 5087927"/>
                  <a:gd name="connsiteY161" fmla="*/ 2395291 h 2435953"/>
                  <a:gd name="connsiteX162" fmla="*/ 4253070 w 5087927"/>
                  <a:gd name="connsiteY162" fmla="*/ 2395291 h 2435953"/>
                  <a:gd name="connsiteX163" fmla="*/ 4253070 w 5087927"/>
                  <a:gd name="connsiteY163" fmla="*/ 2435954 h 2435953"/>
                  <a:gd name="connsiteX164" fmla="*/ 5087927 w 5087927"/>
                  <a:gd name="connsiteY164" fmla="*/ 2435954 h 243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5087927" h="2435953">
                    <a:moveTo>
                      <a:pt x="0" y="0"/>
                    </a:moveTo>
                    <a:lnTo>
                      <a:pt x="0" y="47016"/>
                    </a:lnTo>
                    <a:lnTo>
                      <a:pt x="198231" y="47016"/>
                    </a:lnTo>
                    <a:lnTo>
                      <a:pt x="198231" y="92762"/>
                    </a:lnTo>
                    <a:lnTo>
                      <a:pt x="213479" y="92762"/>
                    </a:lnTo>
                    <a:lnTo>
                      <a:pt x="213479" y="114364"/>
                    </a:lnTo>
                    <a:lnTo>
                      <a:pt x="326573" y="114364"/>
                    </a:lnTo>
                    <a:lnTo>
                      <a:pt x="326573" y="139778"/>
                    </a:lnTo>
                    <a:lnTo>
                      <a:pt x="382484" y="139778"/>
                    </a:lnTo>
                    <a:lnTo>
                      <a:pt x="382484" y="163922"/>
                    </a:lnTo>
                    <a:lnTo>
                      <a:pt x="601046" y="163922"/>
                    </a:lnTo>
                    <a:lnTo>
                      <a:pt x="601046" y="185524"/>
                    </a:lnTo>
                    <a:lnTo>
                      <a:pt x="615024" y="185524"/>
                    </a:lnTo>
                    <a:lnTo>
                      <a:pt x="615024" y="210938"/>
                    </a:lnTo>
                    <a:lnTo>
                      <a:pt x="629002" y="210938"/>
                    </a:lnTo>
                    <a:lnTo>
                      <a:pt x="629002" y="228728"/>
                    </a:lnTo>
                    <a:lnTo>
                      <a:pt x="756073" y="228728"/>
                    </a:lnTo>
                    <a:lnTo>
                      <a:pt x="756073" y="255413"/>
                    </a:lnTo>
                    <a:lnTo>
                      <a:pt x="764968" y="255413"/>
                    </a:lnTo>
                    <a:lnTo>
                      <a:pt x="764968" y="282098"/>
                    </a:lnTo>
                    <a:lnTo>
                      <a:pt x="770051" y="282098"/>
                    </a:lnTo>
                    <a:lnTo>
                      <a:pt x="770051" y="306241"/>
                    </a:lnTo>
                    <a:lnTo>
                      <a:pt x="775134" y="306241"/>
                    </a:lnTo>
                    <a:lnTo>
                      <a:pt x="775134" y="376131"/>
                    </a:lnTo>
                    <a:lnTo>
                      <a:pt x="777675" y="376131"/>
                    </a:lnTo>
                    <a:lnTo>
                      <a:pt x="777675" y="401545"/>
                    </a:lnTo>
                    <a:lnTo>
                      <a:pt x="781487" y="401545"/>
                    </a:lnTo>
                    <a:lnTo>
                      <a:pt x="781487" y="424418"/>
                    </a:lnTo>
                    <a:lnTo>
                      <a:pt x="784029" y="424418"/>
                    </a:lnTo>
                    <a:lnTo>
                      <a:pt x="784029" y="470163"/>
                    </a:lnTo>
                    <a:lnTo>
                      <a:pt x="789112" y="470163"/>
                    </a:lnTo>
                    <a:lnTo>
                      <a:pt x="789112" y="517179"/>
                    </a:lnTo>
                    <a:lnTo>
                      <a:pt x="814526" y="517179"/>
                    </a:lnTo>
                    <a:lnTo>
                      <a:pt x="814526" y="542594"/>
                    </a:lnTo>
                    <a:lnTo>
                      <a:pt x="842481" y="542594"/>
                    </a:lnTo>
                    <a:lnTo>
                      <a:pt x="842481" y="566737"/>
                    </a:lnTo>
                    <a:lnTo>
                      <a:pt x="936514" y="566737"/>
                    </a:lnTo>
                    <a:lnTo>
                      <a:pt x="936514" y="588339"/>
                    </a:lnTo>
                    <a:lnTo>
                      <a:pt x="942868" y="588339"/>
                    </a:lnTo>
                    <a:lnTo>
                      <a:pt x="942868" y="609941"/>
                    </a:lnTo>
                    <a:lnTo>
                      <a:pt x="969553" y="609941"/>
                    </a:lnTo>
                    <a:lnTo>
                      <a:pt x="969553" y="636626"/>
                    </a:lnTo>
                    <a:lnTo>
                      <a:pt x="977177" y="636626"/>
                    </a:lnTo>
                    <a:lnTo>
                      <a:pt x="977177" y="663311"/>
                    </a:lnTo>
                    <a:lnTo>
                      <a:pt x="986072" y="663311"/>
                    </a:lnTo>
                    <a:lnTo>
                      <a:pt x="986072" y="687455"/>
                    </a:lnTo>
                    <a:lnTo>
                      <a:pt x="991155" y="687455"/>
                    </a:lnTo>
                    <a:lnTo>
                      <a:pt x="991155" y="707786"/>
                    </a:lnTo>
                    <a:lnTo>
                      <a:pt x="997508" y="707786"/>
                    </a:lnTo>
                    <a:lnTo>
                      <a:pt x="997508" y="778946"/>
                    </a:lnTo>
                    <a:lnTo>
                      <a:pt x="1110602" y="778946"/>
                    </a:lnTo>
                    <a:lnTo>
                      <a:pt x="1110602" y="805631"/>
                    </a:lnTo>
                    <a:lnTo>
                      <a:pt x="1132204" y="805631"/>
                    </a:lnTo>
                    <a:lnTo>
                      <a:pt x="1132204" y="828504"/>
                    </a:lnTo>
                    <a:lnTo>
                      <a:pt x="1139828" y="828504"/>
                    </a:lnTo>
                    <a:lnTo>
                      <a:pt x="1139828" y="851377"/>
                    </a:lnTo>
                    <a:lnTo>
                      <a:pt x="1139828" y="902205"/>
                    </a:lnTo>
                    <a:lnTo>
                      <a:pt x="1144911" y="902205"/>
                    </a:lnTo>
                    <a:lnTo>
                      <a:pt x="1144911" y="921266"/>
                    </a:lnTo>
                    <a:lnTo>
                      <a:pt x="1148723" y="921266"/>
                    </a:lnTo>
                    <a:lnTo>
                      <a:pt x="1148723" y="944138"/>
                    </a:lnTo>
                    <a:lnTo>
                      <a:pt x="1155077" y="944138"/>
                    </a:lnTo>
                    <a:lnTo>
                      <a:pt x="1155077" y="970823"/>
                    </a:lnTo>
                    <a:lnTo>
                      <a:pt x="1162701" y="970823"/>
                    </a:lnTo>
                    <a:lnTo>
                      <a:pt x="1162701" y="994967"/>
                    </a:lnTo>
                    <a:lnTo>
                      <a:pt x="1166513" y="994967"/>
                    </a:lnTo>
                    <a:lnTo>
                      <a:pt x="1166513" y="1039442"/>
                    </a:lnTo>
                    <a:lnTo>
                      <a:pt x="1198281" y="1039442"/>
                    </a:lnTo>
                    <a:lnTo>
                      <a:pt x="1198281" y="1062315"/>
                    </a:lnTo>
                    <a:lnTo>
                      <a:pt x="1226236" y="1062315"/>
                    </a:lnTo>
                    <a:lnTo>
                      <a:pt x="1226236" y="1090270"/>
                    </a:lnTo>
                    <a:lnTo>
                      <a:pt x="1264358" y="1090270"/>
                    </a:lnTo>
                    <a:lnTo>
                      <a:pt x="1264358" y="1109331"/>
                    </a:lnTo>
                    <a:lnTo>
                      <a:pt x="1334247" y="1109331"/>
                    </a:lnTo>
                    <a:lnTo>
                      <a:pt x="1334247" y="1138557"/>
                    </a:lnTo>
                    <a:lnTo>
                      <a:pt x="1345683" y="1138557"/>
                    </a:lnTo>
                    <a:lnTo>
                      <a:pt x="1345683" y="1160159"/>
                    </a:lnTo>
                    <a:lnTo>
                      <a:pt x="1349495" y="1160159"/>
                    </a:lnTo>
                    <a:lnTo>
                      <a:pt x="1349495" y="1181761"/>
                    </a:lnTo>
                    <a:lnTo>
                      <a:pt x="1357119" y="1181761"/>
                    </a:lnTo>
                    <a:lnTo>
                      <a:pt x="1357119" y="1208446"/>
                    </a:lnTo>
                    <a:lnTo>
                      <a:pt x="1387617" y="1208446"/>
                    </a:lnTo>
                    <a:lnTo>
                      <a:pt x="1387617" y="1227507"/>
                    </a:lnTo>
                    <a:lnTo>
                      <a:pt x="1401594" y="1227507"/>
                    </a:lnTo>
                    <a:lnTo>
                      <a:pt x="1401594" y="1250380"/>
                    </a:lnTo>
                    <a:lnTo>
                      <a:pt x="1521041" y="1250380"/>
                    </a:lnTo>
                    <a:lnTo>
                      <a:pt x="1521041" y="1273253"/>
                    </a:lnTo>
                    <a:lnTo>
                      <a:pt x="1538831" y="1273253"/>
                    </a:lnTo>
                    <a:lnTo>
                      <a:pt x="1538831" y="1298667"/>
                    </a:lnTo>
                    <a:lnTo>
                      <a:pt x="1551538" y="1298667"/>
                    </a:lnTo>
                    <a:lnTo>
                      <a:pt x="1551538" y="1324081"/>
                    </a:lnTo>
                    <a:lnTo>
                      <a:pt x="1564245" y="1324081"/>
                    </a:lnTo>
                    <a:lnTo>
                      <a:pt x="1564245" y="1346954"/>
                    </a:lnTo>
                    <a:lnTo>
                      <a:pt x="1570599" y="1346954"/>
                    </a:lnTo>
                    <a:lnTo>
                      <a:pt x="1570599" y="1399053"/>
                    </a:lnTo>
                    <a:lnTo>
                      <a:pt x="1574411" y="1399053"/>
                    </a:lnTo>
                    <a:lnTo>
                      <a:pt x="1574411" y="1421926"/>
                    </a:lnTo>
                    <a:lnTo>
                      <a:pt x="1582035" y="1421926"/>
                    </a:lnTo>
                    <a:lnTo>
                      <a:pt x="1582035" y="1444799"/>
                    </a:lnTo>
                    <a:lnTo>
                      <a:pt x="1606179" y="1444799"/>
                    </a:lnTo>
                    <a:lnTo>
                      <a:pt x="1606179" y="1470213"/>
                    </a:lnTo>
                    <a:lnTo>
                      <a:pt x="1613803" y="1470213"/>
                    </a:lnTo>
                    <a:lnTo>
                      <a:pt x="1613803" y="1496898"/>
                    </a:lnTo>
                    <a:lnTo>
                      <a:pt x="1678609" y="1496898"/>
                    </a:lnTo>
                    <a:lnTo>
                      <a:pt x="1678609" y="1518500"/>
                    </a:lnTo>
                    <a:lnTo>
                      <a:pt x="1831095" y="1518500"/>
                    </a:lnTo>
                    <a:lnTo>
                      <a:pt x="1831095" y="1540102"/>
                    </a:lnTo>
                    <a:lnTo>
                      <a:pt x="1909879" y="1540102"/>
                    </a:lnTo>
                    <a:lnTo>
                      <a:pt x="1909879" y="1569328"/>
                    </a:lnTo>
                    <a:lnTo>
                      <a:pt x="1932752" y="1569328"/>
                    </a:lnTo>
                    <a:lnTo>
                      <a:pt x="1932752" y="1621428"/>
                    </a:lnTo>
                    <a:lnTo>
                      <a:pt x="1939105" y="1621428"/>
                    </a:lnTo>
                    <a:lnTo>
                      <a:pt x="1939105" y="1692587"/>
                    </a:lnTo>
                    <a:lnTo>
                      <a:pt x="1939105" y="1719272"/>
                    </a:lnTo>
                    <a:lnTo>
                      <a:pt x="1945459" y="1719272"/>
                    </a:lnTo>
                    <a:lnTo>
                      <a:pt x="1945459" y="1740874"/>
                    </a:lnTo>
                    <a:lnTo>
                      <a:pt x="1954354" y="1740874"/>
                    </a:lnTo>
                    <a:lnTo>
                      <a:pt x="1954354" y="1770101"/>
                    </a:lnTo>
                    <a:lnTo>
                      <a:pt x="1991204" y="1770101"/>
                    </a:lnTo>
                    <a:lnTo>
                      <a:pt x="1991204" y="1791703"/>
                    </a:lnTo>
                    <a:lnTo>
                      <a:pt x="1997558" y="1791703"/>
                    </a:lnTo>
                    <a:lnTo>
                      <a:pt x="1997558" y="1818388"/>
                    </a:lnTo>
                    <a:lnTo>
                      <a:pt x="2006453" y="1818388"/>
                    </a:lnTo>
                    <a:lnTo>
                      <a:pt x="2006453" y="1838719"/>
                    </a:lnTo>
                    <a:lnTo>
                      <a:pt x="2117005" y="1838719"/>
                    </a:lnTo>
                    <a:lnTo>
                      <a:pt x="2117005" y="1866675"/>
                    </a:lnTo>
                    <a:lnTo>
                      <a:pt x="2297446" y="1866675"/>
                    </a:lnTo>
                    <a:lnTo>
                      <a:pt x="2297446" y="1897172"/>
                    </a:lnTo>
                    <a:lnTo>
                      <a:pt x="2317777" y="1897172"/>
                    </a:lnTo>
                    <a:lnTo>
                      <a:pt x="2317777" y="1969602"/>
                    </a:lnTo>
                    <a:lnTo>
                      <a:pt x="2327943" y="1969602"/>
                    </a:lnTo>
                    <a:lnTo>
                      <a:pt x="2327943" y="1998829"/>
                    </a:lnTo>
                    <a:lnTo>
                      <a:pt x="2369876" y="1998829"/>
                    </a:lnTo>
                    <a:lnTo>
                      <a:pt x="2369876" y="2022972"/>
                    </a:lnTo>
                    <a:lnTo>
                      <a:pt x="2376230" y="2022972"/>
                    </a:lnTo>
                    <a:lnTo>
                      <a:pt x="2376230" y="2049657"/>
                    </a:lnTo>
                    <a:lnTo>
                      <a:pt x="2479158" y="2049657"/>
                    </a:lnTo>
                    <a:lnTo>
                      <a:pt x="2479158" y="2075071"/>
                    </a:lnTo>
                    <a:lnTo>
                      <a:pt x="2531257" y="2075071"/>
                    </a:lnTo>
                    <a:lnTo>
                      <a:pt x="2531257" y="2100486"/>
                    </a:lnTo>
                    <a:lnTo>
                      <a:pt x="2648162" y="2100486"/>
                    </a:lnTo>
                    <a:lnTo>
                      <a:pt x="2648162" y="2124629"/>
                    </a:lnTo>
                    <a:lnTo>
                      <a:pt x="2688825" y="2124629"/>
                    </a:lnTo>
                    <a:lnTo>
                      <a:pt x="2688825" y="2152585"/>
                    </a:lnTo>
                    <a:lnTo>
                      <a:pt x="2697720" y="2152585"/>
                    </a:lnTo>
                    <a:lnTo>
                      <a:pt x="2697720" y="2176728"/>
                    </a:lnTo>
                    <a:lnTo>
                      <a:pt x="2704073" y="2176728"/>
                    </a:lnTo>
                    <a:lnTo>
                      <a:pt x="2704073" y="2202143"/>
                    </a:lnTo>
                    <a:lnTo>
                      <a:pt x="2768880" y="2202143"/>
                    </a:lnTo>
                    <a:lnTo>
                      <a:pt x="2768880" y="2227557"/>
                    </a:lnTo>
                    <a:lnTo>
                      <a:pt x="2781587" y="2227557"/>
                    </a:lnTo>
                    <a:lnTo>
                      <a:pt x="2781587" y="2252971"/>
                    </a:lnTo>
                    <a:lnTo>
                      <a:pt x="2897221" y="2252971"/>
                    </a:lnTo>
                    <a:lnTo>
                      <a:pt x="2897221" y="2280927"/>
                    </a:lnTo>
                    <a:lnTo>
                      <a:pt x="3109430" y="2280927"/>
                    </a:lnTo>
                    <a:lnTo>
                      <a:pt x="3109430" y="2305070"/>
                    </a:lnTo>
                    <a:lnTo>
                      <a:pt x="3303849" y="2305070"/>
                    </a:lnTo>
                    <a:lnTo>
                      <a:pt x="3303849" y="2334297"/>
                    </a:lnTo>
                    <a:lnTo>
                      <a:pt x="3483019" y="2334297"/>
                    </a:lnTo>
                    <a:lnTo>
                      <a:pt x="3483019" y="2360981"/>
                    </a:lnTo>
                    <a:lnTo>
                      <a:pt x="3981138" y="2360981"/>
                    </a:lnTo>
                    <a:lnTo>
                      <a:pt x="3981138" y="2395291"/>
                    </a:lnTo>
                    <a:lnTo>
                      <a:pt x="4253070" y="2395291"/>
                    </a:lnTo>
                    <a:lnTo>
                      <a:pt x="4253070" y="2435954"/>
                    </a:lnTo>
                    <a:lnTo>
                      <a:pt x="5087927" y="2435954"/>
                    </a:lnTo>
                  </a:path>
                </a:pathLst>
              </a:custGeom>
              <a:noFill/>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14" name="Freeform 4213">
                <a:extLst>
                  <a:ext uri="{FF2B5EF4-FFF2-40B4-BE49-F238E27FC236}">
                    <a16:creationId xmlns:a16="http://schemas.microsoft.com/office/drawing/2014/main" id="{74BEFDF0-E9BC-6BDA-BB14-698696C4B072}"/>
                  </a:ext>
                </a:extLst>
              </p:cNvPr>
              <p:cNvSpPr/>
              <p:nvPr/>
            </p:nvSpPr>
            <p:spPr>
              <a:xfrm>
                <a:off x="6920260" y="301972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15" name="Freeform 4214">
                <a:extLst>
                  <a:ext uri="{FF2B5EF4-FFF2-40B4-BE49-F238E27FC236}">
                    <a16:creationId xmlns:a16="http://schemas.microsoft.com/office/drawing/2014/main" id="{81D292BB-C1C2-6227-3C15-16DBDAD25602}"/>
                  </a:ext>
                </a:extLst>
              </p:cNvPr>
              <p:cNvSpPr/>
              <p:nvPr/>
            </p:nvSpPr>
            <p:spPr>
              <a:xfrm>
                <a:off x="6880868" y="305912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16" name="Freeform 4215">
                <a:extLst>
                  <a:ext uri="{FF2B5EF4-FFF2-40B4-BE49-F238E27FC236}">
                    <a16:creationId xmlns:a16="http://schemas.microsoft.com/office/drawing/2014/main" id="{202BF410-53FD-0AFB-EAD1-CB02680F9E68}"/>
                  </a:ext>
                </a:extLst>
              </p:cNvPr>
              <p:cNvSpPr/>
              <p:nvPr/>
            </p:nvSpPr>
            <p:spPr>
              <a:xfrm>
                <a:off x="6870702" y="301972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17" name="Freeform 4216">
                <a:extLst>
                  <a:ext uri="{FF2B5EF4-FFF2-40B4-BE49-F238E27FC236}">
                    <a16:creationId xmlns:a16="http://schemas.microsoft.com/office/drawing/2014/main" id="{D6BC4817-E5DD-DF3E-5C20-F8399047201E}"/>
                  </a:ext>
                </a:extLst>
              </p:cNvPr>
              <p:cNvSpPr/>
              <p:nvPr/>
            </p:nvSpPr>
            <p:spPr>
              <a:xfrm>
                <a:off x="6831310" y="305912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18" name="Freeform 4217">
                <a:extLst>
                  <a:ext uri="{FF2B5EF4-FFF2-40B4-BE49-F238E27FC236}">
                    <a16:creationId xmlns:a16="http://schemas.microsoft.com/office/drawing/2014/main" id="{F0DDBCD7-A229-C34D-51D4-D8600FCCCCF5}"/>
                  </a:ext>
                </a:extLst>
              </p:cNvPr>
              <p:cNvSpPr/>
              <p:nvPr/>
            </p:nvSpPr>
            <p:spPr>
              <a:xfrm>
                <a:off x="6678825" y="301972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19" name="Freeform 4218">
                <a:extLst>
                  <a:ext uri="{FF2B5EF4-FFF2-40B4-BE49-F238E27FC236}">
                    <a16:creationId xmlns:a16="http://schemas.microsoft.com/office/drawing/2014/main" id="{8E009880-56AE-8A95-FE22-C7DECD69B2D1}"/>
                  </a:ext>
                </a:extLst>
              </p:cNvPr>
              <p:cNvSpPr/>
              <p:nvPr/>
            </p:nvSpPr>
            <p:spPr>
              <a:xfrm>
                <a:off x="6639433" y="305912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20" name="Freeform 4219">
                <a:extLst>
                  <a:ext uri="{FF2B5EF4-FFF2-40B4-BE49-F238E27FC236}">
                    <a16:creationId xmlns:a16="http://schemas.microsoft.com/office/drawing/2014/main" id="{9133D9AA-19C2-9838-C3AA-9059BDD6AD3F}"/>
                  </a:ext>
                </a:extLst>
              </p:cNvPr>
              <p:cNvSpPr/>
              <p:nvPr/>
            </p:nvSpPr>
            <p:spPr>
              <a:xfrm>
                <a:off x="5954519" y="298033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21" name="Freeform 4220">
                <a:extLst>
                  <a:ext uri="{FF2B5EF4-FFF2-40B4-BE49-F238E27FC236}">
                    <a16:creationId xmlns:a16="http://schemas.microsoft.com/office/drawing/2014/main" id="{1B67F8CF-6D83-3B63-E878-76E40B71C860}"/>
                  </a:ext>
                </a:extLst>
              </p:cNvPr>
              <p:cNvSpPr/>
              <p:nvPr/>
            </p:nvSpPr>
            <p:spPr>
              <a:xfrm>
                <a:off x="5915127" y="301972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22" name="Freeform 4221">
                <a:extLst>
                  <a:ext uri="{FF2B5EF4-FFF2-40B4-BE49-F238E27FC236}">
                    <a16:creationId xmlns:a16="http://schemas.microsoft.com/office/drawing/2014/main" id="{C754CEDF-2B50-A692-AD76-FFCE52B9A704}"/>
                  </a:ext>
                </a:extLst>
              </p:cNvPr>
              <p:cNvSpPr/>
              <p:nvPr/>
            </p:nvSpPr>
            <p:spPr>
              <a:xfrm>
                <a:off x="5307727" y="294475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23" name="Freeform 4222">
                <a:extLst>
                  <a:ext uri="{FF2B5EF4-FFF2-40B4-BE49-F238E27FC236}">
                    <a16:creationId xmlns:a16="http://schemas.microsoft.com/office/drawing/2014/main" id="{B809BA7A-FBC2-991E-444D-444C6DEE6DA5}"/>
                  </a:ext>
                </a:extLst>
              </p:cNvPr>
              <p:cNvSpPr/>
              <p:nvPr/>
            </p:nvSpPr>
            <p:spPr>
              <a:xfrm>
                <a:off x="5268335" y="298414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24" name="Freeform 4223">
                <a:extLst>
                  <a:ext uri="{FF2B5EF4-FFF2-40B4-BE49-F238E27FC236}">
                    <a16:creationId xmlns:a16="http://schemas.microsoft.com/office/drawing/2014/main" id="{6091C077-86BA-CC5F-B4C2-E97DD084CC3A}"/>
                  </a:ext>
                </a:extLst>
              </p:cNvPr>
              <p:cNvSpPr/>
              <p:nvPr/>
            </p:nvSpPr>
            <p:spPr>
              <a:xfrm>
                <a:off x="4899829" y="286470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25" name="Freeform 4224">
                <a:extLst>
                  <a:ext uri="{FF2B5EF4-FFF2-40B4-BE49-F238E27FC236}">
                    <a16:creationId xmlns:a16="http://schemas.microsoft.com/office/drawing/2014/main" id="{3F69E1F3-820C-9E66-B9B7-1DC7ADDC77B8}"/>
                  </a:ext>
                </a:extLst>
              </p:cNvPr>
              <p:cNvSpPr/>
              <p:nvPr/>
            </p:nvSpPr>
            <p:spPr>
              <a:xfrm>
                <a:off x="4860437" y="290409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26" name="Freeform 4225">
                <a:extLst>
                  <a:ext uri="{FF2B5EF4-FFF2-40B4-BE49-F238E27FC236}">
                    <a16:creationId xmlns:a16="http://schemas.microsoft.com/office/drawing/2014/main" id="{B7A550F2-152C-FAC2-0E5F-CDA7E464E819}"/>
                  </a:ext>
                </a:extLst>
              </p:cNvPr>
              <p:cNvSpPr/>
              <p:nvPr/>
            </p:nvSpPr>
            <p:spPr>
              <a:xfrm>
                <a:off x="3779062" y="235387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27" name="Freeform 4226">
                <a:extLst>
                  <a:ext uri="{FF2B5EF4-FFF2-40B4-BE49-F238E27FC236}">
                    <a16:creationId xmlns:a16="http://schemas.microsoft.com/office/drawing/2014/main" id="{7EC0B3C0-2DCA-E82F-D6E7-3B3B7CEF3562}"/>
                  </a:ext>
                </a:extLst>
              </p:cNvPr>
              <p:cNvSpPr/>
              <p:nvPr/>
            </p:nvSpPr>
            <p:spPr>
              <a:xfrm>
                <a:off x="3739670" y="239326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28" name="Freeform 4227">
                <a:extLst>
                  <a:ext uri="{FF2B5EF4-FFF2-40B4-BE49-F238E27FC236}">
                    <a16:creationId xmlns:a16="http://schemas.microsoft.com/office/drawing/2014/main" id="{99CD089D-6710-A77C-B073-6E3065D9BDBB}"/>
                  </a:ext>
                </a:extLst>
              </p:cNvPr>
              <p:cNvSpPr/>
              <p:nvPr/>
            </p:nvSpPr>
            <p:spPr>
              <a:xfrm>
                <a:off x="3438511" y="207940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29" name="Freeform 4228">
                <a:extLst>
                  <a:ext uri="{FF2B5EF4-FFF2-40B4-BE49-F238E27FC236}">
                    <a16:creationId xmlns:a16="http://schemas.microsoft.com/office/drawing/2014/main" id="{95BE3378-B111-BB50-320F-A19B9062EDCF}"/>
                  </a:ext>
                </a:extLst>
              </p:cNvPr>
              <p:cNvSpPr/>
              <p:nvPr/>
            </p:nvSpPr>
            <p:spPr>
              <a:xfrm>
                <a:off x="3399119" y="211879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30" name="Freeform 4229">
                <a:extLst>
                  <a:ext uri="{FF2B5EF4-FFF2-40B4-BE49-F238E27FC236}">
                    <a16:creationId xmlns:a16="http://schemas.microsoft.com/office/drawing/2014/main" id="{FC756ABF-1CDF-DE4E-3F62-5D7806C97F54}"/>
                  </a:ext>
                </a:extLst>
              </p:cNvPr>
              <p:cNvSpPr/>
              <p:nvPr/>
            </p:nvSpPr>
            <p:spPr>
              <a:xfrm>
                <a:off x="3374976" y="190912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31" name="Freeform 4230">
                <a:extLst>
                  <a:ext uri="{FF2B5EF4-FFF2-40B4-BE49-F238E27FC236}">
                    <a16:creationId xmlns:a16="http://schemas.microsoft.com/office/drawing/2014/main" id="{5B4D647F-7D62-9281-050C-AFC8DC7DB93B}"/>
                  </a:ext>
                </a:extLst>
              </p:cNvPr>
              <p:cNvSpPr/>
              <p:nvPr/>
            </p:nvSpPr>
            <p:spPr>
              <a:xfrm>
                <a:off x="3335584" y="194851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32" name="Freeform 4231">
                <a:extLst>
                  <a:ext uri="{FF2B5EF4-FFF2-40B4-BE49-F238E27FC236}">
                    <a16:creationId xmlns:a16="http://schemas.microsoft.com/office/drawing/2014/main" id="{DD6CBE69-80FC-90BE-2544-AFC210596E7F}"/>
                  </a:ext>
                </a:extLst>
              </p:cNvPr>
              <p:cNvSpPr/>
              <p:nvPr/>
            </p:nvSpPr>
            <p:spPr>
              <a:xfrm>
                <a:off x="2203380" y="74642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33" name="Freeform 4232">
                <a:extLst>
                  <a:ext uri="{FF2B5EF4-FFF2-40B4-BE49-F238E27FC236}">
                    <a16:creationId xmlns:a16="http://schemas.microsoft.com/office/drawing/2014/main" id="{15441946-ED4A-D35A-D6E8-F6C49CCD12A3}"/>
                  </a:ext>
                </a:extLst>
              </p:cNvPr>
              <p:cNvSpPr/>
              <p:nvPr/>
            </p:nvSpPr>
            <p:spPr>
              <a:xfrm>
                <a:off x="2163988" y="78581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34" name="Freeform 4233">
                <a:extLst>
                  <a:ext uri="{FF2B5EF4-FFF2-40B4-BE49-F238E27FC236}">
                    <a16:creationId xmlns:a16="http://schemas.microsoft.com/office/drawing/2014/main" id="{86D8B7DD-3F28-7A44-789E-DBD02FCD2161}"/>
                  </a:ext>
                </a:extLst>
              </p:cNvPr>
              <p:cNvSpPr/>
              <p:nvPr/>
            </p:nvSpPr>
            <p:spPr>
              <a:xfrm>
                <a:off x="2695145" y="67526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35" name="Freeform 4234">
                <a:extLst>
                  <a:ext uri="{FF2B5EF4-FFF2-40B4-BE49-F238E27FC236}">
                    <a16:creationId xmlns:a16="http://schemas.microsoft.com/office/drawing/2014/main" id="{8061976D-CCEF-3C6E-326D-AB26ED263E55}"/>
                  </a:ext>
                </a:extLst>
              </p:cNvPr>
              <p:cNvSpPr/>
              <p:nvPr/>
            </p:nvSpPr>
            <p:spPr>
              <a:xfrm>
                <a:off x="2655753" y="71465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36" name="Freeform 4235">
                <a:extLst>
                  <a:ext uri="{FF2B5EF4-FFF2-40B4-BE49-F238E27FC236}">
                    <a16:creationId xmlns:a16="http://schemas.microsoft.com/office/drawing/2014/main" id="{67F61AE3-012C-6F56-2030-70D2C6943837}"/>
                  </a:ext>
                </a:extLst>
              </p:cNvPr>
              <p:cNvSpPr/>
              <p:nvPr/>
            </p:nvSpPr>
            <p:spPr>
              <a:xfrm>
                <a:off x="2776471" y="67526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37" name="Freeform 4236">
                <a:extLst>
                  <a:ext uri="{FF2B5EF4-FFF2-40B4-BE49-F238E27FC236}">
                    <a16:creationId xmlns:a16="http://schemas.microsoft.com/office/drawing/2014/main" id="{3FFF5FA4-0DE4-7690-9F75-1A33CD8E733A}"/>
                  </a:ext>
                </a:extLst>
              </p:cNvPr>
              <p:cNvSpPr/>
              <p:nvPr/>
            </p:nvSpPr>
            <p:spPr>
              <a:xfrm>
                <a:off x="2737079" y="71465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38" name="Freeform 4237">
                <a:extLst>
                  <a:ext uri="{FF2B5EF4-FFF2-40B4-BE49-F238E27FC236}">
                    <a16:creationId xmlns:a16="http://schemas.microsoft.com/office/drawing/2014/main" id="{ABF7112B-9B6A-C4EA-71EE-107FBBF2BF62}"/>
                  </a:ext>
                </a:extLst>
              </p:cNvPr>
              <p:cNvSpPr/>
              <p:nvPr/>
            </p:nvSpPr>
            <p:spPr>
              <a:xfrm>
                <a:off x="3057298" y="81758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39" name="Freeform 4238">
                <a:extLst>
                  <a:ext uri="{FF2B5EF4-FFF2-40B4-BE49-F238E27FC236}">
                    <a16:creationId xmlns:a16="http://schemas.microsoft.com/office/drawing/2014/main" id="{9F5BFA99-76B9-5945-F018-AF008C4B7095}"/>
                  </a:ext>
                </a:extLst>
              </p:cNvPr>
              <p:cNvSpPr/>
              <p:nvPr/>
            </p:nvSpPr>
            <p:spPr>
              <a:xfrm>
                <a:off x="3017906" y="85697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40" name="Freeform 4239">
                <a:extLst>
                  <a:ext uri="{FF2B5EF4-FFF2-40B4-BE49-F238E27FC236}">
                    <a16:creationId xmlns:a16="http://schemas.microsoft.com/office/drawing/2014/main" id="{E1B66006-4E6B-9922-0B16-5332FFBE67B3}"/>
                  </a:ext>
                </a:extLst>
              </p:cNvPr>
              <p:cNvSpPr/>
              <p:nvPr/>
            </p:nvSpPr>
            <p:spPr>
              <a:xfrm>
                <a:off x="3613870" y="107554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41" name="Freeform 4240">
                <a:extLst>
                  <a:ext uri="{FF2B5EF4-FFF2-40B4-BE49-F238E27FC236}">
                    <a16:creationId xmlns:a16="http://schemas.microsoft.com/office/drawing/2014/main" id="{23D39E41-A6C7-CEE3-4FF9-F0A8D037DED7}"/>
                  </a:ext>
                </a:extLst>
              </p:cNvPr>
              <p:cNvSpPr/>
              <p:nvPr/>
            </p:nvSpPr>
            <p:spPr>
              <a:xfrm>
                <a:off x="3574477" y="111493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42" name="Freeform 4241">
                <a:extLst>
                  <a:ext uri="{FF2B5EF4-FFF2-40B4-BE49-F238E27FC236}">
                    <a16:creationId xmlns:a16="http://schemas.microsoft.com/office/drawing/2014/main" id="{152497A5-61CB-ACF5-57B6-D4952FBD26DF}"/>
                  </a:ext>
                </a:extLst>
              </p:cNvPr>
              <p:cNvSpPr/>
              <p:nvPr/>
            </p:nvSpPr>
            <p:spPr>
              <a:xfrm>
                <a:off x="4246684" y="1231837"/>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43" name="Freeform 4242">
                <a:extLst>
                  <a:ext uri="{FF2B5EF4-FFF2-40B4-BE49-F238E27FC236}">
                    <a16:creationId xmlns:a16="http://schemas.microsoft.com/office/drawing/2014/main" id="{F67733BA-FE78-C80A-D717-300D21336646}"/>
                  </a:ext>
                </a:extLst>
              </p:cNvPr>
              <p:cNvSpPr/>
              <p:nvPr/>
            </p:nvSpPr>
            <p:spPr>
              <a:xfrm>
                <a:off x="4207292" y="1271229"/>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44" name="Freeform 4243">
                <a:extLst>
                  <a:ext uri="{FF2B5EF4-FFF2-40B4-BE49-F238E27FC236}">
                    <a16:creationId xmlns:a16="http://schemas.microsoft.com/office/drawing/2014/main" id="{1F212EAB-192A-8EB2-389E-37ABFB12355A}"/>
                  </a:ext>
                </a:extLst>
              </p:cNvPr>
              <p:cNvSpPr/>
              <p:nvPr/>
            </p:nvSpPr>
            <p:spPr>
              <a:xfrm>
                <a:off x="4724471" y="138813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45" name="Freeform 4244">
                <a:extLst>
                  <a:ext uri="{FF2B5EF4-FFF2-40B4-BE49-F238E27FC236}">
                    <a16:creationId xmlns:a16="http://schemas.microsoft.com/office/drawing/2014/main" id="{977DD302-19AE-CD06-C009-4473B5B67F34}"/>
                  </a:ext>
                </a:extLst>
              </p:cNvPr>
              <p:cNvSpPr/>
              <p:nvPr/>
            </p:nvSpPr>
            <p:spPr>
              <a:xfrm>
                <a:off x="4685079" y="142752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46" name="Freeform 4245">
                <a:extLst>
                  <a:ext uri="{FF2B5EF4-FFF2-40B4-BE49-F238E27FC236}">
                    <a16:creationId xmlns:a16="http://schemas.microsoft.com/office/drawing/2014/main" id="{6E1BC070-CBAA-ACAC-8458-1472DCDD8D01}"/>
                  </a:ext>
                </a:extLst>
              </p:cNvPr>
              <p:cNvSpPr/>
              <p:nvPr/>
            </p:nvSpPr>
            <p:spPr>
              <a:xfrm>
                <a:off x="4969718" y="144150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47" name="Freeform 4246">
                <a:extLst>
                  <a:ext uri="{FF2B5EF4-FFF2-40B4-BE49-F238E27FC236}">
                    <a16:creationId xmlns:a16="http://schemas.microsoft.com/office/drawing/2014/main" id="{4FFCF7A2-287F-1E82-AD2B-1D5F3940A5A1}"/>
                  </a:ext>
                </a:extLst>
              </p:cNvPr>
              <p:cNvSpPr/>
              <p:nvPr/>
            </p:nvSpPr>
            <p:spPr>
              <a:xfrm>
                <a:off x="4930326" y="148089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48" name="Freeform 4247">
                <a:extLst>
                  <a:ext uri="{FF2B5EF4-FFF2-40B4-BE49-F238E27FC236}">
                    <a16:creationId xmlns:a16="http://schemas.microsoft.com/office/drawing/2014/main" id="{841D2112-05B8-D271-B10F-5FD67FA6090F}"/>
                  </a:ext>
                </a:extLst>
              </p:cNvPr>
              <p:cNvSpPr/>
              <p:nvPr/>
            </p:nvSpPr>
            <p:spPr>
              <a:xfrm>
                <a:off x="5326788" y="161305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49" name="Freeform 4248">
                <a:extLst>
                  <a:ext uri="{FF2B5EF4-FFF2-40B4-BE49-F238E27FC236}">
                    <a16:creationId xmlns:a16="http://schemas.microsoft.com/office/drawing/2014/main" id="{432E9621-BBC3-CCA0-9404-BFF1CC85289D}"/>
                  </a:ext>
                </a:extLst>
              </p:cNvPr>
              <p:cNvSpPr/>
              <p:nvPr/>
            </p:nvSpPr>
            <p:spPr>
              <a:xfrm>
                <a:off x="5287396" y="1652443"/>
                <a:ext cx="80054" cy="12707"/>
              </a:xfrm>
              <a:custGeom>
                <a:avLst/>
                <a:gdLst>
                  <a:gd name="connsiteX0" fmla="*/ 80055 w 80054"/>
                  <a:gd name="connsiteY0" fmla="*/ 0 h 12707"/>
                  <a:gd name="connsiteX1" fmla="*/ 0 w 80054"/>
                  <a:gd name="connsiteY1" fmla="*/ 0 h 12707"/>
                </a:gdLst>
                <a:ahLst/>
                <a:cxnLst>
                  <a:cxn ang="0">
                    <a:pos x="connsiteX0" y="connsiteY0"/>
                  </a:cxn>
                  <a:cxn ang="0">
                    <a:pos x="connsiteX1" y="connsiteY1"/>
                  </a:cxn>
                </a:cxnLst>
                <a:rect l="l" t="t" r="r" b="b"/>
                <a:pathLst>
                  <a:path w="80054" h="12707">
                    <a:moveTo>
                      <a:pt x="80055"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50" name="Freeform 4249">
                <a:extLst>
                  <a:ext uri="{FF2B5EF4-FFF2-40B4-BE49-F238E27FC236}">
                    <a16:creationId xmlns:a16="http://schemas.microsoft.com/office/drawing/2014/main" id="{F834982A-941D-27C8-C168-194A6907D162}"/>
                  </a:ext>
                </a:extLst>
              </p:cNvPr>
              <p:cNvSpPr/>
              <p:nvPr/>
            </p:nvSpPr>
            <p:spPr>
              <a:xfrm>
                <a:off x="5343307" y="161305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51" name="Freeform 4250">
                <a:extLst>
                  <a:ext uri="{FF2B5EF4-FFF2-40B4-BE49-F238E27FC236}">
                    <a16:creationId xmlns:a16="http://schemas.microsoft.com/office/drawing/2014/main" id="{014E867D-1D87-2BC0-F9A6-A02DF3474C17}"/>
                  </a:ext>
                </a:extLst>
              </p:cNvPr>
              <p:cNvSpPr/>
              <p:nvPr/>
            </p:nvSpPr>
            <p:spPr>
              <a:xfrm>
                <a:off x="5303915" y="165244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52" name="Freeform 4251">
                <a:extLst>
                  <a:ext uri="{FF2B5EF4-FFF2-40B4-BE49-F238E27FC236}">
                    <a16:creationId xmlns:a16="http://schemas.microsoft.com/office/drawing/2014/main" id="{EF25EC13-6707-C7B2-229A-0DC110DD5F4D}"/>
                  </a:ext>
                </a:extLst>
              </p:cNvPr>
              <p:cNvSpPr/>
              <p:nvPr/>
            </p:nvSpPr>
            <p:spPr>
              <a:xfrm>
                <a:off x="5376346" y="161305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53" name="Freeform 4252">
                <a:extLst>
                  <a:ext uri="{FF2B5EF4-FFF2-40B4-BE49-F238E27FC236}">
                    <a16:creationId xmlns:a16="http://schemas.microsoft.com/office/drawing/2014/main" id="{FDA36CD9-F3BD-5BC6-DC72-AD754B7A54CF}"/>
                  </a:ext>
                </a:extLst>
              </p:cNvPr>
              <p:cNvSpPr/>
              <p:nvPr/>
            </p:nvSpPr>
            <p:spPr>
              <a:xfrm>
                <a:off x="5336954" y="165244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54" name="Freeform 4253">
                <a:extLst>
                  <a:ext uri="{FF2B5EF4-FFF2-40B4-BE49-F238E27FC236}">
                    <a16:creationId xmlns:a16="http://schemas.microsoft.com/office/drawing/2014/main" id="{D48FE0A9-5A8B-4E6D-375D-AB4568C0AB61}"/>
                  </a:ext>
                </a:extLst>
              </p:cNvPr>
              <p:cNvSpPr/>
              <p:nvPr/>
            </p:nvSpPr>
            <p:spPr>
              <a:xfrm>
                <a:off x="5771537" y="168039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55" name="Freeform 4254">
                <a:extLst>
                  <a:ext uri="{FF2B5EF4-FFF2-40B4-BE49-F238E27FC236}">
                    <a16:creationId xmlns:a16="http://schemas.microsoft.com/office/drawing/2014/main" id="{0D71E0D9-AB46-DFBA-3038-2892521F02F4}"/>
                  </a:ext>
                </a:extLst>
              </p:cNvPr>
              <p:cNvSpPr/>
              <p:nvPr/>
            </p:nvSpPr>
            <p:spPr>
              <a:xfrm>
                <a:off x="5732145" y="171979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56" name="Freeform 4255">
                <a:extLst>
                  <a:ext uri="{FF2B5EF4-FFF2-40B4-BE49-F238E27FC236}">
                    <a16:creationId xmlns:a16="http://schemas.microsoft.com/office/drawing/2014/main" id="{4270D077-2325-EC12-B02B-DA16497EAF9D}"/>
                  </a:ext>
                </a:extLst>
              </p:cNvPr>
              <p:cNvSpPr/>
              <p:nvPr/>
            </p:nvSpPr>
            <p:spPr>
              <a:xfrm>
                <a:off x="5892255" y="168039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57" name="Freeform 4256">
                <a:extLst>
                  <a:ext uri="{FF2B5EF4-FFF2-40B4-BE49-F238E27FC236}">
                    <a16:creationId xmlns:a16="http://schemas.microsoft.com/office/drawing/2014/main" id="{7EA621BF-DF03-2599-B65A-898494A6CFF4}"/>
                  </a:ext>
                </a:extLst>
              </p:cNvPr>
              <p:cNvSpPr/>
              <p:nvPr/>
            </p:nvSpPr>
            <p:spPr>
              <a:xfrm>
                <a:off x="5852863" y="171979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58" name="Freeform 4257">
                <a:extLst>
                  <a:ext uri="{FF2B5EF4-FFF2-40B4-BE49-F238E27FC236}">
                    <a16:creationId xmlns:a16="http://schemas.microsoft.com/office/drawing/2014/main" id="{7A50C85B-6FAA-C3C6-9D74-144B47A82DE1}"/>
                  </a:ext>
                </a:extLst>
              </p:cNvPr>
              <p:cNvSpPr/>
              <p:nvPr/>
            </p:nvSpPr>
            <p:spPr>
              <a:xfrm>
                <a:off x="6080320" y="175282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59" name="Freeform 4258">
                <a:extLst>
                  <a:ext uri="{FF2B5EF4-FFF2-40B4-BE49-F238E27FC236}">
                    <a16:creationId xmlns:a16="http://schemas.microsoft.com/office/drawing/2014/main" id="{C171F162-793D-D116-AA9C-4D362961B618}"/>
                  </a:ext>
                </a:extLst>
              </p:cNvPr>
              <p:cNvSpPr/>
              <p:nvPr/>
            </p:nvSpPr>
            <p:spPr>
              <a:xfrm>
                <a:off x="6040928" y="179222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60" name="Freeform 4259">
                <a:extLst>
                  <a:ext uri="{FF2B5EF4-FFF2-40B4-BE49-F238E27FC236}">
                    <a16:creationId xmlns:a16="http://schemas.microsoft.com/office/drawing/2014/main" id="{DBAB5F2A-B33C-7072-6B54-BB38EE2AAB8B}"/>
                  </a:ext>
                </a:extLst>
              </p:cNvPr>
              <p:cNvSpPr/>
              <p:nvPr/>
            </p:nvSpPr>
            <p:spPr>
              <a:xfrm>
                <a:off x="6479323" y="190658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61" name="Freeform 4260">
                <a:extLst>
                  <a:ext uri="{FF2B5EF4-FFF2-40B4-BE49-F238E27FC236}">
                    <a16:creationId xmlns:a16="http://schemas.microsoft.com/office/drawing/2014/main" id="{00008D62-A5B2-4482-613B-AB7DFBA84A01}"/>
                  </a:ext>
                </a:extLst>
              </p:cNvPr>
              <p:cNvSpPr/>
              <p:nvPr/>
            </p:nvSpPr>
            <p:spPr>
              <a:xfrm>
                <a:off x="6439931" y="194597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62" name="Freeform 4261">
                <a:extLst>
                  <a:ext uri="{FF2B5EF4-FFF2-40B4-BE49-F238E27FC236}">
                    <a16:creationId xmlns:a16="http://schemas.microsoft.com/office/drawing/2014/main" id="{16C15676-34DF-4582-367D-E99C4D891DB2}"/>
                  </a:ext>
                </a:extLst>
              </p:cNvPr>
              <p:cNvSpPr/>
              <p:nvPr/>
            </p:nvSpPr>
            <p:spPr>
              <a:xfrm>
                <a:off x="6530152" y="190658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63" name="Freeform 4262">
                <a:extLst>
                  <a:ext uri="{FF2B5EF4-FFF2-40B4-BE49-F238E27FC236}">
                    <a16:creationId xmlns:a16="http://schemas.microsoft.com/office/drawing/2014/main" id="{79D97C23-B825-3389-2F32-190CE2C68C9E}"/>
                  </a:ext>
                </a:extLst>
              </p:cNvPr>
              <p:cNvSpPr/>
              <p:nvPr/>
            </p:nvSpPr>
            <p:spPr>
              <a:xfrm>
                <a:off x="6490759" y="194597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64" name="Freeform 4263">
                <a:extLst>
                  <a:ext uri="{FF2B5EF4-FFF2-40B4-BE49-F238E27FC236}">
                    <a16:creationId xmlns:a16="http://schemas.microsoft.com/office/drawing/2014/main" id="{C2CAFC50-CF35-264F-8283-3D06C6D50882}"/>
                  </a:ext>
                </a:extLst>
              </p:cNvPr>
              <p:cNvSpPr/>
              <p:nvPr/>
            </p:nvSpPr>
            <p:spPr>
              <a:xfrm>
                <a:off x="6746172" y="199680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65" name="Freeform 4264">
                <a:extLst>
                  <a:ext uri="{FF2B5EF4-FFF2-40B4-BE49-F238E27FC236}">
                    <a16:creationId xmlns:a16="http://schemas.microsoft.com/office/drawing/2014/main" id="{9DD515E0-6DC6-A667-A79C-D67D31AD2909}"/>
                  </a:ext>
                </a:extLst>
              </p:cNvPr>
              <p:cNvSpPr/>
              <p:nvPr/>
            </p:nvSpPr>
            <p:spPr>
              <a:xfrm>
                <a:off x="6706780" y="203619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66" name="Freeform 4265">
                <a:extLst>
                  <a:ext uri="{FF2B5EF4-FFF2-40B4-BE49-F238E27FC236}">
                    <a16:creationId xmlns:a16="http://schemas.microsoft.com/office/drawing/2014/main" id="{E864B77D-B9C6-E65B-0536-C6409C43EA22}"/>
                  </a:ext>
                </a:extLst>
              </p:cNvPr>
              <p:cNvSpPr/>
              <p:nvPr/>
            </p:nvSpPr>
            <p:spPr>
              <a:xfrm>
                <a:off x="6924072"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67" name="Freeform 4266">
                <a:extLst>
                  <a:ext uri="{FF2B5EF4-FFF2-40B4-BE49-F238E27FC236}">
                    <a16:creationId xmlns:a16="http://schemas.microsoft.com/office/drawing/2014/main" id="{F386E339-F523-4753-74FC-4EA8B86C91BC}"/>
                  </a:ext>
                </a:extLst>
              </p:cNvPr>
              <p:cNvSpPr/>
              <p:nvPr/>
            </p:nvSpPr>
            <p:spPr>
              <a:xfrm>
                <a:off x="6884680"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68" name="Freeform 4267">
                <a:extLst>
                  <a:ext uri="{FF2B5EF4-FFF2-40B4-BE49-F238E27FC236}">
                    <a16:creationId xmlns:a16="http://schemas.microsoft.com/office/drawing/2014/main" id="{6AE87056-4DBD-F174-BA17-CB7E4DD54F45}"/>
                  </a:ext>
                </a:extLst>
              </p:cNvPr>
              <p:cNvSpPr/>
              <p:nvPr/>
            </p:nvSpPr>
            <p:spPr>
              <a:xfrm>
                <a:off x="7029541"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69" name="Freeform 4268">
                <a:extLst>
                  <a:ext uri="{FF2B5EF4-FFF2-40B4-BE49-F238E27FC236}">
                    <a16:creationId xmlns:a16="http://schemas.microsoft.com/office/drawing/2014/main" id="{9AAA49D4-5C37-5064-A943-62149CD36EB2}"/>
                  </a:ext>
                </a:extLst>
              </p:cNvPr>
              <p:cNvSpPr/>
              <p:nvPr/>
            </p:nvSpPr>
            <p:spPr>
              <a:xfrm>
                <a:off x="6990149"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70" name="Freeform 4269">
                <a:extLst>
                  <a:ext uri="{FF2B5EF4-FFF2-40B4-BE49-F238E27FC236}">
                    <a16:creationId xmlns:a16="http://schemas.microsoft.com/office/drawing/2014/main" id="{7F65A66C-00BE-1411-4D6A-ED20F89DD7CA}"/>
                  </a:ext>
                </a:extLst>
              </p:cNvPr>
              <p:cNvSpPr/>
              <p:nvPr/>
            </p:nvSpPr>
            <p:spPr>
              <a:xfrm>
                <a:off x="7096889"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71" name="Freeform 4270">
                <a:extLst>
                  <a:ext uri="{FF2B5EF4-FFF2-40B4-BE49-F238E27FC236}">
                    <a16:creationId xmlns:a16="http://schemas.microsoft.com/office/drawing/2014/main" id="{B96BE01C-0AAC-0B28-FC9F-C76A2A98F16A}"/>
                  </a:ext>
                </a:extLst>
              </p:cNvPr>
              <p:cNvSpPr/>
              <p:nvPr/>
            </p:nvSpPr>
            <p:spPr>
              <a:xfrm>
                <a:off x="7057497"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72" name="Freeform 4271">
                <a:extLst>
                  <a:ext uri="{FF2B5EF4-FFF2-40B4-BE49-F238E27FC236}">
                    <a16:creationId xmlns:a16="http://schemas.microsoft.com/office/drawing/2014/main" id="{1019FF3A-B749-8AA3-1CDF-0C63A477F055}"/>
                  </a:ext>
                </a:extLst>
              </p:cNvPr>
              <p:cNvSpPr/>
              <p:nvPr/>
            </p:nvSpPr>
            <p:spPr>
              <a:xfrm>
                <a:off x="7213794"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73" name="Freeform 4272">
                <a:extLst>
                  <a:ext uri="{FF2B5EF4-FFF2-40B4-BE49-F238E27FC236}">
                    <a16:creationId xmlns:a16="http://schemas.microsoft.com/office/drawing/2014/main" id="{E5F40792-14F2-C4EE-6BFB-CDE69A7EFA59}"/>
                  </a:ext>
                </a:extLst>
              </p:cNvPr>
              <p:cNvSpPr/>
              <p:nvPr/>
            </p:nvSpPr>
            <p:spPr>
              <a:xfrm>
                <a:off x="7174402"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74" name="Freeform 4273">
                <a:extLst>
                  <a:ext uri="{FF2B5EF4-FFF2-40B4-BE49-F238E27FC236}">
                    <a16:creationId xmlns:a16="http://schemas.microsoft.com/office/drawing/2014/main" id="{3ABF1115-A673-5A0F-58B3-8AAECEEE6A37}"/>
                  </a:ext>
                </a:extLst>
              </p:cNvPr>
              <p:cNvSpPr/>
              <p:nvPr/>
            </p:nvSpPr>
            <p:spPr>
              <a:xfrm>
                <a:off x="7390423"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75" name="Freeform 4274">
                <a:extLst>
                  <a:ext uri="{FF2B5EF4-FFF2-40B4-BE49-F238E27FC236}">
                    <a16:creationId xmlns:a16="http://schemas.microsoft.com/office/drawing/2014/main" id="{BAA81272-1FF4-C56E-7B23-26DA7598D9F5}"/>
                  </a:ext>
                </a:extLst>
              </p:cNvPr>
              <p:cNvSpPr/>
              <p:nvPr/>
            </p:nvSpPr>
            <p:spPr>
              <a:xfrm>
                <a:off x="7351031"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76" name="Freeform 4275">
                <a:extLst>
                  <a:ext uri="{FF2B5EF4-FFF2-40B4-BE49-F238E27FC236}">
                    <a16:creationId xmlns:a16="http://schemas.microsoft.com/office/drawing/2014/main" id="{7D2D6639-B9FB-D211-16C5-65DEF52002F1}"/>
                  </a:ext>
                </a:extLst>
              </p:cNvPr>
              <p:cNvSpPr/>
              <p:nvPr/>
            </p:nvSpPr>
            <p:spPr>
              <a:xfrm>
                <a:off x="7457771"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77" name="Freeform 4276">
                <a:extLst>
                  <a:ext uri="{FF2B5EF4-FFF2-40B4-BE49-F238E27FC236}">
                    <a16:creationId xmlns:a16="http://schemas.microsoft.com/office/drawing/2014/main" id="{702F1EFA-AE7F-8C3C-3202-7A410A291B6A}"/>
                  </a:ext>
                </a:extLst>
              </p:cNvPr>
              <p:cNvSpPr/>
              <p:nvPr/>
            </p:nvSpPr>
            <p:spPr>
              <a:xfrm>
                <a:off x="7418379"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78" name="Freeform 4277">
                <a:extLst>
                  <a:ext uri="{FF2B5EF4-FFF2-40B4-BE49-F238E27FC236}">
                    <a16:creationId xmlns:a16="http://schemas.microsoft.com/office/drawing/2014/main" id="{E5A5FD33-A18A-6AED-6AB9-6D24BD39E444}"/>
                  </a:ext>
                </a:extLst>
              </p:cNvPr>
              <p:cNvSpPr/>
              <p:nvPr/>
            </p:nvSpPr>
            <p:spPr>
              <a:xfrm>
                <a:off x="7603902"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79" name="Freeform 4278">
                <a:extLst>
                  <a:ext uri="{FF2B5EF4-FFF2-40B4-BE49-F238E27FC236}">
                    <a16:creationId xmlns:a16="http://schemas.microsoft.com/office/drawing/2014/main" id="{DD997683-E6B1-27FB-EE47-8272CA0D7BDE}"/>
                  </a:ext>
                </a:extLst>
              </p:cNvPr>
              <p:cNvSpPr/>
              <p:nvPr/>
            </p:nvSpPr>
            <p:spPr>
              <a:xfrm>
                <a:off x="7564510"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80" name="Freeform 4279">
                <a:extLst>
                  <a:ext uri="{FF2B5EF4-FFF2-40B4-BE49-F238E27FC236}">
                    <a16:creationId xmlns:a16="http://schemas.microsoft.com/office/drawing/2014/main" id="{A0A42CCF-9006-B8C8-6C91-371A327B5F4F}"/>
                  </a:ext>
                </a:extLst>
              </p:cNvPr>
              <p:cNvSpPr/>
              <p:nvPr/>
            </p:nvSpPr>
            <p:spPr>
              <a:xfrm>
                <a:off x="7617880"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81" name="Freeform 4280">
                <a:extLst>
                  <a:ext uri="{FF2B5EF4-FFF2-40B4-BE49-F238E27FC236}">
                    <a16:creationId xmlns:a16="http://schemas.microsoft.com/office/drawing/2014/main" id="{0CB5F611-3079-9366-93E5-5C03655338D6}"/>
                  </a:ext>
                </a:extLst>
              </p:cNvPr>
              <p:cNvSpPr/>
              <p:nvPr/>
            </p:nvSpPr>
            <p:spPr>
              <a:xfrm>
                <a:off x="7578488"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82" name="Freeform 4281">
                <a:extLst>
                  <a:ext uri="{FF2B5EF4-FFF2-40B4-BE49-F238E27FC236}">
                    <a16:creationId xmlns:a16="http://schemas.microsoft.com/office/drawing/2014/main" id="{1DBD8E40-6A57-42D9-D4E7-E8CD3FCEDC3C}"/>
                  </a:ext>
                </a:extLst>
              </p:cNvPr>
              <p:cNvSpPr/>
              <p:nvPr/>
            </p:nvSpPr>
            <p:spPr>
              <a:xfrm>
                <a:off x="7816111"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83" name="Freeform 4282">
                <a:extLst>
                  <a:ext uri="{FF2B5EF4-FFF2-40B4-BE49-F238E27FC236}">
                    <a16:creationId xmlns:a16="http://schemas.microsoft.com/office/drawing/2014/main" id="{82EF9BD2-7203-389B-8FD9-801DA48FDB32}"/>
                  </a:ext>
                </a:extLst>
              </p:cNvPr>
              <p:cNvSpPr/>
              <p:nvPr/>
            </p:nvSpPr>
            <p:spPr>
              <a:xfrm>
                <a:off x="7776719"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84" name="Freeform 4283">
                <a:extLst>
                  <a:ext uri="{FF2B5EF4-FFF2-40B4-BE49-F238E27FC236}">
                    <a16:creationId xmlns:a16="http://schemas.microsoft.com/office/drawing/2014/main" id="{2060097D-9D79-F367-8C1A-84B563ED7A51}"/>
                  </a:ext>
                </a:extLst>
              </p:cNvPr>
              <p:cNvSpPr/>
              <p:nvPr/>
            </p:nvSpPr>
            <p:spPr>
              <a:xfrm>
                <a:off x="2021669" y="677807"/>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85" name="Freeform 4284">
                <a:extLst>
                  <a:ext uri="{FF2B5EF4-FFF2-40B4-BE49-F238E27FC236}">
                    <a16:creationId xmlns:a16="http://schemas.microsoft.com/office/drawing/2014/main" id="{BA18650D-6CCE-CF0C-9FFB-B733692B54E0}"/>
                  </a:ext>
                </a:extLst>
              </p:cNvPr>
              <p:cNvSpPr/>
              <p:nvPr/>
            </p:nvSpPr>
            <p:spPr>
              <a:xfrm>
                <a:off x="1982276" y="717199"/>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86" name="Freeform 4285">
                <a:extLst>
                  <a:ext uri="{FF2B5EF4-FFF2-40B4-BE49-F238E27FC236}">
                    <a16:creationId xmlns:a16="http://schemas.microsoft.com/office/drawing/2014/main" id="{070F8FEC-43BC-E467-8270-17F0ACD79CAA}"/>
                  </a:ext>
                </a:extLst>
              </p:cNvPr>
              <p:cNvSpPr/>
              <p:nvPr/>
            </p:nvSpPr>
            <p:spPr>
              <a:xfrm>
                <a:off x="1814543" y="58377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87" name="Freeform 4286">
                <a:extLst>
                  <a:ext uri="{FF2B5EF4-FFF2-40B4-BE49-F238E27FC236}">
                    <a16:creationId xmlns:a16="http://schemas.microsoft.com/office/drawing/2014/main" id="{7210A16C-D6B4-0098-692E-2FF29481F7B9}"/>
                  </a:ext>
                </a:extLst>
              </p:cNvPr>
              <p:cNvSpPr/>
              <p:nvPr/>
            </p:nvSpPr>
            <p:spPr>
              <a:xfrm>
                <a:off x="1775151" y="623166"/>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88" name="Freeform 4287">
                <a:extLst>
                  <a:ext uri="{FF2B5EF4-FFF2-40B4-BE49-F238E27FC236}">
                    <a16:creationId xmlns:a16="http://schemas.microsoft.com/office/drawing/2014/main" id="{966A61D9-8275-884C-10E9-787C2CBDD683}"/>
                  </a:ext>
                </a:extLst>
              </p:cNvPr>
              <p:cNvSpPr/>
              <p:nvPr/>
            </p:nvSpPr>
            <p:spPr>
              <a:xfrm>
                <a:off x="1945426" y="62952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89" name="Freeform 4288">
                <a:extLst>
                  <a:ext uri="{FF2B5EF4-FFF2-40B4-BE49-F238E27FC236}">
                    <a16:creationId xmlns:a16="http://schemas.microsoft.com/office/drawing/2014/main" id="{56F74EFA-7080-23F2-BC50-7C1A3044C01A}"/>
                  </a:ext>
                </a:extLst>
              </p:cNvPr>
              <p:cNvSpPr/>
              <p:nvPr/>
            </p:nvSpPr>
            <p:spPr>
              <a:xfrm>
                <a:off x="1906034" y="66891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90" name="Freeform 4289">
                <a:extLst>
                  <a:ext uri="{FF2B5EF4-FFF2-40B4-BE49-F238E27FC236}">
                    <a16:creationId xmlns:a16="http://schemas.microsoft.com/office/drawing/2014/main" id="{A05E451D-6CAF-CD2E-88E2-2774FD33EAB7}"/>
                  </a:ext>
                </a:extLst>
              </p:cNvPr>
              <p:cNvSpPr/>
              <p:nvPr/>
            </p:nvSpPr>
            <p:spPr>
              <a:xfrm>
                <a:off x="2069956" y="62952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91" name="Freeform 4290">
                <a:extLst>
                  <a:ext uri="{FF2B5EF4-FFF2-40B4-BE49-F238E27FC236}">
                    <a16:creationId xmlns:a16="http://schemas.microsoft.com/office/drawing/2014/main" id="{DA8E3491-E846-2CF9-1AE7-EAB9F74BAB4E}"/>
                  </a:ext>
                </a:extLst>
              </p:cNvPr>
              <p:cNvSpPr/>
              <p:nvPr/>
            </p:nvSpPr>
            <p:spPr>
              <a:xfrm>
                <a:off x="2030563" y="66891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92" name="Freeform 4291">
                <a:extLst>
                  <a:ext uri="{FF2B5EF4-FFF2-40B4-BE49-F238E27FC236}">
                    <a16:creationId xmlns:a16="http://schemas.microsoft.com/office/drawing/2014/main" id="{5602DCFB-A966-850B-0A60-2571DE38BC4C}"/>
                  </a:ext>
                </a:extLst>
              </p:cNvPr>
              <p:cNvSpPr/>
              <p:nvPr/>
            </p:nvSpPr>
            <p:spPr>
              <a:xfrm>
                <a:off x="2137303" y="62952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93" name="Freeform 4292">
                <a:extLst>
                  <a:ext uri="{FF2B5EF4-FFF2-40B4-BE49-F238E27FC236}">
                    <a16:creationId xmlns:a16="http://schemas.microsoft.com/office/drawing/2014/main" id="{CF68446E-08EF-D3DE-A6B2-E09DC1F90DAB}"/>
                  </a:ext>
                </a:extLst>
              </p:cNvPr>
              <p:cNvSpPr/>
              <p:nvPr/>
            </p:nvSpPr>
            <p:spPr>
              <a:xfrm>
                <a:off x="2097911" y="66891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sp>
          <p:nvSpPr>
            <p:cNvPr id="3239" name="TextBox 3238">
              <a:extLst>
                <a:ext uri="{FF2B5EF4-FFF2-40B4-BE49-F238E27FC236}">
                  <a16:creationId xmlns:a16="http://schemas.microsoft.com/office/drawing/2014/main" id="{EC9B5D94-56F6-9DFA-E72C-08E430F90518}"/>
                </a:ext>
              </a:extLst>
            </p:cNvPr>
            <p:cNvSpPr txBox="1"/>
            <p:nvPr/>
          </p:nvSpPr>
          <p:spPr>
            <a:xfrm>
              <a:off x="1936736" y="2571742"/>
              <a:ext cx="1723120" cy="215444"/>
            </a:xfrm>
            <a:prstGeom prst="rect">
              <a:avLst/>
            </a:prstGeom>
            <a:noFill/>
          </p:spPr>
          <p:txBody>
            <a:bodyPr wrap="square" rtlCol="0">
              <a:spAutoFit/>
            </a:bodyPr>
            <a:lstStyle/>
            <a:p>
              <a:pPr defTabSz="685800" fontAlgn="auto">
                <a:spcBef>
                  <a:spcPts val="0"/>
                </a:spcBef>
                <a:spcAft>
                  <a:spcPts val="0"/>
                </a:spcAft>
              </a:pPr>
              <a:r>
                <a:rPr lang="en-US" sz="800">
                  <a:solidFill>
                    <a:prstClr val="black"/>
                  </a:solidFill>
                  <a:latin typeface="Calibri" panose="020F0502020204030204"/>
                  <a:ea typeface="+mn-ea"/>
                  <a:cs typeface="+mn-cs"/>
                </a:rPr>
                <a:t>uIGHV, A+O</a:t>
              </a:r>
            </a:p>
          </p:txBody>
        </p:sp>
        <p:sp>
          <p:nvSpPr>
            <p:cNvPr id="3240" name="TextBox 3239">
              <a:extLst>
                <a:ext uri="{FF2B5EF4-FFF2-40B4-BE49-F238E27FC236}">
                  <a16:creationId xmlns:a16="http://schemas.microsoft.com/office/drawing/2014/main" id="{C0C1EE0C-2DE3-B437-E1B7-8F02221C9BF6}"/>
                </a:ext>
              </a:extLst>
            </p:cNvPr>
            <p:cNvSpPr txBox="1"/>
            <p:nvPr/>
          </p:nvSpPr>
          <p:spPr>
            <a:xfrm>
              <a:off x="1936735" y="2683789"/>
              <a:ext cx="2300243" cy="215444"/>
            </a:xfrm>
            <a:prstGeom prst="rect">
              <a:avLst/>
            </a:prstGeom>
            <a:noFill/>
          </p:spPr>
          <p:txBody>
            <a:bodyPr wrap="square" rtlCol="0">
              <a:spAutoFit/>
            </a:bodyPr>
            <a:lstStyle/>
            <a:p>
              <a:pPr defTabSz="685800" fontAlgn="auto">
                <a:spcBef>
                  <a:spcPts val="0"/>
                </a:spcBef>
                <a:spcAft>
                  <a:spcPts val="0"/>
                </a:spcAft>
              </a:pPr>
              <a:r>
                <a:rPr lang="en-US" sz="800">
                  <a:solidFill>
                    <a:srgbClr val="000000"/>
                  </a:solidFill>
                  <a:latin typeface="Calibri" panose="020F0502020204030204"/>
                  <a:ea typeface="+mn-ea"/>
                  <a:cs typeface="+mn-cs"/>
                </a:rPr>
                <a:t>mIGHV</a:t>
              </a:r>
              <a:r>
                <a:rPr lang="en-US" sz="800">
                  <a:solidFill>
                    <a:prstClr val="black"/>
                  </a:solidFill>
                  <a:latin typeface="Calibri" panose="020F0502020204030204"/>
                  <a:ea typeface="+mn-ea"/>
                  <a:cs typeface="+mn-cs"/>
                </a:rPr>
                <a:t>, A+O</a:t>
              </a:r>
            </a:p>
          </p:txBody>
        </p:sp>
        <p:sp>
          <p:nvSpPr>
            <p:cNvPr id="3241" name="TextBox 3240">
              <a:extLst>
                <a:ext uri="{FF2B5EF4-FFF2-40B4-BE49-F238E27FC236}">
                  <a16:creationId xmlns:a16="http://schemas.microsoft.com/office/drawing/2014/main" id="{5550A966-F552-9AE4-EAAF-AF5680D51F85}"/>
                </a:ext>
              </a:extLst>
            </p:cNvPr>
            <p:cNvSpPr txBox="1"/>
            <p:nvPr/>
          </p:nvSpPr>
          <p:spPr>
            <a:xfrm>
              <a:off x="1936736" y="2795837"/>
              <a:ext cx="1570840" cy="215444"/>
            </a:xfrm>
            <a:prstGeom prst="rect">
              <a:avLst/>
            </a:prstGeom>
            <a:noFill/>
          </p:spPr>
          <p:txBody>
            <a:bodyPr wrap="square" rtlCol="0">
              <a:spAutoFit/>
            </a:bodyPr>
            <a:lstStyle/>
            <a:p>
              <a:pPr defTabSz="685800" fontAlgn="auto">
                <a:spcBef>
                  <a:spcPts val="0"/>
                </a:spcBef>
                <a:spcAft>
                  <a:spcPts val="0"/>
                </a:spcAft>
              </a:pPr>
              <a:r>
                <a:rPr lang="en-US" sz="800">
                  <a:solidFill>
                    <a:prstClr val="black"/>
                  </a:solidFill>
                  <a:latin typeface="Calibri" panose="020F0502020204030204"/>
                  <a:ea typeface="+mn-ea"/>
                  <a:cs typeface="+mn-cs"/>
                </a:rPr>
                <a:t>uIGHV, A</a:t>
              </a:r>
            </a:p>
          </p:txBody>
        </p:sp>
        <p:sp>
          <p:nvSpPr>
            <p:cNvPr id="3242" name="TextBox 3241">
              <a:extLst>
                <a:ext uri="{FF2B5EF4-FFF2-40B4-BE49-F238E27FC236}">
                  <a16:creationId xmlns:a16="http://schemas.microsoft.com/office/drawing/2014/main" id="{69B72AB5-48D9-0414-A34D-BD7DFAEBBB86}"/>
                </a:ext>
              </a:extLst>
            </p:cNvPr>
            <p:cNvSpPr txBox="1"/>
            <p:nvPr/>
          </p:nvSpPr>
          <p:spPr>
            <a:xfrm>
              <a:off x="1936736" y="2907884"/>
              <a:ext cx="1570842" cy="215444"/>
            </a:xfrm>
            <a:prstGeom prst="rect">
              <a:avLst/>
            </a:prstGeom>
            <a:noFill/>
          </p:spPr>
          <p:txBody>
            <a:bodyPr wrap="square" rtlCol="0">
              <a:spAutoFit/>
            </a:bodyPr>
            <a:lstStyle/>
            <a:p>
              <a:pPr defTabSz="685800" fontAlgn="auto">
                <a:spcBef>
                  <a:spcPts val="0"/>
                </a:spcBef>
                <a:spcAft>
                  <a:spcPts val="0"/>
                </a:spcAft>
              </a:pPr>
              <a:r>
                <a:rPr lang="en-US" sz="800">
                  <a:solidFill>
                    <a:srgbClr val="000000"/>
                  </a:solidFill>
                  <a:latin typeface="Calibri" panose="020F0502020204030204"/>
                  <a:ea typeface="+mn-ea"/>
                  <a:cs typeface="+mn-cs"/>
                </a:rPr>
                <a:t>mIGHV</a:t>
              </a:r>
              <a:r>
                <a:rPr lang="en-US" sz="800">
                  <a:solidFill>
                    <a:prstClr val="black"/>
                  </a:solidFill>
                  <a:latin typeface="Calibri" panose="020F0502020204030204"/>
                  <a:ea typeface="+mn-ea"/>
                  <a:cs typeface="+mn-cs"/>
                </a:rPr>
                <a:t>, A</a:t>
              </a:r>
            </a:p>
          </p:txBody>
        </p:sp>
        <p:sp>
          <p:nvSpPr>
            <p:cNvPr id="3243" name="TextBox 3242">
              <a:extLst>
                <a:ext uri="{FF2B5EF4-FFF2-40B4-BE49-F238E27FC236}">
                  <a16:creationId xmlns:a16="http://schemas.microsoft.com/office/drawing/2014/main" id="{270CD886-C794-2E1A-52B7-3F6E055F229E}"/>
                </a:ext>
              </a:extLst>
            </p:cNvPr>
            <p:cNvSpPr txBox="1"/>
            <p:nvPr/>
          </p:nvSpPr>
          <p:spPr>
            <a:xfrm>
              <a:off x="1936735" y="3019932"/>
              <a:ext cx="2010515" cy="215444"/>
            </a:xfrm>
            <a:prstGeom prst="rect">
              <a:avLst/>
            </a:prstGeom>
            <a:noFill/>
          </p:spPr>
          <p:txBody>
            <a:bodyPr wrap="square" rtlCol="0">
              <a:spAutoFit/>
            </a:bodyPr>
            <a:lstStyle/>
            <a:p>
              <a:pPr defTabSz="685800" fontAlgn="auto">
                <a:spcBef>
                  <a:spcPts val="0"/>
                </a:spcBef>
                <a:spcAft>
                  <a:spcPts val="0"/>
                </a:spcAft>
              </a:pPr>
              <a:r>
                <a:rPr lang="en-US" sz="800">
                  <a:solidFill>
                    <a:prstClr val="black"/>
                  </a:solidFill>
                  <a:latin typeface="Calibri" panose="020F0502020204030204"/>
                  <a:ea typeface="+mn-ea"/>
                  <a:cs typeface="+mn-cs"/>
                </a:rPr>
                <a:t>uIGHV, </a:t>
              </a:r>
              <a:r>
                <a:rPr lang="en-US" sz="800">
                  <a:solidFill>
                    <a:srgbClr val="000000"/>
                  </a:solidFill>
                  <a:latin typeface="Calibri" panose="020F0502020204030204"/>
                  <a:ea typeface="+mn-ea"/>
                  <a:cs typeface="+mn-cs"/>
                </a:rPr>
                <a:t>O+Clb</a:t>
              </a:r>
            </a:p>
          </p:txBody>
        </p:sp>
        <p:sp>
          <p:nvSpPr>
            <p:cNvPr id="3244" name="TextBox 3243">
              <a:extLst>
                <a:ext uri="{FF2B5EF4-FFF2-40B4-BE49-F238E27FC236}">
                  <a16:creationId xmlns:a16="http://schemas.microsoft.com/office/drawing/2014/main" id="{E625A0E2-D803-959B-0273-E552A08C5987}"/>
                </a:ext>
              </a:extLst>
            </p:cNvPr>
            <p:cNvSpPr txBox="1"/>
            <p:nvPr/>
          </p:nvSpPr>
          <p:spPr>
            <a:xfrm>
              <a:off x="1936735" y="3131977"/>
              <a:ext cx="1828063" cy="215444"/>
            </a:xfrm>
            <a:prstGeom prst="rect">
              <a:avLst/>
            </a:prstGeom>
            <a:noFill/>
          </p:spPr>
          <p:txBody>
            <a:bodyPr wrap="square" rtlCol="0">
              <a:spAutoFit/>
            </a:bodyPr>
            <a:lstStyle/>
            <a:p>
              <a:pPr defTabSz="685800" fontAlgn="auto">
                <a:spcBef>
                  <a:spcPts val="0"/>
                </a:spcBef>
                <a:spcAft>
                  <a:spcPts val="0"/>
                </a:spcAft>
              </a:pPr>
              <a:r>
                <a:rPr lang="en-US" sz="800">
                  <a:solidFill>
                    <a:srgbClr val="000000"/>
                  </a:solidFill>
                  <a:latin typeface="Calibri" panose="020F0502020204030204"/>
                  <a:ea typeface="+mn-ea"/>
                  <a:cs typeface="+mn-cs"/>
                </a:rPr>
                <a:t>mIGHV</a:t>
              </a:r>
              <a:r>
                <a:rPr lang="en-US" sz="800">
                  <a:solidFill>
                    <a:prstClr val="black"/>
                  </a:solidFill>
                  <a:latin typeface="Calibri" panose="020F0502020204030204"/>
                  <a:ea typeface="+mn-ea"/>
                  <a:cs typeface="+mn-cs"/>
                </a:rPr>
                <a:t>, </a:t>
              </a:r>
              <a:r>
                <a:rPr lang="en-US" sz="800">
                  <a:solidFill>
                    <a:srgbClr val="000000"/>
                  </a:solidFill>
                  <a:latin typeface="Calibri" panose="020F0502020204030204"/>
                  <a:ea typeface="+mn-ea"/>
                  <a:cs typeface="+mn-cs"/>
                </a:rPr>
                <a:t>O+Clb</a:t>
              </a:r>
            </a:p>
          </p:txBody>
        </p:sp>
        <p:sp>
          <p:nvSpPr>
            <p:cNvPr id="3245" name="TextBox 3244">
              <a:extLst>
                <a:ext uri="{FF2B5EF4-FFF2-40B4-BE49-F238E27FC236}">
                  <a16:creationId xmlns:a16="http://schemas.microsoft.com/office/drawing/2014/main" id="{109A19BA-1701-B45D-90F9-C3545407024E}"/>
                </a:ext>
              </a:extLst>
            </p:cNvPr>
            <p:cNvSpPr txBox="1"/>
            <p:nvPr/>
          </p:nvSpPr>
          <p:spPr>
            <a:xfrm>
              <a:off x="6833233" y="2982920"/>
              <a:ext cx="2501995" cy="246221"/>
            </a:xfrm>
            <a:prstGeom prst="rect">
              <a:avLst/>
            </a:prstGeom>
            <a:noFill/>
          </p:spPr>
          <p:txBody>
            <a:bodyPr wrap="square" rtlCol="0">
              <a:spAutoFit/>
            </a:bodyPr>
            <a:lstStyle/>
            <a:p>
              <a:pPr defTabSz="685800" fontAlgn="auto">
                <a:spcBef>
                  <a:spcPts val="0"/>
                </a:spcBef>
                <a:spcAft>
                  <a:spcPts val="0"/>
                </a:spcAft>
              </a:pPr>
              <a:r>
                <a:rPr lang="en-US" sz="1000">
                  <a:solidFill>
                    <a:srgbClr val="5B9BD5">
                      <a:lumMod val="75000"/>
                    </a:srgbClr>
                  </a:solidFill>
                  <a:latin typeface="Calibri" panose="020F0502020204030204"/>
                  <a:ea typeface="+mn-ea"/>
                  <a:cs typeface="+mn-cs"/>
                </a:rPr>
                <a:t>O+Clb uIGHV: Median PFS=22.2 mo</a:t>
              </a:r>
            </a:p>
          </p:txBody>
        </p:sp>
        <p:grpSp>
          <p:nvGrpSpPr>
            <p:cNvPr id="3246" name="Group 3245">
              <a:extLst>
                <a:ext uri="{FF2B5EF4-FFF2-40B4-BE49-F238E27FC236}">
                  <a16:creationId xmlns:a16="http://schemas.microsoft.com/office/drawing/2014/main" id="{450F0373-F928-A8EB-3BA6-D8459344C4BC}"/>
                </a:ext>
              </a:extLst>
            </p:cNvPr>
            <p:cNvGrpSpPr/>
            <p:nvPr/>
          </p:nvGrpSpPr>
          <p:grpSpPr>
            <a:xfrm>
              <a:off x="1766669" y="2679866"/>
              <a:ext cx="190611" cy="563306"/>
              <a:chOff x="1766669" y="2460611"/>
              <a:chExt cx="190611" cy="628082"/>
            </a:xfrm>
          </p:grpSpPr>
          <p:sp>
            <p:nvSpPr>
              <p:cNvPr id="3247" name="Freeform 3246">
                <a:extLst>
                  <a:ext uri="{FF2B5EF4-FFF2-40B4-BE49-F238E27FC236}">
                    <a16:creationId xmlns:a16="http://schemas.microsoft.com/office/drawing/2014/main" id="{84F8AD84-8694-B980-EFF9-DB72D3F15093}"/>
                  </a:ext>
                </a:extLst>
              </p:cNvPr>
              <p:cNvSpPr/>
              <p:nvPr/>
            </p:nvSpPr>
            <p:spPr>
              <a:xfrm>
                <a:off x="1766669" y="2460611"/>
                <a:ext cx="190610" cy="12669"/>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3248" name="Graphic 2">
                <a:extLst>
                  <a:ext uri="{FF2B5EF4-FFF2-40B4-BE49-F238E27FC236}">
                    <a16:creationId xmlns:a16="http://schemas.microsoft.com/office/drawing/2014/main" id="{DEB4CF60-ACEB-3DAF-11D0-9CF1F4CFA2D8}"/>
                  </a:ext>
                </a:extLst>
              </p:cNvPr>
              <p:cNvGrpSpPr/>
              <p:nvPr/>
            </p:nvGrpSpPr>
            <p:grpSpPr>
              <a:xfrm>
                <a:off x="1766669" y="2583694"/>
                <a:ext cx="190611" cy="12669"/>
                <a:chOff x="1454696" y="2725088"/>
                <a:chExt cx="190611" cy="12669"/>
              </a:xfrm>
            </p:grpSpPr>
            <p:sp>
              <p:nvSpPr>
                <p:cNvPr id="2809" name="Freeform 2808">
                  <a:extLst>
                    <a:ext uri="{FF2B5EF4-FFF2-40B4-BE49-F238E27FC236}">
                      <a16:creationId xmlns:a16="http://schemas.microsoft.com/office/drawing/2014/main" id="{51FF117B-0CB9-B530-DB63-882CAB0561CE}"/>
                    </a:ext>
                  </a:extLst>
                </p:cNvPr>
                <p:cNvSpPr/>
                <p:nvPr/>
              </p:nvSpPr>
              <p:spPr>
                <a:xfrm>
                  <a:off x="1454696" y="2725088"/>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810" name="Freeform 2809">
                  <a:extLst>
                    <a:ext uri="{FF2B5EF4-FFF2-40B4-BE49-F238E27FC236}">
                      <a16:creationId xmlns:a16="http://schemas.microsoft.com/office/drawing/2014/main" id="{0972AFAA-3A1D-65B8-AA66-06CFD34D5257}"/>
                    </a:ext>
                  </a:extLst>
                </p:cNvPr>
                <p:cNvSpPr/>
                <p:nvPr/>
              </p:nvSpPr>
              <p:spPr>
                <a:xfrm>
                  <a:off x="1499172" y="2725088"/>
                  <a:ext cx="114366" cy="12669"/>
                </a:xfrm>
                <a:custGeom>
                  <a:avLst/>
                  <a:gdLst>
                    <a:gd name="connsiteX0" fmla="*/ 0 w 114366"/>
                    <a:gd name="connsiteY0" fmla="*/ 0 h 12669"/>
                    <a:gd name="connsiteX1" fmla="*/ 114366 w 114366"/>
                    <a:gd name="connsiteY1" fmla="*/ 0 h 12669"/>
                  </a:gdLst>
                  <a:ahLst/>
                  <a:cxnLst>
                    <a:cxn ang="0">
                      <a:pos x="connsiteX0" y="connsiteY0"/>
                    </a:cxn>
                    <a:cxn ang="0">
                      <a:pos x="connsiteX1" y="connsiteY1"/>
                    </a:cxn>
                  </a:cxnLst>
                  <a:rect l="l" t="t" r="r" b="b"/>
                  <a:pathLst>
                    <a:path w="114366" h="12669">
                      <a:moveTo>
                        <a:pt x="0" y="0"/>
                      </a:moveTo>
                      <a:lnTo>
                        <a:pt x="114366" y="0"/>
                      </a:lnTo>
                    </a:path>
                  </a:pathLst>
                </a:custGeom>
                <a:ln w="12700" cap="flat">
                  <a:solidFill>
                    <a:schemeClr val="accent3">
                      <a:lumMod val="50000"/>
                    </a:schemeClr>
                  </a:solidFill>
                  <a:custDash>
                    <a:ds d="0" sp="0"/>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811" name="Freeform 2810">
                  <a:extLst>
                    <a:ext uri="{FF2B5EF4-FFF2-40B4-BE49-F238E27FC236}">
                      <a16:creationId xmlns:a16="http://schemas.microsoft.com/office/drawing/2014/main" id="{73BBA364-8028-11E4-983E-BBB82C7AF1A7}"/>
                    </a:ext>
                  </a:extLst>
                </p:cNvPr>
                <p:cNvSpPr/>
                <p:nvPr/>
              </p:nvSpPr>
              <p:spPr>
                <a:xfrm>
                  <a:off x="1626246" y="2725088"/>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sp>
            <p:nvSpPr>
              <p:cNvPr id="3249" name="Freeform 3248">
                <a:extLst>
                  <a:ext uri="{FF2B5EF4-FFF2-40B4-BE49-F238E27FC236}">
                    <a16:creationId xmlns:a16="http://schemas.microsoft.com/office/drawing/2014/main" id="{9B4EAA8F-4DCE-08D4-BDF3-38C336233847}"/>
                  </a:ext>
                </a:extLst>
              </p:cNvPr>
              <p:cNvSpPr/>
              <p:nvPr/>
            </p:nvSpPr>
            <p:spPr>
              <a:xfrm>
                <a:off x="1766669" y="2706777"/>
                <a:ext cx="190610" cy="12669"/>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3250" name="Graphic 2">
                <a:extLst>
                  <a:ext uri="{FF2B5EF4-FFF2-40B4-BE49-F238E27FC236}">
                    <a16:creationId xmlns:a16="http://schemas.microsoft.com/office/drawing/2014/main" id="{875C714E-4D5E-AA49-8089-A0A8B96C641E}"/>
                  </a:ext>
                </a:extLst>
              </p:cNvPr>
              <p:cNvGrpSpPr/>
              <p:nvPr/>
            </p:nvGrpSpPr>
            <p:grpSpPr>
              <a:xfrm>
                <a:off x="1766669" y="2829860"/>
                <a:ext cx="190611" cy="12669"/>
                <a:chOff x="1454696" y="2901189"/>
                <a:chExt cx="190611" cy="12669"/>
              </a:xfrm>
            </p:grpSpPr>
            <p:sp>
              <p:nvSpPr>
                <p:cNvPr id="3256" name="Freeform 3255">
                  <a:extLst>
                    <a:ext uri="{FF2B5EF4-FFF2-40B4-BE49-F238E27FC236}">
                      <a16:creationId xmlns:a16="http://schemas.microsoft.com/office/drawing/2014/main" id="{8882D897-394D-488A-C430-280C0E55EF81}"/>
                    </a:ext>
                  </a:extLst>
                </p:cNvPr>
                <p:cNvSpPr/>
                <p:nvPr/>
              </p:nvSpPr>
              <p:spPr>
                <a:xfrm>
                  <a:off x="1454696" y="2901189"/>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57" name="Freeform 3256">
                  <a:extLst>
                    <a:ext uri="{FF2B5EF4-FFF2-40B4-BE49-F238E27FC236}">
                      <a16:creationId xmlns:a16="http://schemas.microsoft.com/office/drawing/2014/main" id="{592B62F3-B5E3-115D-9CC4-221DEB2D0CFC}"/>
                    </a:ext>
                  </a:extLst>
                </p:cNvPr>
                <p:cNvSpPr/>
                <p:nvPr/>
              </p:nvSpPr>
              <p:spPr>
                <a:xfrm>
                  <a:off x="1499172" y="2901189"/>
                  <a:ext cx="114366" cy="12669"/>
                </a:xfrm>
                <a:custGeom>
                  <a:avLst/>
                  <a:gdLst>
                    <a:gd name="connsiteX0" fmla="*/ 0 w 114366"/>
                    <a:gd name="connsiteY0" fmla="*/ 0 h 12669"/>
                    <a:gd name="connsiteX1" fmla="*/ 114366 w 114366"/>
                    <a:gd name="connsiteY1" fmla="*/ 0 h 12669"/>
                  </a:gdLst>
                  <a:ahLst/>
                  <a:cxnLst>
                    <a:cxn ang="0">
                      <a:pos x="connsiteX0" y="connsiteY0"/>
                    </a:cxn>
                    <a:cxn ang="0">
                      <a:pos x="connsiteX1" y="connsiteY1"/>
                    </a:cxn>
                  </a:cxnLst>
                  <a:rect l="l" t="t" r="r" b="b"/>
                  <a:pathLst>
                    <a:path w="114366" h="12669">
                      <a:moveTo>
                        <a:pt x="0" y="0"/>
                      </a:moveTo>
                      <a:lnTo>
                        <a:pt x="114366" y="0"/>
                      </a:lnTo>
                    </a:path>
                  </a:pathLst>
                </a:custGeom>
                <a:ln w="12700" cap="flat">
                  <a:solidFill>
                    <a:srgbClr val="8D1D58"/>
                  </a:solidFill>
                  <a:custDash>
                    <a:ds d="0" sp="0"/>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808" name="Freeform 2807">
                  <a:extLst>
                    <a:ext uri="{FF2B5EF4-FFF2-40B4-BE49-F238E27FC236}">
                      <a16:creationId xmlns:a16="http://schemas.microsoft.com/office/drawing/2014/main" id="{7571892C-EF81-F348-BAA3-8BBE2FFEAAD9}"/>
                    </a:ext>
                  </a:extLst>
                </p:cNvPr>
                <p:cNvSpPr/>
                <p:nvPr/>
              </p:nvSpPr>
              <p:spPr>
                <a:xfrm>
                  <a:off x="1626246" y="2901189"/>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sp>
            <p:nvSpPr>
              <p:cNvPr id="3251" name="Freeform 3250">
                <a:extLst>
                  <a:ext uri="{FF2B5EF4-FFF2-40B4-BE49-F238E27FC236}">
                    <a16:creationId xmlns:a16="http://schemas.microsoft.com/office/drawing/2014/main" id="{DD1E27A0-8A0C-1866-3DC4-9D8603ED9391}"/>
                  </a:ext>
                </a:extLst>
              </p:cNvPr>
              <p:cNvSpPr/>
              <p:nvPr/>
            </p:nvSpPr>
            <p:spPr>
              <a:xfrm>
                <a:off x="1766669" y="2952943"/>
                <a:ext cx="190610" cy="12669"/>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3252" name="Graphic 2">
                <a:extLst>
                  <a:ext uri="{FF2B5EF4-FFF2-40B4-BE49-F238E27FC236}">
                    <a16:creationId xmlns:a16="http://schemas.microsoft.com/office/drawing/2014/main" id="{DF888F47-50DC-FB10-8BC5-49A41441B9A2}"/>
                  </a:ext>
                </a:extLst>
              </p:cNvPr>
              <p:cNvGrpSpPr/>
              <p:nvPr/>
            </p:nvGrpSpPr>
            <p:grpSpPr>
              <a:xfrm>
                <a:off x="1766669" y="3076024"/>
                <a:ext cx="190611" cy="12669"/>
                <a:chOff x="1454696" y="3076024"/>
                <a:chExt cx="190611" cy="12669"/>
              </a:xfrm>
            </p:grpSpPr>
            <p:sp>
              <p:nvSpPr>
                <p:cNvPr id="3253" name="Freeform 3252">
                  <a:extLst>
                    <a:ext uri="{FF2B5EF4-FFF2-40B4-BE49-F238E27FC236}">
                      <a16:creationId xmlns:a16="http://schemas.microsoft.com/office/drawing/2014/main" id="{8CC04D9B-00B7-0E91-3CBB-3D2E986DFFCF}"/>
                    </a:ext>
                  </a:extLst>
                </p:cNvPr>
                <p:cNvSpPr/>
                <p:nvPr/>
              </p:nvSpPr>
              <p:spPr>
                <a:xfrm>
                  <a:off x="1454696" y="3076024"/>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54" name="Freeform 3253">
                  <a:extLst>
                    <a:ext uri="{FF2B5EF4-FFF2-40B4-BE49-F238E27FC236}">
                      <a16:creationId xmlns:a16="http://schemas.microsoft.com/office/drawing/2014/main" id="{B53D0E04-5611-CE61-9D37-B25D3719F205}"/>
                    </a:ext>
                  </a:extLst>
                </p:cNvPr>
                <p:cNvSpPr/>
                <p:nvPr/>
              </p:nvSpPr>
              <p:spPr>
                <a:xfrm>
                  <a:off x="1499172" y="3076024"/>
                  <a:ext cx="114366" cy="12669"/>
                </a:xfrm>
                <a:custGeom>
                  <a:avLst/>
                  <a:gdLst>
                    <a:gd name="connsiteX0" fmla="*/ 0 w 114366"/>
                    <a:gd name="connsiteY0" fmla="*/ 0 h 12669"/>
                    <a:gd name="connsiteX1" fmla="*/ 114366 w 114366"/>
                    <a:gd name="connsiteY1" fmla="*/ 0 h 12669"/>
                  </a:gdLst>
                  <a:ahLst/>
                  <a:cxnLst>
                    <a:cxn ang="0">
                      <a:pos x="connsiteX0" y="connsiteY0"/>
                    </a:cxn>
                    <a:cxn ang="0">
                      <a:pos x="connsiteX1" y="connsiteY1"/>
                    </a:cxn>
                  </a:cxnLst>
                  <a:rect l="l" t="t" r="r" b="b"/>
                  <a:pathLst>
                    <a:path w="114366" h="12669">
                      <a:moveTo>
                        <a:pt x="0" y="0"/>
                      </a:moveTo>
                      <a:lnTo>
                        <a:pt x="114366" y="0"/>
                      </a:lnTo>
                    </a:path>
                  </a:pathLst>
                </a:custGeom>
                <a:ln w="12700" cap="flat">
                  <a:solidFill>
                    <a:schemeClr val="accent5">
                      <a:lumMod val="75000"/>
                    </a:schemeClr>
                  </a:solidFill>
                  <a:custDash>
                    <a:ds d="0" sp="0"/>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55" name="Freeform 3254">
                  <a:extLst>
                    <a:ext uri="{FF2B5EF4-FFF2-40B4-BE49-F238E27FC236}">
                      <a16:creationId xmlns:a16="http://schemas.microsoft.com/office/drawing/2014/main" id="{409E103B-C375-21F4-6138-5056D60A139C}"/>
                    </a:ext>
                  </a:extLst>
                </p:cNvPr>
                <p:cNvSpPr/>
                <p:nvPr/>
              </p:nvSpPr>
              <p:spPr>
                <a:xfrm>
                  <a:off x="1626246" y="3076024"/>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sp>
          <p:nvSpPr>
            <p:cNvPr id="4294" name="Rectangle 4293">
              <a:extLst>
                <a:ext uri="{FF2B5EF4-FFF2-40B4-BE49-F238E27FC236}">
                  <a16:creationId xmlns:a16="http://schemas.microsoft.com/office/drawing/2014/main" id="{DABBEDC6-40C0-A352-1A6B-BEAB57499B80}"/>
                </a:ext>
              </a:extLst>
            </p:cNvPr>
            <p:cNvSpPr/>
            <p:nvPr/>
          </p:nvSpPr>
          <p:spPr>
            <a:xfrm>
              <a:off x="1648679" y="1467147"/>
              <a:ext cx="1170996" cy="1168145"/>
            </a:xfrm>
            <a:prstGeom prst="rect">
              <a:avLst/>
            </a:prstGeom>
            <a:solidFill>
              <a:srgbClr val="F8F8F8">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800">
                <a:solidFill>
                  <a:prstClr val="white"/>
                </a:solidFill>
                <a:latin typeface="Calibri" panose="020F0502020204030204"/>
              </a:endParaRPr>
            </a:p>
          </p:txBody>
        </p:sp>
        <p:sp>
          <p:nvSpPr>
            <p:cNvPr id="4295" name="TextBox 4294">
              <a:extLst>
                <a:ext uri="{FF2B5EF4-FFF2-40B4-BE49-F238E27FC236}">
                  <a16:creationId xmlns:a16="http://schemas.microsoft.com/office/drawing/2014/main" id="{6B5AC1AC-B37F-78EE-4CCD-26E7DE7E3041}"/>
                </a:ext>
              </a:extLst>
            </p:cNvPr>
            <p:cNvSpPr txBox="1"/>
            <p:nvPr/>
          </p:nvSpPr>
          <p:spPr>
            <a:xfrm>
              <a:off x="1586921" y="1418251"/>
              <a:ext cx="1365955" cy="1269578"/>
            </a:xfrm>
            <a:prstGeom prst="rect">
              <a:avLst/>
            </a:prstGeom>
            <a:noFill/>
          </p:spPr>
          <p:txBody>
            <a:bodyPr wrap="square" rtlCol="0">
              <a:spAutoFit/>
            </a:bodyPr>
            <a:lstStyle/>
            <a:p>
              <a:pPr defTabSz="685800" fontAlgn="auto">
                <a:spcBef>
                  <a:spcPts val="0"/>
                </a:spcBef>
                <a:spcAft>
                  <a:spcPts val="0"/>
                </a:spcAft>
              </a:pPr>
              <a:r>
                <a:rPr lang="en-US" sz="850" b="1">
                  <a:solidFill>
                    <a:prstClr val="black"/>
                  </a:solidFill>
                  <a:latin typeface="Calibri" panose="020F0502020204030204"/>
                  <a:ea typeface="+mn-ea"/>
                  <a:cs typeface="+mn-cs"/>
                </a:rPr>
                <a:t>uIGHV: A+O vs O+Clb</a:t>
              </a:r>
            </a:p>
            <a:p>
              <a:pPr defTabSz="685800" fontAlgn="auto">
                <a:spcBef>
                  <a:spcPts val="0"/>
                </a:spcBef>
                <a:spcAft>
                  <a:spcPts val="0"/>
                </a:spcAft>
              </a:pPr>
              <a:r>
                <a:rPr lang="en-US" sz="850">
                  <a:solidFill>
                    <a:prstClr val="black"/>
                  </a:solidFill>
                  <a:latin typeface="Calibri" panose="020F0502020204030204"/>
                  <a:ea typeface="+mn-ea"/>
                  <a:cs typeface="+mn-cs"/>
                </a:rPr>
                <a:t>HR</a:t>
              </a:r>
              <a:r>
                <a:rPr lang="en-US" sz="850" baseline="30000">
                  <a:solidFill>
                    <a:prstClr val="black"/>
                  </a:solidFill>
                  <a:latin typeface="Calibri" panose="020F0502020204030204"/>
                  <a:ea typeface="+mn-ea"/>
                  <a:cs typeface="+mn-cs"/>
                </a:rPr>
                <a:t>a</a:t>
              </a:r>
              <a:r>
                <a:rPr lang="en-US" sz="850">
                  <a:solidFill>
                    <a:prstClr val="black"/>
                  </a:solidFill>
                  <a:latin typeface="Calibri" panose="020F0502020204030204"/>
                  <a:ea typeface="+mn-ea"/>
                  <a:cs typeface="+mn-cs"/>
                </a:rPr>
                <a:t> (95% CI): 0.08 (0.05, 0.12); </a:t>
              </a:r>
              <a:r>
                <a:rPr lang="en-US" sz="850" i="1">
                  <a:solidFill>
                    <a:prstClr val="black"/>
                  </a:solidFill>
                  <a:latin typeface="Calibri" panose="020F0502020204030204"/>
                  <a:ea typeface="+mn-ea"/>
                  <a:cs typeface="+mn-cs"/>
                </a:rPr>
                <a:t>P</a:t>
              </a:r>
              <a:r>
                <a:rPr lang="en-US" sz="850">
                  <a:solidFill>
                    <a:prstClr val="black"/>
                  </a:solidFill>
                  <a:latin typeface="Calibri" panose="020F0502020204030204"/>
                  <a:ea typeface="+mn-ea"/>
                  <a:cs typeface="+mn-cs"/>
                </a:rPr>
                <a:t>&lt;0.0001</a:t>
              </a:r>
              <a:r>
                <a:rPr lang="en-US" sz="850" baseline="30000">
                  <a:solidFill>
                    <a:prstClr val="black"/>
                  </a:solidFill>
                  <a:latin typeface="Calibri" panose="020F0502020204030204"/>
                  <a:ea typeface="+mn-ea"/>
                  <a:cs typeface="+mn-cs"/>
                </a:rPr>
                <a:t>b</a:t>
              </a:r>
            </a:p>
            <a:p>
              <a:pPr defTabSz="685800" fontAlgn="auto">
                <a:spcBef>
                  <a:spcPts val="0"/>
                </a:spcBef>
                <a:spcAft>
                  <a:spcPts val="0"/>
                </a:spcAft>
              </a:pPr>
              <a:r>
                <a:rPr lang="en-US" sz="850" b="1">
                  <a:solidFill>
                    <a:prstClr val="black"/>
                  </a:solidFill>
                  <a:latin typeface="Calibri" panose="020F0502020204030204"/>
                  <a:ea typeface="+mn-ea"/>
                  <a:cs typeface="+mn-cs"/>
                </a:rPr>
                <a:t>uIGHV: A vs O+Clb</a:t>
              </a:r>
            </a:p>
            <a:p>
              <a:pPr defTabSz="685800" fontAlgn="auto">
                <a:spcBef>
                  <a:spcPts val="0"/>
                </a:spcBef>
                <a:spcAft>
                  <a:spcPts val="0"/>
                </a:spcAft>
              </a:pPr>
              <a:r>
                <a:rPr lang="en-US" sz="850">
                  <a:solidFill>
                    <a:prstClr val="black"/>
                  </a:solidFill>
                  <a:latin typeface="Calibri" panose="020F0502020204030204"/>
                  <a:ea typeface="+mn-ea"/>
                  <a:cs typeface="+mn-cs"/>
                </a:rPr>
                <a:t>HR</a:t>
              </a:r>
              <a:r>
                <a:rPr lang="en-US" sz="850" baseline="30000">
                  <a:solidFill>
                    <a:prstClr val="black"/>
                  </a:solidFill>
                  <a:latin typeface="Calibri" panose="020F0502020204030204"/>
                  <a:ea typeface="+mn-ea"/>
                  <a:cs typeface="+mn-cs"/>
                </a:rPr>
                <a:t>a</a:t>
              </a:r>
              <a:r>
                <a:rPr lang="en-US" sz="850">
                  <a:solidFill>
                    <a:prstClr val="black"/>
                  </a:solidFill>
                  <a:latin typeface="Calibri" panose="020F0502020204030204"/>
                  <a:ea typeface="+mn-ea"/>
                  <a:cs typeface="+mn-cs"/>
                </a:rPr>
                <a:t> (95% CI): 0.12 (0.08, 0.18); </a:t>
              </a:r>
              <a:r>
                <a:rPr lang="en-US" sz="850" i="1">
                  <a:solidFill>
                    <a:prstClr val="black"/>
                  </a:solidFill>
                  <a:latin typeface="Calibri" panose="020F0502020204030204"/>
                  <a:ea typeface="+mn-ea"/>
                  <a:cs typeface="+mn-cs"/>
                </a:rPr>
                <a:t>P</a:t>
              </a:r>
              <a:r>
                <a:rPr lang="en-US" sz="850">
                  <a:solidFill>
                    <a:prstClr val="black"/>
                  </a:solidFill>
                  <a:latin typeface="Calibri" panose="020F0502020204030204"/>
                  <a:ea typeface="+mn-ea"/>
                  <a:cs typeface="+mn-cs"/>
                </a:rPr>
                <a:t>&lt;0.0001</a:t>
              </a:r>
              <a:r>
                <a:rPr lang="en-US" sz="850" baseline="30000">
                  <a:solidFill>
                    <a:prstClr val="black"/>
                  </a:solidFill>
                  <a:latin typeface="Calibri" panose="020F0502020204030204"/>
                  <a:ea typeface="+mn-ea"/>
                  <a:cs typeface="+mn-cs"/>
                </a:rPr>
                <a:t>b</a:t>
              </a:r>
            </a:p>
            <a:p>
              <a:pPr defTabSz="685800" fontAlgn="auto">
                <a:spcBef>
                  <a:spcPts val="0"/>
                </a:spcBef>
                <a:spcAft>
                  <a:spcPts val="0"/>
                </a:spcAft>
              </a:pPr>
              <a:r>
                <a:rPr lang="en-US" sz="850" b="1">
                  <a:solidFill>
                    <a:prstClr val="black"/>
                  </a:solidFill>
                  <a:latin typeface="Calibri" panose="020F0502020204030204"/>
                  <a:ea typeface="+mn-ea"/>
                  <a:cs typeface="+mn-cs"/>
                </a:rPr>
                <a:t>uIGHV: A+O vs A</a:t>
              </a:r>
            </a:p>
            <a:p>
              <a:pPr defTabSz="685800" fontAlgn="auto">
                <a:spcBef>
                  <a:spcPts val="0"/>
                </a:spcBef>
                <a:spcAft>
                  <a:spcPts val="0"/>
                </a:spcAft>
              </a:pPr>
              <a:r>
                <a:rPr lang="en-US" sz="850">
                  <a:solidFill>
                    <a:prstClr val="black"/>
                  </a:solidFill>
                  <a:latin typeface="Calibri" panose="020F0502020204030204"/>
                  <a:ea typeface="+mn-ea"/>
                  <a:cs typeface="+mn-cs"/>
                </a:rPr>
                <a:t>HR</a:t>
              </a:r>
              <a:r>
                <a:rPr lang="en-US" sz="850" baseline="30000">
                  <a:solidFill>
                    <a:prstClr val="black"/>
                  </a:solidFill>
                  <a:latin typeface="Calibri" panose="020F0502020204030204"/>
                  <a:ea typeface="+mn-ea"/>
                  <a:cs typeface="+mn-cs"/>
                </a:rPr>
                <a:t>a</a:t>
              </a:r>
              <a:r>
                <a:rPr lang="en-US" sz="850">
                  <a:solidFill>
                    <a:prstClr val="black"/>
                  </a:solidFill>
                  <a:latin typeface="Calibri" panose="020F0502020204030204"/>
                  <a:ea typeface="+mn-ea"/>
                  <a:cs typeface="+mn-cs"/>
                </a:rPr>
                <a:t> (95% CI): 0.63 (0.39, 1.01); </a:t>
              </a:r>
              <a:r>
                <a:rPr lang="en-US" sz="850" i="1">
                  <a:solidFill>
                    <a:prstClr val="black"/>
                  </a:solidFill>
                  <a:latin typeface="Calibri" panose="020F0502020204030204"/>
                  <a:ea typeface="+mn-ea"/>
                  <a:cs typeface="+mn-cs"/>
                </a:rPr>
                <a:t>P</a:t>
              </a:r>
              <a:r>
                <a:rPr lang="en-US" sz="850">
                  <a:solidFill>
                    <a:prstClr val="black"/>
                  </a:solidFill>
                  <a:latin typeface="Calibri" panose="020F0502020204030204"/>
                  <a:ea typeface="+mn-ea"/>
                  <a:cs typeface="+mn-cs"/>
                </a:rPr>
                <a:t>=0.2586</a:t>
              </a:r>
              <a:r>
                <a:rPr lang="en-US" sz="850" baseline="30000">
                  <a:solidFill>
                    <a:prstClr val="black"/>
                  </a:solidFill>
                  <a:latin typeface="Calibri" panose="020F0502020204030204"/>
                  <a:ea typeface="+mn-ea"/>
                  <a:cs typeface="+mn-cs"/>
                </a:rPr>
                <a:t>b</a:t>
              </a:r>
            </a:p>
          </p:txBody>
        </p:sp>
      </p:grpSp>
      <p:sp>
        <p:nvSpPr>
          <p:cNvPr id="3" name="Title 2">
            <a:extLst>
              <a:ext uri="{FF2B5EF4-FFF2-40B4-BE49-F238E27FC236}">
                <a16:creationId xmlns:a16="http://schemas.microsoft.com/office/drawing/2014/main" id="{00615918-ADA2-6FE7-12F1-B2FB07E460B0}"/>
              </a:ext>
            </a:extLst>
          </p:cNvPr>
          <p:cNvSpPr>
            <a:spLocks noGrp="1"/>
          </p:cNvSpPr>
          <p:nvPr>
            <p:ph type="title"/>
          </p:nvPr>
        </p:nvSpPr>
        <p:spPr>
          <a:xfrm>
            <a:off x="237063" y="203549"/>
            <a:ext cx="8765651" cy="310500"/>
          </a:xfrm>
        </p:spPr>
        <p:txBody>
          <a:bodyPr>
            <a:normAutofit fontScale="90000"/>
          </a:bodyPr>
          <a:lstStyle/>
          <a:p>
            <a:r>
              <a:rPr lang="en-US">
                <a:solidFill>
                  <a:schemeClr val="tx1"/>
                </a:solidFill>
              </a:rPr>
              <a:t>IGHV status impacts PFS for patients treated with O+Clb, but not with acalabrutinib regimens</a:t>
            </a:r>
            <a:endParaRPr lang="en-US" strike="sngStrike">
              <a:solidFill>
                <a:schemeClr val="tx1"/>
              </a:solidFill>
            </a:endParaRPr>
          </a:p>
        </p:txBody>
      </p:sp>
      <p:sp>
        <p:nvSpPr>
          <p:cNvPr id="4" name="TextBox 3">
            <a:extLst>
              <a:ext uri="{FF2B5EF4-FFF2-40B4-BE49-F238E27FC236}">
                <a16:creationId xmlns:a16="http://schemas.microsoft.com/office/drawing/2014/main" id="{0B9C7297-8F47-638E-D6EE-5B7DCAE4BD3A}"/>
              </a:ext>
            </a:extLst>
          </p:cNvPr>
          <p:cNvSpPr txBox="1"/>
          <p:nvPr/>
        </p:nvSpPr>
        <p:spPr>
          <a:xfrm>
            <a:off x="4754486" y="4961216"/>
            <a:ext cx="4571211" cy="207749"/>
          </a:xfrm>
          <a:prstGeom prst="rect">
            <a:avLst/>
          </a:prstGeom>
          <a:noFill/>
        </p:spPr>
        <p:txBody>
          <a:bodyPr wrap="square">
            <a:spAutoFit/>
          </a:bodyPr>
          <a:lstStyle/>
          <a:p>
            <a:pPr defTabSz="685800" fontAlgn="auto">
              <a:spcBef>
                <a:spcPts val="0"/>
              </a:spcBef>
              <a:spcAft>
                <a:spcPts val="0"/>
              </a:spcAft>
              <a:defRPr/>
            </a:pPr>
            <a:r>
              <a:rPr lang="it-IT" sz="750" dirty="0">
                <a:solidFill>
                  <a:prstClr val="black"/>
                </a:solidFill>
                <a:latin typeface="Calibri" panose="020F0502020204030204"/>
                <a:ea typeface="+mn-ea"/>
                <a:cs typeface="+mn-cs"/>
              </a:rPr>
              <a:t>Sharman et al </a:t>
            </a:r>
            <a:r>
              <a:rPr lang="en-US" sz="750" i="1" dirty="0">
                <a:solidFill>
                  <a:prstClr val="black"/>
                </a:solidFill>
                <a:latin typeface="Calibri" panose="020F0502020204030204"/>
                <a:ea typeface="+mn-ea"/>
                <a:cs typeface="+mn-cs"/>
              </a:rPr>
              <a:t>Presented at the American Society of Hematology (ASH) Annual Meeting; December 9–12, 2023 </a:t>
            </a:r>
            <a:endParaRPr lang="en-US" sz="75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04023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00492317-2827-65FF-C5D6-04B116D088B6}"/>
              </a:ext>
            </a:extLst>
          </p:cNvPr>
          <p:cNvSpPr>
            <a:spLocks noGrp="1"/>
          </p:cNvSpPr>
          <p:nvPr>
            <p:ph type="title"/>
          </p:nvPr>
        </p:nvSpPr>
        <p:spPr>
          <a:xfrm>
            <a:off x="237063" y="203549"/>
            <a:ext cx="8765651" cy="310500"/>
          </a:xfrm>
        </p:spPr>
        <p:txBody>
          <a:bodyPr>
            <a:normAutofit fontScale="90000"/>
          </a:bodyPr>
          <a:lstStyle/>
          <a:p>
            <a:r>
              <a:rPr lang="en-US">
                <a:solidFill>
                  <a:schemeClr val="tx1"/>
                </a:solidFill>
              </a:rPr>
              <a:t>IGHV status impacts PFS for patients treated with O+Clb, but not with acalabrutinib regimens</a:t>
            </a:r>
            <a:endParaRPr lang="en-US" strike="sngStrike">
              <a:solidFill>
                <a:schemeClr val="tx1"/>
              </a:solidFill>
            </a:endParaRPr>
          </a:p>
        </p:txBody>
      </p:sp>
      <p:sp>
        <p:nvSpPr>
          <p:cNvPr id="3731" name="Slide Number Placeholder 20">
            <a:extLst>
              <a:ext uri="{FF2B5EF4-FFF2-40B4-BE49-F238E27FC236}">
                <a16:creationId xmlns:a16="http://schemas.microsoft.com/office/drawing/2014/main" id="{88283D8A-AFAE-F26B-C702-E72843C7566E}"/>
              </a:ext>
            </a:extLst>
          </p:cNvPr>
          <p:cNvSpPr txBox="1">
            <a:spLocks/>
          </p:cNvSpPr>
          <p:nvPr/>
        </p:nvSpPr>
        <p:spPr>
          <a:xfrm>
            <a:off x="208723" y="4857421"/>
            <a:ext cx="396000" cy="162000"/>
          </a:xfrm>
          <a:prstGeom prst="rect">
            <a:avLst/>
          </a:prstGeom>
        </p:spPr>
        <p:txBody>
          <a:bodyPr vert="horz" lIns="0" tIns="0" rIns="0" bIns="0" rtlCol="0" anchor="t" anchorCtr="0"/>
          <a:lstStyle>
            <a:defPPr>
              <a:defRPr lang="en-US"/>
            </a:defPPr>
            <a:lvl1pPr marL="0" algn="l" defTabSz="457200" rtl="0" eaLnBrk="1" latinLnBrk="0" hangingPunct="1">
              <a:defRPr sz="800" b="1" kern="120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fontAlgn="auto">
              <a:spcBef>
                <a:spcPts val="0"/>
              </a:spcBef>
              <a:spcAft>
                <a:spcPts val="0"/>
              </a:spcAft>
            </a:pPr>
            <a:fld id="{3C4F54F3-C349-4609-AFEE-01462D5C7942}" type="slidenum">
              <a:rPr lang="en-GB">
                <a:solidFill>
                  <a:prstClr val="black"/>
                </a:solidFill>
              </a:rPr>
              <a:pPr defTabSz="342900" fontAlgn="auto">
                <a:spcBef>
                  <a:spcPts val="0"/>
                </a:spcBef>
                <a:spcAft>
                  <a:spcPts val="0"/>
                </a:spcAft>
              </a:pPr>
              <a:t>73</a:t>
            </a:fld>
            <a:endParaRPr lang="en-GB">
              <a:solidFill>
                <a:prstClr val="black"/>
              </a:solidFill>
            </a:endParaRPr>
          </a:p>
        </p:txBody>
      </p:sp>
      <p:sp>
        <p:nvSpPr>
          <p:cNvPr id="15" name="TextBox 14">
            <a:extLst>
              <a:ext uri="{FF2B5EF4-FFF2-40B4-BE49-F238E27FC236}">
                <a16:creationId xmlns:a16="http://schemas.microsoft.com/office/drawing/2014/main" id="{D880BB7B-5429-1641-1BC7-504ABE72577E}"/>
              </a:ext>
            </a:extLst>
          </p:cNvPr>
          <p:cNvSpPr txBox="1"/>
          <p:nvPr/>
        </p:nvSpPr>
        <p:spPr>
          <a:xfrm>
            <a:off x="6830039" y="2086760"/>
            <a:ext cx="1764425" cy="246221"/>
          </a:xfrm>
          <a:prstGeom prst="rect">
            <a:avLst/>
          </a:prstGeom>
          <a:noFill/>
        </p:spPr>
        <p:txBody>
          <a:bodyPr wrap="square" rtlCol="0">
            <a:spAutoFit/>
          </a:bodyPr>
          <a:lstStyle/>
          <a:p>
            <a:pPr defTabSz="685800" fontAlgn="auto">
              <a:spcBef>
                <a:spcPts val="0"/>
              </a:spcBef>
              <a:spcAft>
                <a:spcPts val="0"/>
              </a:spcAft>
            </a:pPr>
            <a:r>
              <a:rPr lang="en-US" sz="1000">
                <a:solidFill>
                  <a:srgbClr val="ED7D31"/>
                </a:solidFill>
                <a:latin typeface="Calibri" panose="020F0502020204030204"/>
                <a:ea typeface="+mn-ea"/>
                <a:cs typeface="+mn-cs"/>
              </a:rPr>
              <a:t>A uIGHV: Median PFS=NR</a:t>
            </a:r>
          </a:p>
        </p:txBody>
      </p:sp>
      <p:sp>
        <p:nvSpPr>
          <p:cNvPr id="17" name="TextBox 16">
            <a:extLst>
              <a:ext uri="{FF2B5EF4-FFF2-40B4-BE49-F238E27FC236}">
                <a16:creationId xmlns:a16="http://schemas.microsoft.com/office/drawing/2014/main" id="{0200B07E-59C9-0176-29BF-9030445914D5}"/>
              </a:ext>
            </a:extLst>
          </p:cNvPr>
          <p:cNvSpPr txBox="1"/>
          <p:nvPr/>
        </p:nvSpPr>
        <p:spPr>
          <a:xfrm>
            <a:off x="6468566" y="1905476"/>
            <a:ext cx="582089" cy="246221"/>
          </a:xfrm>
          <a:prstGeom prst="rect">
            <a:avLst/>
          </a:prstGeom>
          <a:noFill/>
        </p:spPr>
        <p:txBody>
          <a:bodyPr wrap="square" rtlCol="0">
            <a:spAutoFit/>
          </a:bodyPr>
          <a:lstStyle/>
          <a:p>
            <a:pPr defTabSz="685800" fontAlgn="auto">
              <a:spcBef>
                <a:spcPts val="0"/>
              </a:spcBef>
              <a:spcAft>
                <a:spcPts val="0"/>
              </a:spcAft>
            </a:pPr>
            <a:r>
              <a:rPr lang="en-US" sz="1000">
                <a:solidFill>
                  <a:srgbClr val="ED7D31"/>
                </a:solidFill>
                <a:latin typeface="Calibri" panose="020F0502020204030204"/>
                <a:ea typeface="+mn-ea"/>
                <a:cs typeface="+mn-cs"/>
              </a:rPr>
              <a:t>60%</a:t>
            </a:r>
          </a:p>
        </p:txBody>
      </p:sp>
      <p:grpSp>
        <p:nvGrpSpPr>
          <p:cNvPr id="3234" name="Graphic 55">
            <a:extLst>
              <a:ext uri="{FF2B5EF4-FFF2-40B4-BE49-F238E27FC236}">
                <a16:creationId xmlns:a16="http://schemas.microsoft.com/office/drawing/2014/main" id="{95F661A1-077F-18BB-0C0D-882BC1264FA2}"/>
              </a:ext>
            </a:extLst>
          </p:cNvPr>
          <p:cNvGrpSpPr/>
          <p:nvPr/>
        </p:nvGrpSpPr>
        <p:grpSpPr>
          <a:xfrm>
            <a:off x="1817085" y="1009080"/>
            <a:ext cx="6254440" cy="1115725"/>
            <a:chOff x="1817084" y="588857"/>
            <a:chExt cx="6254440" cy="1244026"/>
          </a:xfrm>
          <a:noFill/>
        </p:grpSpPr>
        <p:sp>
          <p:nvSpPr>
            <p:cNvPr id="4343" name="Freeform 4342">
              <a:extLst>
                <a:ext uri="{FF2B5EF4-FFF2-40B4-BE49-F238E27FC236}">
                  <a16:creationId xmlns:a16="http://schemas.microsoft.com/office/drawing/2014/main" id="{04BCE98C-FA09-A963-4F0D-6A20628C0BA4}"/>
                </a:ext>
              </a:extLst>
            </p:cNvPr>
            <p:cNvSpPr/>
            <p:nvPr/>
          </p:nvSpPr>
          <p:spPr>
            <a:xfrm>
              <a:off x="1817084" y="625708"/>
              <a:ext cx="6093059" cy="1167783"/>
            </a:xfrm>
            <a:custGeom>
              <a:avLst/>
              <a:gdLst>
                <a:gd name="connsiteX0" fmla="*/ 6093060 w 6093059"/>
                <a:gd name="connsiteY0" fmla="*/ 1167784 h 1167783"/>
                <a:gd name="connsiteX1" fmla="*/ 5627980 w 6093059"/>
                <a:gd name="connsiteY1" fmla="*/ 1167784 h 1167783"/>
                <a:gd name="connsiteX2" fmla="*/ 5627980 w 6093059"/>
                <a:gd name="connsiteY2" fmla="*/ 1076292 h 1167783"/>
                <a:gd name="connsiteX3" fmla="*/ 5356048 w 6093059"/>
                <a:gd name="connsiteY3" fmla="*/ 1076292 h 1167783"/>
                <a:gd name="connsiteX4" fmla="*/ 5356048 w 6093059"/>
                <a:gd name="connsiteY4" fmla="*/ 1029276 h 1167783"/>
                <a:gd name="connsiteX5" fmla="*/ 5033287 w 6093059"/>
                <a:gd name="connsiteY5" fmla="*/ 1029276 h 1167783"/>
                <a:gd name="connsiteX6" fmla="*/ 5033287 w 6093059"/>
                <a:gd name="connsiteY6" fmla="*/ 1003862 h 1167783"/>
                <a:gd name="connsiteX7" fmla="*/ 5033287 w 6093059"/>
                <a:gd name="connsiteY7" fmla="*/ 951763 h 1167783"/>
                <a:gd name="connsiteX8" fmla="*/ 4823620 w 6093059"/>
                <a:gd name="connsiteY8" fmla="*/ 951763 h 1167783"/>
                <a:gd name="connsiteX9" fmla="*/ 4823620 w 6093059"/>
                <a:gd name="connsiteY9" fmla="*/ 925078 h 1167783"/>
                <a:gd name="connsiteX10" fmla="*/ 4652074 w 6093059"/>
                <a:gd name="connsiteY10" fmla="*/ 925078 h 1167783"/>
                <a:gd name="connsiteX11" fmla="*/ 4652074 w 6093059"/>
                <a:gd name="connsiteY11" fmla="*/ 898393 h 1167783"/>
                <a:gd name="connsiteX12" fmla="*/ 4635555 w 6093059"/>
                <a:gd name="connsiteY12" fmla="*/ 898393 h 1167783"/>
                <a:gd name="connsiteX13" fmla="*/ 4635555 w 6093059"/>
                <a:gd name="connsiteY13" fmla="*/ 872979 h 1167783"/>
                <a:gd name="connsiteX14" fmla="*/ 4563124 w 6093059"/>
                <a:gd name="connsiteY14" fmla="*/ 872979 h 1167783"/>
                <a:gd name="connsiteX15" fmla="*/ 4563124 w 6093059"/>
                <a:gd name="connsiteY15" fmla="*/ 847564 h 1167783"/>
                <a:gd name="connsiteX16" fmla="*/ 4480528 w 6093059"/>
                <a:gd name="connsiteY16" fmla="*/ 847564 h 1167783"/>
                <a:gd name="connsiteX17" fmla="*/ 4480528 w 6093059"/>
                <a:gd name="connsiteY17" fmla="*/ 815797 h 1167783"/>
                <a:gd name="connsiteX18" fmla="*/ 4353457 w 6093059"/>
                <a:gd name="connsiteY18" fmla="*/ 815797 h 1167783"/>
                <a:gd name="connsiteX19" fmla="*/ 4353457 w 6093059"/>
                <a:gd name="connsiteY19" fmla="*/ 795465 h 1167783"/>
                <a:gd name="connsiteX20" fmla="*/ 4300086 w 6093059"/>
                <a:gd name="connsiteY20" fmla="*/ 795465 h 1167783"/>
                <a:gd name="connsiteX21" fmla="*/ 4300086 w 6093059"/>
                <a:gd name="connsiteY21" fmla="*/ 771322 h 1167783"/>
                <a:gd name="connsiteX22" fmla="*/ 4236551 w 6093059"/>
                <a:gd name="connsiteY22" fmla="*/ 771322 h 1167783"/>
                <a:gd name="connsiteX23" fmla="*/ 4236551 w 6093059"/>
                <a:gd name="connsiteY23" fmla="*/ 744637 h 1167783"/>
                <a:gd name="connsiteX24" fmla="*/ 4228927 w 6093059"/>
                <a:gd name="connsiteY24" fmla="*/ 744637 h 1167783"/>
                <a:gd name="connsiteX25" fmla="*/ 4228927 w 6093059"/>
                <a:gd name="connsiteY25" fmla="*/ 717952 h 1167783"/>
                <a:gd name="connsiteX26" fmla="*/ 3903625 w 6093059"/>
                <a:gd name="connsiteY26" fmla="*/ 717952 h 1167783"/>
                <a:gd name="connsiteX27" fmla="*/ 3903625 w 6093059"/>
                <a:gd name="connsiteY27" fmla="*/ 696350 h 1167783"/>
                <a:gd name="connsiteX28" fmla="*/ 3878211 w 6093059"/>
                <a:gd name="connsiteY28" fmla="*/ 696350 h 1167783"/>
                <a:gd name="connsiteX29" fmla="*/ 3878211 w 6093059"/>
                <a:gd name="connsiteY29" fmla="*/ 668394 h 1167783"/>
                <a:gd name="connsiteX30" fmla="*/ 3848984 w 6093059"/>
                <a:gd name="connsiteY30" fmla="*/ 668394 h 1167783"/>
                <a:gd name="connsiteX31" fmla="*/ 3848984 w 6093059"/>
                <a:gd name="connsiteY31" fmla="*/ 644251 h 1167783"/>
                <a:gd name="connsiteX32" fmla="*/ 3522411 w 6093059"/>
                <a:gd name="connsiteY32" fmla="*/ 644251 h 1167783"/>
                <a:gd name="connsiteX33" fmla="*/ 3522411 w 6093059"/>
                <a:gd name="connsiteY33" fmla="*/ 620107 h 1167783"/>
                <a:gd name="connsiteX34" fmla="*/ 3505892 w 6093059"/>
                <a:gd name="connsiteY34" fmla="*/ 620107 h 1167783"/>
                <a:gd name="connsiteX35" fmla="*/ 3505892 w 6093059"/>
                <a:gd name="connsiteY35" fmla="*/ 602317 h 1167783"/>
                <a:gd name="connsiteX36" fmla="*/ 3491914 w 6093059"/>
                <a:gd name="connsiteY36" fmla="*/ 602317 h 1167783"/>
                <a:gd name="connsiteX37" fmla="*/ 3491914 w 6093059"/>
                <a:gd name="connsiteY37" fmla="*/ 552759 h 1167783"/>
                <a:gd name="connsiteX38" fmla="*/ 3481748 w 6093059"/>
                <a:gd name="connsiteY38" fmla="*/ 552759 h 1167783"/>
                <a:gd name="connsiteX39" fmla="*/ 3481748 w 6093059"/>
                <a:gd name="connsiteY39" fmla="*/ 528616 h 1167783"/>
                <a:gd name="connsiteX40" fmla="*/ 3349595 w 6093059"/>
                <a:gd name="connsiteY40" fmla="*/ 528616 h 1167783"/>
                <a:gd name="connsiteX41" fmla="*/ 3349595 w 6093059"/>
                <a:gd name="connsiteY41" fmla="*/ 505743 h 1167783"/>
                <a:gd name="connsiteX42" fmla="*/ 3129762 w 6093059"/>
                <a:gd name="connsiteY42" fmla="*/ 505743 h 1167783"/>
                <a:gd name="connsiteX43" fmla="*/ 3129762 w 6093059"/>
                <a:gd name="connsiteY43" fmla="*/ 480329 h 1167783"/>
                <a:gd name="connsiteX44" fmla="*/ 3113242 w 6093059"/>
                <a:gd name="connsiteY44" fmla="*/ 480329 h 1167783"/>
                <a:gd name="connsiteX45" fmla="*/ 3113242 w 6093059"/>
                <a:gd name="connsiteY45" fmla="*/ 458727 h 1167783"/>
                <a:gd name="connsiteX46" fmla="*/ 2940426 w 6093059"/>
                <a:gd name="connsiteY46" fmla="*/ 458727 h 1167783"/>
                <a:gd name="connsiteX47" fmla="*/ 2940426 w 6093059"/>
                <a:gd name="connsiteY47" fmla="*/ 433313 h 1167783"/>
                <a:gd name="connsiteX48" fmla="*/ 2730758 w 6093059"/>
                <a:gd name="connsiteY48" fmla="*/ 433313 h 1167783"/>
                <a:gd name="connsiteX49" fmla="*/ 2730758 w 6093059"/>
                <a:gd name="connsiteY49" fmla="*/ 414252 h 1167783"/>
                <a:gd name="connsiteX50" fmla="*/ 2712968 w 6093059"/>
                <a:gd name="connsiteY50" fmla="*/ 414252 h 1167783"/>
                <a:gd name="connsiteX51" fmla="*/ 2712968 w 6093059"/>
                <a:gd name="connsiteY51" fmla="*/ 390108 h 1167783"/>
                <a:gd name="connsiteX52" fmla="*/ 2475345 w 6093059"/>
                <a:gd name="connsiteY52" fmla="*/ 390108 h 1167783"/>
                <a:gd name="connsiteX53" fmla="*/ 2475345 w 6093059"/>
                <a:gd name="connsiteY53" fmla="*/ 371048 h 1167783"/>
                <a:gd name="connsiteX54" fmla="*/ 2341921 w 6093059"/>
                <a:gd name="connsiteY54" fmla="*/ 371048 h 1167783"/>
                <a:gd name="connsiteX55" fmla="*/ 2341921 w 6093059"/>
                <a:gd name="connsiteY55" fmla="*/ 344363 h 1167783"/>
                <a:gd name="connsiteX56" fmla="*/ 2327943 w 6093059"/>
                <a:gd name="connsiteY56" fmla="*/ 344363 h 1167783"/>
                <a:gd name="connsiteX57" fmla="*/ 2327943 w 6093059"/>
                <a:gd name="connsiteY57" fmla="*/ 317678 h 1167783"/>
                <a:gd name="connsiteX58" fmla="*/ 2129712 w 6093059"/>
                <a:gd name="connsiteY58" fmla="*/ 317678 h 1167783"/>
                <a:gd name="connsiteX59" fmla="*/ 2129712 w 6093059"/>
                <a:gd name="connsiteY59" fmla="*/ 296076 h 1167783"/>
                <a:gd name="connsiteX60" fmla="*/ 1986121 w 6093059"/>
                <a:gd name="connsiteY60" fmla="*/ 296076 h 1167783"/>
                <a:gd name="connsiteX61" fmla="*/ 1986121 w 6093059"/>
                <a:gd name="connsiteY61" fmla="*/ 271932 h 1167783"/>
                <a:gd name="connsiteX62" fmla="*/ 1956895 w 6093059"/>
                <a:gd name="connsiteY62" fmla="*/ 271932 h 1167783"/>
                <a:gd name="connsiteX63" fmla="*/ 1956895 w 6093059"/>
                <a:gd name="connsiteY63" fmla="*/ 250330 h 1167783"/>
                <a:gd name="connsiteX64" fmla="*/ 1775184 w 6093059"/>
                <a:gd name="connsiteY64" fmla="*/ 250330 h 1167783"/>
                <a:gd name="connsiteX65" fmla="*/ 1775184 w 6093059"/>
                <a:gd name="connsiteY65" fmla="*/ 224916 h 1167783"/>
                <a:gd name="connsiteX66" fmla="*/ 1728167 w 6093059"/>
                <a:gd name="connsiteY66" fmla="*/ 224916 h 1167783"/>
                <a:gd name="connsiteX67" fmla="*/ 1728167 w 6093059"/>
                <a:gd name="connsiteY67" fmla="*/ 202043 h 1167783"/>
                <a:gd name="connsiteX68" fmla="*/ 1634135 w 6093059"/>
                <a:gd name="connsiteY68" fmla="*/ 202043 h 1167783"/>
                <a:gd name="connsiteX69" fmla="*/ 1634135 w 6093059"/>
                <a:gd name="connsiteY69" fmla="*/ 180441 h 1167783"/>
                <a:gd name="connsiteX70" fmla="*/ 1352037 w 6093059"/>
                <a:gd name="connsiteY70" fmla="*/ 180441 h 1167783"/>
                <a:gd name="connsiteX71" fmla="*/ 1352037 w 6093059"/>
                <a:gd name="connsiteY71" fmla="*/ 157568 h 1167783"/>
                <a:gd name="connsiteX72" fmla="*/ 1172866 w 6093059"/>
                <a:gd name="connsiteY72" fmla="*/ 157568 h 1167783"/>
                <a:gd name="connsiteX73" fmla="*/ 1172866 w 6093059"/>
                <a:gd name="connsiteY73" fmla="*/ 132154 h 1167783"/>
                <a:gd name="connsiteX74" fmla="*/ 973365 w 6093059"/>
                <a:gd name="connsiteY74" fmla="*/ 132154 h 1167783"/>
                <a:gd name="connsiteX75" fmla="*/ 973365 w 6093059"/>
                <a:gd name="connsiteY75" fmla="*/ 111823 h 1167783"/>
                <a:gd name="connsiteX76" fmla="*/ 587069 w 6093059"/>
                <a:gd name="connsiteY76" fmla="*/ 111823 h 1167783"/>
                <a:gd name="connsiteX77" fmla="*/ 587069 w 6093059"/>
                <a:gd name="connsiteY77" fmla="*/ 83867 h 1167783"/>
                <a:gd name="connsiteX78" fmla="*/ 561654 w 6093059"/>
                <a:gd name="connsiteY78" fmla="*/ 83867 h 1167783"/>
                <a:gd name="connsiteX79" fmla="*/ 561654 w 6093059"/>
                <a:gd name="connsiteY79" fmla="*/ 63536 h 1167783"/>
                <a:gd name="connsiteX80" fmla="*/ 320219 w 6093059"/>
                <a:gd name="connsiteY80" fmla="*/ 63536 h 1167783"/>
                <a:gd name="connsiteX81" fmla="*/ 320219 w 6093059"/>
                <a:gd name="connsiteY81" fmla="*/ 38121 h 1167783"/>
                <a:gd name="connsiteX82" fmla="*/ 127071 w 6093059"/>
                <a:gd name="connsiteY82" fmla="*/ 38121 h 1167783"/>
                <a:gd name="connsiteX83" fmla="*/ 127071 w 6093059"/>
                <a:gd name="connsiteY83" fmla="*/ 20331 h 1167783"/>
                <a:gd name="connsiteX84" fmla="*/ 91491 w 6093059"/>
                <a:gd name="connsiteY84" fmla="*/ 20331 h 1167783"/>
                <a:gd name="connsiteX85" fmla="*/ 91491 w 6093059"/>
                <a:gd name="connsiteY85" fmla="*/ 0 h 1167783"/>
                <a:gd name="connsiteX86" fmla="*/ 0 w 6093059"/>
                <a:gd name="connsiteY86" fmla="*/ 0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093059" h="1167783">
                  <a:moveTo>
                    <a:pt x="6093060" y="1167784"/>
                  </a:moveTo>
                  <a:lnTo>
                    <a:pt x="5627980" y="1167784"/>
                  </a:lnTo>
                  <a:lnTo>
                    <a:pt x="5627980" y="1076292"/>
                  </a:lnTo>
                  <a:lnTo>
                    <a:pt x="5356048" y="1076292"/>
                  </a:lnTo>
                  <a:lnTo>
                    <a:pt x="5356048" y="1029276"/>
                  </a:lnTo>
                  <a:lnTo>
                    <a:pt x="5033287" y="1029276"/>
                  </a:lnTo>
                  <a:lnTo>
                    <a:pt x="5033287" y="1003862"/>
                  </a:lnTo>
                  <a:lnTo>
                    <a:pt x="5033287" y="951763"/>
                  </a:lnTo>
                  <a:lnTo>
                    <a:pt x="4823620" y="951763"/>
                  </a:lnTo>
                  <a:lnTo>
                    <a:pt x="4823620" y="925078"/>
                  </a:lnTo>
                  <a:lnTo>
                    <a:pt x="4652074" y="925078"/>
                  </a:lnTo>
                  <a:lnTo>
                    <a:pt x="4652074" y="898393"/>
                  </a:lnTo>
                  <a:lnTo>
                    <a:pt x="4635555" y="898393"/>
                  </a:lnTo>
                  <a:lnTo>
                    <a:pt x="4635555" y="872979"/>
                  </a:lnTo>
                  <a:lnTo>
                    <a:pt x="4563124" y="872979"/>
                  </a:lnTo>
                  <a:lnTo>
                    <a:pt x="4563124" y="847564"/>
                  </a:lnTo>
                  <a:lnTo>
                    <a:pt x="4480528" y="847564"/>
                  </a:lnTo>
                  <a:lnTo>
                    <a:pt x="4480528" y="815797"/>
                  </a:lnTo>
                  <a:lnTo>
                    <a:pt x="4353457" y="815797"/>
                  </a:lnTo>
                  <a:lnTo>
                    <a:pt x="4353457" y="795465"/>
                  </a:lnTo>
                  <a:lnTo>
                    <a:pt x="4300086" y="795465"/>
                  </a:lnTo>
                  <a:lnTo>
                    <a:pt x="4300086" y="771322"/>
                  </a:lnTo>
                  <a:lnTo>
                    <a:pt x="4236551" y="771322"/>
                  </a:lnTo>
                  <a:lnTo>
                    <a:pt x="4236551" y="744637"/>
                  </a:lnTo>
                  <a:lnTo>
                    <a:pt x="4228927" y="744637"/>
                  </a:lnTo>
                  <a:lnTo>
                    <a:pt x="4228927" y="717952"/>
                  </a:lnTo>
                  <a:lnTo>
                    <a:pt x="3903625" y="717952"/>
                  </a:lnTo>
                  <a:lnTo>
                    <a:pt x="3903625" y="696350"/>
                  </a:lnTo>
                  <a:lnTo>
                    <a:pt x="3878211" y="696350"/>
                  </a:lnTo>
                  <a:lnTo>
                    <a:pt x="3878211" y="668394"/>
                  </a:lnTo>
                  <a:lnTo>
                    <a:pt x="3848984" y="668394"/>
                  </a:lnTo>
                  <a:lnTo>
                    <a:pt x="3848984" y="644251"/>
                  </a:lnTo>
                  <a:lnTo>
                    <a:pt x="3522411" y="644251"/>
                  </a:lnTo>
                  <a:lnTo>
                    <a:pt x="3522411" y="620107"/>
                  </a:lnTo>
                  <a:lnTo>
                    <a:pt x="3505892" y="620107"/>
                  </a:lnTo>
                  <a:lnTo>
                    <a:pt x="3505892" y="602317"/>
                  </a:lnTo>
                  <a:lnTo>
                    <a:pt x="3491914" y="602317"/>
                  </a:lnTo>
                  <a:lnTo>
                    <a:pt x="3491914" y="552759"/>
                  </a:lnTo>
                  <a:lnTo>
                    <a:pt x="3481748" y="552759"/>
                  </a:lnTo>
                  <a:lnTo>
                    <a:pt x="3481748" y="528616"/>
                  </a:lnTo>
                  <a:lnTo>
                    <a:pt x="3349595" y="528616"/>
                  </a:lnTo>
                  <a:lnTo>
                    <a:pt x="3349595" y="505743"/>
                  </a:lnTo>
                  <a:lnTo>
                    <a:pt x="3129762" y="505743"/>
                  </a:lnTo>
                  <a:lnTo>
                    <a:pt x="3129762" y="480329"/>
                  </a:lnTo>
                  <a:lnTo>
                    <a:pt x="3113242" y="480329"/>
                  </a:lnTo>
                  <a:lnTo>
                    <a:pt x="3113242" y="458727"/>
                  </a:lnTo>
                  <a:lnTo>
                    <a:pt x="2940426" y="458727"/>
                  </a:lnTo>
                  <a:lnTo>
                    <a:pt x="2940426" y="433313"/>
                  </a:lnTo>
                  <a:lnTo>
                    <a:pt x="2730758" y="433313"/>
                  </a:lnTo>
                  <a:lnTo>
                    <a:pt x="2730758" y="414252"/>
                  </a:lnTo>
                  <a:lnTo>
                    <a:pt x="2712968" y="414252"/>
                  </a:lnTo>
                  <a:lnTo>
                    <a:pt x="2712968" y="390108"/>
                  </a:lnTo>
                  <a:lnTo>
                    <a:pt x="2475345" y="390108"/>
                  </a:lnTo>
                  <a:lnTo>
                    <a:pt x="2475345" y="371048"/>
                  </a:lnTo>
                  <a:lnTo>
                    <a:pt x="2341921" y="371048"/>
                  </a:lnTo>
                  <a:lnTo>
                    <a:pt x="2341921" y="344363"/>
                  </a:lnTo>
                  <a:lnTo>
                    <a:pt x="2327943" y="344363"/>
                  </a:lnTo>
                  <a:lnTo>
                    <a:pt x="2327943" y="317678"/>
                  </a:lnTo>
                  <a:lnTo>
                    <a:pt x="2129712" y="317678"/>
                  </a:lnTo>
                  <a:lnTo>
                    <a:pt x="2129712" y="296076"/>
                  </a:lnTo>
                  <a:lnTo>
                    <a:pt x="1986121" y="296076"/>
                  </a:lnTo>
                  <a:lnTo>
                    <a:pt x="1986121" y="271932"/>
                  </a:lnTo>
                  <a:lnTo>
                    <a:pt x="1956895" y="271932"/>
                  </a:lnTo>
                  <a:lnTo>
                    <a:pt x="1956895" y="250330"/>
                  </a:lnTo>
                  <a:lnTo>
                    <a:pt x="1775184" y="250330"/>
                  </a:lnTo>
                  <a:lnTo>
                    <a:pt x="1775184" y="224916"/>
                  </a:lnTo>
                  <a:lnTo>
                    <a:pt x="1728167" y="224916"/>
                  </a:lnTo>
                  <a:lnTo>
                    <a:pt x="1728167" y="202043"/>
                  </a:lnTo>
                  <a:lnTo>
                    <a:pt x="1634135" y="202043"/>
                  </a:lnTo>
                  <a:lnTo>
                    <a:pt x="1634135" y="180441"/>
                  </a:lnTo>
                  <a:lnTo>
                    <a:pt x="1352037" y="180441"/>
                  </a:lnTo>
                  <a:lnTo>
                    <a:pt x="1352037" y="157568"/>
                  </a:lnTo>
                  <a:lnTo>
                    <a:pt x="1172866" y="157568"/>
                  </a:lnTo>
                  <a:lnTo>
                    <a:pt x="1172866" y="132154"/>
                  </a:lnTo>
                  <a:lnTo>
                    <a:pt x="973365" y="132154"/>
                  </a:lnTo>
                  <a:lnTo>
                    <a:pt x="973365" y="111823"/>
                  </a:lnTo>
                  <a:lnTo>
                    <a:pt x="587069" y="111823"/>
                  </a:lnTo>
                  <a:lnTo>
                    <a:pt x="587069" y="83867"/>
                  </a:lnTo>
                  <a:lnTo>
                    <a:pt x="561654" y="83867"/>
                  </a:lnTo>
                  <a:lnTo>
                    <a:pt x="561654" y="63536"/>
                  </a:lnTo>
                  <a:lnTo>
                    <a:pt x="320219" y="63536"/>
                  </a:lnTo>
                  <a:lnTo>
                    <a:pt x="320219" y="38121"/>
                  </a:lnTo>
                  <a:lnTo>
                    <a:pt x="127071" y="38121"/>
                  </a:lnTo>
                  <a:lnTo>
                    <a:pt x="127071" y="20331"/>
                  </a:lnTo>
                  <a:lnTo>
                    <a:pt x="91491" y="20331"/>
                  </a:lnTo>
                  <a:lnTo>
                    <a:pt x="91491" y="0"/>
                  </a:lnTo>
                  <a:lnTo>
                    <a:pt x="0" y="0"/>
                  </a:lnTo>
                </a:path>
              </a:pathLst>
            </a:custGeom>
            <a:noFill/>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44" name="Freeform 4343">
              <a:extLst>
                <a:ext uri="{FF2B5EF4-FFF2-40B4-BE49-F238E27FC236}">
                  <a16:creationId xmlns:a16="http://schemas.microsoft.com/office/drawing/2014/main" id="{11909004-6454-3D49-D211-AEEA2B7EB531}"/>
                </a:ext>
              </a:extLst>
            </p:cNvPr>
            <p:cNvSpPr/>
            <p:nvPr/>
          </p:nvSpPr>
          <p:spPr>
            <a:xfrm>
              <a:off x="1839957" y="628248"/>
              <a:ext cx="6185821" cy="1007673"/>
            </a:xfrm>
            <a:custGeom>
              <a:avLst/>
              <a:gdLst>
                <a:gd name="connsiteX0" fmla="*/ 6185822 w 6185821"/>
                <a:gd name="connsiteY0" fmla="*/ 1007674 h 1007673"/>
                <a:gd name="connsiteX1" fmla="*/ 5601295 w 6185821"/>
                <a:gd name="connsiteY1" fmla="*/ 1007674 h 1007673"/>
                <a:gd name="connsiteX2" fmla="*/ 5601295 w 6185821"/>
                <a:gd name="connsiteY2" fmla="*/ 866625 h 1007673"/>
                <a:gd name="connsiteX3" fmla="*/ 4898592 w 6185821"/>
                <a:gd name="connsiteY3" fmla="*/ 866625 h 1007673"/>
                <a:gd name="connsiteX4" fmla="*/ 4898592 w 6185821"/>
                <a:gd name="connsiteY4" fmla="*/ 808172 h 1007673"/>
                <a:gd name="connsiteX5" fmla="*/ 4758814 w 6185821"/>
                <a:gd name="connsiteY5" fmla="*/ 808172 h 1007673"/>
                <a:gd name="connsiteX6" fmla="*/ 4758814 w 6185821"/>
                <a:gd name="connsiteY6" fmla="*/ 754802 h 1007673"/>
                <a:gd name="connsiteX7" fmla="*/ 4686383 w 6185821"/>
                <a:gd name="connsiteY7" fmla="*/ 754802 h 1007673"/>
                <a:gd name="connsiteX8" fmla="*/ 4686383 w 6185821"/>
                <a:gd name="connsiteY8" fmla="*/ 705245 h 1007673"/>
                <a:gd name="connsiteX9" fmla="*/ 4667322 w 6185821"/>
                <a:gd name="connsiteY9" fmla="*/ 705245 h 1007673"/>
                <a:gd name="connsiteX10" fmla="*/ 4667322 w 6185821"/>
                <a:gd name="connsiteY10" fmla="*/ 636626 h 1007673"/>
                <a:gd name="connsiteX11" fmla="*/ 4339479 w 6185821"/>
                <a:gd name="connsiteY11" fmla="*/ 636626 h 1007673"/>
                <a:gd name="connsiteX12" fmla="*/ 4339479 w 6185821"/>
                <a:gd name="connsiteY12" fmla="*/ 588339 h 1007673"/>
                <a:gd name="connsiteX13" fmla="*/ 4148872 w 6185821"/>
                <a:gd name="connsiteY13" fmla="*/ 588339 h 1007673"/>
                <a:gd name="connsiteX14" fmla="*/ 4148872 w 6185821"/>
                <a:gd name="connsiteY14" fmla="*/ 533699 h 1007673"/>
                <a:gd name="connsiteX15" fmla="*/ 3841360 w 6185821"/>
                <a:gd name="connsiteY15" fmla="*/ 533699 h 1007673"/>
                <a:gd name="connsiteX16" fmla="*/ 3841360 w 6185821"/>
                <a:gd name="connsiteY16" fmla="*/ 482870 h 1007673"/>
                <a:gd name="connsiteX17" fmla="*/ 2880702 w 6185821"/>
                <a:gd name="connsiteY17" fmla="*/ 482870 h 1007673"/>
                <a:gd name="connsiteX18" fmla="*/ 2880702 w 6185821"/>
                <a:gd name="connsiteY18" fmla="*/ 435854 h 1007673"/>
                <a:gd name="connsiteX19" fmla="*/ 2435953 w 6185821"/>
                <a:gd name="connsiteY19" fmla="*/ 435854 h 1007673"/>
                <a:gd name="connsiteX20" fmla="*/ 2435953 w 6185821"/>
                <a:gd name="connsiteY20" fmla="*/ 379943 h 1007673"/>
                <a:gd name="connsiteX21" fmla="*/ 1665902 w 6185821"/>
                <a:gd name="connsiteY21" fmla="*/ 379943 h 1007673"/>
                <a:gd name="connsiteX22" fmla="*/ 1665902 w 6185821"/>
                <a:gd name="connsiteY22" fmla="*/ 334197 h 1007673"/>
                <a:gd name="connsiteX23" fmla="*/ 1429550 w 6185821"/>
                <a:gd name="connsiteY23" fmla="*/ 334197 h 1007673"/>
                <a:gd name="connsiteX24" fmla="*/ 1429550 w 6185821"/>
                <a:gd name="connsiteY24" fmla="*/ 280827 h 1007673"/>
                <a:gd name="connsiteX25" fmla="*/ 1306291 w 6185821"/>
                <a:gd name="connsiteY25" fmla="*/ 280827 h 1007673"/>
                <a:gd name="connsiteX26" fmla="*/ 1306291 w 6185821"/>
                <a:gd name="connsiteY26" fmla="*/ 233811 h 1007673"/>
                <a:gd name="connsiteX27" fmla="*/ 1133474 w 6185821"/>
                <a:gd name="connsiteY27" fmla="*/ 233811 h 1007673"/>
                <a:gd name="connsiteX28" fmla="*/ 1133474 w 6185821"/>
                <a:gd name="connsiteY28" fmla="*/ 182982 h 1007673"/>
                <a:gd name="connsiteX29" fmla="*/ 803089 w 6185821"/>
                <a:gd name="connsiteY29" fmla="*/ 182982 h 1007673"/>
                <a:gd name="connsiteX30" fmla="*/ 803089 w 6185821"/>
                <a:gd name="connsiteY30" fmla="*/ 129613 h 1007673"/>
                <a:gd name="connsiteX31" fmla="*/ 593422 w 6185821"/>
                <a:gd name="connsiteY31" fmla="*/ 129613 h 1007673"/>
                <a:gd name="connsiteX32" fmla="*/ 593422 w 6185821"/>
                <a:gd name="connsiteY32" fmla="*/ 86408 h 1007673"/>
                <a:gd name="connsiteX33" fmla="*/ 181712 w 6185821"/>
                <a:gd name="connsiteY33" fmla="*/ 86408 h 1007673"/>
                <a:gd name="connsiteX34" fmla="*/ 181712 w 6185821"/>
                <a:gd name="connsiteY34" fmla="*/ 29226 h 1007673"/>
                <a:gd name="connsiteX35" fmla="*/ 120718 w 6185821"/>
                <a:gd name="connsiteY35" fmla="*/ 29226 h 1007673"/>
                <a:gd name="connsiteX36" fmla="*/ 120718 w 6185821"/>
                <a:gd name="connsiteY36" fmla="*/ 0 h 1007673"/>
                <a:gd name="connsiteX37" fmla="*/ 0 w 6185821"/>
                <a:gd name="connsiteY37" fmla="*/ 0 h 100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85821" h="1007673">
                  <a:moveTo>
                    <a:pt x="6185822" y="1007674"/>
                  </a:moveTo>
                  <a:lnTo>
                    <a:pt x="5601295" y="1007674"/>
                  </a:lnTo>
                  <a:lnTo>
                    <a:pt x="5601295" y="866625"/>
                  </a:lnTo>
                  <a:lnTo>
                    <a:pt x="4898592" y="866625"/>
                  </a:lnTo>
                  <a:lnTo>
                    <a:pt x="4898592" y="808172"/>
                  </a:lnTo>
                  <a:lnTo>
                    <a:pt x="4758814" y="808172"/>
                  </a:lnTo>
                  <a:lnTo>
                    <a:pt x="4758814" y="754802"/>
                  </a:lnTo>
                  <a:lnTo>
                    <a:pt x="4686383" y="754802"/>
                  </a:lnTo>
                  <a:lnTo>
                    <a:pt x="4686383" y="705245"/>
                  </a:lnTo>
                  <a:lnTo>
                    <a:pt x="4667322" y="705245"/>
                  </a:lnTo>
                  <a:lnTo>
                    <a:pt x="4667322" y="636626"/>
                  </a:lnTo>
                  <a:lnTo>
                    <a:pt x="4339479" y="636626"/>
                  </a:lnTo>
                  <a:lnTo>
                    <a:pt x="4339479" y="588339"/>
                  </a:lnTo>
                  <a:lnTo>
                    <a:pt x="4148872" y="588339"/>
                  </a:lnTo>
                  <a:lnTo>
                    <a:pt x="4148872" y="533699"/>
                  </a:lnTo>
                  <a:lnTo>
                    <a:pt x="3841360" y="533699"/>
                  </a:lnTo>
                  <a:lnTo>
                    <a:pt x="3841360" y="482870"/>
                  </a:lnTo>
                  <a:lnTo>
                    <a:pt x="2880702" y="482870"/>
                  </a:lnTo>
                  <a:lnTo>
                    <a:pt x="2880702" y="435854"/>
                  </a:lnTo>
                  <a:lnTo>
                    <a:pt x="2435953" y="435854"/>
                  </a:lnTo>
                  <a:lnTo>
                    <a:pt x="2435953" y="379943"/>
                  </a:lnTo>
                  <a:lnTo>
                    <a:pt x="1665902" y="379943"/>
                  </a:lnTo>
                  <a:lnTo>
                    <a:pt x="1665902" y="334197"/>
                  </a:lnTo>
                  <a:lnTo>
                    <a:pt x="1429550" y="334197"/>
                  </a:lnTo>
                  <a:lnTo>
                    <a:pt x="1429550" y="280827"/>
                  </a:lnTo>
                  <a:lnTo>
                    <a:pt x="1306291" y="280827"/>
                  </a:lnTo>
                  <a:lnTo>
                    <a:pt x="1306291" y="233811"/>
                  </a:lnTo>
                  <a:lnTo>
                    <a:pt x="1133474" y="233811"/>
                  </a:lnTo>
                  <a:lnTo>
                    <a:pt x="1133474" y="182982"/>
                  </a:lnTo>
                  <a:lnTo>
                    <a:pt x="803089" y="182982"/>
                  </a:lnTo>
                  <a:lnTo>
                    <a:pt x="803089" y="129613"/>
                  </a:lnTo>
                  <a:lnTo>
                    <a:pt x="593422" y="129613"/>
                  </a:lnTo>
                  <a:lnTo>
                    <a:pt x="593422" y="86408"/>
                  </a:lnTo>
                  <a:lnTo>
                    <a:pt x="181712" y="86408"/>
                  </a:lnTo>
                  <a:lnTo>
                    <a:pt x="181712" y="29226"/>
                  </a:lnTo>
                  <a:lnTo>
                    <a:pt x="120718" y="29226"/>
                  </a:lnTo>
                  <a:lnTo>
                    <a:pt x="120718" y="0"/>
                  </a:lnTo>
                  <a:lnTo>
                    <a:pt x="0" y="0"/>
                  </a:lnTo>
                </a:path>
              </a:pathLst>
            </a:custGeom>
            <a:noFill/>
            <a:ln w="12700" cap="flat">
              <a:solidFill>
                <a:srgbClr val="8D1D58"/>
              </a:solidFill>
              <a:custDash>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4345" name="Graphic 55">
              <a:extLst>
                <a:ext uri="{FF2B5EF4-FFF2-40B4-BE49-F238E27FC236}">
                  <a16:creationId xmlns:a16="http://schemas.microsoft.com/office/drawing/2014/main" id="{782E28D9-9255-C0EB-2CFF-E127A257E93A}"/>
                </a:ext>
              </a:extLst>
            </p:cNvPr>
            <p:cNvGrpSpPr/>
            <p:nvPr/>
          </p:nvGrpSpPr>
          <p:grpSpPr>
            <a:xfrm>
              <a:off x="3716797" y="970071"/>
              <a:ext cx="78784" cy="78784"/>
              <a:chOff x="3716797" y="970071"/>
              <a:chExt cx="78784" cy="78784"/>
            </a:xfrm>
          </p:grpSpPr>
          <p:sp>
            <p:nvSpPr>
              <p:cNvPr id="4541" name="Freeform 4540">
                <a:extLst>
                  <a:ext uri="{FF2B5EF4-FFF2-40B4-BE49-F238E27FC236}">
                    <a16:creationId xmlns:a16="http://schemas.microsoft.com/office/drawing/2014/main" id="{DE815F25-425F-55BF-286B-6C5BCCCD8FA7}"/>
                  </a:ext>
                </a:extLst>
              </p:cNvPr>
              <p:cNvSpPr/>
              <p:nvPr/>
            </p:nvSpPr>
            <p:spPr>
              <a:xfrm>
                <a:off x="3756189" y="97007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42" name="Freeform 4541">
                <a:extLst>
                  <a:ext uri="{FF2B5EF4-FFF2-40B4-BE49-F238E27FC236}">
                    <a16:creationId xmlns:a16="http://schemas.microsoft.com/office/drawing/2014/main" id="{70842C7B-D41A-E92B-DFF3-BC8AA939865D}"/>
                  </a:ext>
                </a:extLst>
              </p:cNvPr>
              <p:cNvSpPr/>
              <p:nvPr/>
            </p:nvSpPr>
            <p:spPr>
              <a:xfrm>
                <a:off x="3716797" y="100946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46" name="Graphic 55">
              <a:extLst>
                <a:ext uri="{FF2B5EF4-FFF2-40B4-BE49-F238E27FC236}">
                  <a16:creationId xmlns:a16="http://schemas.microsoft.com/office/drawing/2014/main" id="{6DBBB563-B8A4-64E9-3B1C-C833C00C9C56}"/>
                </a:ext>
              </a:extLst>
            </p:cNvPr>
            <p:cNvGrpSpPr/>
            <p:nvPr/>
          </p:nvGrpSpPr>
          <p:grpSpPr>
            <a:xfrm>
              <a:off x="2551555" y="719741"/>
              <a:ext cx="78784" cy="78784"/>
              <a:chOff x="2551555" y="719741"/>
              <a:chExt cx="78784" cy="78784"/>
            </a:xfrm>
          </p:grpSpPr>
          <p:sp>
            <p:nvSpPr>
              <p:cNvPr id="4539" name="Freeform 4538">
                <a:extLst>
                  <a:ext uri="{FF2B5EF4-FFF2-40B4-BE49-F238E27FC236}">
                    <a16:creationId xmlns:a16="http://schemas.microsoft.com/office/drawing/2014/main" id="{78E5D4F2-CDC9-FD16-06E0-A123F6FA64E8}"/>
                  </a:ext>
                </a:extLst>
              </p:cNvPr>
              <p:cNvSpPr/>
              <p:nvPr/>
            </p:nvSpPr>
            <p:spPr>
              <a:xfrm>
                <a:off x="2590947" y="71974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40" name="Freeform 4539">
                <a:extLst>
                  <a:ext uri="{FF2B5EF4-FFF2-40B4-BE49-F238E27FC236}">
                    <a16:creationId xmlns:a16="http://schemas.microsoft.com/office/drawing/2014/main" id="{DE75AA63-5241-3C12-0E23-6BDD8272DFDA}"/>
                  </a:ext>
                </a:extLst>
              </p:cNvPr>
              <p:cNvSpPr/>
              <p:nvPr/>
            </p:nvSpPr>
            <p:spPr>
              <a:xfrm>
                <a:off x="2551555" y="75913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47" name="Graphic 55">
              <a:extLst>
                <a:ext uri="{FF2B5EF4-FFF2-40B4-BE49-F238E27FC236}">
                  <a16:creationId xmlns:a16="http://schemas.microsoft.com/office/drawing/2014/main" id="{D971B44C-5CF1-AE8A-196D-3FD7CC84CD8B}"/>
                </a:ext>
              </a:extLst>
            </p:cNvPr>
            <p:cNvGrpSpPr/>
            <p:nvPr/>
          </p:nvGrpSpPr>
          <p:grpSpPr>
            <a:xfrm>
              <a:off x="2360948" y="675266"/>
              <a:ext cx="78784" cy="78784"/>
              <a:chOff x="2360948" y="675266"/>
              <a:chExt cx="78784" cy="78784"/>
            </a:xfrm>
          </p:grpSpPr>
          <p:sp>
            <p:nvSpPr>
              <p:cNvPr id="4537" name="Freeform 4536">
                <a:extLst>
                  <a:ext uri="{FF2B5EF4-FFF2-40B4-BE49-F238E27FC236}">
                    <a16:creationId xmlns:a16="http://schemas.microsoft.com/office/drawing/2014/main" id="{C396BD2A-A176-E1AE-5E29-71F352088C95}"/>
                  </a:ext>
                </a:extLst>
              </p:cNvPr>
              <p:cNvSpPr/>
              <p:nvPr/>
            </p:nvSpPr>
            <p:spPr>
              <a:xfrm>
                <a:off x="2400340" y="67526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38" name="Freeform 4537">
                <a:extLst>
                  <a:ext uri="{FF2B5EF4-FFF2-40B4-BE49-F238E27FC236}">
                    <a16:creationId xmlns:a16="http://schemas.microsoft.com/office/drawing/2014/main" id="{387D48C1-4803-6FF2-F820-BCF78D63F0E9}"/>
                  </a:ext>
                </a:extLst>
              </p:cNvPr>
              <p:cNvSpPr/>
              <p:nvPr/>
            </p:nvSpPr>
            <p:spPr>
              <a:xfrm>
                <a:off x="2360948" y="71465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48" name="Graphic 55">
              <a:extLst>
                <a:ext uri="{FF2B5EF4-FFF2-40B4-BE49-F238E27FC236}">
                  <a16:creationId xmlns:a16="http://schemas.microsoft.com/office/drawing/2014/main" id="{E3CBD115-D15D-7D40-3F81-B13B03E5D6A4}"/>
                </a:ext>
              </a:extLst>
            </p:cNvPr>
            <p:cNvGrpSpPr/>
            <p:nvPr/>
          </p:nvGrpSpPr>
          <p:grpSpPr>
            <a:xfrm>
              <a:off x="2278352" y="675266"/>
              <a:ext cx="78784" cy="78784"/>
              <a:chOff x="2278352" y="675266"/>
              <a:chExt cx="78784" cy="78784"/>
            </a:xfrm>
          </p:grpSpPr>
          <p:sp>
            <p:nvSpPr>
              <p:cNvPr id="4535" name="Freeform 4534">
                <a:extLst>
                  <a:ext uri="{FF2B5EF4-FFF2-40B4-BE49-F238E27FC236}">
                    <a16:creationId xmlns:a16="http://schemas.microsoft.com/office/drawing/2014/main" id="{B78C65A7-08AE-6D81-2B60-4102C523B53A}"/>
                  </a:ext>
                </a:extLst>
              </p:cNvPr>
              <p:cNvSpPr/>
              <p:nvPr/>
            </p:nvSpPr>
            <p:spPr>
              <a:xfrm>
                <a:off x="2317744" y="67526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36" name="Freeform 4535">
                <a:extLst>
                  <a:ext uri="{FF2B5EF4-FFF2-40B4-BE49-F238E27FC236}">
                    <a16:creationId xmlns:a16="http://schemas.microsoft.com/office/drawing/2014/main" id="{84777143-3BCA-1DE0-D97F-0008D3D0D7EE}"/>
                  </a:ext>
                </a:extLst>
              </p:cNvPr>
              <p:cNvSpPr/>
              <p:nvPr/>
            </p:nvSpPr>
            <p:spPr>
              <a:xfrm>
                <a:off x="2278352" y="71465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49" name="Graphic 55">
              <a:extLst>
                <a:ext uri="{FF2B5EF4-FFF2-40B4-BE49-F238E27FC236}">
                  <a16:creationId xmlns:a16="http://schemas.microsoft.com/office/drawing/2014/main" id="{D4E25E02-FB09-0CA8-2CB8-52E2B0B60DE9}"/>
                </a:ext>
              </a:extLst>
            </p:cNvPr>
            <p:cNvGrpSpPr/>
            <p:nvPr/>
          </p:nvGrpSpPr>
          <p:grpSpPr>
            <a:xfrm>
              <a:off x="2161447" y="675266"/>
              <a:ext cx="78784" cy="78784"/>
              <a:chOff x="2161447" y="675266"/>
              <a:chExt cx="78784" cy="78784"/>
            </a:xfrm>
          </p:grpSpPr>
          <p:sp>
            <p:nvSpPr>
              <p:cNvPr id="4533" name="Freeform 4532">
                <a:extLst>
                  <a:ext uri="{FF2B5EF4-FFF2-40B4-BE49-F238E27FC236}">
                    <a16:creationId xmlns:a16="http://schemas.microsoft.com/office/drawing/2014/main" id="{66D09EFD-EC78-EB99-1B8B-3EF9274282BA}"/>
                  </a:ext>
                </a:extLst>
              </p:cNvPr>
              <p:cNvSpPr/>
              <p:nvPr/>
            </p:nvSpPr>
            <p:spPr>
              <a:xfrm>
                <a:off x="2200839" y="67526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34" name="Freeform 4533">
                <a:extLst>
                  <a:ext uri="{FF2B5EF4-FFF2-40B4-BE49-F238E27FC236}">
                    <a16:creationId xmlns:a16="http://schemas.microsoft.com/office/drawing/2014/main" id="{34D0ED8A-FC59-17DB-F3C3-2DCD95DCFB4B}"/>
                  </a:ext>
                </a:extLst>
              </p:cNvPr>
              <p:cNvSpPr/>
              <p:nvPr/>
            </p:nvSpPr>
            <p:spPr>
              <a:xfrm>
                <a:off x="2161447" y="71465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50" name="Graphic 55">
              <a:extLst>
                <a:ext uri="{FF2B5EF4-FFF2-40B4-BE49-F238E27FC236}">
                  <a16:creationId xmlns:a16="http://schemas.microsoft.com/office/drawing/2014/main" id="{6AFF7BF0-2AD9-D0C1-9C4C-97AC4FF31504}"/>
                </a:ext>
              </a:extLst>
            </p:cNvPr>
            <p:cNvGrpSpPr/>
            <p:nvPr/>
          </p:nvGrpSpPr>
          <p:grpSpPr>
            <a:xfrm>
              <a:off x="1975923" y="624437"/>
              <a:ext cx="78784" cy="78784"/>
              <a:chOff x="1975923" y="624437"/>
              <a:chExt cx="78784" cy="78784"/>
            </a:xfrm>
          </p:grpSpPr>
          <p:sp>
            <p:nvSpPr>
              <p:cNvPr id="4531" name="Freeform 4530">
                <a:extLst>
                  <a:ext uri="{FF2B5EF4-FFF2-40B4-BE49-F238E27FC236}">
                    <a16:creationId xmlns:a16="http://schemas.microsoft.com/office/drawing/2014/main" id="{2EFBFDD3-5113-6675-10F9-D9BDC16252FA}"/>
                  </a:ext>
                </a:extLst>
              </p:cNvPr>
              <p:cNvSpPr/>
              <p:nvPr/>
            </p:nvSpPr>
            <p:spPr>
              <a:xfrm>
                <a:off x="2015315" y="624437"/>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32" name="Freeform 4531">
                <a:extLst>
                  <a:ext uri="{FF2B5EF4-FFF2-40B4-BE49-F238E27FC236}">
                    <a16:creationId xmlns:a16="http://schemas.microsoft.com/office/drawing/2014/main" id="{D356B8AF-D4FF-AF6E-9B04-57FE4714276E}"/>
                  </a:ext>
                </a:extLst>
              </p:cNvPr>
              <p:cNvSpPr/>
              <p:nvPr/>
            </p:nvSpPr>
            <p:spPr>
              <a:xfrm>
                <a:off x="1975923" y="663829"/>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51" name="Graphic 55">
              <a:extLst>
                <a:ext uri="{FF2B5EF4-FFF2-40B4-BE49-F238E27FC236}">
                  <a16:creationId xmlns:a16="http://schemas.microsoft.com/office/drawing/2014/main" id="{F5A9B69F-0B20-6892-F9CC-DCD6529FCEB2}"/>
                </a:ext>
              </a:extLst>
            </p:cNvPr>
            <p:cNvGrpSpPr/>
            <p:nvPr/>
          </p:nvGrpSpPr>
          <p:grpSpPr>
            <a:xfrm>
              <a:off x="1917470" y="620625"/>
              <a:ext cx="78784" cy="78784"/>
              <a:chOff x="1917470" y="620625"/>
              <a:chExt cx="78784" cy="78784"/>
            </a:xfrm>
          </p:grpSpPr>
          <p:sp>
            <p:nvSpPr>
              <p:cNvPr id="4529" name="Freeform 4528">
                <a:extLst>
                  <a:ext uri="{FF2B5EF4-FFF2-40B4-BE49-F238E27FC236}">
                    <a16:creationId xmlns:a16="http://schemas.microsoft.com/office/drawing/2014/main" id="{AB131ED7-5B87-F8A0-3E19-FD00580781D9}"/>
                  </a:ext>
                </a:extLst>
              </p:cNvPr>
              <p:cNvSpPr/>
              <p:nvPr/>
            </p:nvSpPr>
            <p:spPr>
              <a:xfrm>
                <a:off x="1956862" y="62062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30" name="Freeform 4529">
                <a:extLst>
                  <a:ext uri="{FF2B5EF4-FFF2-40B4-BE49-F238E27FC236}">
                    <a16:creationId xmlns:a16="http://schemas.microsoft.com/office/drawing/2014/main" id="{824BD5CD-1921-346C-9F0C-76CA0290D438}"/>
                  </a:ext>
                </a:extLst>
              </p:cNvPr>
              <p:cNvSpPr/>
              <p:nvPr/>
            </p:nvSpPr>
            <p:spPr>
              <a:xfrm>
                <a:off x="1917470" y="66001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52" name="Graphic 55">
              <a:extLst>
                <a:ext uri="{FF2B5EF4-FFF2-40B4-BE49-F238E27FC236}">
                  <a16:creationId xmlns:a16="http://schemas.microsoft.com/office/drawing/2014/main" id="{39DF1B66-AC78-A21E-D6B2-B71091F3BDF1}"/>
                </a:ext>
              </a:extLst>
            </p:cNvPr>
            <p:cNvGrpSpPr/>
            <p:nvPr/>
          </p:nvGrpSpPr>
          <p:grpSpPr>
            <a:xfrm>
              <a:off x="1889515" y="588857"/>
              <a:ext cx="78784" cy="78784"/>
              <a:chOff x="1889515" y="588857"/>
              <a:chExt cx="78784" cy="78784"/>
            </a:xfrm>
          </p:grpSpPr>
          <p:sp>
            <p:nvSpPr>
              <p:cNvPr id="4527" name="Freeform 4526">
                <a:extLst>
                  <a:ext uri="{FF2B5EF4-FFF2-40B4-BE49-F238E27FC236}">
                    <a16:creationId xmlns:a16="http://schemas.microsoft.com/office/drawing/2014/main" id="{F32C998E-7D2A-D133-1980-AF4FDE0CF854}"/>
                  </a:ext>
                </a:extLst>
              </p:cNvPr>
              <p:cNvSpPr/>
              <p:nvPr/>
            </p:nvSpPr>
            <p:spPr>
              <a:xfrm>
                <a:off x="1928907" y="588857"/>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28" name="Freeform 4527">
                <a:extLst>
                  <a:ext uri="{FF2B5EF4-FFF2-40B4-BE49-F238E27FC236}">
                    <a16:creationId xmlns:a16="http://schemas.microsoft.com/office/drawing/2014/main" id="{030D6FE4-EBE5-4D14-AA46-A27B215CB4E5}"/>
                  </a:ext>
                </a:extLst>
              </p:cNvPr>
              <p:cNvSpPr/>
              <p:nvPr/>
            </p:nvSpPr>
            <p:spPr>
              <a:xfrm>
                <a:off x="1889515" y="628249"/>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53" name="Graphic 55">
              <a:extLst>
                <a:ext uri="{FF2B5EF4-FFF2-40B4-BE49-F238E27FC236}">
                  <a16:creationId xmlns:a16="http://schemas.microsoft.com/office/drawing/2014/main" id="{BD236E53-9EC6-4AA5-C127-2755F028234D}"/>
                </a:ext>
              </a:extLst>
            </p:cNvPr>
            <p:cNvGrpSpPr/>
            <p:nvPr/>
          </p:nvGrpSpPr>
          <p:grpSpPr>
            <a:xfrm>
              <a:off x="1871725" y="602835"/>
              <a:ext cx="78784" cy="78784"/>
              <a:chOff x="1871725" y="602835"/>
              <a:chExt cx="78784" cy="78784"/>
            </a:xfrm>
          </p:grpSpPr>
          <p:sp>
            <p:nvSpPr>
              <p:cNvPr id="4525" name="Freeform 4524">
                <a:extLst>
                  <a:ext uri="{FF2B5EF4-FFF2-40B4-BE49-F238E27FC236}">
                    <a16:creationId xmlns:a16="http://schemas.microsoft.com/office/drawing/2014/main" id="{E4E9DE37-2D80-23B8-1881-CD411BC8F880}"/>
                  </a:ext>
                </a:extLst>
              </p:cNvPr>
              <p:cNvSpPr/>
              <p:nvPr/>
            </p:nvSpPr>
            <p:spPr>
              <a:xfrm>
                <a:off x="1911117" y="60283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26" name="Freeform 4525">
                <a:extLst>
                  <a:ext uri="{FF2B5EF4-FFF2-40B4-BE49-F238E27FC236}">
                    <a16:creationId xmlns:a16="http://schemas.microsoft.com/office/drawing/2014/main" id="{DA674CBC-ADCC-6104-E435-13921DDD6A6C}"/>
                  </a:ext>
                </a:extLst>
              </p:cNvPr>
              <p:cNvSpPr/>
              <p:nvPr/>
            </p:nvSpPr>
            <p:spPr>
              <a:xfrm>
                <a:off x="1871725" y="64222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54" name="Graphic 55">
              <a:extLst>
                <a:ext uri="{FF2B5EF4-FFF2-40B4-BE49-F238E27FC236}">
                  <a16:creationId xmlns:a16="http://schemas.microsoft.com/office/drawing/2014/main" id="{1E0FA705-AAA5-15BC-DEA4-48BE971BA3D3}"/>
                </a:ext>
              </a:extLst>
            </p:cNvPr>
            <p:cNvGrpSpPr/>
            <p:nvPr/>
          </p:nvGrpSpPr>
          <p:grpSpPr>
            <a:xfrm>
              <a:off x="2169071" y="649851"/>
              <a:ext cx="78784" cy="78784"/>
              <a:chOff x="2169071" y="649851"/>
              <a:chExt cx="78784" cy="78784"/>
            </a:xfrm>
          </p:grpSpPr>
          <p:sp>
            <p:nvSpPr>
              <p:cNvPr id="4523" name="Freeform 4522">
                <a:extLst>
                  <a:ext uri="{FF2B5EF4-FFF2-40B4-BE49-F238E27FC236}">
                    <a16:creationId xmlns:a16="http://schemas.microsoft.com/office/drawing/2014/main" id="{218D642D-AFF7-C690-C72C-C1C39B08B1EB}"/>
                  </a:ext>
                </a:extLst>
              </p:cNvPr>
              <p:cNvSpPr/>
              <p:nvPr/>
            </p:nvSpPr>
            <p:spPr>
              <a:xfrm>
                <a:off x="2208463" y="64985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24" name="Freeform 4523">
                <a:extLst>
                  <a:ext uri="{FF2B5EF4-FFF2-40B4-BE49-F238E27FC236}">
                    <a16:creationId xmlns:a16="http://schemas.microsoft.com/office/drawing/2014/main" id="{4CEC68FE-A1D3-E7A2-4FB9-9DBD33FCCB8C}"/>
                  </a:ext>
                </a:extLst>
              </p:cNvPr>
              <p:cNvSpPr/>
              <p:nvPr/>
            </p:nvSpPr>
            <p:spPr>
              <a:xfrm>
                <a:off x="2169071" y="68924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55" name="Graphic 55">
              <a:extLst>
                <a:ext uri="{FF2B5EF4-FFF2-40B4-BE49-F238E27FC236}">
                  <a16:creationId xmlns:a16="http://schemas.microsoft.com/office/drawing/2014/main" id="{0D882FD1-5A5D-9C04-5751-D04E53E9BF8C}"/>
                </a:ext>
              </a:extLst>
            </p:cNvPr>
            <p:cNvGrpSpPr/>
            <p:nvPr/>
          </p:nvGrpSpPr>
          <p:grpSpPr>
            <a:xfrm>
              <a:off x="3678676" y="835375"/>
              <a:ext cx="78784" cy="78784"/>
              <a:chOff x="3678676" y="835375"/>
              <a:chExt cx="78784" cy="78784"/>
            </a:xfrm>
          </p:grpSpPr>
          <p:sp>
            <p:nvSpPr>
              <p:cNvPr id="4521" name="Freeform 4520">
                <a:extLst>
                  <a:ext uri="{FF2B5EF4-FFF2-40B4-BE49-F238E27FC236}">
                    <a16:creationId xmlns:a16="http://schemas.microsoft.com/office/drawing/2014/main" id="{2490C1C1-0109-E8B4-5239-8F30366F4129}"/>
                  </a:ext>
                </a:extLst>
              </p:cNvPr>
              <p:cNvSpPr/>
              <p:nvPr/>
            </p:nvSpPr>
            <p:spPr>
              <a:xfrm>
                <a:off x="3718068" y="83537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22" name="Freeform 4521">
                <a:extLst>
                  <a:ext uri="{FF2B5EF4-FFF2-40B4-BE49-F238E27FC236}">
                    <a16:creationId xmlns:a16="http://schemas.microsoft.com/office/drawing/2014/main" id="{BBE0D62C-E0AD-E35D-39DC-0A553A5A8803}"/>
                  </a:ext>
                </a:extLst>
              </p:cNvPr>
              <p:cNvSpPr/>
              <p:nvPr/>
            </p:nvSpPr>
            <p:spPr>
              <a:xfrm>
                <a:off x="3678676" y="87476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56" name="Graphic 55">
              <a:extLst>
                <a:ext uri="{FF2B5EF4-FFF2-40B4-BE49-F238E27FC236}">
                  <a16:creationId xmlns:a16="http://schemas.microsoft.com/office/drawing/2014/main" id="{703A7773-07E7-93F7-D3F5-57EF9DD1990A}"/>
                </a:ext>
              </a:extLst>
            </p:cNvPr>
            <p:cNvGrpSpPr/>
            <p:nvPr/>
          </p:nvGrpSpPr>
          <p:grpSpPr>
            <a:xfrm>
              <a:off x="5415738" y="1071728"/>
              <a:ext cx="78784" cy="78784"/>
              <a:chOff x="5415738" y="1071728"/>
              <a:chExt cx="78784" cy="78784"/>
            </a:xfrm>
          </p:grpSpPr>
          <p:sp>
            <p:nvSpPr>
              <p:cNvPr id="4519" name="Freeform 4518">
                <a:extLst>
                  <a:ext uri="{FF2B5EF4-FFF2-40B4-BE49-F238E27FC236}">
                    <a16:creationId xmlns:a16="http://schemas.microsoft.com/office/drawing/2014/main" id="{1EA8EEF7-87B9-F343-E3A1-3DF71746C3B1}"/>
                  </a:ext>
                </a:extLst>
              </p:cNvPr>
              <p:cNvSpPr/>
              <p:nvPr/>
            </p:nvSpPr>
            <p:spPr>
              <a:xfrm>
                <a:off x="5455130" y="107172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20" name="Freeform 4519">
                <a:extLst>
                  <a:ext uri="{FF2B5EF4-FFF2-40B4-BE49-F238E27FC236}">
                    <a16:creationId xmlns:a16="http://schemas.microsoft.com/office/drawing/2014/main" id="{319AB848-B331-CFD3-5226-3DA1EB0613DA}"/>
                  </a:ext>
                </a:extLst>
              </p:cNvPr>
              <p:cNvSpPr/>
              <p:nvPr/>
            </p:nvSpPr>
            <p:spPr>
              <a:xfrm>
                <a:off x="5415738" y="111112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57" name="Graphic 55">
              <a:extLst>
                <a:ext uri="{FF2B5EF4-FFF2-40B4-BE49-F238E27FC236}">
                  <a16:creationId xmlns:a16="http://schemas.microsoft.com/office/drawing/2014/main" id="{53587FD5-732C-428D-D60D-36704BBBCA87}"/>
                </a:ext>
              </a:extLst>
            </p:cNvPr>
            <p:cNvGrpSpPr/>
            <p:nvPr/>
          </p:nvGrpSpPr>
          <p:grpSpPr>
            <a:xfrm>
              <a:off x="5446235" y="1229296"/>
              <a:ext cx="78784" cy="78784"/>
              <a:chOff x="5446235" y="1229296"/>
              <a:chExt cx="78784" cy="78784"/>
            </a:xfrm>
          </p:grpSpPr>
          <p:sp>
            <p:nvSpPr>
              <p:cNvPr id="4517" name="Freeform 4516">
                <a:extLst>
                  <a:ext uri="{FF2B5EF4-FFF2-40B4-BE49-F238E27FC236}">
                    <a16:creationId xmlns:a16="http://schemas.microsoft.com/office/drawing/2014/main" id="{4A8E84C7-B49E-F805-FEC3-4FA80BEBB4DF}"/>
                  </a:ext>
                </a:extLst>
              </p:cNvPr>
              <p:cNvSpPr/>
              <p:nvPr/>
            </p:nvSpPr>
            <p:spPr>
              <a:xfrm>
                <a:off x="5485627" y="122929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18" name="Freeform 4517">
                <a:extLst>
                  <a:ext uri="{FF2B5EF4-FFF2-40B4-BE49-F238E27FC236}">
                    <a16:creationId xmlns:a16="http://schemas.microsoft.com/office/drawing/2014/main" id="{A557DC39-7E93-E0FC-B77F-931A2D6C468D}"/>
                  </a:ext>
                </a:extLst>
              </p:cNvPr>
              <p:cNvSpPr/>
              <p:nvPr/>
            </p:nvSpPr>
            <p:spPr>
              <a:xfrm>
                <a:off x="5446235" y="126868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58" name="Graphic 55">
              <a:extLst>
                <a:ext uri="{FF2B5EF4-FFF2-40B4-BE49-F238E27FC236}">
                  <a16:creationId xmlns:a16="http://schemas.microsoft.com/office/drawing/2014/main" id="{4209E871-968F-EE50-2C58-652FBF1B724F}"/>
                </a:ext>
              </a:extLst>
            </p:cNvPr>
            <p:cNvGrpSpPr/>
            <p:nvPr/>
          </p:nvGrpSpPr>
          <p:grpSpPr>
            <a:xfrm>
              <a:off x="5624135" y="1254710"/>
              <a:ext cx="78784" cy="78784"/>
              <a:chOff x="5624135" y="1254710"/>
              <a:chExt cx="78784" cy="78784"/>
            </a:xfrm>
          </p:grpSpPr>
          <p:sp>
            <p:nvSpPr>
              <p:cNvPr id="4515" name="Freeform 4514">
                <a:extLst>
                  <a:ext uri="{FF2B5EF4-FFF2-40B4-BE49-F238E27FC236}">
                    <a16:creationId xmlns:a16="http://schemas.microsoft.com/office/drawing/2014/main" id="{D528628D-1ECD-235B-0858-1066FD217C43}"/>
                  </a:ext>
                </a:extLst>
              </p:cNvPr>
              <p:cNvSpPr/>
              <p:nvPr/>
            </p:nvSpPr>
            <p:spPr>
              <a:xfrm>
                <a:off x="5663527" y="125471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16" name="Freeform 4515">
                <a:extLst>
                  <a:ext uri="{FF2B5EF4-FFF2-40B4-BE49-F238E27FC236}">
                    <a16:creationId xmlns:a16="http://schemas.microsoft.com/office/drawing/2014/main" id="{62387F58-BEF3-11B1-5CE6-E26F407AB68A}"/>
                  </a:ext>
                </a:extLst>
              </p:cNvPr>
              <p:cNvSpPr/>
              <p:nvPr/>
            </p:nvSpPr>
            <p:spPr>
              <a:xfrm>
                <a:off x="5624135" y="129410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59" name="Graphic 55">
              <a:extLst>
                <a:ext uri="{FF2B5EF4-FFF2-40B4-BE49-F238E27FC236}">
                  <a16:creationId xmlns:a16="http://schemas.microsoft.com/office/drawing/2014/main" id="{C79139D6-E73D-BCA1-61F7-C9E4967A2C12}"/>
                </a:ext>
              </a:extLst>
            </p:cNvPr>
            <p:cNvGrpSpPr/>
            <p:nvPr/>
          </p:nvGrpSpPr>
          <p:grpSpPr>
            <a:xfrm>
              <a:off x="5733416" y="1304268"/>
              <a:ext cx="78784" cy="78784"/>
              <a:chOff x="5733416" y="1304268"/>
              <a:chExt cx="78784" cy="78784"/>
            </a:xfrm>
          </p:grpSpPr>
          <p:sp>
            <p:nvSpPr>
              <p:cNvPr id="4513" name="Freeform 4512">
                <a:extLst>
                  <a:ext uri="{FF2B5EF4-FFF2-40B4-BE49-F238E27FC236}">
                    <a16:creationId xmlns:a16="http://schemas.microsoft.com/office/drawing/2014/main" id="{CF1347D6-5FDB-19D4-B16E-4921BE11E682}"/>
                  </a:ext>
                </a:extLst>
              </p:cNvPr>
              <p:cNvSpPr/>
              <p:nvPr/>
            </p:nvSpPr>
            <p:spPr>
              <a:xfrm>
                <a:off x="5772808" y="130426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14" name="Freeform 4513">
                <a:extLst>
                  <a:ext uri="{FF2B5EF4-FFF2-40B4-BE49-F238E27FC236}">
                    <a16:creationId xmlns:a16="http://schemas.microsoft.com/office/drawing/2014/main" id="{3E726204-16EB-1C53-E385-75A089DE19D9}"/>
                  </a:ext>
                </a:extLst>
              </p:cNvPr>
              <p:cNvSpPr/>
              <p:nvPr/>
            </p:nvSpPr>
            <p:spPr>
              <a:xfrm>
                <a:off x="5733416" y="134366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60" name="Graphic 55">
              <a:extLst>
                <a:ext uri="{FF2B5EF4-FFF2-40B4-BE49-F238E27FC236}">
                  <a16:creationId xmlns:a16="http://schemas.microsoft.com/office/drawing/2014/main" id="{6D6478A7-A50B-036C-1CFA-30EE9245B17A}"/>
                </a:ext>
              </a:extLst>
            </p:cNvPr>
            <p:cNvGrpSpPr/>
            <p:nvPr/>
          </p:nvGrpSpPr>
          <p:grpSpPr>
            <a:xfrm>
              <a:off x="5888442" y="1304268"/>
              <a:ext cx="78784" cy="78784"/>
              <a:chOff x="5888442" y="1304268"/>
              <a:chExt cx="78784" cy="78784"/>
            </a:xfrm>
          </p:grpSpPr>
          <p:sp>
            <p:nvSpPr>
              <p:cNvPr id="4511" name="Freeform 4510">
                <a:extLst>
                  <a:ext uri="{FF2B5EF4-FFF2-40B4-BE49-F238E27FC236}">
                    <a16:creationId xmlns:a16="http://schemas.microsoft.com/office/drawing/2014/main" id="{AA3EBC82-312A-C8F7-CDD6-246AD52F5207}"/>
                  </a:ext>
                </a:extLst>
              </p:cNvPr>
              <p:cNvSpPr/>
              <p:nvPr/>
            </p:nvSpPr>
            <p:spPr>
              <a:xfrm>
                <a:off x="5927834" y="130426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12" name="Freeform 4511">
                <a:extLst>
                  <a:ext uri="{FF2B5EF4-FFF2-40B4-BE49-F238E27FC236}">
                    <a16:creationId xmlns:a16="http://schemas.microsoft.com/office/drawing/2014/main" id="{E60D02F8-6DE2-DF42-28CF-D795886F13F0}"/>
                  </a:ext>
                </a:extLst>
              </p:cNvPr>
              <p:cNvSpPr/>
              <p:nvPr/>
            </p:nvSpPr>
            <p:spPr>
              <a:xfrm>
                <a:off x="5888442" y="134366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61" name="Graphic 55">
              <a:extLst>
                <a:ext uri="{FF2B5EF4-FFF2-40B4-BE49-F238E27FC236}">
                  <a16:creationId xmlns:a16="http://schemas.microsoft.com/office/drawing/2014/main" id="{C2E10181-3A0D-20FC-02C5-A77DCB2B3749}"/>
                </a:ext>
              </a:extLst>
            </p:cNvPr>
            <p:cNvGrpSpPr/>
            <p:nvPr/>
          </p:nvGrpSpPr>
          <p:grpSpPr>
            <a:xfrm>
              <a:off x="6025679" y="1353825"/>
              <a:ext cx="78784" cy="78784"/>
              <a:chOff x="6025679" y="1353825"/>
              <a:chExt cx="78784" cy="78784"/>
            </a:xfrm>
          </p:grpSpPr>
          <p:sp>
            <p:nvSpPr>
              <p:cNvPr id="4509" name="Freeform 4508">
                <a:extLst>
                  <a:ext uri="{FF2B5EF4-FFF2-40B4-BE49-F238E27FC236}">
                    <a16:creationId xmlns:a16="http://schemas.microsoft.com/office/drawing/2014/main" id="{1FC4760F-D56C-31BC-EFEF-D7F7E4DC88B9}"/>
                  </a:ext>
                </a:extLst>
              </p:cNvPr>
              <p:cNvSpPr/>
              <p:nvPr/>
            </p:nvSpPr>
            <p:spPr>
              <a:xfrm>
                <a:off x="6065071" y="135382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10" name="Freeform 4509">
                <a:extLst>
                  <a:ext uri="{FF2B5EF4-FFF2-40B4-BE49-F238E27FC236}">
                    <a16:creationId xmlns:a16="http://schemas.microsoft.com/office/drawing/2014/main" id="{68439B46-E05A-81FE-63A5-3D635471ABE4}"/>
                  </a:ext>
                </a:extLst>
              </p:cNvPr>
              <p:cNvSpPr/>
              <p:nvPr/>
            </p:nvSpPr>
            <p:spPr>
              <a:xfrm>
                <a:off x="6025679" y="139321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62" name="Graphic 55">
              <a:extLst>
                <a:ext uri="{FF2B5EF4-FFF2-40B4-BE49-F238E27FC236}">
                  <a16:creationId xmlns:a16="http://schemas.microsoft.com/office/drawing/2014/main" id="{983796DE-D72A-1890-8B95-9E169DCA0CA2}"/>
                </a:ext>
              </a:extLst>
            </p:cNvPr>
            <p:cNvGrpSpPr/>
            <p:nvPr/>
          </p:nvGrpSpPr>
          <p:grpSpPr>
            <a:xfrm>
              <a:off x="6044740" y="1352555"/>
              <a:ext cx="78784" cy="78784"/>
              <a:chOff x="6044740" y="1352555"/>
              <a:chExt cx="78784" cy="78784"/>
            </a:xfrm>
          </p:grpSpPr>
          <p:sp>
            <p:nvSpPr>
              <p:cNvPr id="4507" name="Freeform 4506">
                <a:extLst>
                  <a:ext uri="{FF2B5EF4-FFF2-40B4-BE49-F238E27FC236}">
                    <a16:creationId xmlns:a16="http://schemas.microsoft.com/office/drawing/2014/main" id="{0CEAA728-4CC5-E021-867D-C63EFD147256}"/>
                  </a:ext>
                </a:extLst>
              </p:cNvPr>
              <p:cNvSpPr/>
              <p:nvPr/>
            </p:nvSpPr>
            <p:spPr>
              <a:xfrm>
                <a:off x="6084132" y="135255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08" name="Freeform 4507">
                <a:extLst>
                  <a:ext uri="{FF2B5EF4-FFF2-40B4-BE49-F238E27FC236}">
                    <a16:creationId xmlns:a16="http://schemas.microsoft.com/office/drawing/2014/main" id="{16CC091E-D9DC-0FBB-4437-663E66D1DCF7}"/>
                  </a:ext>
                </a:extLst>
              </p:cNvPr>
              <p:cNvSpPr/>
              <p:nvPr/>
            </p:nvSpPr>
            <p:spPr>
              <a:xfrm>
                <a:off x="6044740" y="139194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63" name="Graphic 55">
              <a:extLst>
                <a:ext uri="{FF2B5EF4-FFF2-40B4-BE49-F238E27FC236}">
                  <a16:creationId xmlns:a16="http://schemas.microsoft.com/office/drawing/2014/main" id="{7969D544-57CF-9232-149B-59D521ECB3D6}"/>
                </a:ext>
              </a:extLst>
            </p:cNvPr>
            <p:cNvGrpSpPr/>
            <p:nvPr/>
          </p:nvGrpSpPr>
          <p:grpSpPr>
            <a:xfrm>
              <a:off x="6046011" y="1174655"/>
              <a:ext cx="78784" cy="78784"/>
              <a:chOff x="6046011" y="1174655"/>
              <a:chExt cx="78784" cy="78784"/>
            </a:xfrm>
          </p:grpSpPr>
          <p:sp>
            <p:nvSpPr>
              <p:cNvPr id="4505" name="Freeform 4504">
                <a:extLst>
                  <a:ext uri="{FF2B5EF4-FFF2-40B4-BE49-F238E27FC236}">
                    <a16:creationId xmlns:a16="http://schemas.microsoft.com/office/drawing/2014/main" id="{82D65FF5-192E-60F1-1F74-447826692973}"/>
                  </a:ext>
                </a:extLst>
              </p:cNvPr>
              <p:cNvSpPr/>
              <p:nvPr/>
            </p:nvSpPr>
            <p:spPr>
              <a:xfrm>
                <a:off x="6085403" y="117465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06" name="Freeform 4505">
                <a:extLst>
                  <a:ext uri="{FF2B5EF4-FFF2-40B4-BE49-F238E27FC236}">
                    <a16:creationId xmlns:a16="http://schemas.microsoft.com/office/drawing/2014/main" id="{BBA34D99-C967-DE87-E515-A2EE2198D719}"/>
                  </a:ext>
                </a:extLst>
              </p:cNvPr>
              <p:cNvSpPr/>
              <p:nvPr/>
            </p:nvSpPr>
            <p:spPr>
              <a:xfrm>
                <a:off x="6046011" y="121404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64" name="Graphic 55">
              <a:extLst>
                <a:ext uri="{FF2B5EF4-FFF2-40B4-BE49-F238E27FC236}">
                  <a16:creationId xmlns:a16="http://schemas.microsoft.com/office/drawing/2014/main" id="{50F5ED2C-FFD4-AB3B-5312-32EF28C5E6EE}"/>
                </a:ext>
              </a:extLst>
            </p:cNvPr>
            <p:cNvGrpSpPr/>
            <p:nvPr/>
          </p:nvGrpSpPr>
          <p:grpSpPr>
            <a:xfrm>
              <a:off x="6028221" y="1174655"/>
              <a:ext cx="78784" cy="78784"/>
              <a:chOff x="6028221" y="1174655"/>
              <a:chExt cx="78784" cy="78784"/>
            </a:xfrm>
          </p:grpSpPr>
          <p:sp>
            <p:nvSpPr>
              <p:cNvPr id="4503" name="Freeform 4502">
                <a:extLst>
                  <a:ext uri="{FF2B5EF4-FFF2-40B4-BE49-F238E27FC236}">
                    <a16:creationId xmlns:a16="http://schemas.microsoft.com/office/drawing/2014/main" id="{E58D1D29-3C67-D24B-3671-6F9D785FB933}"/>
                  </a:ext>
                </a:extLst>
              </p:cNvPr>
              <p:cNvSpPr/>
              <p:nvPr/>
            </p:nvSpPr>
            <p:spPr>
              <a:xfrm>
                <a:off x="6067613" y="117465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04" name="Freeform 4503">
                <a:extLst>
                  <a:ext uri="{FF2B5EF4-FFF2-40B4-BE49-F238E27FC236}">
                    <a16:creationId xmlns:a16="http://schemas.microsoft.com/office/drawing/2014/main" id="{3D62F4C8-5F91-05A0-CB45-E488F9B8ABB6}"/>
                  </a:ext>
                </a:extLst>
              </p:cNvPr>
              <p:cNvSpPr/>
              <p:nvPr/>
            </p:nvSpPr>
            <p:spPr>
              <a:xfrm>
                <a:off x="6028221" y="121404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65" name="Graphic 55">
              <a:extLst>
                <a:ext uri="{FF2B5EF4-FFF2-40B4-BE49-F238E27FC236}">
                  <a16:creationId xmlns:a16="http://schemas.microsoft.com/office/drawing/2014/main" id="{BCA6BC0A-E4D0-DD6F-BEFC-ABEE811509FD}"/>
                </a:ext>
              </a:extLst>
            </p:cNvPr>
            <p:cNvGrpSpPr/>
            <p:nvPr/>
          </p:nvGrpSpPr>
          <p:grpSpPr>
            <a:xfrm>
              <a:off x="6007889" y="1174655"/>
              <a:ext cx="78784" cy="78784"/>
              <a:chOff x="6007889" y="1174655"/>
              <a:chExt cx="78784" cy="78784"/>
            </a:xfrm>
          </p:grpSpPr>
          <p:sp>
            <p:nvSpPr>
              <p:cNvPr id="4501" name="Freeform 4500">
                <a:extLst>
                  <a:ext uri="{FF2B5EF4-FFF2-40B4-BE49-F238E27FC236}">
                    <a16:creationId xmlns:a16="http://schemas.microsoft.com/office/drawing/2014/main" id="{BF9B6E34-1F43-FB51-6232-FCA3419A6E85}"/>
                  </a:ext>
                </a:extLst>
              </p:cNvPr>
              <p:cNvSpPr/>
              <p:nvPr/>
            </p:nvSpPr>
            <p:spPr>
              <a:xfrm>
                <a:off x="6047281" y="117465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02" name="Freeform 4501">
                <a:extLst>
                  <a:ext uri="{FF2B5EF4-FFF2-40B4-BE49-F238E27FC236}">
                    <a16:creationId xmlns:a16="http://schemas.microsoft.com/office/drawing/2014/main" id="{BC9D5466-21BA-348C-211E-FA44C6281130}"/>
                  </a:ext>
                </a:extLst>
              </p:cNvPr>
              <p:cNvSpPr/>
              <p:nvPr/>
            </p:nvSpPr>
            <p:spPr>
              <a:xfrm>
                <a:off x="6007889" y="121404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66" name="Graphic 55">
              <a:extLst>
                <a:ext uri="{FF2B5EF4-FFF2-40B4-BE49-F238E27FC236}">
                  <a16:creationId xmlns:a16="http://schemas.microsoft.com/office/drawing/2014/main" id="{8F9167D9-54F2-8AAF-F14A-9A8417B505F3}"/>
                </a:ext>
              </a:extLst>
            </p:cNvPr>
            <p:cNvGrpSpPr/>
            <p:nvPr/>
          </p:nvGrpSpPr>
          <p:grpSpPr>
            <a:xfrm>
              <a:off x="6235347" y="1404654"/>
              <a:ext cx="78784" cy="78784"/>
              <a:chOff x="6235347" y="1404654"/>
              <a:chExt cx="78784" cy="78784"/>
            </a:xfrm>
          </p:grpSpPr>
          <p:sp>
            <p:nvSpPr>
              <p:cNvPr id="4499" name="Freeform 4498">
                <a:extLst>
                  <a:ext uri="{FF2B5EF4-FFF2-40B4-BE49-F238E27FC236}">
                    <a16:creationId xmlns:a16="http://schemas.microsoft.com/office/drawing/2014/main" id="{79F375F4-BDEE-8507-3E5C-46EA4C0200A2}"/>
                  </a:ext>
                </a:extLst>
              </p:cNvPr>
              <p:cNvSpPr/>
              <p:nvPr/>
            </p:nvSpPr>
            <p:spPr>
              <a:xfrm>
                <a:off x="6274739" y="140465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00" name="Freeform 4499">
                <a:extLst>
                  <a:ext uri="{FF2B5EF4-FFF2-40B4-BE49-F238E27FC236}">
                    <a16:creationId xmlns:a16="http://schemas.microsoft.com/office/drawing/2014/main" id="{5EFEE72D-9702-EF9B-6D5B-209662A30472}"/>
                  </a:ext>
                </a:extLst>
              </p:cNvPr>
              <p:cNvSpPr/>
              <p:nvPr/>
            </p:nvSpPr>
            <p:spPr>
              <a:xfrm>
                <a:off x="6235347" y="1444046"/>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67" name="Graphic 55">
              <a:extLst>
                <a:ext uri="{FF2B5EF4-FFF2-40B4-BE49-F238E27FC236}">
                  <a16:creationId xmlns:a16="http://schemas.microsoft.com/office/drawing/2014/main" id="{FC7885C0-F083-B61A-75E1-C9E05FF49C62}"/>
                </a:ext>
              </a:extLst>
            </p:cNvPr>
            <p:cNvGrpSpPr/>
            <p:nvPr/>
          </p:nvGrpSpPr>
          <p:grpSpPr>
            <a:xfrm>
              <a:off x="6808437" y="1456753"/>
              <a:ext cx="78784" cy="78784"/>
              <a:chOff x="6808437" y="1456753"/>
              <a:chExt cx="78784" cy="78784"/>
            </a:xfrm>
          </p:grpSpPr>
          <p:sp>
            <p:nvSpPr>
              <p:cNvPr id="4497" name="Freeform 4496">
                <a:extLst>
                  <a:ext uri="{FF2B5EF4-FFF2-40B4-BE49-F238E27FC236}">
                    <a16:creationId xmlns:a16="http://schemas.microsoft.com/office/drawing/2014/main" id="{E621832D-8302-F4A8-7D42-2744AB44856B}"/>
                  </a:ext>
                </a:extLst>
              </p:cNvPr>
              <p:cNvSpPr/>
              <p:nvPr/>
            </p:nvSpPr>
            <p:spPr>
              <a:xfrm>
                <a:off x="6847829"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98" name="Freeform 4497">
                <a:extLst>
                  <a:ext uri="{FF2B5EF4-FFF2-40B4-BE49-F238E27FC236}">
                    <a16:creationId xmlns:a16="http://schemas.microsoft.com/office/drawing/2014/main" id="{98ED246F-E9AE-1262-32C4-4785F52F6EF7}"/>
                  </a:ext>
                </a:extLst>
              </p:cNvPr>
              <p:cNvSpPr/>
              <p:nvPr/>
            </p:nvSpPr>
            <p:spPr>
              <a:xfrm>
                <a:off x="6808437"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68" name="Graphic 55">
              <a:extLst>
                <a:ext uri="{FF2B5EF4-FFF2-40B4-BE49-F238E27FC236}">
                  <a16:creationId xmlns:a16="http://schemas.microsoft.com/office/drawing/2014/main" id="{21491678-A73F-FF02-FFC8-6DCF39CD6925}"/>
                </a:ext>
              </a:extLst>
            </p:cNvPr>
            <p:cNvGrpSpPr/>
            <p:nvPr/>
          </p:nvGrpSpPr>
          <p:grpSpPr>
            <a:xfrm>
              <a:off x="6824957" y="1456753"/>
              <a:ext cx="78784" cy="78784"/>
              <a:chOff x="6824957" y="1456753"/>
              <a:chExt cx="78784" cy="78784"/>
            </a:xfrm>
          </p:grpSpPr>
          <p:sp>
            <p:nvSpPr>
              <p:cNvPr id="4495" name="Freeform 4494">
                <a:extLst>
                  <a:ext uri="{FF2B5EF4-FFF2-40B4-BE49-F238E27FC236}">
                    <a16:creationId xmlns:a16="http://schemas.microsoft.com/office/drawing/2014/main" id="{17E63276-2B90-C913-FD19-B2BE60DBADD7}"/>
                  </a:ext>
                </a:extLst>
              </p:cNvPr>
              <p:cNvSpPr/>
              <p:nvPr/>
            </p:nvSpPr>
            <p:spPr>
              <a:xfrm>
                <a:off x="6864349"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96" name="Freeform 4495">
                <a:extLst>
                  <a:ext uri="{FF2B5EF4-FFF2-40B4-BE49-F238E27FC236}">
                    <a16:creationId xmlns:a16="http://schemas.microsoft.com/office/drawing/2014/main" id="{4534E8F6-925C-3BF4-D86F-66901A6976A9}"/>
                  </a:ext>
                </a:extLst>
              </p:cNvPr>
              <p:cNvSpPr/>
              <p:nvPr/>
            </p:nvSpPr>
            <p:spPr>
              <a:xfrm>
                <a:off x="6824957"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69" name="Graphic 55">
              <a:extLst>
                <a:ext uri="{FF2B5EF4-FFF2-40B4-BE49-F238E27FC236}">
                  <a16:creationId xmlns:a16="http://schemas.microsoft.com/office/drawing/2014/main" id="{2A38FDDC-8439-5538-2870-28D0894392DF}"/>
                </a:ext>
              </a:extLst>
            </p:cNvPr>
            <p:cNvGrpSpPr/>
            <p:nvPr/>
          </p:nvGrpSpPr>
          <p:grpSpPr>
            <a:xfrm>
              <a:off x="6967276" y="1456753"/>
              <a:ext cx="78784" cy="78784"/>
              <a:chOff x="6967276" y="1456753"/>
              <a:chExt cx="78784" cy="78784"/>
            </a:xfrm>
          </p:grpSpPr>
          <p:sp>
            <p:nvSpPr>
              <p:cNvPr id="4493" name="Freeform 4492">
                <a:extLst>
                  <a:ext uri="{FF2B5EF4-FFF2-40B4-BE49-F238E27FC236}">
                    <a16:creationId xmlns:a16="http://schemas.microsoft.com/office/drawing/2014/main" id="{3D461159-A690-43AA-30F5-EF9827955829}"/>
                  </a:ext>
                </a:extLst>
              </p:cNvPr>
              <p:cNvSpPr/>
              <p:nvPr/>
            </p:nvSpPr>
            <p:spPr>
              <a:xfrm>
                <a:off x="7006668"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94" name="Freeform 4493">
                <a:extLst>
                  <a:ext uri="{FF2B5EF4-FFF2-40B4-BE49-F238E27FC236}">
                    <a16:creationId xmlns:a16="http://schemas.microsoft.com/office/drawing/2014/main" id="{09166797-67CF-8A1E-F4F8-2AB13637AC26}"/>
                  </a:ext>
                </a:extLst>
              </p:cNvPr>
              <p:cNvSpPr/>
              <p:nvPr/>
            </p:nvSpPr>
            <p:spPr>
              <a:xfrm>
                <a:off x="6967276"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70" name="Graphic 55">
              <a:extLst>
                <a:ext uri="{FF2B5EF4-FFF2-40B4-BE49-F238E27FC236}">
                  <a16:creationId xmlns:a16="http://schemas.microsoft.com/office/drawing/2014/main" id="{DD884D75-0EC6-D586-ECA6-73B36F947063}"/>
                </a:ext>
              </a:extLst>
            </p:cNvPr>
            <p:cNvGrpSpPr/>
            <p:nvPr/>
          </p:nvGrpSpPr>
          <p:grpSpPr>
            <a:xfrm>
              <a:off x="6995232" y="1456753"/>
              <a:ext cx="78784" cy="78784"/>
              <a:chOff x="6995232" y="1456753"/>
              <a:chExt cx="78784" cy="78784"/>
            </a:xfrm>
          </p:grpSpPr>
          <p:sp>
            <p:nvSpPr>
              <p:cNvPr id="4491" name="Freeform 4490">
                <a:extLst>
                  <a:ext uri="{FF2B5EF4-FFF2-40B4-BE49-F238E27FC236}">
                    <a16:creationId xmlns:a16="http://schemas.microsoft.com/office/drawing/2014/main" id="{18946324-2DCA-82A4-365C-DB90C8C602EE}"/>
                  </a:ext>
                </a:extLst>
              </p:cNvPr>
              <p:cNvSpPr/>
              <p:nvPr/>
            </p:nvSpPr>
            <p:spPr>
              <a:xfrm>
                <a:off x="7034624"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92" name="Freeform 4491">
                <a:extLst>
                  <a:ext uri="{FF2B5EF4-FFF2-40B4-BE49-F238E27FC236}">
                    <a16:creationId xmlns:a16="http://schemas.microsoft.com/office/drawing/2014/main" id="{BF1C4B7A-D09B-7985-1971-9190877938F7}"/>
                  </a:ext>
                </a:extLst>
              </p:cNvPr>
              <p:cNvSpPr/>
              <p:nvPr/>
            </p:nvSpPr>
            <p:spPr>
              <a:xfrm>
                <a:off x="6995232"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71" name="Graphic 55">
              <a:extLst>
                <a:ext uri="{FF2B5EF4-FFF2-40B4-BE49-F238E27FC236}">
                  <a16:creationId xmlns:a16="http://schemas.microsoft.com/office/drawing/2014/main" id="{386C32A5-59E3-6967-6BF9-0564B65F7519}"/>
                </a:ext>
              </a:extLst>
            </p:cNvPr>
            <p:cNvGrpSpPr/>
            <p:nvPr/>
          </p:nvGrpSpPr>
          <p:grpSpPr>
            <a:xfrm>
              <a:off x="7044790" y="1456753"/>
              <a:ext cx="78784" cy="78784"/>
              <a:chOff x="7044790" y="1456753"/>
              <a:chExt cx="78784" cy="78784"/>
            </a:xfrm>
          </p:grpSpPr>
          <p:sp>
            <p:nvSpPr>
              <p:cNvPr id="4489" name="Freeform 4488">
                <a:extLst>
                  <a:ext uri="{FF2B5EF4-FFF2-40B4-BE49-F238E27FC236}">
                    <a16:creationId xmlns:a16="http://schemas.microsoft.com/office/drawing/2014/main" id="{9AD0BC0A-9D20-4BC9-6835-74FDBA45A15A}"/>
                  </a:ext>
                </a:extLst>
              </p:cNvPr>
              <p:cNvSpPr/>
              <p:nvPr/>
            </p:nvSpPr>
            <p:spPr>
              <a:xfrm>
                <a:off x="7084182"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90" name="Freeform 4489">
                <a:extLst>
                  <a:ext uri="{FF2B5EF4-FFF2-40B4-BE49-F238E27FC236}">
                    <a16:creationId xmlns:a16="http://schemas.microsoft.com/office/drawing/2014/main" id="{C5B7D08B-66B5-A94E-0559-70B28E6EE1B5}"/>
                  </a:ext>
                </a:extLst>
              </p:cNvPr>
              <p:cNvSpPr/>
              <p:nvPr/>
            </p:nvSpPr>
            <p:spPr>
              <a:xfrm>
                <a:off x="7044790"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72" name="Graphic 55">
              <a:extLst>
                <a:ext uri="{FF2B5EF4-FFF2-40B4-BE49-F238E27FC236}">
                  <a16:creationId xmlns:a16="http://schemas.microsoft.com/office/drawing/2014/main" id="{4C0DCDBE-338B-E3AE-FAEC-BD3C0F11DECB}"/>
                </a:ext>
              </a:extLst>
            </p:cNvPr>
            <p:cNvGrpSpPr/>
            <p:nvPr/>
          </p:nvGrpSpPr>
          <p:grpSpPr>
            <a:xfrm>
              <a:off x="7185838" y="1456753"/>
              <a:ext cx="78784" cy="78784"/>
              <a:chOff x="7185838" y="1456753"/>
              <a:chExt cx="78784" cy="78784"/>
            </a:xfrm>
          </p:grpSpPr>
          <p:sp>
            <p:nvSpPr>
              <p:cNvPr id="4487" name="Freeform 4486">
                <a:extLst>
                  <a:ext uri="{FF2B5EF4-FFF2-40B4-BE49-F238E27FC236}">
                    <a16:creationId xmlns:a16="http://schemas.microsoft.com/office/drawing/2014/main" id="{35D4E3B0-AAB3-1EA6-1F36-8E5DC1D6F687}"/>
                  </a:ext>
                </a:extLst>
              </p:cNvPr>
              <p:cNvSpPr/>
              <p:nvPr/>
            </p:nvSpPr>
            <p:spPr>
              <a:xfrm>
                <a:off x="7225231"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88" name="Freeform 4487">
                <a:extLst>
                  <a:ext uri="{FF2B5EF4-FFF2-40B4-BE49-F238E27FC236}">
                    <a16:creationId xmlns:a16="http://schemas.microsoft.com/office/drawing/2014/main" id="{39C97D06-7F38-C021-D270-B347D22EF8A8}"/>
                  </a:ext>
                </a:extLst>
              </p:cNvPr>
              <p:cNvSpPr/>
              <p:nvPr/>
            </p:nvSpPr>
            <p:spPr>
              <a:xfrm>
                <a:off x="7185838"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73" name="Graphic 55">
              <a:extLst>
                <a:ext uri="{FF2B5EF4-FFF2-40B4-BE49-F238E27FC236}">
                  <a16:creationId xmlns:a16="http://schemas.microsoft.com/office/drawing/2014/main" id="{05B825CC-6535-A7A1-1529-2EB44637358E}"/>
                </a:ext>
              </a:extLst>
            </p:cNvPr>
            <p:cNvGrpSpPr/>
            <p:nvPr/>
          </p:nvGrpSpPr>
          <p:grpSpPr>
            <a:xfrm>
              <a:off x="7203628" y="1456753"/>
              <a:ext cx="78784" cy="78784"/>
              <a:chOff x="7203628" y="1456753"/>
              <a:chExt cx="78784" cy="78784"/>
            </a:xfrm>
          </p:grpSpPr>
          <p:sp>
            <p:nvSpPr>
              <p:cNvPr id="4485" name="Freeform 4484">
                <a:extLst>
                  <a:ext uri="{FF2B5EF4-FFF2-40B4-BE49-F238E27FC236}">
                    <a16:creationId xmlns:a16="http://schemas.microsoft.com/office/drawing/2014/main" id="{39405E8F-8B13-9FD4-CC33-A6D03082495E}"/>
                  </a:ext>
                </a:extLst>
              </p:cNvPr>
              <p:cNvSpPr/>
              <p:nvPr/>
            </p:nvSpPr>
            <p:spPr>
              <a:xfrm>
                <a:off x="7243020"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86" name="Freeform 4485">
                <a:extLst>
                  <a:ext uri="{FF2B5EF4-FFF2-40B4-BE49-F238E27FC236}">
                    <a16:creationId xmlns:a16="http://schemas.microsoft.com/office/drawing/2014/main" id="{E7F7EE43-BCC1-28A4-5811-732AC79A56C4}"/>
                  </a:ext>
                </a:extLst>
              </p:cNvPr>
              <p:cNvSpPr/>
              <p:nvPr/>
            </p:nvSpPr>
            <p:spPr>
              <a:xfrm>
                <a:off x="7203628"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74" name="Graphic 55">
              <a:extLst>
                <a:ext uri="{FF2B5EF4-FFF2-40B4-BE49-F238E27FC236}">
                  <a16:creationId xmlns:a16="http://schemas.microsoft.com/office/drawing/2014/main" id="{5319040A-7EE9-6567-B706-E572384F8AE5}"/>
                </a:ext>
              </a:extLst>
            </p:cNvPr>
            <p:cNvGrpSpPr/>
            <p:nvPr/>
          </p:nvGrpSpPr>
          <p:grpSpPr>
            <a:xfrm>
              <a:off x="7264623" y="1456753"/>
              <a:ext cx="78784" cy="78784"/>
              <a:chOff x="7264623" y="1456753"/>
              <a:chExt cx="78784" cy="78784"/>
            </a:xfrm>
          </p:grpSpPr>
          <p:sp>
            <p:nvSpPr>
              <p:cNvPr id="4483" name="Freeform 4482">
                <a:extLst>
                  <a:ext uri="{FF2B5EF4-FFF2-40B4-BE49-F238E27FC236}">
                    <a16:creationId xmlns:a16="http://schemas.microsoft.com/office/drawing/2014/main" id="{21535B4C-6703-6633-CA26-AFB005E461EF}"/>
                  </a:ext>
                </a:extLst>
              </p:cNvPr>
              <p:cNvSpPr/>
              <p:nvPr/>
            </p:nvSpPr>
            <p:spPr>
              <a:xfrm>
                <a:off x="7304015"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84" name="Freeform 4483">
                <a:extLst>
                  <a:ext uri="{FF2B5EF4-FFF2-40B4-BE49-F238E27FC236}">
                    <a16:creationId xmlns:a16="http://schemas.microsoft.com/office/drawing/2014/main" id="{3E20376A-B8BE-A080-E4A3-1081692DBB72}"/>
                  </a:ext>
                </a:extLst>
              </p:cNvPr>
              <p:cNvSpPr/>
              <p:nvPr/>
            </p:nvSpPr>
            <p:spPr>
              <a:xfrm>
                <a:off x="7264623"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75" name="Graphic 55">
              <a:extLst>
                <a:ext uri="{FF2B5EF4-FFF2-40B4-BE49-F238E27FC236}">
                  <a16:creationId xmlns:a16="http://schemas.microsoft.com/office/drawing/2014/main" id="{49CFB3A5-0156-046B-451F-A04246DC0908}"/>
                </a:ext>
              </a:extLst>
            </p:cNvPr>
            <p:cNvGrpSpPr/>
            <p:nvPr/>
          </p:nvGrpSpPr>
          <p:grpSpPr>
            <a:xfrm>
              <a:off x="7351031" y="1456753"/>
              <a:ext cx="78784" cy="78784"/>
              <a:chOff x="7351031" y="1456753"/>
              <a:chExt cx="78784" cy="78784"/>
            </a:xfrm>
          </p:grpSpPr>
          <p:sp>
            <p:nvSpPr>
              <p:cNvPr id="4481" name="Freeform 4480">
                <a:extLst>
                  <a:ext uri="{FF2B5EF4-FFF2-40B4-BE49-F238E27FC236}">
                    <a16:creationId xmlns:a16="http://schemas.microsoft.com/office/drawing/2014/main" id="{05BC2635-AC47-983A-2FE5-545862BD4706}"/>
                  </a:ext>
                </a:extLst>
              </p:cNvPr>
              <p:cNvSpPr/>
              <p:nvPr/>
            </p:nvSpPr>
            <p:spPr>
              <a:xfrm>
                <a:off x="7390423"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82" name="Freeform 4481">
                <a:extLst>
                  <a:ext uri="{FF2B5EF4-FFF2-40B4-BE49-F238E27FC236}">
                    <a16:creationId xmlns:a16="http://schemas.microsoft.com/office/drawing/2014/main" id="{7BE696BE-782F-46E3-5BF8-7EAD0AB7DEAB}"/>
                  </a:ext>
                </a:extLst>
              </p:cNvPr>
              <p:cNvSpPr/>
              <p:nvPr/>
            </p:nvSpPr>
            <p:spPr>
              <a:xfrm>
                <a:off x="7351031"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76" name="Graphic 55">
              <a:extLst>
                <a:ext uri="{FF2B5EF4-FFF2-40B4-BE49-F238E27FC236}">
                  <a16:creationId xmlns:a16="http://schemas.microsoft.com/office/drawing/2014/main" id="{43735F7D-97AF-9427-25C1-6F1436027852}"/>
                </a:ext>
              </a:extLst>
            </p:cNvPr>
            <p:cNvGrpSpPr/>
            <p:nvPr/>
          </p:nvGrpSpPr>
          <p:grpSpPr>
            <a:xfrm>
              <a:off x="7381528" y="1456753"/>
              <a:ext cx="78784" cy="78784"/>
              <a:chOff x="7381528" y="1456753"/>
              <a:chExt cx="78784" cy="78784"/>
            </a:xfrm>
          </p:grpSpPr>
          <p:sp>
            <p:nvSpPr>
              <p:cNvPr id="4479" name="Freeform 4478">
                <a:extLst>
                  <a:ext uri="{FF2B5EF4-FFF2-40B4-BE49-F238E27FC236}">
                    <a16:creationId xmlns:a16="http://schemas.microsoft.com/office/drawing/2014/main" id="{C6243A66-C9D3-7EA6-8EF0-39DA78536801}"/>
                  </a:ext>
                </a:extLst>
              </p:cNvPr>
              <p:cNvSpPr/>
              <p:nvPr/>
            </p:nvSpPr>
            <p:spPr>
              <a:xfrm>
                <a:off x="7420920"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80" name="Freeform 4479">
                <a:extLst>
                  <a:ext uri="{FF2B5EF4-FFF2-40B4-BE49-F238E27FC236}">
                    <a16:creationId xmlns:a16="http://schemas.microsoft.com/office/drawing/2014/main" id="{46CA034E-CD7C-4CE9-2A32-87B7C4AD8A07}"/>
                  </a:ext>
                </a:extLst>
              </p:cNvPr>
              <p:cNvSpPr/>
              <p:nvPr/>
            </p:nvSpPr>
            <p:spPr>
              <a:xfrm>
                <a:off x="7381528"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77" name="Graphic 55">
              <a:extLst>
                <a:ext uri="{FF2B5EF4-FFF2-40B4-BE49-F238E27FC236}">
                  <a16:creationId xmlns:a16="http://schemas.microsoft.com/office/drawing/2014/main" id="{B3F2E9F2-2298-2714-3AE8-0FA921DD6373}"/>
                </a:ext>
              </a:extLst>
            </p:cNvPr>
            <p:cNvGrpSpPr/>
            <p:nvPr/>
          </p:nvGrpSpPr>
          <p:grpSpPr>
            <a:xfrm>
              <a:off x="7410754" y="1596531"/>
              <a:ext cx="78784" cy="78784"/>
              <a:chOff x="7410754" y="1596531"/>
              <a:chExt cx="78784" cy="78784"/>
            </a:xfrm>
          </p:grpSpPr>
          <p:sp>
            <p:nvSpPr>
              <p:cNvPr id="4477" name="Freeform 4476">
                <a:extLst>
                  <a:ext uri="{FF2B5EF4-FFF2-40B4-BE49-F238E27FC236}">
                    <a16:creationId xmlns:a16="http://schemas.microsoft.com/office/drawing/2014/main" id="{ED514430-2F6B-D682-99B8-7AE9990F88E5}"/>
                  </a:ext>
                </a:extLst>
              </p:cNvPr>
              <p:cNvSpPr/>
              <p:nvPr/>
            </p:nvSpPr>
            <p:spPr>
              <a:xfrm>
                <a:off x="7450146" y="159653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78" name="Freeform 4477">
                <a:extLst>
                  <a:ext uri="{FF2B5EF4-FFF2-40B4-BE49-F238E27FC236}">
                    <a16:creationId xmlns:a16="http://schemas.microsoft.com/office/drawing/2014/main" id="{37B9B277-5DE0-AAC8-7060-AC757758F553}"/>
                  </a:ext>
                </a:extLst>
              </p:cNvPr>
              <p:cNvSpPr/>
              <p:nvPr/>
            </p:nvSpPr>
            <p:spPr>
              <a:xfrm>
                <a:off x="7410754" y="163592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78" name="Graphic 55">
              <a:extLst>
                <a:ext uri="{FF2B5EF4-FFF2-40B4-BE49-F238E27FC236}">
                  <a16:creationId xmlns:a16="http://schemas.microsoft.com/office/drawing/2014/main" id="{50265FA0-190B-2D09-2017-B980B6021177}"/>
                </a:ext>
              </a:extLst>
            </p:cNvPr>
            <p:cNvGrpSpPr/>
            <p:nvPr/>
          </p:nvGrpSpPr>
          <p:grpSpPr>
            <a:xfrm>
              <a:off x="7574676" y="1596531"/>
              <a:ext cx="78784" cy="78784"/>
              <a:chOff x="7574676" y="1596531"/>
              <a:chExt cx="78784" cy="78784"/>
            </a:xfrm>
          </p:grpSpPr>
          <p:sp>
            <p:nvSpPr>
              <p:cNvPr id="4475" name="Freeform 4474">
                <a:extLst>
                  <a:ext uri="{FF2B5EF4-FFF2-40B4-BE49-F238E27FC236}">
                    <a16:creationId xmlns:a16="http://schemas.microsoft.com/office/drawing/2014/main" id="{9220CEB5-9C4A-89DF-941A-328563E31400}"/>
                  </a:ext>
                </a:extLst>
              </p:cNvPr>
              <p:cNvSpPr/>
              <p:nvPr/>
            </p:nvSpPr>
            <p:spPr>
              <a:xfrm>
                <a:off x="7614068" y="159653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76" name="Freeform 4475">
                <a:extLst>
                  <a:ext uri="{FF2B5EF4-FFF2-40B4-BE49-F238E27FC236}">
                    <a16:creationId xmlns:a16="http://schemas.microsoft.com/office/drawing/2014/main" id="{91956329-E53E-738E-E95F-BD7C6DC03C7B}"/>
                  </a:ext>
                </a:extLst>
              </p:cNvPr>
              <p:cNvSpPr/>
              <p:nvPr/>
            </p:nvSpPr>
            <p:spPr>
              <a:xfrm>
                <a:off x="7574676" y="163592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79" name="Graphic 55">
              <a:extLst>
                <a:ext uri="{FF2B5EF4-FFF2-40B4-BE49-F238E27FC236}">
                  <a16:creationId xmlns:a16="http://schemas.microsoft.com/office/drawing/2014/main" id="{5F6A0163-197F-3069-15FF-877ED2B5E539}"/>
                </a:ext>
              </a:extLst>
            </p:cNvPr>
            <p:cNvGrpSpPr/>
            <p:nvPr/>
          </p:nvGrpSpPr>
          <p:grpSpPr>
            <a:xfrm>
              <a:off x="7586112" y="1596531"/>
              <a:ext cx="78784" cy="78784"/>
              <a:chOff x="7586112" y="1596531"/>
              <a:chExt cx="78784" cy="78784"/>
            </a:xfrm>
          </p:grpSpPr>
          <p:sp>
            <p:nvSpPr>
              <p:cNvPr id="4473" name="Freeform 4472">
                <a:extLst>
                  <a:ext uri="{FF2B5EF4-FFF2-40B4-BE49-F238E27FC236}">
                    <a16:creationId xmlns:a16="http://schemas.microsoft.com/office/drawing/2014/main" id="{369B6908-B839-1CAA-4D4D-CAE50B7C7E9A}"/>
                  </a:ext>
                </a:extLst>
              </p:cNvPr>
              <p:cNvSpPr/>
              <p:nvPr/>
            </p:nvSpPr>
            <p:spPr>
              <a:xfrm>
                <a:off x="7625505" y="159653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74" name="Freeform 4473">
                <a:extLst>
                  <a:ext uri="{FF2B5EF4-FFF2-40B4-BE49-F238E27FC236}">
                    <a16:creationId xmlns:a16="http://schemas.microsoft.com/office/drawing/2014/main" id="{23BEF46A-F951-6D60-0A06-CC72468DF584}"/>
                  </a:ext>
                </a:extLst>
              </p:cNvPr>
              <p:cNvSpPr/>
              <p:nvPr/>
            </p:nvSpPr>
            <p:spPr>
              <a:xfrm>
                <a:off x="7586112" y="163592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80" name="Graphic 55">
              <a:extLst>
                <a:ext uri="{FF2B5EF4-FFF2-40B4-BE49-F238E27FC236}">
                  <a16:creationId xmlns:a16="http://schemas.microsoft.com/office/drawing/2014/main" id="{E2DC2FC8-159A-D239-E61B-BD1F36E33104}"/>
                </a:ext>
              </a:extLst>
            </p:cNvPr>
            <p:cNvGrpSpPr/>
            <p:nvPr/>
          </p:nvGrpSpPr>
          <p:grpSpPr>
            <a:xfrm>
              <a:off x="7602632" y="1596531"/>
              <a:ext cx="78784" cy="78784"/>
              <a:chOff x="7602632" y="1596531"/>
              <a:chExt cx="78784" cy="78784"/>
            </a:xfrm>
          </p:grpSpPr>
          <p:sp>
            <p:nvSpPr>
              <p:cNvPr id="4471" name="Freeform 4470">
                <a:extLst>
                  <a:ext uri="{FF2B5EF4-FFF2-40B4-BE49-F238E27FC236}">
                    <a16:creationId xmlns:a16="http://schemas.microsoft.com/office/drawing/2014/main" id="{431E5EF7-2FC2-3684-B538-4C7B78D5FD06}"/>
                  </a:ext>
                </a:extLst>
              </p:cNvPr>
              <p:cNvSpPr/>
              <p:nvPr/>
            </p:nvSpPr>
            <p:spPr>
              <a:xfrm>
                <a:off x="7642024" y="159653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72" name="Freeform 4471">
                <a:extLst>
                  <a:ext uri="{FF2B5EF4-FFF2-40B4-BE49-F238E27FC236}">
                    <a16:creationId xmlns:a16="http://schemas.microsoft.com/office/drawing/2014/main" id="{E0786384-8269-A61B-3ECA-573AB1C71566}"/>
                  </a:ext>
                </a:extLst>
              </p:cNvPr>
              <p:cNvSpPr/>
              <p:nvPr/>
            </p:nvSpPr>
            <p:spPr>
              <a:xfrm>
                <a:off x="7602632" y="163592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81" name="Graphic 55">
              <a:extLst>
                <a:ext uri="{FF2B5EF4-FFF2-40B4-BE49-F238E27FC236}">
                  <a16:creationId xmlns:a16="http://schemas.microsoft.com/office/drawing/2014/main" id="{9AD57159-106D-FB5E-B381-C28013A0BDB3}"/>
                </a:ext>
              </a:extLst>
            </p:cNvPr>
            <p:cNvGrpSpPr/>
            <p:nvPr/>
          </p:nvGrpSpPr>
          <p:grpSpPr>
            <a:xfrm>
              <a:off x="7762741" y="1596531"/>
              <a:ext cx="78784" cy="78784"/>
              <a:chOff x="7762741" y="1596531"/>
              <a:chExt cx="78784" cy="78784"/>
            </a:xfrm>
          </p:grpSpPr>
          <p:sp>
            <p:nvSpPr>
              <p:cNvPr id="4469" name="Freeform 4468">
                <a:extLst>
                  <a:ext uri="{FF2B5EF4-FFF2-40B4-BE49-F238E27FC236}">
                    <a16:creationId xmlns:a16="http://schemas.microsoft.com/office/drawing/2014/main" id="{DB9208BB-8B6C-FBCF-4B89-58268C76E90C}"/>
                  </a:ext>
                </a:extLst>
              </p:cNvPr>
              <p:cNvSpPr/>
              <p:nvPr/>
            </p:nvSpPr>
            <p:spPr>
              <a:xfrm>
                <a:off x="7802133" y="159653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70" name="Freeform 4469">
                <a:extLst>
                  <a:ext uri="{FF2B5EF4-FFF2-40B4-BE49-F238E27FC236}">
                    <a16:creationId xmlns:a16="http://schemas.microsoft.com/office/drawing/2014/main" id="{4CBCC9DE-BB14-8694-59E1-404CEB335B3A}"/>
                  </a:ext>
                </a:extLst>
              </p:cNvPr>
              <p:cNvSpPr/>
              <p:nvPr/>
            </p:nvSpPr>
            <p:spPr>
              <a:xfrm>
                <a:off x="7762741" y="163592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82" name="Graphic 55">
              <a:extLst>
                <a:ext uri="{FF2B5EF4-FFF2-40B4-BE49-F238E27FC236}">
                  <a16:creationId xmlns:a16="http://schemas.microsoft.com/office/drawing/2014/main" id="{C3D0A7FA-CAEE-276F-93BF-F1B80B7B9318}"/>
                </a:ext>
              </a:extLst>
            </p:cNvPr>
            <p:cNvGrpSpPr/>
            <p:nvPr/>
          </p:nvGrpSpPr>
          <p:grpSpPr>
            <a:xfrm>
              <a:off x="7836443" y="1596531"/>
              <a:ext cx="78784" cy="78784"/>
              <a:chOff x="7836443" y="1596531"/>
              <a:chExt cx="78784" cy="78784"/>
            </a:xfrm>
          </p:grpSpPr>
          <p:sp>
            <p:nvSpPr>
              <p:cNvPr id="4467" name="Freeform 4466">
                <a:extLst>
                  <a:ext uri="{FF2B5EF4-FFF2-40B4-BE49-F238E27FC236}">
                    <a16:creationId xmlns:a16="http://schemas.microsoft.com/office/drawing/2014/main" id="{CC000A26-EB5A-E3C0-BBBF-63822FB55F68}"/>
                  </a:ext>
                </a:extLst>
              </p:cNvPr>
              <p:cNvSpPr/>
              <p:nvPr/>
            </p:nvSpPr>
            <p:spPr>
              <a:xfrm>
                <a:off x="7875835" y="159653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68" name="Freeform 4467">
                <a:extLst>
                  <a:ext uri="{FF2B5EF4-FFF2-40B4-BE49-F238E27FC236}">
                    <a16:creationId xmlns:a16="http://schemas.microsoft.com/office/drawing/2014/main" id="{92B908A0-E191-0A57-C777-C5EDAEAB0F26}"/>
                  </a:ext>
                </a:extLst>
              </p:cNvPr>
              <p:cNvSpPr/>
              <p:nvPr/>
            </p:nvSpPr>
            <p:spPr>
              <a:xfrm>
                <a:off x="7836443" y="163592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83" name="Graphic 55">
              <a:extLst>
                <a:ext uri="{FF2B5EF4-FFF2-40B4-BE49-F238E27FC236}">
                  <a16:creationId xmlns:a16="http://schemas.microsoft.com/office/drawing/2014/main" id="{FC08561C-88E5-152B-23EC-675F5DDBD5E4}"/>
                </a:ext>
              </a:extLst>
            </p:cNvPr>
            <p:cNvGrpSpPr/>
            <p:nvPr/>
          </p:nvGrpSpPr>
          <p:grpSpPr>
            <a:xfrm>
              <a:off x="7992740" y="1596531"/>
              <a:ext cx="78784" cy="78784"/>
              <a:chOff x="7992740" y="1596531"/>
              <a:chExt cx="78784" cy="78784"/>
            </a:xfrm>
          </p:grpSpPr>
          <p:sp>
            <p:nvSpPr>
              <p:cNvPr id="4465" name="Freeform 4464">
                <a:extLst>
                  <a:ext uri="{FF2B5EF4-FFF2-40B4-BE49-F238E27FC236}">
                    <a16:creationId xmlns:a16="http://schemas.microsoft.com/office/drawing/2014/main" id="{247DB11C-A07B-1C29-3E56-2AB6746CC890}"/>
                  </a:ext>
                </a:extLst>
              </p:cNvPr>
              <p:cNvSpPr/>
              <p:nvPr/>
            </p:nvSpPr>
            <p:spPr>
              <a:xfrm>
                <a:off x="8032132" y="159653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66" name="Freeform 4465">
                <a:extLst>
                  <a:ext uri="{FF2B5EF4-FFF2-40B4-BE49-F238E27FC236}">
                    <a16:creationId xmlns:a16="http://schemas.microsoft.com/office/drawing/2014/main" id="{CE3D6C70-1489-F89B-88C2-ED0A845321A0}"/>
                  </a:ext>
                </a:extLst>
              </p:cNvPr>
              <p:cNvSpPr/>
              <p:nvPr/>
            </p:nvSpPr>
            <p:spPr>
              <a:xfrm>
                <a:off x="7992740" y="163592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84" name="Graphic 55">
              <a:extLst>
                <a:ext uri="{FF2B5EF4-FFF2-40B4-BE49-F238E27FC236}">
                  <a16:creationId xmlns:a16="http://schemas.microsoft.com/office/drawing/2014/main" id="{8C9021EF-E64D-B071-3581-EBBC61847430}"/>
                </a:ext>
              </a:extLst>
            </p:cNvPr>
            <p:cNvGrpSpPr/>
            <p:nvPr/>
          </p:nvGrpSpPr>
          <p:grpSpPr>
            <a:xfrm>
              <a:off x="7875835" y="1754099"/>
              <a:ext cx="78784" cy="78784"/>
              <a:chOff x="7875835" y="1754099"/>
              <a:chExt cx="78784" cy="78784"/>
            </a:xfrm>
          </p:grpSpPr>
          <p:sp>
            <p:nvSpPr>
              <p:cNvPr id="4463" name="Freeform 4462">
                <a:extLst>
                  <a:ext uri="{FF2B5EF4-FFF2-40B4-BE49-F238E27FC236}">
                    <a16:creationId xmlns:a16="http://schemas.microsoft.com/office/drawing/2014/main" id="{C5A21560-2BFD-50BA-FFE5-AB67C84159EE}"/>
                  </a:ext>
                </a:extLst>
              </p:cNvPr>
              <p:cNvSpPr/>
              <p:nvPr/>
            </p:nvSpPr>
            <p:spPr>
              <a:xfrm>
                <a:off x="7915227"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64" name="Freeform 4463">
                <a:extLst>
                  <a:ext uri="{FF2B5EF4-FFF2-40B4-BE49-F238E27FC236}">
                    <a16:creationId xmlns:a16="http://schemas.microsoft.com/office/drawing/2014/main" id="{2FC264AF-271F-87D5-9BCB-20714800EA76}"/>
                  </a:ext>
                </a:extLst>
              </p:cNvPr>
              <p:cNvSpPr/>
              <p:nvPr/>
            </p:nvSpPr>
            <p:spPr>
              <a:xfrm>
                <a:off x="7875835"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85" name="Graphic 55">
              <a:extLst>
                <a:ext uri="{FF2B5EF4-FFF2-40B4-BE49-F238E27FC236}">
                  <a16:creationId xmlns:a16="http://schemas.microsoft.com/office/drawing/2014/main" id="{007A6D85-D6C9-A2DF-D3E8-F40E1B340C5B}"/>
                </a:ext>
              </a:extLst>
            </p:cNvPr>
            <p:cNvGrpSpPr/>
            <p:nvPr/>
          </p:nvGrpSpPr>
          <p:grpSpPr>
            <a:xfrm>
              <a:off x="7791968" y="1754099"/>
              <a:ext cx="78784" cy="78784"/>
              <a:chOff x="7791968" y="1754099"/>
              <a:chExt cx="78784" cy="78784"/>
            </a:xfrm>
          </p:grpSpPr>
          <p:sp>
            <p:nvSpPr>
              <p:cNvPr id="4461" name="Freeform 4460">
                <a:extLst>
                  <a:ext uri="{FF2B5EF4-FFF2-40B4-BE49-F238E27FC236}">
                    <a16:creationId xmlns:a16="http://schemas.microsoft.com/office/drawing/2014/main" id="{3D5E3C71-EC48-1539-EE4E-96D650C49962}"/>
                  </a:ext>
                </a:extLst>
              </p:cNvPr>
              <p:cNvSpPr/>
              <p:nvPr/>
            </p:nvSpPr>
            <p:spPr>
              <a:xfrm>
                <a:off x="7831360"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62" name="Freeform 4461">
                <a:extLst>
                  <a:ext uri="{FF2B5EF4-FFF2-40B4-BE49-F238E27FC236}">
                    <a16:creationId xmlns:a16="http://schemas.microsoft.com/office/drawing/2014/main" id="{B1611AA4-FF0C-B0B8-0A8B-F3D4AA193CE2}"/>
                  </a:ext>
                </a:extLst>
              </p:cNvPr>
              <p:cNvSpPr/>
              <p:nvPr/>
            </p:nvSpPr>
            <p:spPr>
              <a:xfrm>
                <a:off x="7791968"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86" name="Graphic 55">
              <a:extLst>
                <a:ext uri="{FF2B5EF4-FFF2-40B4-BE49-F238E27FC236}">
                  <a16:creationId xmlns:a16="http://schemas.microsoft.com/office/drawing/2014/main" id="{D274BDB7-D71C-9577-D8C4-5F7DEFB20EBE}"/>
                </a:ext>
              </a:extLst>
            </p:cNvPr>
            <p:cNvGrpSpPr/>
            <p:nvPr/>
          </p:nvGrpSpPr>
          <p:grpSpPr>
            <a:xfrm>
              <a:off x="7775448" y="1754099"/>
              <a:ext cx="78784" cy="78784"/>
              <a:chOff x="7775448" y="1754099"/>
              <a:chExt cx="78784" cy="78784"/>
            </a:xfrm>
          </p:grpSpPr>
          <p:sp>
            <p:nvSpPr>
              <p:cNvPr id="4459" name="Freeform 4458">
                <a:extLst>
                  <a:ext uri="{FF2B5EF4-FFF2-40B4-BE49-F238E27FC236}">
                    <a16:creationId xmlns:a16="http://schemas.microsoft.com/office/drawing/2014/main" id="{B722C6D8-F239-76C6-C733-AEBFE54D217B}"/>
                  </a:ext>
                </a:extLst>
              </p:cNvPr>
              <p:cNvSpPr/>
              <p:nvPr/>
            </p:nvSpPr>
            <p:spPr>
              <a:xfrm>
                <a:off x="7814840"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60" name="Freeform 4459">
                <a:extLst>
                  <a:ext uri="{FF2B5EF4-FFF2-40B4-BE49-F238E27FC236}">
                    <a16:creationId xmlns:a16="http://schemas.microsoft.com/office/drawing/2014/main" id="{FB49C4BB-65BE-E36B-1EB8-C68015D0449F}"/>
                  </a:ext>
                </a:extLst>
              </p:cNvPr>
              <p:cNvSpPr/>
              <p:nvPr/>
            </p:nvSpPr>
            <p:spPr>
              <a:xfrm>
                <a:off x="7775448"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87" name="Graphic 55">
              <a:extLst>
                <a:ext uri="{FF2B5EF4-FFF2-40B4-BE49-F238E27FC236}">
                  <a16:creationId xmlns:a16="http://schemas.microsoft.com/office/drawing/2014/main" id="{17874FDE-0D54-3630-8745-1256ACB55171}"/>
                </a:ext>
              </a:extLst>
            </p:cNvPr>
            <p:cNvGrpSpPr/>
            <p:nvPr/>
          </p:nvGrpSpPr>
          <p:grpSpPr>
            <a:xfrm>
              <a:off x="7595007" y="1754099"/>
              <a:ext cx="78784" cy="78784"/>
              <a:chOff x="7595007" y="1754099"/>
              <a:chExt cx="78784" cy="78784"/>
            </a:xfrm>
          </p:grpSpPr>
          <p:sp>
            <p:nvSpPr>
              <p:cNvPr id="4457" name="Freeform 4456">
                <a:extLst>
                  <a:ext uri="{FF2B5EF4-FFF2-40B4-BE49-F238E27FC236}">
                    <a16:creationId xmlns:a16="http://schemas.microsoft.com/office/drawing/2014/main" id="{4D96FC4F-BD82-0497-F6E9-CDA05044B175}"/>
                  </a:ext>
                </a:extLst>
              </p:cNvPr>
              <p:cNvSpPr/>
              <p:nvPr/>
            </p:nvSpPr>
            <p:spPr>
              <a:xfrm>
                <a:off x="7634399"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58" name="Freeform 4457">
                <a:extLst>
                  <a:ext uri="{FF2B5EF4-FFF2-40B4-BE49-F238E27FC236}">
                    <a16:creationId xmlns:a16="http://schemas.microsoft.com/office/drawing/2014/main" id="{692276B7-A792-544B-9993-8BC0A4F5C738}"/>
                  </a:ext>
                </a:extLst>
              </p:cNvPr>
              <p:cNvSpPr/>
              <p:nvPr/>
            </p:nvSpPr>
            <p:spPr>
              <a:xfrm>
                <a:off x="7595007"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88" name="Graphic 55">
              <a:extLst>
                <a:ext uri="{FF2B5EF4-FFF2-40B4-BE49-F238E27FC236}">
                  <a16:creationId xmlns:a16="http://schemas.microsoft.com/office/drawing/2014/main" id="{72F269A5-3683-721A-194B-F7DF148A0CDA}"/>
                </a:ext>
              </a:extLst>
            </p:cNvPr>
            <p:cNvGrpSpPr/>
            <p:nvPr/>
          </p:nvGrpSpPr>
          <p:grpSpPr>
            <a:xfrm>
              <a:off x="7431086" y="1754099"/>
              <a:ext cx="78784" cy="78784"/>
              <a:chOff x="7431086" y="1754099"/>
              <a:chExt cx="78784" cy="78784"/>
            </a:xfrm>
          </p:grpSpPr>
          <p:sp>
            <p:nvSpPr>
              <p:cNvPr id="4455" name="Freeform 4454">
                <a:extLst>
                  <a:ext uri="{FF2B5EF4-FFF2-40B4-BE49-F238E27FC236}">
                    <a16:creationId xmlns:a16="http://schemas.microsoft.com/office/drawing/2014/main" id="{A9064F09-FD21-CD96-4E80-0FEAC3587918}"/>
                  </a:ext>
                </a:extLst>
              </p:cNvPr>
              <p:cNvSpPr/>
              <p:nvPr/>
            </p:nvSpPr>
            <p:spPr>
              <a:xfrm>
                <a:off x="7470478"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56" name="Freeform 4455">
                <a:extLst>
                  <a:ext uri="{FF2B5EF4-FFF2-40B4-BE49-F238E27FC236}">
                    <a16:creationId xmlns:a16="http://schemas.microsoft.com/office/drawing/2014/main" id="{BF7768F1-99A5-1A2E-C9B5-03E76CBE595B}"/>
                  </a:ext>
                </a:extLst>
              </p:cNvPr>
              <p:cNvSpPr/>
              <p:nvPr/>
            </p:nvSpPr>
            <p:spPr>
              <a:xfrm>
                <a:off x="7431086"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89" name="Graphic 55">
              <a:extLst>
                <a:ext uri="{FF2B5EF4-FFF2-40B4-BE49-F238E27FC236}">
                  <a16:creationId xmlns:a16="http://schemas.microsoft.com/office/drawing/2014/main" id="{AF5D873C-0BF3-302F-FDFA-937059FEE7E5}"/>
                </a:ext>
              </a:extLst>
            </p:cNvPr>
            <p:cNvGrpSpPr/>
            <p:nvPr/>
          </p:nvGrpSpPr>
          <p:grpSpPr>
            <a:xfrm>
              <a:off x="7410754" y="1754099"/>
              <a:ext cx="78784" cy="78784"/>
              <a:chOff x="7410754" y="1754099"/>
              <a:chExt cx="78784" cy="78784"/>
            </a:xfrm>
          </p:grpSpPr>
          <p:sp>
            <p:nvSpPr>
              <p:cNvPr id="4453" name="Freeform 4452">
                <a:extLst>
                  <a:ext uri="{FF2B5EF4-FFF2-40B4-BE49-F238E27FC236}">
                    <a16:creationId xmlns:a16="http://schemas.microsoft.com/office/drawing/2014/main" id="{57290501-A875-24DC-4A0D-9C9745F67E93}"/>
                  </a:ext>
                </a:extLst>
              </p:cNvPr>
              <p:cNvSpPr/>
              <p:nvPr/>
            </p:nvSpPr>
            <p:spPr>
              <a:xfrm>
                <a:off x="7450146"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54" name="Freeform 4453">
                <a:extLst>
                  <a:ext uri="{FF2B5EF4-FFF2-40B4-BE49-F238E27FC236}">
                    <a16:creationId xmlns:a16="http://schemas.microsoft.com/office/drawing/2014/main" id="{16FCE4F7-B0C6-F831-D43D-B539C687745A}"/>
                  </a:ext>
                </a:extLst>
              </p:cNvPr>
              <p:cNvSpPr/>
              <p:nvPr/>
            </p:nvSpPr>
            <p:spPr>
              <a:xfrm>
                <a:off x="7410754"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90" name="Graphic 55">
              <a:extLst>
                <a:ext uri="{FF2B5EF4-FFF2-40B4-BE49-F238E27FC236}">
                  <a16:creationId xmlns:a16="http://schemas.microsoft.com/office/drawing/2014/main" id="{168612F8-9EAD-21EC-F77D-BC21DF2F51D0}"/>
                </a:ext>
              </a:extLst>
            </p:cNvPr>
            <p:cNvGrpSpPr/>
            <p:nvPr/>
          </p:nvGrpSpPr>
          <p:grpSpPr>
            <a:xfrm>
              <a:off x="7385340" y="1663879"/>
              <a:ext cx="78784" cy="78784"/>
              <a:chOff x="7385340" y="1663879"/>
              <a:chExt cx="78784" cy="78784"/>
            </a:xfrm>
          </p:grpSpPr>
          <p:sp>
            <p:nvSpPr>
              <p:cNvPr id="4451" name="Freeform 4450">
                <a:extLst>
                  <a:ext uri="{FF2B5EF4-FFF2-40B4-BE49-F238E27FC236}">
                    <a16:creationId xmlns:a16="http://schemas.microsoft.com/office/drawing/2014/main" id="{1490607A-7476-DE60-5712-258E3CBF8021}"/>
                  </a:ext>
                </a:extLst>
              </p:cNvPr>
              <p:cNvSpPr/>
              <p:nvPr/>
            </p:nvSpPr>
            <p:spPr>
              <a:xfrm>
                <a:off x="7424732" y="16638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52" name="Freeform 4451">
                <a:extLst>
                  <a:ext uri="{FF2B5EF4-FFF2-40B4-BE49-F238E27FC236}">
                    <a16:creationId xmlns:a16="http://schemas.microsoft.com/office/drawing/2014/main" id="{AF6E4EB0-D374-FA1F-4C5D-0D6EA054B066}"/>
                  </a:ext>
                </a:extLst>
              </p:cNvPr>
              <p:cNvSpPr/>
              <p:nvPr/>
            </p:nvSpPr>
            <p:spPr>
              <a:xfrm>
                <a:off x="7385340" y="17032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91" name="Graphic 55">
              <a:extLst>
                <a:ext uri="{FF2B5EF4-FFF2-40B4-BE49-F238E27FC236}">
                  <a16:creationId xmlns:a16="http://schemas.microsoft.com/office/drawing/2014/main" id="{CC4C01F7-CBF2-4C74-3F19-E96EB2B39C98}"/>
                </a:ext>
              </a:extLst>
            </p:cNvPr>
            <p:cNvGrpSpPr/>
            <p:nvPr/>
          </p:nvGrpSpPr>
          <p:grpSpPr>
            <a:xfrm>
              <a:off x="7278600" y="1663879"/>
              <a:ext cx="78784" cy="78784"/>
              <a:chOff x="7278600" y="1663879"/>
              <a:chExt cx="78784" cy="78784"/>
            </a:xfrm>
          </p:grpSpPr>
          <p:sp>
            <p:nvSpPr>
              <p:cNvPr id="4449" name="Freeform 4448">
                <a:extLst>
                  <a:ext uri="{FF2B5EF4-FFF2-40B4-BE49-F238E27FC236}">
                    <a16:creationId xmlns:a16="http://schemas.microsoft.com/office/drawing/2014/main" id="{B8BA4A66-6C81-B2A7-5DAE-F4F49CD3BEDC}"/>
                  </a:ext>
                </a:extLst>
              </p:cNvPr>
              <p:cNvSpPr/>
              <p:nvPr/>
            </p:nvSpPr>
            <p:spPr>
              <a:xfrm>
                <a:off x="7317992" y="16638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50" name="Freeform 4449">
                <a:extLst>
                  <a:ext uri="{FF2B5EF4-FFF2-40B4-BE49-F238E27FC236}">
                    <a16:creationId xmlns:a16="http://schemas.microsoft.com/office/drawing/2014/main" id="{B0B96F85-4A7D-16F7-3936-5DADBE5663B9}"/>
                  </a:ext>
                </a:extLst>
              </p:cNvPr>
              <p:cNvSpPr/>
              <p:nvPr/>
            </p:nvSpPr>
            <p:spPr>
              <a:xfrm>
                <a:off x="7278600" y="17032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92" name="Graphic 55">
              <a:extLst>
                <a:ext uri="{FF2B5EF4-FFF2-40B4-BE49-F238E27FC236}">
                  <a16:creationId xmlns:a16="http://schemas.microsoft.com/office/drawing/2014/main" id="{A9C3EE02-A465-0448-A1D9-E35E8A145040}"/>
                </a:ext>
              </a:extLst>
            </p:cNvPr>
            <p:cNvGrpSpPr/>
            <p:nvPr/>
          </p:nvGrpSpPr>
          <p:grpSpPr>
            <a:xfrm>
              <a:off x="7251915" y="1663879"/>
              <a:ext cx="78784" cy="78784"/>
              <a:chOff x="7251915" y="1663879"/>
              <a:chExt cx="78784" cy="78784"/>
            </a:xfrm>
          </p:grpSpPr>
          <p:sp>
            <p:nvSpPr>
              <p:cNvPr id="4447" name="Freeform 4446">
                <a:extLst>
                  <a:ext uri="{FF2B5EF4-FFF2-40B4-BE49-F238E27FC236}">
                    <a16:creationId xmlns:a16="http://schemas.microsoft.com/office/drawing/2014/main" id="{A9D5356B-9BFD-4010-263C-471D0D2FF443}"/>
                  </a:ext>
                </a:extLst>
              </p:cNvPr>
              <p:cNvSpPr/>
              <p:nvPr/>
            </p:nvSpPr>
            <p:spPr>
              <a:xfrm>
                <a:off x="7291307" y="16638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48" name="Freeform 4447">
                <a:extLst>
                  <a:ext uri="{FF2B5EF4-FFF2-40B4-BE49-F238E27FC236}">
                    <a16:creationId xmlns:a16="http://schemas.microsoft.com/office/drawing/2014/main" id="{6FD23486-24F5-7D3B-6108-D052AA1C0FCD}"/>
                  </a:ext>
                </a:extLst>
              </p:cNvPr>
              <p:cNvSpPr/>
              <p:nvPr/>
            </p:nvSpPr>
            <p:spPr>
              <a:xfrm>
                <a:off x="7251915" y="17032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93" name="Graphic 55">
              <a:extLst>
                <a:ext uri="{FF2B5EF4-FFF2-40B4-BE49-F238E27FC236}">
                  <a16:creationId xmlns:a16="http://schemas.microsoft.com/office/drawing/2014/main" id="{EA5175A1-1BF7-A560-E533-F624172771C5}"/>
                </a:ext>
              </a:extLst>
            </p:cNvPr>
            <p:cNvGrpSpPr/>
            <p:nvPr/>
          </p:nvGrpSpPr>
          <p:grpSpPr>
            <a:xfrm>
              <a:off x="7230313" y="1663879"/>
              <a:ext cx="78784" cy="78784"/>
              <a:chOff x="7230313" y="1663879"/>
              <a:chExt cx="78784" cy="78784"/>
            </a:xfrm>
          </p:grpSpPr>
          <p:sp>
            <p:nvSpPr>
              <p:cNvPr id="4445" name="Freeform 4444">
                <a:extLst>
                  <a:ext uri="{FF2B5EF4-FFF2-40B4-BE49-F238E27FC236}">
                    <a16:creationId xmlns:a16="http://schemas.microsoft.com/office/drawing/2014/main" id="{8207E4BC-2F68-6894-AB49-DFDAE667289C}"/>
                  </a:ext>
                </a:extLst>
              </p:cNvPr>
              <p:cNvSpPr/>
              <p:nvPr/>
            </p:nvSpPr>
            <p:spPr>
              <a:xfrm>
                <a:off x="7269705" y="16638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46" name="Freeform 4445">
                <a:extLst>
                  <a:ext uri="{FF2B5EF4-FFF2-40B4-BE49-F238E27FC236}">
                    <a16:creationId xmlns:a16="http://schemas.microsoft.com/office/drawing/2014/main" id="{72531DDD-2B3E-77F4-6766-89E4365B350B}"/>
                  </a:ext>
                </a:extLst>
              </p:cNvPr>
              <p:cNvSpPr/>
              <p:nvPr/>
            </p:nvSpPr>
            <p:spPr>
              <a:xfrm>
                <a:off x="7230313" y="17032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94" name="Graphic 55">
              <a:extLst>
                <a:ext uri="{FF2B5EF4-FFF2-40B4-BE49-F238E27FC236}">
                  <a16:creationId xmlns:a16="http://schemas.microsoft.com/office/drawing/2014/main" id="{4BF7BC72-8C3A-B411-C5A7-02F961FC3DAA}"/>
                </a:ext>
              </a:extLst>
            </p:cNvPr>
            <p:cNvGrpSpPr/>
            <p:nvPr/>
          </p:nvGrpSpPr>
          <p:grpSpPr>
            <a:xfrm>
              <a:off x="7220148" y="1663879"/>
              <a:ext cx="78784" cy="78784"/>
              <a:chOff x="7220148" y="1663879"/>
              <a:chExt cx="78784" cy="78784"/>
            </a:xfrm>
          </p:grpSpPr>
          <p:sp>
            <p:nvSpPr>
              <p:cNvPr id="4443" name="Freeform 4442">
                <a:extLst>
                  <a:ext uri="{FF2B5EF4-FFF2-40B4-BE49-F238E27FC236}">
                    <a16:creationId xmlns:a16="http://schemas.microsoft.com/office/drawing/2014/main" id="{F2C3448B-52F1-BC88-E8B9-708A36092AC7}"/>
                  </a:ext>
                </a:extLst>
              </p:cNvPr>
              <p:cNvSpPr/>
              <p:nvPr/>
            </p:nvSpPr>
            <p:spPr>
              <a:xfrm>
                <a:off x="7259540" y="16638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44" name="Freeform 4443">
                <a:extLst>
                  <a:ext uri="{FF2B5EF4-FFF2-40B4-BE49-F238E27FC236}">
                    <a16:creationId xmlns:a16="http://schemas.microsoft.com/office/drawing/2014/main" id="{D8A17035-AD3B-1E79-756B-D81190C9D070}"/>
                  </a:ext>
                </a:extLst>
              </p:cNvPr>
              <p:cNvSpPr/>
              <p:nvPr/>
            </p:nvSpPr>
            <p:spPr>
              <a:xfrm>
                <a:off x="7220148" y="17032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95" name="Graphic 55">
              <a:extLst>
                <a:ext uri="{FF2B5EF4-FFF2-40B4-BE49-F238E27FC236}">
                  <a16:creationId xmlns:a16="http://schemas.microsoft.com/office/drawing/2014/main" id="{D60D512C-FE78-3AC0-993E-5CF61DDB59D6}"/>
                </a:ext>
              </a:extLst>
            </p:cNvPr>
            <p:cNvGrpSpPr/>
            <p:nvPr/>
          </p:nvGrpSpPr>
          <p:grpSpPr>
            <a:xfrm>
              <a:off x="7201087" y="1663879"/>
              <a:ext cx="78784" cy="78784"/>
              <a:chOff x="7201087" y="1663879"/>
              <a:chExt cx="78784" cy="78784"/>
            </a:xfrm>
          </p:grpSpPr>
          <p:sp>
            <p:nvSpPr>
              <p:cNvPr id="4441" name="Freeform 4440">
                <a:extLst>
                  <a:ext uri="{FF2B5EF4-FFF2-40B4-BE49-F238E27FC236}">
                    <a16:creationId xmlns:a16="http://schemas.microsoft.com/office/drawing/2014/main" id="{56C42814-30F3-EBB6-7115-4F6C28DCC3A7}"/>
                  </a:ext>
                </a:extLst>
              </p:cNvPr>
              <p:cNvSpPr/>
              <p:nvPr/>
            </p:nvSpPr>
            <p:spPr>
              <a:xfrm>
                <a:off x="7240479" y="16638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42" name="Freeform 4441">
                <a:extLst>
                  <a:ext uri="{FF2B5EF4-FFF2-40B4-BE49-F238E27FC236}">
                    <a16:creationId xmlns:a16="http://schemas.microsoft.com/office/drawing/2014/main" id="{5F3FAC79-40EF-E443-41EE-4A112C64CACE}"/>
                  </a:ext>
                </a:extLst>
              </p:cNvPr>
              <p:cNvSpPr/>
              <p:nvPr/>
            </p:nvSpPr>
            <p:spPr>
              <a:xfrm>
                <a:off x="7201087" y="17032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96" name="Graphic 55">
              <a:extLst>
                <a:ext uri="{FF2B5EF4-FFF2-40B4-BE49-F238E27FC236}">
                  <a16:creationId xmlns:a16="http://schemas.microsoft.com/office/drawing/2014/main" id="{5A41E0FC-9C4A-015F-4C60-867B1ADE7DE1}"/>
                </a:ext>
              </a:extLst>
            </p:cNvPr>
            <p:cNvGrpSpPr/>
            <p:nvPr/>
          </p:nvGrpSpPr>
          <p:grpSpPr>
            <a:xfrm>
              <a:off x="7187109" y="1663879"/>
              <a:ext cx="78784" cy="78784"/>
              <a:chOff x="7187109" y="1663879"/>
              <a:chExt cx="78784" cy="78784"/>
            </a:xfrm>
          </p:grpSpPr>
          <p:sp>
            <p:nvSpPr>
              <p:cNvPr id="4439" name="Freeform 4438">
                <a:extLst>
                  <a:ext uri="{FF2B5EF4-FFF2-40B4-BE49-F238E27FC236}">
                    <a16:creationId xmlns:a16="http://schemas.microsoft.com/office/drawing/2014/main" id="{7DAE739F-9C86-270C-BD1B-8D98709C2449}"/>
                  </a:ext>
                </a:extLst>
              </p:cNvPr>
              <p:cNvSpPr/>
              <p:nvPr/>
            </p:nvSpPr>
            <p:spPr>
              <a:xfrm>
                <a:off x="7226501" y="16638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40" name="Freeform 4439">
                <a:extLst>
                  <a:ext uri="{FF2B5EF4-FFF2-40B4-BE49-F238E27FC236}">
                    <a16:creationId xmlns:a16="http://schemas.microsoft.com/office/drawing/2014/main" id="{32228074-13D4-EF86-90D6-7CA3D870919B}"/>
                  </a:ext>
                </a:extLst>
              </p:cNvPr>
              <p:cNvSpPr/>
              <p:nvPr/>
            </p:nvSpPr>
            <p:spPr>
              <a:xfrm>
                <a:off x="7187109" y="17032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97" name="Graphic 55">
              <a:extLst>
                <a:ext uri="{FF2B5EF4-FFF2-40B4-BE49-F238E27FC236}">
                  <a16:creationId xmlns:a16="http://schemas.microsoft.com/office/drawing/2014/main" id="{6D96BCE1-B94E-A0F9-FB8A-701170655064}"/>
                </a:ext>
              </a:extLst>
            </p:cNvPr>
            <p:cNvGrpSpPr/>
            <p:nvPr/>
          </p:nvGrpSpPr>
          <p:grpSpPr>
            <a:xfrm>
              <a:off x="7034624" y="1615592"/>
              <a:ext cx="78784" cy="78784"/>
              <a:chOff x="7034624" y="1615592"/>
              <a:chExt cx="78784" cy="78784"/>
            </a:xfrm>
          </p:grpSpPr>
          <p:sp>
            <p:nvSpPr>
              <p:cNvPr id="4437" name="Freeform 4436">
                <a:extLst>
                  <a:ext uri="{FF2B5EF4-FFF2-40B4-BE49-F238E27FC236}">
                    <a16:creationId xmlns:a16="http://schemas.microsoft.com/office/drawing/2014/main" id="{79D93E54-0E5B-DBC5-502A-ABC584CA516C}"/>
                  </a:ext>
                </a:extLst>
              </p:cNvPr>
              <p:cNvSpPr/>
              <p:nvPr/>
            </p:nvSpPr>
            <p:spPr>
              <a:xfrm>
                <a:off x="7074016"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38" name="Freeform 4437">
                <a:extLst>
                  <a:ext uri="{FF2B5EF4-FFF2-40B4-BE49-F238E27FC236}">
                    <a16:creationId xmlns:a16="http://schemas.microsoft.com/office/drawing/2014/main" id="{1600E791-FF00-6568-A6EA-5CD06F9D0A2B}"/>
                  </a:ext>
                </a:extLst>
              </p:cNvPr>
              <p:cNvSpPr/>
              <p:nvPr/>
            </p:nvSpPr>
            <p:spPr>
              <a:xfrm>
                <a:off x="7034624"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98" name="Graphic 55">
              <a:extLst>
                <a:ext uri="{FF2B5EF4-FFF2-40B4-BE49-F238E27FC236}">
                  <a16:creationId xmlns:a16="http://schemas.microsoft.com/office/drawing/2014/main" id="{A74D1DEE-E123-1841-599C-905DE327BB80}"/>
                </a:ext>
              </a:extLst>
            </p:cNvPr>
            <p:cNvGrpSpPr/>
            <p:nvPr/>
          </p:nvGrpSpPr>
          <p:grpSpPr>
            <a:xfrm>
              <a:off x="7019375" y="1615592"/>
              <a:ext cx="78784" cy="78784"/>
              <a:chOff x="7019375" y="1615592"/>
              <a:chExt cx="78784" cy="78784"/>
            </a:xfrm>
          </p:grpSpPr>
          <p:sp>
            <p:nvSpPr>
              <p:cNvPr id="4435" name="Freeform 4434">
                <a:extLst>
                  <a:ext uri="{FF2B5EF4-FFF2-40B4-BE49-F238E27FC236}">
                    <a16:creationId xmlns:a16="http://schemas.microsoft.com/office/drawing/2014/main" id="{7CC9FFF8-C6BD-3516-6AFA-BC457721C78A}"/>
                  </a:ext>
                </a:extLst>
              </p:cNvPr>
              <p:cNvSpPr/>
              <p:nvPr/>
            </p:nvSpPr>
            <p:spPr>
              <a:xfrm>
                <a:off x="7058767"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36" name="Freeform 4435">
                <a:extLst>
                  <a:ext uri="{FF2B5EF4-FFF2-40B4-BE49-F238E27FC236}">
                    <a16:creationId xmlns:a16="http://schemas.microsoft.com/office/drawing/2014/main" id="{B9B31F18-760E-E5E9-3CF6-3917F5A08F1A}"/>
                  </a:ext>
                </a:extLst>
              </p:cNvPr>
              <p:cNvSpPr/>
              <p:nvPr/>
            </p:nvSpPr>
            <p:spPr>
              <a:xfrm>
                <a:off x="7019375"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99" name="Graphic 55">
              <a:extLst>
                <a:ext uri="{FF2B5EF4-FFF2-40B4-BE49-F238E27FC236}">
                  <a16:creationId xmlns:a16="http://schemas.microsoft.com/office/drawing/2014/main" id="{1AD99C2F-CD6D-A28E-C9E9-942DEDB9AF2C}"/>
                </a:ext>
              </a:extLst>
            </p:cNvPr>
            <p:cNvGrpSpPr/>
            <p:nvPr/>
          </p:nvGrpSpPr>
          <p:grpSpPr>
            <a:xfrm>
              <a:off x="7001585" y="1615592"/>
              <a:ext cx="78784" cy="78784"/>
              <a:chOff x="7001585" y="1615592"/>
              <a:chExt cx="78784" cy="78784"/>
            </a:xfrm>
          </p:grpSpPr>
          <p:sp>
            <p:nvSpPr>
              <p:cNvPr id="4433" name="Freeform 4432">
                <a:extLst>
                  <a:ext uri="{FF2B5EF4-FFF2-40B4-BE49-F238E27FC236}">
                    <a16:creationId xmlns:a16="http://schemas.microsoft.com/office/drawing/2014/main" id="{7E41F014-637F-0551-368B-15595AC87899}"/>
                  </a:ext>
                </a:extLst>
              </p:cNvPr>
              <p:cNvSpPr/>
              <p:nvPr/>
            </p:nvSpPr>
            <p:spPr>
              <a:xfrm>
                <a:off x="7040977"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34" name="Freeform 4433">
                <a:extLst>
                  <a:ext uri="{FF2B5EF4-FFF2-40B4-BE49-F238E27FC236}">
                    <a16:creationId xmlns:a16="http://schemas.microsoft.com/office/drawing/2014/main" id="{CFBEA177-997F-6ED9-7512-B038EDB0FDBF}"/>
                  </a:ext>
                </a:extLst>
              </p:cNvPr>
              <p:cNvSpPr/>
              <p:nvPr/>
            </p:nvSpPr>
            <p:spPr>
              <a:xfrm>
                <a:off x="7001585"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00" name="Graphic 55">
              <a:extLst>
                <a:ext uri="{FF2B5EF4-FFF2-40B4-BE49-F238E27FC236}">
                  <a16:creationId xmlns:a16="http://schemas.microsoft.com/office/drawing/2014/main" id="{CE1BA93A-DC53-1C4E-F421-B5AA6CC44598}"/>
                </a:ext>
              </a:extLst>
            </p:cNvPr>
            <p:cNvGrpSpPr/>
            <p:nvPr/>
          </p:nvGrpSpPr>
          <p:grpSpPr>
            <a:xfrm>
              <a:off x="6987608" y="1615592"/>
              <a:ext cx="78784" cy="78784"/>
              <a:chOff x="6987608" y="1615592"/>
              <a:chExt cx="78784" cy="78784"/>
            </a:xfrm>
          </p:grpSpPr>
          <p:sp>
            <p:nvSpPr>
              <p:cNvPr id="4431" name="Freeform 4430">
                <a:extLst>
                  <a:ext uri="{FF2B5EF4-FFF2-40B4-BE49-F238E27FC236}">
                    <a16:creationId xmlns:a16="http://schemas.microsoft.com/office/drawing/2014/main" id="{A6980ED0-4625-8FC8-C180-5EE51BCE2328}"/>
                  </a:ext>
                </a:extLst>
              </p:cNvPr>
              <p:cNvSpPr/>
              <p:nvPr/>
            </p:nvSpPr>
            <p:spPr>
              <a:xfrm>
                <a:off x="7027000"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32" name="Freeform 4431">
                <a:extLst>
                  <a:ext uri="{FF2B5EF4-FFF2-40B4-BE49-F238E27FC236}">
                    <a16:creationId xmlns:a16="http://schemas.microsoft.com/office/drawing/2014/main" id="{C77CD44D-7EEA-7670-A74D-6AB06CE8AA0B}"/>
                  </a:ext>
                </a:extLst>
              </p:cNvPr>
              <p:cNvSpPr/>
              <p:nvPr/>
            </p:nvSpPr>
            <p:spPr>
              <a:xfrm>
                <a:off x="6987608"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01" name="Graphic 55">
              <a:extLst>
                <a:ext uri="{FF2B5EF4-FFF2-40B4-BE49-F238E27FC236}">
                  <a16:creationId xmlns:a16="http://schemas.microsoft.com/office/drawing/2014/main" id="{F1E85939-2BC0-F56C-1121-7BF09E0E85E6}"/>
                </a:ext>
              </a:extLst>
            </p:cNvPr>
            <p:cNvGrpSpPr/>
            <p:nvPr/>
          </p:nvGrpSpPr>
          <p:grpSpPr>
            <a:xfrm>
              <a:off x="6932967" y="1615592"/>
              <a:ext cx="78784" cy="78784"/>
              <a:chOff x="6932967" y="1615592"/>
              <a:chExt cx="78784" cy="78784"/>
            </a:xfrm>
          </p:grpSpPr>
          <p:sp>
            <p:nvSpPr>
              <p:cNvPr id="4429" name="Freeform 4428">
                <a:extLst>
                  <a:ext uri="{FF2B5EF4-FFF2-40B4-BE49-F238E27FC236}">
                    <a16:creationId xmlns:a16="http://schemas.microsoft.com/office/drawing/2014/main" id="{812825F4-B647-DBD4-2F66-779790E470EE}"/>
                  </a:ext>
                </a:extLst>
              </p:cNvPr>
              <p:cNvSpPr/>
              <p:nvPr/>
            </p:nvSpPr>
            <p:spPr>
              <a:xfrm>
                <a:off x="6972359"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30" name="Freeform 4429">
                <a:extLst>
                  <a:ext uri="{FF2B5EF4-FFF2-40B4-BE49-F238E27FC236}">
                    <a16:creationId xmlns:a16="http://schemas.microsoft.com/office/drawing/2014/main" id="{B3DA3647-2564-ED4A-3C82-534111D355E2}"/>
                  </a:ext>
                </a:extLst>
              </p:cNvPr>
              <p:cNvSpPr/>
              <p:nvPr/>
            </p:nvSpPr>
            <p:spPr>
              <a:xfrm>
                <a:off x="6932967"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02" name="Graphic 55">
              <a:extLst>
                <a:ext uri="{FF2B5EF4-FFF2-40B4-BE49-F238E27FC236}">
                  <a16:creationId xmlns:a16="http://schemas.microsoft.com/office/drawing/2014/main" id="{0B4E7092-9A2F-714F-0158-D5479309D8B5}"/>
                </a:ext>
              </a:extLst>
            </p:cNvPr>
            <p:cNvGrpSpPr/>
            <p:nvPr/>
          </p:nvGrpSpPr>
          <p:grpSpPr>
            <a:xfrm>
              <a:off x="6922801" y="1615592"/>
              <a:ext cx="78784" cy="78784"/>
              <a:chOff x="6922801" y="1615592"/>
              <a:chExt cx="78784" cy="78784"/>
            </a:xfrm>
          </p:grpSpPr>
          <p:sp>
            <p:nvSpPr>
              <p:cNvPr id="4427" name="Freeform 4426">
                <a:extLst>
                  <a:ext uri="{FF2B5EF4-FFF2-40B4-BE49-F238E27FC236}">
                    <a16:creationId xmlns:a16="http://schemas.microsoft.com/office/drawing/2014/main" id="{9976771E-11A4-49D6-111A-669234609FFE}"/>
                  </a:ext>
                </a:extLst>
              </p:cNvPr>
              <p:cNvSpPr/>
              <p:nvPr/>
            </p:nvSpPr>
            <p:spPr>
              <a:xfrm>
                <a:off x="6962193"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28" name="Freeform 4427">
                <a:extLst>
                  <a:ext uri="{FF2B5EF4-FFF2-40B4-BE49-F238E27FC236}">
                    <a16:creationId xmlns:a16="http://schemas.microsoft.com/office/drawing/2014/main" id="{7BAE5374-138E-E788-445C-6F88A412EDAC}"/>
                  </a:ext>
                </a:extLst>
              </p:cNvPr>
              <p:cNvSpPr/>
              <p:nvPr/>
            </p:nvSpPr>
            <p:spPr>
              <a:xfrm>
                <a:off x="6922801"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03" name="Graphic 55">
              <a:extLst>
                <a:ext uri="{FF2B5EF4-FFF2-40B4-BE49-F238E27FC236}">
                  <a16:creationId xmlns:a16="http://schemas.microsoft.com/office/drawing/2014/main" id="{806A3956-0AF0-4DDB-7199-1B9D9FA6BFC5}"/>
                </a:ext>
              </a:extLst>
            </p:cNvPr>
            <p:cNvGrpSpPr/>
            <p:nvPr/>
          </p:nvGrpSpPr>
          <p:grpSpPr>
            <a:xfrm>
              <a:off x="6906282" y="1615592"/>
              <a:ext cx="78784" cy="78784"/>
              <a:chOff x="6906282" y="1615592"/>
              <a:chExt cx="78784" cy="78784"/>
            </a:xfrm>
          </p:grpSpPr>
          <p:sp>
            <p:nvSpPr>
              <p:cNvPr id="4425" name="Freeform 4424">
                <a:extLst>
                  <a:ext uri="{FF2B5EF4-FFF2-40B4-BE49-F238E27FC236}">
                    <a16:creationId xmlns:a16="http://schemas.microsoft.com/office/drawing/2014/main" id="{81C08EFC-853F-3D88-DEDC-5AA4CF14663F}"/>
                  </a:ext>
                </a:extLst>
              </p:cNvPr>
              <p:cNvSpPr/>
              <p:nvPr/>
            </p:nvSpPr>
            <p:spPr>
              <a:xfrm>
                <a:off x="6945674"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26" name="Freeform 4425">
                <a:extLst>
                  <a:ext uri="{FF2B5EF4-FFF2-40B4-BE49-F238E27FC236}">
                    <a16:creationId xmlns:a16="http://schemas.microsoft.com/office/drawing/2014/main" id="{E1C966E4-9FAC-5DB1-DA36-7CBEBA3F2D8D}"/>
                  </a:ext>
                </a:extLst>
              </p:cNvPr>
              <p:cNvSpPr/>
              <p:nvPr/>
            </p:nvSpPr>
            <p:spPr>
              <a:xfrm>
                <a:off x="6906282"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04" name="Graphic 55">
              <a:extLst>
                <a:ext uri="{FF2B5EF4-FFF2-40B4-BE49-F238E27FC236}">
                  <a16:creationId xmlns:a16="http://schemas.microsoft.com/office/drawing/2014/main" id="{E34DE96D-1329-DAEF-14CF-6FFA1EF0A630}"/>
                </a:ext>
              </a:extLst>
            </p:cNvPr>
            <p:cNvGrpSpPr/>
            <p:nvPr/>
          </p:nvGrpSpPr>
          <p:grpSpPr>
            <a:xfrm>
              <a:off x="6888492" y="1615592"/>
              <a:ext cx="78784" cy="78784"/>
              <a:chOff x="6888492" y="1615592"/>
              <a:chExt cx="78784" cy="78784"/>
            </a:xfrm>
          </p:grpSpPr>
          <p:sp>
            <p:nvSpPr>
              <p:cNvPr id="4423" name="Freeform 4422">
                <a:extLst>
                  <a:ext uri="{FF2B5EF4-FFF2-40B4-BE49-F238E27FC236}">
                    <a16:creationId xmlns:a16="http://schemas.microsoft.com/office/drawing/2014/main" id="{06A25B2C-F619-B950-253A-DA2D0197B87C}"/>
                  </a:ext>
                </a:extLst>
              </p:cNvPr>
              <p:cNvSpPr/>
              <p:nvPr/>
            </p:nvSpPr>
            <p:spPr>
              <a:xfrm>
                <a:off x="6927884"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24" name="Freeform 4423">
                <a:extLst>
                  <a:ext uri="{FF2B5EF4-FFF2-40B4-BE49-F238E27FC236}">
                    <a16:creationId xmlns:a16="http://schemas.microsoft.com/office/drawing/2014/main" id="{15E69D4A-B950-EA5D-64F6-7DAFA706F1C0}"/>
                  </a:ext>
                </a:extLst>
              </p:cNvPr>
              <p:cNvSpPr/>
              <p:nvPr/>
            </p:nvSpPr>
            <p:spPr>
              <a:xfrm>
                <a:off x="6888492"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05" name="Graphic 55">
              <a:extLst>
                <a:ext uri="{FF2B5EF4-FFF2-40B4-BE49-F238E27FC236}">
                  <a16:creationId xmlns:a16="http://schemas.microsoft.com/office/drawing/2014/main" id="{8EBBC79D-26DD-775C-E8E4-57E5C8A6CF4C}"/>
                </a:ext>
              </a:extLst>
            </p:cNvPr>
            <p:cNvGrpSpPr/>
            <p:nvPr/>
          </p:nvGrpSpPr>
          <p:grpSpPr>
            <a:xfrm>
              <a:off x="6830039" y="1615592"/>
              <a:ext cx="78784" cy="78784"/>
              <a:chOff x="6830039" y="1615592"/>
              <a:chExt cx="78784" cy="78784"/>
            </a:xfrm>
          </p:grpSpPr>
          <p:sp>
            <p:nvSpPr>
              <p:cNvPr id="4421" name="Freeform 4420">
                <a:extLst>
                  <a:ext uri="{FF2B5EF4-FFF2-40B4-BE49-F238E27FC236}">
                    <a16:creationId xmlns:a16="http://schemas.microsoft.com/office/drawing/2014/main" id="{C8973896-24CE-ABE3-5A0C-499FC937B6E7}"/>
                  </a:ext>
                </a:extLst>
              </p:cNvPr>
              <p:cNvSpPr/>
              <p:nvPr/>
            </p:nvSpPr>
            <p:spPr>
              <a:xfrm>
                <a:off x="6869431"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22" name="Freeform 4421">
                <a:extLst>
                  <a:ext uri="{FF2B5EF4-FFF2-40B4-BE49-F238E27FC236}">
                    <a16:creationId xmlns:a16="http://schemas.microsoft.com/office/drawing/2014/main" id="{50A1356D-C72F-72E3-202B-3362D08619C2}"/>
                  </a:ext>
                </a:extLst>
              </p:cNvPr>
              <p:cNvSpPr/>
              <p:nvPr/>
            </p:nvSpPr>
            <p:spPr>
              <a:xfrm>
                <a:off x="6830039"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06" name="Graphic 55">
              <a:extLst>
                <a:ext uri="{FF2B5EF4-FFF2-40B4-BE49-F238E27FC236}">
                  <a16:creationId xmlns:a16="http://schemas.microsoft.com/office/drawing/2014/main" id="{705D5758-29FF-1C2C-8D40-4F4903000EDE}"/>
                </a:ext>
              </a:extLst>
            </p:cNvPr>
            <p:cNvGrpSpPr/>
            <p:nvPr/>
          </p:nvGrpSpPr>
          <p:grpSpPr>
            <a:xfrm>
              <a:off x="6802084" y="1562222"/>
              <a:ext cx="78784" cy="78784"/>
              <a:chOff x="6802084" y="1562222"/>
              <a:chExt cx="78784" cy="78784"/>
            </a:xfrm>
          </p:grpSpPr>
          <p:sp>
            <p:nvSpPr>
              <p:cNvPr id="4419" name="Freeform 4418">
                <a:extLst>
                  <a:ext uri="{FF2B5EF4-FFF2-40B4-BE49-F238E27FC236}">
                    <a16:creationId xmlns:a16="http://schemas.microsoft.com/office/drawing/2014/main" id="{ABCAE010-458E-696B-CF32-666A3289CB2E}"/>
                  </a:ext>
                </a:extLst>
              </p:cNvPr>
              <p:cNvSpPr/>
              <p:nvPr/>
            </p:nvSpPr>
            <p:spPr>
              <a:xfrm>
                <a:off x="6841476" y="156222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20" name="Freeform 4419">
                <a:extLst>
                  <a:ext uri="{FF2B5EF4-FFF2-40B4-BE49-F238E27FC236}">
                    <a16:creationId xmlns:a16="http://schemas.microsoft.com/office/drawing/2014/main" id="{EAD4DC60-B345-BD64-117A-ECA068BA33DD}"/>
                  </a:ext>
                </a:extLst>
              </p:cNvPr>
              <p:cNvSpPr/>
              <p:nvPr/>
            </p:nvSpPr>
            <p:spPr>
              <a:xfrm>
                <a:off x="6802084" y="160161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07" name="Graphic 55">
              <a:extLst>
                <a:ext uri="{FF2B5EF4-FFF2-40B4-BE49-F238E27FC236}">
                  <a16:creationId xmlns:a16="http://schemas.microsoft.com/office/drawing/2014/main" id="{DC52EF7B-5CE7-876E-1891-BD9E3D77F266}"/>
                </a:ext>
              </a:extLst>
            </p:cNvPr>
            <p:cNvGrpSpPr/>
            <p:nvPr/>
          </p:nvGrpSpPr>
          <p:grpSpPr>
            <a:xfrm>
              <a:off x="6810979" y="1615592"/>
              <a:ext cx="78784" cy="78784"/>
              <a:chOff x="6810979" y="1615592"/>
              <a:chExt cx="78784" cy="78784"/>
            </a:xfrm>
          </p:grpSpPr>
          <p:sp>
            <p:nvSpPr>
              <p:cNvPr id="4417" name="Freeform 4416">
                <a:extLst>
                  <a:ext uri="{FF2B5EF4-FFF2-40B4-BE49-F238E27FC236}">
                    <a16:creationId xmlns:a16="http://schemas.microsoft.com/office/drawing/2014/main" id="{5AD8091A-1217-1260-CA4A-5D19131C7FC4}"/>
                  </a:ext>
                </a:extLst>
              </p:cNvPr>
              <p:cNvSpPr/>
              <p:nvPr/>
            </p:nvSpPr>
            <p:spPr>
              <a:xfrm>
                <a:off x="6850371"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18" name="Freeform 4417">
                <a:extLst>
                  <a:ext uri="{FF2B5EF4-FFF2-40B4-BE49-F238E27FC236}">
                    <a16:creationId xmlns:a16="http://schemas.microsoft.com/office/drawing/2014/main" id="{72E41CC9-3A21-6BE6-4427-B94FCB2ACEFC}"/>
                  </a:ext>
                </a:extLst>
              </p:cNvPr>
              <p:cNvSpPr/>
              <p:nvPr/>
            </p:nvSpPr>
            <p:spPr>
              <a:xfrm>
                <a:off x="6810979"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08" name="Graphic 55">
              <a:extLst>
                <a:ext uri="{FF2B5EF4-FFF2-40B4-BE49-F238E27FC236}">
                  <a16:creationId xmlns:a16="http://schemas.microsoft.com/office/drawing/2014/main" id="{CB7CB178-28D7-BF6B-73BA-7D5092B31D28}"/>
                </a:ext>
              </a:extLst>
            </p:cNvPr>
            <p:cNvGrpSpPr/>
            <p:nvPr/>
          </p:nvGrpSpPr>
          <p:grpSpPr>
            <a:xfrm>
              <a:off x="7582300" y="1754099"/>
              <a:ext cx="78784" cy="78784"/>
              <a:chOff x="7582300" y="1754099"/>
              <a:chExt cx="78784" cy="78784"/>
            </a:xfrm>
          </p:grpSpPr>
          <p:sp>
            <p:nvSpPr>
              <p:cNvPr id="4415" name="Freeform 4414">
                <a:extLst>
                  <a:ext uri="{FF2B5EF4-FFF2-40B4-BE49-F238E27FC236}">
                    <a16:creationId xmlns:a16="http://schemas.microsoft.com/office/drawing/2014/main" id="{EBBF5122-034A-C617-C058-B6D30E1A3EBB}"/>
                  </a:ext>
                </a:extLst>
              </p:cNvPr>
              <p:cNvSpPr/>
              <p:nvPr/>
            </p:nvSpPr>
            <p:spPr>
              <a:xfrm>
                <a:off x="7621692"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16" name="Freeform 4415">
                <a:extLst>
                  <a:ext uri="{FF2B5EF4-FFF2-40B4-BE49-F238E27FC236}">
                    <a16:creationId xmlns:a16="http://schemas.microsoft.com/office/drawing/2014/main" id="{A185B002-6C06-6DFA-CF04-8BF1C56DCE1E}"/>
                  </a:ext>
                </a:extLst>
              </p:cNvPr>
              <p:cNvSpPr/>
              <p:nvPr/>
            </p:nvSpPr>
            <p:spPr>
              <a:xfrm>
                <a:off x="7582300"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09" name="Graphic 55">
              <a:extLst>
                <a:ext uri="{FF2B5EF4-FFF2-40B4-BE49-F238E27FC236}">
                  <a16:creationId xmlns:a16="http://schemas.microsoft.com/office/drawing/2014/main" id="{2AADFF96-ADBF-CD81-D1FF-14A3131FADB3}"/>
                </a:ext>
              </a:extLst>
            </p:cNvPr>
            <p:cNvGrpSpPr/>
            <p:nvPr/>
          </p:nvGrpSpPr>
          <p:grpSpPr>
            <a:xfrm>
              <a:off x="7577217" y="1754099"/>
              <a:ext cx="78784" cy="78784"/>
              <a:chOff x="7577217" y="1754099"/>
              <a:chExt cx="78784" cy="78784"/>
            </a:xfrm>
          </p:grpSpPr>
          <p:sp>
            <p:nvSpPr>
              <p:cNvPr id="4413" name="Freeform 4412">
                <a:extLst>
                  <a:ext uri="{FF2B5EF4-FFF2-40B4-BE49-F238E27FC236}">
                    <a16:creationId xmlns:a16="http://schemas.microsoft.com/office/drawing/2014/main" id="{75B99D8F-8CEC-F8C3-DD48-2B104BEA8E8F}"/>
                  </a:ext>
                </a:extLst>
              </p:cNvPr>
              <p:cNvSpPr/>
              <p:nvPr/>
            </p:nvSpPr>
            <p:spPr>
              <a:xfrm>
                <a:off x="7616610"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14" name="Freeform 4413">
                <a:extLst>
                  <a:ext uri="{FF2B5EF4-FFF2-40B4-BE49-F238E27FC236}">
                    <a16:creationId xmlns:a16="http://schemas.microsoft.com/office/drawing/2014/main" id="{D8730205-530E-073A-EB98-C742B7862002}"/>
                  </a:ext>
                </a:extLst>
              </p:cNvPr>
              <p:cNvSpPr/>
              <p:nvPr/>
            </p:nvSpPr>
            <p:spPr>
              <a:xfrm>
                <a:off x="7577217"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10" name="Graphic 55">
              <a:extLst>
                <a:ext uri="{FF2B5EF4-FFF2-40B4-BE49-F238E27FC236}">
                  <a16:creationId xmlns:a16="http://schemas.microsoft.com/office/drawing/2014/main" id="{73DA14B1-DFA5-E5C5-A640-DCBD870661D9}"/>
                </a:ext>
              </a:extLst>
            </p:cNvPr>
            <p:cNvGrpSpPr/>
            <p:nvPr/>
          </p:nvGrpSpPr>
          <p:grpSpPr>
            <a:xfrm>
              <a:off x="7570864" y="1754099"/>
              <a:ext cx="78784" cy="78784"/>
              <a:chOff x="7570864" y="1754099"/>
              <a:chExt cx="78784" cy="78784"/>
            </a:xfrm>
          </p:grpSpPr>
          <p:sp>
            <p:nvSpPr>
              <p:cNvPr id="4411" name="Freeform 4410">
                <a:extLst>
                  <a:ext uri="{FF2B5EF4-FFF2-40B4-BE49-F238E27FC236}">
                    <a16:creationId xmlns:a16="http://schemas.microsoft.com/office/drawing/2014/main" id="{4B315DBE-7FD7-516E-2FBB-D3D6FE925DD0}"/>
                  </a:ext>
                </a:extLst>
              </p:cNvPr>
              <p:cNvSpPr/>
              <p:nvPr/>
            </p:nvSpPr>
            <p:spPr>
              <a:xfrm>
                <a:off x="7610256"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12" name="Freeform 4411">
                <a:extLst>
                  <a:ext uri="{FF2B5EF4-FFF2-40B4-BE49-F238E27FC236}">
                    <a16:creationId xmlns:a16="http://schemas.microsoft.com/office/drawing/2014/main" id="{E2557AA0-FF88-F6FE-77CC-5BBE5C83EF8C}"/>
                  </a:ext>
                </a:extLst>
              </p:cNvPr>
              <p:cNvSpPr/>
              <p:nvPr/>
            </p:nvSpPr>
            <p:spPr>
              <a:xfrm>
                <a:off x="7570864"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grpSp>
        <p:nvGrpSpPr>
          <p:cNvPr id="4807" name="Group 4806">
            <a:extLst>
              <a:ext uri="{FF2B5EF4-FFF2-40B4-BE49-F238E27FC236}">
                <a16:creationId xmlns:a16="http://schemas.microsoft.com/office/drawing/2014/main" id="{A63B32FA-9752-C397-AD0A-9F703E46CD4F}"/>
              </a:ext>
            </a:extLst>
          </p:cNvPr>
          <p:cNvGrpSpPr/>
          <p:nvPr/>
        </p:nvGrpSpPr>
        <p:grpSpPr>
          <a:xfrm>
            <a:off x="994069" y="938402"/>
            <a:ext cx="8341159" cy="2886625"/>
            <a:chOff x="994069" y="936021"/>
            <a:chExt cx="8341159" cy="2886625"/>
          </a:xfrm>
        </p:grpSpPr>
        <p:sp>
          <p:nvSpPr>
            <p:cNvPr id="4808" name="TextBox 4807">
              <a:extLst>
                <a:ext uri="{FF2B5EF4-FFF2-40B4-BE49-F238E27FC236}">
                  <a16:creationId xmlns:a16="http://schemas.microsoft.com/office/drawing/2014/main" id="{FDFAFF4E-A27A-BFFA-715D-50ADA0127CB1}"/>
                </a:ext>
              </a:extLst>
            </p:cNvPr>
            <p:cNvSpPr txBox="1"/>
            <p:nvPr/>
          </p:nvSpPr>
          <p:spPr>
            <a:xfrm>
              <a:off x="1604016" y="3576425"/>
              <a:ext cx="6712024" cy="246221"/>
            </a:xfrm>
            <a:prstGeom prst="rect">
              <a:avLst/>
            </a:prstGeom>
            <a:noFill/>
          </p:spPr>
          <p:txBody>
            <a:bodyPr wrap="squar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Months</a:t>
              </a:r>
            </a:p>
          </p:txBody>
        </p:sp>
        <p:sp>
          <p:nvSpPr>
            <p:cNvPr id="4809" name="TextBox 4808">
              <a:extLst>
                <a:ext uri="{FF2B5EF4-FFF2-40B4-BE49-F238E27FC236}">
                  <a16:creationId xmlns:a16="http://schemas.microsoft.com/office/drawing/2014/main" id="{69E6629B-73F6-D46F-8D18-8F8779C7468E}"/>
                </a:ext>
              </a:extLst>
            </p:cNvPr>
            <p:cNvSpPr txBox="1"/>
            <p:nvPr/>
          </p:nvSpPr>
          <p:spPr>
            <a:xfrm>
              <a:off x="6542205" y="2991629"/>
              <a:ext cx="582089" cy="246221"/>
            </a:xfrm>
            <a:prstGeom prst="rect">
              <a:avLst/>
            </a:prstGeom>
            <a:noFill/>
          </p:spPr>
          <p:txBody>
            <a:bodyPr wrap="square" rtlCol="0">
              <a:spAutoFit/>
            </a:bodyPr>
            <a:lstStyle/>
            <a:p>
              <a:pPr defTabSz="685800" fontAlgn="auto">
                <a:spcBef>
                  <a:spcPts val="0"/>
                </a:spcBef>
                <a:spcAft>
                  <a:spcPts val="0"/>
                </a:spcAft>
              </a:pPr>
              <a:r>
                <a:rPr lang="en-US" sz="1000">
                  <a:solidFill>
                    <a:srgbClr val="5B9BD5">
                      <a:lumMod val="75000"/>
                    </a:srgbClr>
                  </a:solidFill>
                  <a:latin typeface="Calibri" panose="020F0502020204030204"/>
                  <a:ea typeface="+mn-ea"/>
                  <a:cs typeface="+mn-cs"/>
                </a:rPr>
                <a:t>5%</a:t>
              </a:r>
            </a:p>
          </p:txBody>
        </p:sp>
        <p:cxnSp>
          <p:nvCxnSpPr>
            <p:cNvPr id="4810" name="Straight Connector 4809">
              <a:extLst>
                <a:ext uri="{FF2B5EF4-FFF2-40B4-BE49-F238E27FC236}">
                  <a16:creationId xmlns:a16="http://schemas.microsoft.com/office/drawing/2014/main" id="{4D45962E-E551-DC70-845C-960936AA9308}"/>
                </a:ext>
              </a:extLst>
            </p:cNvPr>
            <p:cNvCxnSpPr>
              <a:cxnSpLocks/>
            </p:cNvCxnSpPr>
            <p:nvPr/>
          </p:nvCxnSpPr>
          <p:spPr>
            <a:xfrm flipV="1">
              <a:off x="6855229" y="1025452"/>
              <a:ext cx="0" cy="2348294"/>
            </a:xfrm>
            <a:prstGeom prst="line">
              <a:avLst/>
            </a:prstGeom>
            <a:ln w="19050">
              <a:prstDash val="sysDot"/>
            </a:ln>
            <a:effectLst/>
          </p:spPr>
          <p:style>
            <a:lnRef idx="2">
              <a:schemeClr val="accent1"/>
            </a:lnRef>
            <a:fillRef idx="0">
              <a:schemeClr val="accent1"/>
            </a:fillRef>
            <a:effectRef idx="1">
              <a:schemeClr val="accent1"/>
            </a:effectRef>
            <a:fontRef idx="minor">
              <a:schemeClr val="tx1"/>
            </a:fontRef>
          </p:style>
        </p:cxnSp>
        <p:sp>
          <p:nvSpPr>
            <p:cNvPr id="4811" name="TextBox 4810">
              <a:extLst>
                <a:ext uri="{FF2B5EF4-FFF2-40B4-BE49-F238E27FC236}">
                  <a16:creationId xmlns:a16="http://schemas.microsoft.com/office/drawing/2014/main" id="{1F2B9F0F-3C57-28D1-FC29-815B4D9B2ECD}"/>
                </a:ext>
              </a:extLst>
            </p:cNvPr>
            <p:cNvSpPr txBox="1"/>
            <p:nvPr/>
          </p:nvSpPr>
          <p:spPr>
            <a:xfrm>
              <a:off x="1692834" y="3383846"/>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0</a:t>
              </a:r>
            </a:p>
          </p:txBody>
        </p:sp>
        <p:sp>
          <p:nvSpPr>
            <p:cNvPr id="4812" name="TextBox 4811">
              <a:extLst>
                <a:ext uri="{FF2B5EF4-FFF2-40B4-BE49-F238E27FC236}">
                  <a16:creationId xmlns:a16="http://schemas.microsoft.com/office/drawing/2014/main" id="{8C09C182-641D-5BD0-8DF0-2D964D3D0CB7}"/>
                </a:ext>
              </a:extLst>
            </p:cNvPr>
            <p:cNvSpPr txBox="1"/>
            <p:nvPr/>
          </p:nvSpPr>
          <p:spPr>
            <a:xfrm>
              <a:off x="1902504" y="3383846"/>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a:t>
              </a:r>
            </a:p>
          </p:txBody>
        </p:sp>
        <p:sp>
          <p:nvSpPr>
            <p:cNvPr id="4813" name="TextBox 4812">
              <a:extLst>
                <a:ext uri="{FF2B5EF4-FFF2-40B4-BE49-F238E27FC236}">
                  <a16:creationId xmlns:a16="http://schemas.microsoft.com/office/drawing/2014/main" id="{64FD0ED6-CABE-EA85-E5F2-EE517366810D}"/>
                </a:ext>
              </a:extLst>
            </p:cNvPr>
            <p:cNvSpPr txBox="1"/>
            <p:nvPr/>
          </p:nvSpPr>
          <p:spPr>
            <a:xfrm>
              <a:off x="2106352" y="3383846"/>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a:t>
              </a:r>
            </a:p>
          </p:txBody>
        </p:sp>
        <p:sp>
          <p:nvSpPr>
            <p:cNvPr id="4814" name="TextBox 4813">
              <a:extLst>
                <a:ext uri="{FF2B5EF4-FFF2-40B4-BE49-F238E27FC236}">
                  <a16:creationId xmlns:a16="http://schemas.microsoft.com/office/drawing/2014/main" id="{7D05AB62-801D-04EB-494E-9366214DE553}"/>
                </a:ext>
              </a:extLst>
            </p:cNvPr>
            <p:cNvSpPr txBox="1"/>
            <p:nvPr/>
          </p:nvSpPr>
          <p:spPr>
            <a:xfrm>
              <a:off x="2316024" y="3383846"/>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9</a:t>
              </a:r>
            </a:p>
          </p:txBody>
        </p:sp>
        <p:sp>
          <p:nvSpPr>
            <p:cNvPr id="4815" name="TextBox 4814">
              <a:extLst>
                <a:ext uri="{FF2B5EF4-FFF2-40B4-BE49-F238E27FC236}">
                  <a16:creationId xmlns:a16="http://schemas.microsoft.com/office/drawing/2014/main" id="{42220B55-2100-185C-49F8-2876B8712E26}"/>
                </a:ext>
              </a:extLst>
            </p:cNvPr>
            <p:cNvSpPr txBox="1"/>
            <p:nvPr/>
          </p:nvSpPr>
          <p:spPr>
            <a:xfrm>
              <a:off x="2490731"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12</a:t>
              </a:r>
            </a:p>
          </p:txBody>
        </p:sp>
        <p:sp>
          <p:nvSpPr>
            <p:cNvPr id="4816" name="TextBox 4815">
              <a:extLst>
                <a:ext uri="{FF2B5EF4-FFF2-40B4-BE49-F238E27FC236}">
                  <a16:creationId xmlns:a16="http://schemas.microsoft.com/office/drawing/2014/main" id="{C7602547-D8DA-FCF4-7339-652D7E1B5286}"/>
                </a:ext>
              </a:extLst>
            </p:cNvPr>
            <p:cNvSpPr txBox="1"/>
            <p:nvPr/>
          </p:nvSpPr>
          <p:spPr>
            <a:xfrm>
              <a:off x="2700401"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15</a:t>
              </a:r>
            </a:p>
          </p:txBody>
        </p:sp>
        <p:sp>
          <p:nvSpPr>
            <p:cNvPr id="4817" name="TextBox 4816">
              <a:extLst>
                <a:ext uri="{FF2B5EF4-FFF2-40B4-BE49-F238E27FC236}">
                  <a16:creationId xmlns:a16="http://schemas.microsoft.com/office/drawing/2014/main" id="{65E512D4-5E80-3058-10D5-F06C69EFDBE8}"/>
                </a:ext>
              </a:extLst>
            </p:cNvPr>
            <p:cNvSpPr txBox="1"/>
            <p:nvPr/>
          </p:nvSpPr>
          <p:spPr>
            <a:xfrm>
              <a:off x="2910599"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18</a:t>
              </a:r>
            </a:p>
          </p:txBody>
        </p:sp>
        <p:sp>
          <p:nvSpPr>
            <p:cNvPr id="4818" name="TextBox 4817">
              <a:extLst>
                <a:ext uri="{FF2B5EF4-FFF2-40B4-BE49-F238E27FC236}">
                  <a16:creationId xmlns:a16="http://schemas.microsoft.com/office/drawing/2014/main" id="{0FD7C80C-12D0-97BE-E934-BD7DB94D2E06}"/>
                </a:ext>
              </a:extLst>
            </p:cNvPr>
            <p:cNvSpPr txBox="1"/>
            <p:nvPr/>
          </p:nvSpPr>
          <p:spPr>
            <a:xfrm>
              <a:off x="3126620"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21</a:t>
              </a:r>
            </a:p>
          </p:txBody>
        </p:sp>
        <p:sp>
          <p:nvSpPr>
            <p:cNvPr id="4819" name="TextBox 4818">
              <a:extLst>
                <a:ext uri="{FF2B5EF4-FFF2-40B4-BE49-F238E27FC236}">
                  <a16:creationId xmlns:a16="http://schemas.microsoft.com/office/drawing/2014/main" id="{718FDA0E-EF8C-8C0D-075F-E7D75B9F12FE}"/>
                </a:ext>
              </a:extLst>
            </p:cNvPr>
            <p:cNvSpPr txBox="1"/>
            <p:nvPr/>
          </p:nvSpPr>
          <p:spPr>
            <a:xfrm>
              <a:off x="3335765"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24</a:t>
              </a:r>
            </a:p>
          </p:txBody>
        </p:sp>
        <p:sp>
          <p:nvSpPr>
            <p:cNvPr id="4820" name="TextBox 4819">
              <a:extLst>
                <a:ext uri="{FF2B5EF4-FFF2-40B4-BE49-F238E27FC236}">
                  <a16:creationId xmlns:a16="http://schemas.microsoft.com/office/drawing/2014/main" id="{3A1E7892-8552-7662-ADC3-EE09F48090CD}"/>
                </a:ext>
              </a:extLst>
            </p:cNvPr>
            <p:cNvSpPr txBox="1"/>
            <p:nvPr/>
          </p:nvSpPr>
          <p:spPr>
            <a:xfrm>
              <a:off x="3545436"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27</a:t>
              </a:r>
            </a:p>
          </p:txBody>
        </p:sp>
        <p:sp>
          <p:nvSpPr>
            <p:cNvPr id="4821" name="TextBox 4820">
              <a:extLst>
                <a:ext uri="{FF2B5EF4-FFF2-40B4-BE49-F238E27FC236}">
                  <a16:creationId xmlns:a16="http://schemas.microsoft.com/office/drawing/2014/main" id="{A9E2CE0B-4844-18BE-FAD8-3430F4E26AA8}"/>
                </a:ext>
              </a:extLst>
            </p:cNvPr>
            <p:cNvSpPr txBox="1"/>
            <p:nvPr/>
          </p:nvSpPr>
          <p:spPr>
            <a:xfrm>
              <a:off x="3755634"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30</a:t>
              </a:r>
            </a:p>
          </p:txBody>
        </p:sp>
        <p:sp>
          <p:nvSpPr>
            <p:cNvPr id="4822" name="TextBox 4821">
              <a:extLst>
                <a:ext uri="{FF2B5EF4-FFF2-40B4-BE49-F238E27FC236}">
                  <a16:creationId xmlns:a16="http://schemas.microsoft.com/office/drawing/2014/main" id="{264DAB08-A42C-3884-42DC-37FDF7F775AB}"/>
                </a:ext>
              </a:extLst>
            </p:cNvPr>
            <p:cNvSpPr txBox="1"/>
            <p:nvPr/>
          </p:nvSpPr>
          <p:spPr>
            <a:xfrm>
              <a:off x="3965306"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33</a:t>
              </a:r>
            </a:p>
          </p:txBody>
        </p:sp>
        <p:sp>
          <p:nvSpPr>
            <p:cNvPr id="4823" name="TextBox 4822">
              <a:extLst>
                <a:ext uri="{FF2B5EF4-FFF2-40B4-BE49-F238E27FC236}">
                  <a16:creationId xmlns:a16="http://schemas.microsoft.com/office/drawing/2014/main" id="{A475F160-F35E-9453-0119-3EEE4E612247}"/>
                </a:ext>
              </a:extLst>
            </p:cNvPr>
            <p:cNvSpPr txBox="1"/>
            <p:nvPr/>
          </p:nvSpPr>
          <p:spPr>
            <a:xfrm>
              <a:off x="417287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36</a:t>
              </a:r>
            </a:p>
          </p:txBody>
        </p:sp>
        <p:sp>
          <p:nvSpPr>
            <p:cNvPr id="4824" name="TextBox 4823">
              <a:extLst>
                <a:ext uri="{FF2B5EF4-FFF2-40B4-BE49-F238E27FC236}">
                  <a16:creationId xmlns:a16="http://schemas.microsoft.com/office/drawing/2014/main" id="{1AA46D13-82A2-85AD-3B3B-90F55C69DF8F}"/>
                </a:ext>
              </a:extLst>
            </p:cNvPr>
            <p:cNvSpPr txBox="1"/>
            <p:nvPr/>
          </p:nvSpPr>
          <p:spPr>
            <a:xfrm>
              <a:off x="4382544"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39</a:t>
              </a:r>
            </a:p>
          </p:txBody>
        </p:sp>
        <p:sp>
          <p:nvSpPr>
            <p:cNvPr id="4825" name="TextBox 4824">
              <a:extLst>
                <a:ext uri="{FF2B5EF4-FFF2-40B4-BE49-F238E27FC236}">
                  <a16:creationId xmlns:a16="http://schemas.microsoft.com/office/drawing/2014/main" id="{1C6E5C54-3BB3-9868-7B88-6E07316A06D3}"/>
                </a:ext>
              </a:extLst>
            </p:cNvPr>
            <p:cNvSpPr txBox="1"/>
            <p:nvPr/>
          </p:nvSpPr>
          <p:spPr>
            <a:xfrm>
              <a:off x="460544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42</a:t>
              </a:r>
            </a:p>
          </p:txBody>
        </p:sp>
        <p:sp>
          <p:nvSpPr>
            <p:cNvPr id="4826" name="TextBox 4825">
              <a:extLst>
                <a:ext uri="{FF2B5EF4-FFF2-40B4-BE49-F238E27FC236}">
                  <a16:creationId xmlns:a16="http://schemas.microsoft.com/office/drawing/2014/main" id="{C90105BF-8D16-18AF-B680-0E653A720027}"/>
                </a:ext>
              </a:extLst>
            </p:cNvPr>
            <p:cNvSpPr txBox="1"/>
            <p:nvPr/>
          </p:nvSpPr>
          <p:spPr>
            <a:xfrm>
              <a:off x="481511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45</a:t>
              </a:r>
            </a:p>
          </p:txBody>
        </p:sp>
        <p:sp>
          <p:nvSpPr>
            <p:cNvPr id="4827" name="TextBox 4826">
              <a:extLst>
                <a:ext uri="{FF2B5EF4-FFF2-40B4-BE49-F238E27FC236}">
                  <a16:creationId xmlns:a16="http://schemas.microsoft.com/office/drawing/2014/main" id="{E974DAD0-B140-2FAE-B673-1D08F969BCB6}"/>
                </a:ext>
              </a:extLst>
            </p:cNvPr>
            <p:cNvSpPr txBox="1"/>
            <p:nvPr/>
          </p:nvSpPr>
          <p:spPr>
            <a:xfrm>
              <a:off x="5018435"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48</a:t>
              </a:r>
            </a:p>
          </p:txBody>
        </p:sp>
        <p:sp>
          <p:nvSpPr>
            <p:cNvPr id="4828" name="TextBox 4827">
              <a:extLst>
                <a:ext uri="{FF2B5EF4-FFF2-40B4-BE49-F238E27FC236}">
                  <a16:creationId xmlns:a16="http://schemas.microsoft.com/office/drawing/2014/main" id="{E5FEB621-4220-0BA4-67F1-4B88D8A546B5}"/>
                </a:ext>
              </a:extLst>
            </p:cNvPr>
            <p:cNvSpPr txBox="1"/>
            <p:nvPr/>
          </p:nvSpPr>
          <p:spPr>
            <a:xfrm>
              <a:off x="5234455"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51</a:t>
              </a:r>
            </a:p>
          </p:txBody>
        </p:sp>
        <p:sp>
          <p:nvSpPr>
            <p:cNvPr id="4829" name="TextBox 4828">
              <a:extLst>
                <a:ext uri="{FF2B5EF4-FFF2-40B4-BE49-F238E27FC236}">
                  <a16:creationId xmlns:a16="http://schemas.microsoft.com/office/drawing/2014/main" id="{CE406315-0F6F-AB79-AEF6-33D3117E2F40}"/>
                </a:ext>
              </a:extLst>
            </p:cNvPr>
            <p:cNvSpPr txBox="1"/>
            <p:nvPr/>
          </p:nvSpPr>
          <p:spPr>
            <a:xfrm>
              <a:off x="543195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54</a:t>
              </a:r>
            </a:p>
          </p:txBody>
        </p:sp>
        <p:sp>
          <p:nvSpPr>
            <p:cNvPr id="4830" name="TextBox 4829">
              <a:extLst>
                <a:ext uri="{FF2B5EF4-FFF2-40B4-BE49-F238E27FC236}">
                  <a16:creationId xmlns:a16="http://schemas.microsoft.com/office/drawing/2014/main" id="{511E138F-80EF-8558-B380-C1629176387C}"/>
                </a:ext>
              </a:extLst>
            </p:cNvPr>
            <p:cNvSpPr txBox="1"/>
            <p:nvPr/>
          </p:nvSpPr>
          <p:spPr>
            <a:xfrm>
              <a:off x="5641624"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57</a:t>
              </a:r>
            </a:p>
          </p:txBody>
        </p:sp>
        <p:sp>
          <p:nvSpPr>
            <p:cNvPr id="4831" name="TextBox 4830">
              <a:extLst>
                <a:ext uri="{FF2B5EF4-FFF2-40B4-BE49-F238E27FC236}">
                  <a16:creationId xmlns:a16="http://schemas.microsoft.com/office/drawing/2014/main" id="{F7B14F6B-0CB2-BE0A-F349-6765D20E8DD8}"/>
                </a:ext>
              </a:extLst>
            </p:cNvPr>
            <p:cNvSpPr txBox="1"/>
            <p:nvPr/>
          </p:nvSpPr>
          <p:spPr>
            <a:xfrm>
              <a:off x="5861892"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60</a:t>
              </a:r>
            </a:p>
          </p:txBody>
        </p:sp>
        <p:sp>
          <p:nvSpPr>
            <p:cNvPr id="4832" name="TextBox 4831">
              <a:extLst>
                <a:ext uri="{FF2B5EF4-FFF2-40B4-BE49-F238E27FC236}">
                  <a16:creationId xmlns:a16="http://schemas.microsoft.com/office/drawing/2014/main" id="{60980CE9-3E1B-396B-086B-D94B71D6DA69}"/>
                </a:ext>
              </a:extLst>
            </p:cNvPr>
            <p:cNvSpPr txBox="1"/>
            <p:nvPr/>
          </p:nvSpPr>
          <p:spPr>
            <a:xfrm>
              <a:off x="607156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63</a:t>
              </a:r>
            </a:p>
          </p:txBody>
        </p:sp>
        <p:sp>
          <p:nvSpPr>
            <p:cNvPr id="4833" name="TextBox 4832">
              <a:extLst>
                <a:ext uri="{FF2B5EF4-FFF2-40B4-BE49-F238E27FC236}">
                  <a16:creationId xmlns:a16="http://schemas.microsoft.com/office/drawing/2014/main" id="{29FFC48E-958B-2045-ABC3-D4103DBA6606}"/>
                </a:ext>
              </a:extLst>
            </p:cNvPr>
            <p:cNvSpPr txBox="1"/>
            <p:nvPr/>
          </p:nvSpPr>
          <p:spPr>
            <a:xfrm>
              <a:off x="6275411"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66</a:t>
              </a:r>
            </a:p>
          </p:txBody>
        </p:sp>
        <p:sp>
          <p:nvSpPr>
            <p:cNvPr id="4834" name="TextBox 4833">
              <a:extLst>
                <a:ext uri="{FF2B5EF4-FFF2-40B4-BE49-F238E27FC236}">
                  <a16:creationId xmlns:a16="http://schemas.microsoft.com/office/drawing/2014/main" id="{ED468773-090B-C0D8-002C-E78203FBFFC4}"/>
                </a:ext>
              </a:extLst>
            </p:cNvPr>
            <p:cNvSpPr txBox="1"/>
            <p:nvPr/>
          </p:nvSpPr>
          <p:spPr>
            <a:xfrm>
              <a:off x="6491432"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69</a:t>
              </a:r>
            </a:p>
          </p:txBody>
        </p:sp>
        <p:sp>
          <p:nvSpPr>
            <p:cNvPr id="4835" name="TextBox 4834">
              <a:extLst>
                <a:ext uri="{FF2B5EF4-FFF2-40B4-BE49-F238E27FC236}">
                  <a16:creationId xmlns:a16="http://schemas.microsoft.com/office/drawing/2014/main" id="{BE98DA19-D8F2-17BC-4BAB-EB7100611E3A}"/>
                </a:ext>
              </a:extLst>
            </p:cNvPr>
            <p:cNvSpPr txBox="1"/>
            <p:nvPr/>
          </p:nvSpPr>
          <p:spPr>
            <a:xfrm>
              <a:off x="6698434"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72</a:t>
              </a:r>
            </a:p>
          </p:txBody>
        </p:sp>
        <p:sp>
          <p:nvSpPr>
            <p:cNvPr id="4836" name="TextBox 4835">
              <a:extLst>
                <a:ext uri="{FF2B5EF4-FFF2-40B4-BE49-F238E27FC236}">
                  <a16:creationId xmlns:a16="http://schemas.microsoft.com/office/drawing/2014/main" id="{91E22B3A-A00C-E3E7-9557-9739614DE688}"/>
                </a:ext>
              </a:extLst>
            </p:cNvPr>
            <p:cNvSpPr txBox="1"/>
            <p:nvPr/>
          </p:nvSpPr>
          <p:spPr>
            <a:xfrm>
              <a:off x="6908105"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75</a:t>
              </a:r>
            </a:p>
          </p:txBody>
        </p:sp>
        <p:sp>
          <p:nvSpPr>
            <p:cNvPr id="4837" name="TextBox 4836">
              <a:extLst>
                <a:ext uri="{FF2B5EF4-FFF2-40B4-BE49-F238E27FC236}">
                  <a16:creationId xmlns:a16="http://schemas.microsoft.com/office/drawing/2014/main" id="{4EB0FD8E-B348-CE7C-BBB4-085EA44BDC59}"/>
                </a:ext>
              </a:extLst>
            </p:cNvPr>
            <p:cNvSpPr txBox="1"/>
            <p:nvPr/>
          </p:nvSpPr>
          <p:spPr>
            <a:xfrm>
              <a:off x="711830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78</a:t>
              </a:r>
            </a:p>
          </p:txBody>
        </p:sp>
        <p:sp>
          <p:nvSpPr>
            <p:cNvPr id="4838" name="TextBox 4837">
              <a:extLst>
                <a:ext uri="{FF2B5EF4-FFF2-40B4-BE49-F238E27FC236}">
                  <a16:creationId xmlns:a16="http://schemas.microsoft.com/office/drawing/2014/main" id="{8BFEDEBB-BED7-B972-EC3B-AAA78783BEBE}"/>
                </a:ext>
              </a:extLst>
            </p:cNvPr>
            <p:cNvSpPr txBox="1"/>
            <p:nvPr/>
          </p:nvSpPr>
          <p:spPr>
            <a:xfrm>
              <a:off x="7327974"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81</a:t>
              </a:r>
            </a:p>
          </p:txBody>
        </p:sp>
        <p:sp>
          <p:nvSpPr>
            <p:cNvPr id="4839" name="TextBox 4838">
              <a:extLst>
                <a:ext uri="{FF2B5EF4-FFF2-40B4-BE49-F238E27FC236}">
                  <a16:creationId xmlns:a16="http://schemas.microsoft.com/office/drawing/2014/main" id="{5C00B694-2445-CDD1-9E33-72111C758799}"/>
                </a:ext>
              </a:extLst>
            </p:cNvPr>
            <p:cNvSpPr txBox="1"/>
            <p:nvPr/>
          </p:nvSpPr>
          <p:spPr>
            <a:xfrm>
              <a:off x="7548242"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84</a:t>
              </a:r>
            </a:p>
          </p:txBody>
        </p:sp>
        <p:sp>
          <p:nvSpPr>
            <p:cNvPr id="4840" name="TextBox 4839">
              <a:extLst>
                <a:ext uri="{FF2B5EF4-FFF2-40B4-BE49-F238E27FC236}">
                  <a16:creationId xmlns:a16="http://schemas.microsoft.com/office/drawing/2014/main" id="{AF709634-1C2F-4FFB-4614-A5A679955D30}"/>
                </a:ext>
              </a:extLst>
            </p:cNvPr>
            <p:cNvSpPr txBox="1"/>
            <p:nvPr/>
          </p:nvSpPr>
          <p:spPr>
            <a:xfrm>
              <a:off x="775791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87</a:t>
              </a:r>
            </a:p>
          </p:txBody>
        </p:sp>
        <p:sp>
          <p:nvSpPr>
            <p:cNvPr id="4841" name="TextBox 4840">
              <a:extLst>
                <a:ext uri="{FF2B5EF4-FFF2-40B4-BE49-F238E27FC236}">
                  <a16:creationId xmlns:a16="http://schemas.microsoft.com/office/drawing/2014/main" id="{741312AC-7BC0-7840-2E8E-94D92DBC240C}"/>
                </a:ext>
              </a:extLst>
            </p:cNvPr>
            <p:cNvSpPr txBox="1"/>
            <p:nvPr/>
          </p:nvSpPr>
          <p:spPr>
            <a:xfrm>
              <a:off x="7961761"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90</a:t>
              </a:r>
            </a:p>
          </p:txBody>
        </p:sp>
        <p:sp>
          <p:nvSpPr>
            <p:cNvPr id="4842" name="TextBox 4841">
              <a:extLst>
                <a:ext uri="{FF2B5EF4-FFF2-40B4-BE49-F238E27FC236}">
                  <a16:creationId xmlns:a16="http://schemas.microsoft.com/office/drawing/2014/main" id="{F85C3BB4-A416-E2D7-FCAF-51A335237DDC}"/>
                </a:ext>
              </a:extLst>
            </p:cNvPr>
            <p:cNvSpPr txBox="1"/>
            <p:nvPr/>
          </p:nvSpPr>
          <p:spPr>
            <a:xfrm>
              <a:off x="1222369" y="936021"/>
              <a:ext cx="381836"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100</a:t>
              </a:r>
            </a:p>
          </p:txBody>
        </p:sp>
        <p:sp>
          <p:nvSpPr>
            <p:cNvPr id="4843" name="TextBox 4842">
              <a:extLst>
                <a:ext uri="{FF2B5EF4-FFF2-40B4-BE49-F238E27FC236}">
                  <a16:creationId xmlns:a16="http://schemas.microsoft.com/office/drawing/2014/main" id="{0F280B51-BA6D-5850-F7D6-CFCFB294270A}"/>
                </a:ext>
              </a:extLst>
            </p:cNvPr>
            <p:cNvSpPr txBox="1"/>
            <p:nvPr/>
          </p:nvSpPr>
          <p:spPr>
            <a:xfrm>
              <a:off x="1288094" y="1397325"/>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80</a:t>
              </a:r>
            </a:p>
          </p:txBody>
        </p:sp>
        <p:sp>
          <p:nvSpPr>
            <p:cNvPr id="4844" name="TextBox 4843">
              <a:extLst>
                <a:ext uri="{FF2B5EF4-FFF2-40B4-BE49-F238E27FC236}">
                  <a16:creationId xmlns:a16="http://schemas.microsoft.com/office/drawing/2014/main" id="{913EC5FB-4CD1-73B0-F6AD-173FCBADE01C}"/>
                </a:ext>
              </a:extLst>
            </p:cNvPr>
            <p:cNvSpPr txBox="1"/>
            <p:nvPr/>
          </p:nvSpPr>
          <p:spPr>
            <a:xfrm>
              <a:off x="1288094" y="1847237"/>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60</a:t>
              </a:r>
            </a:p>
          </p:txBody>
        </p:sp>
        <p:sp>
          <p:nvSpPr>
            <p:cNvPr id="4845" name="TextBox 4844">
              <a:extLst>
                <a:ext uri="{FF2B5EF4-FFF2-40B4-BE49-F238E27FC236}">
                  <a16:creationId xmlns:a16="http://schemas.microsoft.com/office/drawing/2014/main" id="{5F98C27F-8C03-2247-ED75-8FB1FBBE7FEF}"/>
                </a:ext>
              </a:extLst>
            </p:cNvPr>
            <p:cNvSpPr txBox="1"/>
            <p:nvPr/>
          </p:nvSpPr>
          <p:spPr>
            <a:xfrm>
              <a:off x="1288094" y="2308540"/>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40</a:t>
              </a:r>
            </a:p>
          </p:txBody>
        </p:sp>
        <p:sp>
          <p:nvSpPr>
            <p:cNvPr id="4846" name="TextBox 4845">
              <a:extLst>
                <a:ext uri="{FF2B5EF4-FFF2-40B4-BE49-F238E27FC236}">
                  <a16:creationId xmlns:a16="http://schemas.microsoft.com/office/drawing/2014/main" id="{5C75EB26-A4F2-4661-7149-4B02366A8018}"/>
                </a:ext>
              </a:extLst>
            </p:cNvPr>
            <p:cNvSpPr txBox="1"/>
            <p:nvPr/>
          </p:nvSpPr>
          <p:spPr>
            <a:xfrm>
              <a:off x="1288094" y="2758453"/>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20</a:t>
              </a:r>
            </a:p>
          </p:txBody>
        </p:sp>
        <p:sp>
          <p:nvSpPr>
            <p:cNvPr id="4847" name="TextBox 4846">
              <a:extLst>
                <a:ext uri="{FF2B5EF4-FFF2-40B4-BE49-F238E27FC236}">
                  <a16:creationId xmlns:a16="http://schemas.microsoft.com/office/drawing/2014/main" id="{18DADEA1-DBBB-D0D4-49A7-D813F53058BB}"/>
                </a:ext>
              </a:extLst>
            </p:cNvPr>
            <p:cNvSpPr txBox="1"/>
            <p:nvPr/>
          </p:nvSpPr>
          <p:spPr>
            <a:xfrm>
              <a:off x="1353816" y="3219756"/>
              <a:ext cx="250390"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0</a:t>
              </a:r>
            </a:p>
          </p:txBody>
        </p:sp>
        <p:sp>
          <p:nvSpPr>
            <p:cNvPr id="4848" name="TextBox 4847">
              <a:extLst>
                <a:ext uri="{FF2B5EF4-FFF2-40B4-BE49-F238E27FC236}">
                  <a16:creationId xmlns:a16="http://schemas.microsoft.com/office/drawing/2014/main" id="{0B2EA014-103F-CD23-8F4C-3FD646BD6C06}"/>
                </a:ext>
              </a:extLst>
            </p:cNvPr>
            <p:cNvSpPr txBox="1"/>
            <p:nvPr/>
          </p:nvSpPr>
          <p:spPr>
            <a:xfrm rot="16200000">
              <a:off x="-77484" y="2066073"/>
              <a:ext cx="2389328" cy="246221"/>
            </a:xfrm>
            <a:prstGeom prst="rect">
              <a:avLst/>
            </a:prstGeom>
            <a:noFill/>
          </p:spPr>
          <p:txBody>
            <a:bodyPr wrap="squar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Progression-Free Survival, %</a:t>
              </a:r>
            </a:p>
          </p:txBody>
        </p:sp>
        <p:sp>
          <p:nvSpPr>
            <p:cNvPr id="4849" name="Freeform 4848">
              <a:extLst>
                <a:ext uri="{FF2B5EF4-FFF2-40B4-BE49-F238E27FC236}">
                  <a16:creationId xmlns:a16="http://schemas.microsoft.com/office/drawing/2014/main" id="{63BDC6A7-B232-73AB-4B70-B7F3B6CFFBEF}"/>
                </a:ext>
              </a:extLst>
            </p:cNvPr>
            <p:cNvSpPr/>
            <p:nvPr/>
          </p:nvSpPr>
          <p:spPr>
            <a:xfrm>
              <a:off x="1604875" y="1033064"/>
              <a:ext cx="6508583" cy="2339718"/>
            </a:xfrm>
            <a:custGeom>
              <a:avLst/>
              <a:gdLst>
                <a:gd name="connsiteX0" fmla="*/ 0 w 6711896"/>
                <a:gd name="connsiteY0" fmla="*/ 0 h 2663410"/>
                <a:gd name="connsiteX1" fmla="*/ 0 w 6711896"/>
                <a:gd name="connsiteY1" fmla="*/ 2663411 h 2663410"/>
                <a:gd name="connsiteX2" fmla="*/ 6711897 w 6711896"/>
                <a:gd name="connsiteY2" fmla="*/ 2663411 h 2663410"/>
              </a:gdLst>
              <a:ahLst/>
              <a:cxnLst>
                <a:cxn ang="0">
                  <a:pos x="connsiteX0" y="connsiteY0"/>
                </a:cxn>
                <a:cxn ang="0">
                  <a:pos x="connsiteX1" y="connsiteY1"/>
                </a:cxn>
                <a:cxn ang="0">
                  <a:pos x="connsiteX2" y="connsiteY2"/>
                </a:cxn>
              </a:cxnLst>
              <a:rect l="l" t="t" r="r" b="b"/>
              <a:pathLst>
                <a:path w="6711896" h="2663410">
                  <a:moveTo>
                    <a:pt x="0" y="0"/>
                  </a:moveTo>
                  <a:lnTo>
                    <a:pt x="0" y="2663411"/>
                  </a:lnTo>
                  <a:lnTo>
                    <a:pt x="6711897" y="2663411"/>
                  </a:lnTo>
                </a:path>
              </a:pathLst>
            </a:custGeom>
            <a:noFill/>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50" name="Freeform 4849">
              <a:extLst>
                <a:ext uri="{FF2B5EF4-FFF2-40B4-BE49-F238E27FC236}">
                  <a16:creationId xmlns:a16="http://schemas.microsoft.com/office/drawing/2014/main" id="{BBD8578E-CC9C-4927-4B07-3CBA9F21D74F}"/>
                </a:ext>
              </a:extLst>
            </p:cNvPr>
            <p:cNvSpPr/>
            <p:nvPr/>
          </p:nvSpPr>
          <p:spPr>
            <a:xfrm>
              <a:off x="453894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51" name="Freeform 4850">
              <a:extLst>
                <a:ext uri="{FF2B5EF4-FFF2-40B4-BE49-F238E27FC236}">
                  <a16:creationId xmlns:a16="http://schemas.microsoft.com/office/drawing/2014/main" id="{07A1EC58-B8F8-BDBC-F13D-E16D780AC89D}"/>
                </a:ext>
              </a:extLst>
            </p:cNvPr>
            <p:cNvSpPr/>
            <p:nvPr/>
          </p:nvSpPr>
          <p:spPr>
            <a:xfrm>
              <a:off x="4120883"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52" name="Freeform 4851">
              <a:extLst>
                <a:ext uri="{FF2B5EF4-FFF2-40B4-BE49-F238E27FC236}">
                  <a16:creationId xmlns:a16="http://schemas.microsoft.com/office/drawing/2014/main" id="{B7BC1C2F-7D56-4027-95CD-5A89B9068325}"/>
                </a:ext>
              </a:extLst>
            </p:cNvPr>
            <p:cNvSpPr/>
            <p:nvPr/>
          </p:nvSpPr>
          <p:spPr>
            <a:xfrm>
              <a:off x="4331821"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53" name="Freeform 4852">
              <a:extLst>
                <a:ext uri="{FF2B5EF4-FFF2-40B4-BE49-F238E27FC236}">
                  <a16:creationId xmlns:a16="http://schemas.microsoft.com/office/drawing/2014/main" id="{29322BA8-D5D3-E236-FA60-EF55B390DAF0}"/>
                </a:ext>
              </a:extLst>
            </p:cNvPr>
            <p:cNvSpPr/>
            <p:nvPr/>
          </p:nvSpPr>
          <p:spPr>
            <a:xfrm>
              <a:off x="475242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54" name="Freeform 4853">
              <a:extLst>
                <a:ext uri="{FF2B5EF4-FFF2-40B4-BE49-F238E27FC236}">
                  <a16:creationId xmlns:a16="http://schemas.microsoft.com/office/drawing/2014/main" id="{357648A0-E060-59CD-1586-45213C83C277}"/>
                </a:ext>
              </a:extLst>
            </p:cNvPr>
            <p:cNvSpPr/>
            <p:nvPr/>
          </p:nvSpPr>
          <p:spPr>
            <a:xfrm>
              <a:off x="3702819"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55" name="Freeform 4854">
              <a:extLst>
                <a:ext uri="{FF2B5EF4-FFF2-40B4-BE49-F238E27FC236}">
                  <a16:creationId xmlns:a16="http://schemas.microsoft.com/office/drawing/2014/main" id="{7886912E-C149-B01A-F963-04DC265A051D}"/>
                </a:ext>
              </a:extLst>
            </p:cNvPr>
            <p:cNvSpPr/>
            <p:nvPr/>
          </p:nvSpPr>
          <p:spPr>
            <a:xfrm>
              <a:off x="3284755"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56" name="Freeform 4855">
              <a:extLst>
                <a:ext uri="{FF2B5EF4-FFF2-40B4-BE49-F238E27FC236}">
                  <a16:creationId xmlns:a16="http://schemas.microsoft.com/office/drawing/2014/main" id="{28A65302-6144-400E-4C41-F14725616BC9}"/>
                </a:ext>
              </a:extLst>
            </p:cNvPr>
            <p:cNvSpPr/>
            <p:nvPr/>
          </p:nvSpPr>
          <p:spPr>
            <a:xfrm>
              <a:off x="3495693"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57" name="Freeform 4856">
              <a:extLst>
                <a:ext uri="{FF2B5EF4-FFF2-40B4-BE49-F238E27FC236}">
                  <a16:creationId xmlns:a16="http://schemas.microsoft.com/office/drawing/2014/main" id="{CA08A410-7B92-4060-B3ED-C5205E77750A}"/>
                </a:ext>
              </a:extLst>
            </p:cNvPr>
            <p:cNvSpPr/>
            <p:nvPr/>
          </p:nvSpPr>
          <p:spPr>
            <a:xfrm>
              <a:off x="3916299"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58" name="Freeform 4857">
              <a:extLst>
                <a:ext uri="{FF2B5EF4-FFF2-40B4-BE49-F238E27FC236}">
                  <a16:creationId xmlns:a16="http://schemas.microsoft.com/office/drawing/2014/main" id="{E88D5678-08B4-7761-79BA-B14C00E76934}"/>
                </a:ext>
              </a:extLst>
            </p:cNvPr>
            <p:cNvSpPr/>
            <p:nvPr/>
          </p:nvSpPr>
          <p:spPr>
            <a:xfrm>
              <a:off x="285906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59" name="Freeform 4858">
              <a:extLst>
                <a:ext uri="{FF2B5EF4-FFF2-40B4-BE49-F238E27FC236}">
                  <a16:creationId xmlns:a16="http://schemas.microsoft.com/office/drawing/2014/main" id="{5F5DF8C4-5373-C3D7-744A-CFC001E8BD74}"/>
                </a:ext>
              </a:extLst>
            </p:cNvPr>
            <p:cNvSpPr/>
            <p:nvPr/>
          </p:nvSpPr>
          <p:spPr>
            <a:xfrm>
              <a:off x="2441003"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60" name="Freeform 4859">
              <a:extLst>
                <a:ext uri="{FF2B5EF4-FFF2-40B4-BE49-F238E27FC236}">
                  <a16:creationId xmlns:a16="http://schemas.microsoft.com/office/drawing/2014/main" id="{BCA49EAE-7006-62BF-927B-A64CA8AFC3B6}"/>
                </a:ext>
              </a:extLst>
            </p:cNvPr>
            <p:cNvSpPr/>
            <p:nvPr/>
          </p:nvSpPr>
          <p:spPr>
            <a:xfrm>
              <a:off x="2651941"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61" name="Freeform 4860">
              <a:extLst>
                <a:ext uri="{FF2B5EF4-FFF2-40B4-BE49-F238E27FC236}">
                  <a16:creationId xmlns:a16="http://schemas.microsoft.com/office/drawing/2014/main" id="{30C02C8F-7D70-6675-B7CA-AD215456455E}"/>
                </a:ext>
              </a:extLst>
            </p:cNvPr>
            <p:cNvSpPr/>
            <p:nvPr/>
          </p:nvSpPr>
          <p:spPr>
            <a:xfrm>
              <a:off x="307254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62" name="Freeform 4861">
              <a:extLst>
                <a:ext uri="{FF2B5EF4-FFF2-40B4-BE49-F238E27FC236}">
                  <a16:creationId xmlns:a16="http://schemas.microsoft.com/office/drawing/2014/main" id="{70A99DB4-25CE-34FA-15F2-DC394F44CEF0}"/>
                </a:ext>
              </a:extLst>
            </p:cNvPr>
            <p:cNvSpPr/>
            <p:nvPr/>
          </p:nvSpPr>
          <p:spPr>
            <a:xfrm>
              <a:off x="2022939"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63" name="Freeform 4862">
              <a:extLst>
                <a:ext uri="{FF2B5EF4-FFF2-40B4-BE49-F238E27FC236}">
                  <a16:creationId xmlns:a16="http://schemas.microsoft.com/office/drawing/2014/main" id="{E47880A0-B0D5-1E4A-FEC4-25EEF81A134E}"/>
                </a:ext>
              </a:extLst>
            </p:cNvPr>
            <p:cNvSpPr/>
            <p:nvPr/>
          </p:nvSpPr>
          <p:spPr>
            <a:xfrm>
              <a:off x="1552776" y="3326056"/>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64" name="Freeform 4863">
              <a:extLst>
                <a:ext uri="{FF2B5EF4-FFF2-40B4-BE49-F238E27FC236}">
                  <a16:creationId xmlns:a16="http://schemas.microsoft.com/office/drawing/2014/main" id="{01547735-70A4-8E24-F2A9-C9E9117C5737}"/>
                </a:ext>
              </a:extLst>
            </p:cNvPr>
            <p:cNvSpPr/>
            <p:nvPr/>
          </p:nvSpPr>
          <p:spPr>
            <a:xfrm>
              <a:off x="1552776" y="2866773"/>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65" name="Freeform 4864">
              <a:extLst>
                <a:ext uri="{FF2B5EF4-FFF2-40B4-BE49-F238E27FC236}">
                  <a16:creationId xmlns:a16="http://schemas.microsoft.com/office/drawing/2014/main" id="{BF494F9E-2D2C-EF44-32E8-28CC85A16A8B}"/>
                </a:ext>
              </a:extLst>
            </p:cNvPr>
            <p:cNvSpPr/>
            <p:nvPr/>
          </p:nvSpPr>
          <p:spPr>
            <a:xfrm>
              <a:off x="1552776" y="2412050"/>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66" name="Freeform 4865">
              <a:extLst>
                <a:ext uri="{FF2B5EF4-FFF2-40B4-BE49-F238E27FC236}">
                  <a16:creationId xmlns:a16="http://schemas.microsoft.com/office/drawing/2014/main" id="{60DF0BA7-8A24-C3ED-2193-8911115F163B}"/>
                </a:ext>
              </a:extLst>
            </p:cNvPr>
            <p:cNvSpPr/>
            <p:nvPr/>
          </p:nvSpPr>
          <p:spPr>
            <a:xfrm>
              <a:off x="1552776" y="1951628"/>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67" name="Freeform 4866">
              <a:extLst>
                <a:ext uri="{FF2B5EF4-FFF2-40B4-BE49-F238E27FC236}">
                  <a16:creationId xmlns:a16="http://schemas.microsoft.com/office/drawing/2014/main" id="{CE274734-C696-8B73-1C38-4A4C20F1E7C8}"/>
                </a:ext>
              </a:extLst>
            </p:cNvPr>
            <p:cNvSpPr/>
            <p:nvPr/>
          </p:nvSpPr>
          <p:spPr>
            <a:xfrm>
              <a:off x="1552776" y="1493485"/>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68" name="Freeform 4867">
              <a:extLst>
                <a:ext uri="{FF2B5EF4-FFF2-40B4-BE49-F238E27FC236}">
                  <a16:creationId xmlns:a16="http://schemas.microsoft.com/office/drawing/2014/main" id="{70E10EB2-2393-9E14-C1AF-5C25071699D9}"/>
                </a:ext>
              </a:extLst>
            </p:cNvPr>
            <p:cNvSpPr/>
            <p:nvPr/>
          </p:nvSpPr>
          <p:spPr>
            <a:xfrm>
              <a:off x="1552776" y="1035344"/>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69" name="Freeform 4868">
              <a:extLst>
                <a:ext uri="{FF2B5EF4-FFF2-40B4-BE49-F238E27FC236}">
                  <a16:creationId xmlns:a16="http://schemas.microsoft.com/office/drawing/2014/main" id="{38A6A7D8-68D3-AF2E-E15A-8549ECFD0769}"/>
                </a:ext>
              </a:extLst>
            </p:cNvPr>
            <p:cNvSpPr/>
            <p:nvPr/>
          </p:nvSpPr>
          <p:spPr>
            <a:xfrm>
              <a:off x="1815813"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70" name="Freeform 4869">
              <a:extLst>
                <a:ext uri="{FF2B5EF4-FFF2-40B4-BE49-F238E27FC236}">
                  <a16:creationId xmlns:a16="http://schemas.microsoft.com/office/drawing/2014/main" id="{01642311-2DFC-5D55-7AF9-49DDA18676FD}"/>
                </a:ext>
              </a:extLst>
            </p:cNvPr>
            <p:cNvSpPr/>
            <p:nvPr/>
          </p:nvSpPr>
          <p:spPr>
            <a:xfrm>
              <a:off x="2236419"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71" name="Freeform 4870">
              <a:extLst>
                <a:ext uri="{FF2B5EF4-FFF2-40B4-BE49-F238E27FC236}">
                  <a16:creationId xmlns:a16="http://schemas.microsoft.com/office/drawing/2014/main" id="{E8B2A972-BF91-CE1D-6E05-EA549F698B51}"/>
                </a:ext>
              </a:extLst>
            </p:cNvPr>
            <p:cNvSpPr/>
            <p:nvPr/>
          </p:nvSpPr>
          <p:spPr>
            <a:xfrm>
              <a:off x="6215015"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72" name="Freeform 4871">
              <a:extLst>
                <a:ext uri="{FF2B5EF4-FFF2-40B4-BE49-F238E27FC236}">
                  <a16:creationId xmlns:a16="http://schemas.microsoft.com/office/drawing/2014/main" id="{B470A037-DFAF-1467-C8E1-E3EFD77D90EF}"/>
                </a:ext>
              </a:extLst>
            </p:cNvPr>
            <p:cNvSpPr/>
            <p:nvPr/>
          </p:nvSpPr>
          <p:spPr>
            <a:xfrm>
              <a:off x="5796951"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73" name="Freeform 4872">
              <a:extLst>
                <a:ext uri="{FF2B5EF4-FFF2-40B4-BE49-F238E27FC236}">
                  <a16:creationId xmlns:a16="http://schemas.microsoft.com/office/drawing/2014/main" id="{DFE918B8-95D1-9ABF-CF25-B43E21E87B71}"/>
                </a:ext>
              </a:extLst>
            </p:cNvPr>
            <p:cNvSpPr/>
            <p:nvPr/>
          </p:nvSpPr>
          <p:spPr>
            <a:xfrm>
              <a:off x="6007889"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74" name="Freeform 4873">
              <a:extLst>
                <a:ext uri="{FF2B5EF4-FFF2-40B4-BE49-F238E27FC236}">
                  <a16:creationId xmlns:a16="http://schemas.microsoft.com/office/drawing/2014/main" id="{9B75D1E8-1754-B3C7-7ACA-B0C88AFE38C8}"/>
                </a:ext>
              </a:extLst>
            </p:cNvPr>
            <p:cNvSpPr/>
            <p:nvPr/>
          </p:nvSpPr>
          <p:spPr>
            <a:xfrm>
              <a:off x="6428495"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75" name="Freeform 4874">
              <a:extLst>
                <a:ext uri="{FF2B5EF4-FFF2-40B4-BE49-F238E27FC236}">
                  <a16:creationId xmlns:a16="http://schemas.microsoft.com/office/drawing/2014/main" id="{F8722057-1E53-6418-62F4-F27C64E515A5}"/>
                </a:ext>
              </a:extLst>
            </p:cNvPr>
            <p:cNvSpPr/>
            <p:nvPr/>
          </p:nvSpPr>
          <p:spPr>
            <a:xfrm>
              <a:off x="537888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76" name="Freeform 4875">
              <a:extLst>
                <a:ext uri="{FF2B5EF4-FFF2-40B4-BE49-F238E27FC236}">
                  <a16:creationId xmlns:a16="http://schemas.microsoft.com/office/drawing/2014/main" id="{19933433-7FCC-E525-D87A-8B239F52CCF1}"/>
                </a:ext>
              </a:extLst>
            </p:cNvPr>
            <p:cNvSpPr/>
            <p:nvPr/>
          </p:nvSpPr>
          <p:spPr>
            <a:xfrm>
              <a:off x="4960823"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77" name="Freeform 4876">
              <a:extLst>
                <a:ext uri="{FF2B5EF4-FFF2-40B4-BE49-F238E27FC236}">
                  <a16:creationId xmlns:a16="http://schemas.microsoft.com/office/drawing/2014/main" id="{BD2E9536-48CE-92D7-1FBC-B727CC444266}"/>
                </a:ext>
              </a:extLst>
            </p:cNvPr>
            <p:cNvSpPr/>
            <p:nvPr/>
          </p:nvSpPr>
          <p:spPr>
            <a:xfrm>
              <a:off x="5171761"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78" name="Freeform 4877">
              <a:extLst>
                <a:ext uri="{FF2B5EF4-FFF2-40B4-BE49-F238E27FC236}">
                  <a16:creationId xmlns:a16="http://schemas.microsoft.com/office/drawing/2014/main" id="{77B474C3-FB07-ED00-E181-B45F664848AB}"/>
                </a:ext>
              </a:extLst>
            </p:cNvPr>
            <p:cNvSpPr/>
            <p:nvPr/>
          </p:nvSpPr>
          <p:spPr>
            <a:xfrm>
              <a:off x="559236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79" name="Freeform 4878">
              <a:extLst>
                <a:ext uri="{FF2B5EF4-FFF2-40B4-BE49-F238E27FC236}">
                  <a16:creationId xmlns:a16="http://schemas.microsoft.com/office/drawing/2014/main" id="{41D10C0B-ADEF-9BBC-D189-C3FDCDEF37A2}"/>
                </a:ext>
              </a:extLst>
            </p:cNvPr>
            <p:cNvSpPr/>
            <p:nvPr/>
          </p:nvSpPr>
          <p:spPr>
            <a:xfrm>
              <a:off x="7899978"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80" name="Freeform 4879">
              <a:extLst>
                <a:ext uri="{FF2B5EF4-FFF2-40B4-BE49-F238E27FC236}">
                  <a16:creationId xmlns:a16="http://schemas.microsoft.com/office/drawing/2014/main" id="{ED0EDE76-3251-0AE3-F302-F0E108F55F24}"/>
                </a:ext>
              </a:extLst>
            </p:cNvPr>
            <p:cNvSpPr/>
            <p:nvPr/>
          </p:nvSpPr>
          <p:spPr>
            <a:xfrm>
              <a:off x="7481914"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81" name="Freeform 4880">
              <a:extLst>
                <a:ext uri="{FF2B5EF4-FFF2-40B4-BE49-F238E27FC236}">
                  <a16:creationId xmlns:a16="http://schemas.microsoft.com/office/drawing/2014/main" id="{8F01F5A5-FADF-4ABA-20FF-7335049A0E1D}"/>
                </a:ext>
              </a:extLst>
            </p:cNvPr>
            <p:cNvSpPr/>
            <p:nvPr/>
          </p:nvSpPr>
          <p:spPr>
            <a:xfrm>
              <a:off x="7692852"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82" name="Freeform 4881">
              <a:extLst>
                <a:ext uri="{FF2B5EF4-FFF2-40B4-BE49-F238E27FC236}">
                  <a16:creationId xmlns:a16="http://schemas.microsoft.com/office/drawing/2014/main" id="{8651ED67-CEAF-C379-C2CC-B8E800C66388}"/>
                </a:ext>
              </a:extLst>
            </p:cNvPr>
            <p:cNvSpPr/>
            <p:nvPr/>
          </p:nvSpPr>
          <p:spPr>
            <a:xfrm>
              <a:off x="8113458"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83" name="Freeform 4882">
              <a:extLst>
                <a:ext uri="{FF2B5EF4-FFF2-40B4-BE49-F238E27FC236}">
                  <a16:creationId xmlns:a16="http://schemas.microsoft.com/office/drawing/2014/main" id="{6DB5CA07-294D-2A49-0BAD-439363FF35DB}"/>
                </a:ext>
              </a:extLst>
            </p:cNvPr>
            <p:cNvSpPr/>
            <p:nvPr/>
          </p:nvSpPr>
          <p:spPr>
            <a:xfrm>
              <a:off x="7063850"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84" name="Freeform 4883">
              <a:extLst>
                <a:ext uri="{FF2B5EF4-FFF2-40B4-BE49-F238E27FC236}">
                  <a16:creationId xmlns:a16="http://schemas.microsoft.com/office/drawing/2014/main" id="{FD3E248C-8E11-7070-8B7C-252BCDD3FD91}"/>
                </a:ext>
              </a:extLst>
            </p:cNvPr>
            <p:cNvSpPr/>
            <p:nvPr/>
          </p:nvSpPr>
          <p:spPr>
            <a:xfrm>
              <a:off x="6645786"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85" name="Freeform 4884">
              <a:extLst>
                <a:ext uri="{FF2B5EF4-FFF2-40B4-BE49-F238E27FC236}">
                  <a16:creationId xmlns:a16="http://schemas.microsoft.com/office/drawing/2014/main" id="{32065DA1-05C6-E328-DC6A-5EB9724D4580}"/>
                </a:ext>
              </a:extLst>
            </p:cNvPr>
            <p:cNvSpPr/>
            <p:nvPr/>
          </p:nvSpPr>
          <p:spPr>
            <a:xfrm>
              <a:off x="6856724"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886" name="Freeform 4885">
              <a:extLst>
                <a:ext uri="{FF2B5EF4-FFF2-40B4-BE49-F238E27FC236}">
                  <a16:creationId xmlns:a16="http://schemas.microsoft.com/office/drawing/2014/main" id="{9304037B-3085-4F83-4734-AC75BB8D4158}"/>
                </a:ext>
              </a:extLst>
            </p:cNvPr>
            <p:cNvSpPr/>
            <p:nvPr/>
          </p:nvSpPr>
          <p:spPr>
            <a:xfrm>
              <a:off x="7277330"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4887" name="Graphic 55">
              <a:extLst>
                <a:ext uri="{FF2B5EF4-FFF2-40B4-BE49-F238E27FC236}">
                  <a16:creationId xmlns:a16="http://schemas.microsoft.com/office/drawing/2014/main" id="{BC723DD1-4D19-630E-42E8-81A52A146897}"/>
                </a:ext>
              </a:extLst>
            </p:cNvPr>
            <p:cNvGrpSpPr/>
            <p:nvPr/>
          </p:nvGrpSpPr>
          <p:grpSpPr>
            <a:xfrm>
              <a:off x="1775151" y="996594"/>
              <a:ext cx="6080352" cy="2255382"/>
              <a:chOff x="1775151" y="583774"/>
              <a:chExt cx="6080352" cy="2514737"/>
            </a:xfrm>
            <a:noFill/>
          </p:grpSpPr>
          <p:sp>
            <p:nvSpPr>
              <p:cNvPr id="4913" name="Freeform 4912">
                <a:extLst>
                  <a:ext uri="{FF2B5EF4-FFF2-40B4-BE49-F238E27FC236}">
                    <a16:creationId xmlns:a16="http://schemas.microsoft.com/office/drawing/2014/main" id="{211AA4E3-07A7-A9A5-1BEB-82C1B7A2BDC2}"/>
                  </a:ext>
                </a:extLst>
              </p:cNvPr>
              <p:cNvSpPr/>
              <p:nvPr/>
            </p:nvSpPr>
            <p:spPr>
              <a:xfrm>
                <a:off x="1814543" y="620625"/>
                <a:ext cx="5978695" cy="1512146"/>
              </a:xfrm>
              <a:custGeom>
                <a:avLst/>
                <a:gdLst>
                  <a:gd name="connsiteX0" fmla="*/ 5978696 w 5978695"/>
                  <a:gd name="connsiteY0" fmla="*/ 1512146 h 1512146"/>
                  <a:gd name="connsiteX1" fmla="*/ 5035828 w 5978695"/>
                  <a:gd name="connsiteY1" fmla="*/ 1512146 h 1512146"/>
                  <a:gd name="connsiteX2" fmla="*/ 5035828 w 5978695"/>
                  <a:gd name="connsiteY2" fmla="*/ 1413031 h 1512146"/>
                  <a:gd name="connsiteX3" fmla="*/ 4849034 w 5978695"/>
                  <a:gd name="connsiteY3" fmla="*/ 1413031 h 1512146"/>
                  <a:gd name="connsiteX4" fmla="*/ 4849034 w 5978695"/>
                  <a:gd name="connsiteY4" fmla="*/ 1329164 h 1512146"/>
                  <a:gd name="connsiteX5" fmla="*/ 4640637 w 5978695"/>
                  <a:gd name="connsiteY5" fmla="*/ 1329164 h 1512146"/>
                  <a:gd name="connsiteX6" fmla="*/ 4640637 w 5978695"/>
                  <a:gd name="connsiteY6" fmla="*/ 1250380 h 1512146"/>
                  <a:gd name="connsiteX7" fmla="*/ 4302628 w 5978695"/>
                  <a:gd name="connsiteY7" fmla="*/ 1250380 h 1512146"/>
                  <a:gd name="connsiteX8" fmla="*/ 4302628 w 5978695"/>
                  <a:gd name="connsiteY8" fmla="*/ 1172866 h 1512146"/>
                  <a:gd name="connsiteX9" fmla="*/ 4100585 w 5978695"/>
                  <a:gd name="connsiteY9" fmla="*/ 1172866 h 1512146"/>
                  <a:gd name="connsiteX10" fmla="*/ 4100585 w 5978695"/>
                  <a:gd name="connsiteY10" fmla="*/ 1099165 h 1512146"/>
                  <a:gd name="connsiteX11" fmla="*/ 3685062 w 5978695"/>
                  <a:gd name="connsiteY11" fmla="*/ 1099165 h 1512146"/>
                  <a:gd name="connsiteX12" fmla="*/ 3685062 w 5978695"/>
                  <a:gd name="connsiteY12" fmla="*/ 1030547 h 1512146"/>
                  <a:gd name="connsiteX13" fmla="*/ 3509704 w 5978695"/>
                  <a:gd name="connsiteY13" fmla="*/ 1030547 h 1512146"/>
                  <a:gd name="connsiteX14" fmla="*/ 3509704 w 5978695"/>
                  <a:gd name="connsiteY14" fmla="*/ 977177 h 1512146"/>
                  <a:gd name="connsiteX15" fmla="*/ 3373738 w 5978695"/>
                  <a:gd name="connsiteY15" fmla="*/ 977177 h 1512146"/>
                  <a:gd name="connsiteX16" fmla="*/ 3373738 w 5978695"/>
                  <a:gd name="connsiteY16" fmla="*/ 918724 h 1512146"/>
                  <a:gd name="connsiteX17" fmla="*/ 3214899 w 5978695"/>
                  <a:gd name="connsiteY17" fmla="*/ 918724 h 1512146"/>
                  <a:gd name="connsiteX18" fmla="*/ 3214899 w 5978695"/>
                  <a:gd name="connsiteY18" fmla="*/ 859001 h 1512146"/>
                  <a:gd name="connsiteX19" fmla="*/ 3092911 w 5978695"/>
                  <a:gd name="connsiteY19" fmla="*/ 859001 h 1512146"/>
                  <a:gd name="connsiteX20" fmla="*/ 3092911 w 5978695"/>
                  <a:gd name="connsiteY20" fmla="*/ 805631 h 1512146"/>
                  <a:gd name="connsiteX21" fmla="*/ 2894680 w 5978695"/>
                  <a:gd name="connsiteY21" fmla="*/ 805631 h 1512146"/>
                  <a:gd name="connsiteX22" fmla="*/ 2894680 w 5978695"/>
                  <a:gd name="connsiteY22" fmla="*/ 756073 h 1512146"/>
                  <a:gd name="connsiteX23" fmla="*/ 2716780 w 5978695"/>
                  <a:gd name="connsiteY23" fmla="*/ 756073 h 1512146"/>
                  <a:gd name="connsiteX24" fmla="*/ 2716780 w 5978695"/>
                  <a:gd name="connsiteY24" fmla="*/ 712869 h 1512146"/>
                  <a:gd name="connsiteX25" fmla="*/ 2701532 w 5978695"/>
                  <a:gd name="connsiteY25" fmla="*/ 712869 h 1512146"/>
                  <a:gd name="connsiteX26" fmla="*/ 2701532 w 5978695"/>
                  <a:gd name="connsiteY26" fmla="*/ 653146 h 1512146"/>
                  <a:gd name="connsiteX27" fmla="*/ 1972144 w 5978695"/>
                  <a:gd name="connsiteY27" fmla="*/ 653146 h 1512146"/>
                  <a:gd name="connsiteX28" fmla="*/ 1972144 w 5978695"/>
                  <a:gd name="connsiteY28" fmla="*/ 599776 h 1512146"/>
                  <a:gd name="connsiteX29" fmla="*/ 1945459 w 5978695"/>
                  <a:gd name="connsiteY29" fmla="*/ 599776 h 1512146"/>
                  <a:gd name="connsiteX30" fmla="*/ 1945459 w 5978695"/>
                  <a:gd name="connsiteY30" fmla="*/ 548947 h 1512146"/>
                  <a:gd name="connsiteX31" fmla="*/ 1826012 w 5978695"/>
                  <a:gd name="connsiteY31" fmla="*/ 548947 h 1512146"/>
                  <a:gd name="connsiteX32" fmla="*/ 1826012 w 5978695"/>
                  <a:gd name="connsiteY32" fmla="*/ 494307 h 1512146"/>
                  <a:gd name="connsiteX33" fmla="*/ 1555351 w 5978695"/>
                  <a:gd name="connsiteY33" fmla="*/ 494307 h 1512146"/>
                  <a:gd name="connsiteX34" fmla="*/ 1555351 w 5978695"/>
                  <a:gd name="connsiteY34" fmla="*/ 443478 h 1512146"/>
                  <a:gd name="connsiteX35" fmla="*/ 1540102 w 5978695"/>
                  <a:gd name="connsiteY35" fmla="*/ 443478 h 1512146"/>
                  <a:gd name="connsiteX36" fmla="*/ 1540102 w 5978695"/>
                  <a:gd name="connsiteY36" fmla="*/ 393920 h 1512146"/>
                  <a:gd name="connsiteX37" fmla="*/ 1463859 w 5978695"/>
                  <a:gd name="connsiteY37" fmla="*/ 393920 h 1512146"/>
                  <a:gd name="connsiteX38" fmla="*/ 1463859 w 5978695"/>
                  <a:gd name="connsiteY38" fmla="*/ 349446 h 1512146"/>
                  <a:gd name="connsiteX39" fmla="*/ 1349495 w 5978695"/>
                  <a:gd name="connsiteY39" fmla="*/ 349446 h 1512146"/>
                  <a:gd name="connsiteX40" fmla="*/ 1349495 w 5978695"/>
                  <a:gd name="connsiteY40" fmla="*/ 288451 h 1512146"/>
                  <a:gd name="connsiteX41" fmla="*/ 1340600 w 5978695"/>
                  <a:gd name="connsiteY41" fmla="*/ 288451 h 1512146"/>
                  <a:gd name="connsiteX42" fmla="*/ 1340600 w 5978695"/>
                  <a:gd name="connsiteY42" fmla="*/ 237623 h 1512146"/>
                  <a:gd name="connsiteX43" fmla="*/ 1110602 w 5978695"/>
                  <a:gd name="connsiteY43" fmla="*/ 237623 h 1512146"/>
                  <a:gd name="connsiteX44" fmla="*/ 1110602 w 5978695"/>
                  <a:gd name="connsiteY44" fmla="*/ 198231 h 1512146"/>
                  <a:gd name="connsiteX45" fmla="*/ 1000050 w 5978695"/>
                  <a:gd name="connsiteY45" fmla="*/ 198231 h 1512146"/>
                  <a:gd name="connsiteX46" fmla="*/ 1000050 w 5978695"/>
                  <a:gd name="connsiteY46" fmla="*/ 144861 h 1512146"/>
                  <a:gd name="connsiteX47" fmla="*/ 974635 w 5978695"/>
                  <a:gd name="connsiteY47" fmla="*/ 144861 h 1512146"/>
                  <a:gd name="connsiteX48" fmla="*/ 974635 w 5978695"/>
                  <a:gd name="connsiteY48" fmla="*/ 95303 h 1512146"/>
                  <a:gd name="connsiteX49" fmla="*/ 432042 w 5978695"/>
                  <a:gd name="connsiteY49" fmla="*/ 95303 h 1512146"/>
                  <a:gd name="connsiteX50" fmla="*/ 432042 w 5978695"/>
                  <a:gd name="connsiteY50" fmla="*/ 47016 h 1512146"/>
                  <a:gd name="connsiteX51" fmla="*/ 222374 w 5978695"/>
                  <a:gd name="connsiteY51" fmla="*/ 47016 h 1512146"/>
                  <a:gd name="connsiteX52" fmla="*/ 222374 w 5978695"/>
                  <a:gd name="connsiteY52" fmla="*/ 34309 h 1512146"/>
                  <a:gd name="connsiteX53" fmla="*/ 129613 w 5978695"/>
                  <a:gd name="connsiteY53" fmla="*/ 34309 h 1512146"/>
                  <a:gd name="connsiteX54" fmla="*/ 129613 w 5978695"/>
                  <a:gd name="connsiteY54" fmla="*/ 12707 h 1512146"/>
                  <a:gd name="connsiteX55" fmla="*/ 68618 w 5978695"/>
                  <a:gd name="connsiteY55" fmla="*/ 12707 h 1512146"/>
                  <a:gd name="connsiteX56" fmla="*/ 68618 w 5978695"/>
                  <a:gd name="connsiteY56" fmla="*/ 0 h 1512146"/>
                  <a:gd name="connsiteX57" fmla="*/ 0 w 5978695"/>
                  <a:gd name="connsiteY57" fmla="*/ 0 h 151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78695" h="1512146">
                    <a:moveTo>
                      <a:pt x="5978696" y="1512146"/>
                    </a:moveTo>
                    <a:lnTo>
                      <a:pt x="5035828" y="1512146"/>
                    </a:lnTo>
                    <a:lnTo>
                      <a:pt x="5035828" y="1413031"/>
                    </a:lnTo>
                    <a:lnTo>
                      <a:pt x="4849034" y="1413031"/>
                    </a:lnTo>
                    <a:lnTo>
                      <a:pt x="4849034" y="1329164"/>
                    </a:lnTo>
                    <a:lnTo>
                      <a:pt x="4640637" y="1329164"/>
                    </a:lnTo>
                    <a:lnTo>
                      <a:pt x="4640637" y="1250380"/>
                    </a:lnTo>
                    <a:lnTo>
                      <a:pt x="4302628" y="1250380"/>
                    </a:lnTo>
                    <a:lnTo>
                      <a:pt x="4302628" y="1172866"/>
                    </a:lnTo>
                    <a:lnTo>
                      <a:pt x="4100585" y="1172866"/>
                    </a:lnTo>
                    <a:lnTo>
                      <a:pt x="4100585" y="1099165"/>
                    </a:lnTo>
                    <a:lnTo>
                      <a:pt x="3685062" y="1099165"/>
                    </a:lnTo>
                    <a:lnTo>
                      <a:pt x="3685062" y="1030547"/>
                    </a:lnTo>
                    <a:lnTo>
                      <a:pt x="3509704" y="1030547"/>
                    </a:lnTo>
                    <a:lnTo>
                      <a:pt x="3509704" y="977177"/>
                    </a:lnTo>
                    <a:lnTo>
                      <a:pt x="3373738" y="977177"/>
                    </a:lnTo>
                    <a:lnTo>
                      <a:pt x="3373738" y="918724"/>
                    </a:lnTo>
                    <a:lnTo>
                      <a:pt x="3214899" y="918724"/>
                    </a:lnTo>
                    <a:lnTo>
                      <a:pt x="3214899" y="859001"/>
                    </a:lnTo>
                    <a:lnTo>
                      <a:pt x="3092911" y="859001"/>
                    </a:lnTo>
                    <a:lnTo>
                      <a:pt x="3092911" y="805631"/>
                    </a:lnTo>
                    <a:lnTo>
                      <a:pt x="2894680" y="805631"/>
                    </a:lnTo>
                    <a:lnTo>
                      <a:pt x="2894680" y="756073"/>
                    </a:lnTo>
                    <a:lnTo>
                      <a:pt x="2716780" y="756073"/>
                    </a:lnTo>
                    <a:lnTo>
                      <a:pt x="2716780" y="712869"/>
                    </a:lnTo>
                    <a:lnTo>
                      <a:pt x="2701532" y="712869"/>
                    </a:lnTo>
                    <a:lnTo>
                      <a:pt x="2701532" y="653146"/>
                    </a:lnTo>
                    <a:lnTo>
                      <a:pt x="1972144" y="653146"/>
                    </a:lnTo>
                    <a:lnTo>
                      <a:pt x="1972144" y="599776"/>
                    </a:lnTo>
                    <a:lnTo>
                      <a:pt x="1945459" y="599776"/>
                    </a:lnTo>
                    <a:lnTo>
                      <a:pt x="1945459" y="548947"/>
                    </a:lnTo>
                    <a:lnTo>
                      <a:pt x="1826012" y="548947"/>
                    </a:lnTo>
                    <a:lnTo>
                      <a:pt x="1826012" y="494307"/>
                    </a:lnTo>
                    <a:lnTo>
                      <a:pt x="1555351" y="494307"/>
                    </a:lnTo>
                    <a:lnTo>
                      <a:pt x="1555351" y="443478"/>
                    </a:lnTo>
                    <a:lnTo>
                      <a:pt x="1540102" y="443478"/>
                    </a:lnTo>
                    <a:lnTo>
                      <a:pt x="1540102" y="393920"/>
                    </a:lnTo>
                    <a:lnTo>
                      <a:pt x="1463859" y="393920"/>
                    </a:lnTo>
                    <a:lnTo>
                      <a:pt x="1463859" y="349446"/>
                    </a:lnTo>
                    <a:lnTo>
                      <a:pt x="1349495" y="349446"/>
                    </a:lnTo>
                    <a:lnTo>
                      <a:pt x="1349495" y="288451"/>
                    </a:lnTo>
                    <a:lnTo>
                      <a:pt x="1340600" y="288451"/>
                    </a:lnTo>
                    <a:lnTo>
                      <a:pt x="1340600" y="237623"/>
                    </a:lnTo>
                    <a:lnTo>
                      <a:pt x="1110602" y="237623"/>
                    </a:lnTo>
                    <a:lnTo>
                      <a:pt x="1110602" y="198231"/>
                    </a:lnTo>
                    <a:lnTo>
                      <a:pt x="1000050" y="198231"/>
                    </a:lnTo>
                    <a:lnTo>
                      <a:pt x="1000050" y="144861"/>
                    </a:lnTo>
                    <a:lnTo>
                      <a:pt x="974635" y="144861"/>
                    </a:lnTo>
                    <a:lnTo>
                      <a:pt x="974635" y="95303"/>
                    </a:lnTo>
                    <a:lnTo>
                      <a:pt x="432042" y="95303"/>
                    </a:lnTo>
                    <a:lnTo>
                      <a:pt x="432042" y="47016"/>
                    </a:lnTo>
                    <a:lnTo>
                      <a:pt x="222374" y="47016"/>
                    </a:lnTo>
                    <a:lnTo>
                      <a:pt x="222374" y="34309"/>
                    </a:lnTo>
                    <a:lnTo>
                      <a:pt x="129613" y="34309"/>
                    </a:lnTo>
                    <a:lnTo>
                      <a:pt x="129613" y="12707"/>
                    </a:lnTo>
                    <a:lnTo>
                      <a:pt x="68618" y="12707"/>
                    </a:lnTo>
                    <a:lnTo>
                      <a:pt x="68618" y="0"/>
                    </a:lnTo>
                    <a:lnTo>
                      <a:pt x="0" y="0"/>
                    </a:lnTo>
                  </a:path>
                </a:pathLst>
              </a:custGeom>
              <a:noFill/>
              <a:ln w="12700" cap="flat">
                <a:solidFill>
                  <a:schemeClr val="accent5">
                    <a:lumMod val="75000"/>
                  </a:schemeClr>
                </a:solidFill>
                <a:custDash>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14" name="Freeform 4913">
                <a:extLst>
                  <a:ext uri="{FF2B5EF4-FFF2-40B4-BE49-F238E27FC236}">
                    <a16:creationId xmlns:a16="http://schemas.microsoft.com/office/drawing/2014/main" id="{48C156D1-3AC8-C4B5-3E67-AA05915638C3}"/>
                  </a:ext>
                </a:extLst>
              </p:cNvPr>
              <p:cNvSpPr/>
              <p:nvPr/>
            </p:nvSpPr>
            <p:spPr>
              <a:xfrm>
                <a:off x="1823438" y="623166"/>
                <a:ext cx="5087927" cy="2435953"/>
              </a:xfrm>
              <a:custGeom>
                <a:avLst/>
                <a:gdLst>
                  <a:gd name="connsiteX0" fmla="*/ 0 w 5087927"/>
                  <a:gd name="connsiteY0" fmla="*/ 0 h 2435953"/>
                  <a:gd name="connsiteX1" fmla="*/ 0 w 5087927"/>
                  <a:gd name="connsiteY1" fmla="*/ 47016 h 2435953"/>
                  <a:gd name="connsiteX2" fmla="*/ 198231 w 5087927"/>
                  <a:gd name="connsiteY2" fmla="*/ 47016 h 2435953"/>
                  <a:gd name="connsiteX3" fmla="*/ 198231 w 5087927"/>
                  <a:gd name="connsiteY3" fmla="*/ 92762 h 2435953"/>
                  <a:gd name="connsiteX4" fmla="*/ 213479 w 5087927"/>
                  <a:gd name="connsiteY4" fmla="*/ 92762 h 2435953"/>
                  <a:gd name="connsiteX5" fmla="*/ 213479 w 5087927"/>
                  <a:gd name="connsiteY5" fmla="*/ 114364 h 2435953"/>
                  <a:gd name="connsiteX6" fmla="*/ 326573 w 5087927"/>
                  <a:gd name="connsiteY6" fmla="*/ 114364 h 2435953"/>
                  <a:gd name="connsiteX7" fmla="*/ 326573 w 5087927"/>
                  <a:gd name="connsiteY7" fmla="*/ 139778 h 2435953"/>
                  <a:gd name="connsiteX8" fmla="*/ 382484 w 5087927"/>
                  <a:gd name="connsiteY8" fmla="*/ 139778 h 2435953"/>
                  <a:gd name="connsiteX9" fmla="*/ 382484 w 5087927"/>
                  <a:gd name="connsiteY9" fmla="*/ 163922 h 2435953"/>
                  <a:gd name="connsiteX10" fmla="*/ 601046 w 5087927"/>
                  <a:gd name="connsiteY10" fmla="*/ 163922 h 2435953"/>
                  <a:gd name="connsiteX11" fmla="*/ 601046 w 5087927"/>
                  <a:gd name="connsiteY11" fmla="*/ 185524 h 2435953"/>
                  <a:gd name="connsiteX12" fmla="*/ 615024 w 5087927"/>
                  <a:gd name="connsiteY12" fmla="*/ 185524 h 2435953"/>
                  <a:gd name="connsiteX13" fmla="*/ 615024 w 5087927"/>
                  <a:gd name="connsiteY13" fmla="*/ 210938 h 2435953"/>
                  <a:gd name="connsiteX14" fmla="*/ 629002 w 5087927"/>
                  <a:gd name="connsiteY14" fmla="*/ 210938 h 2435953"/>
                  <a:gd name="connsiteX15" fmla="*/ 629002 w 5087927"/>
                  <a:gd name="connsiteY15" fmla="*/ 228728 h 2435953"/>
                  <a:gd name="connsiteX16" fmla="*/ 756073 w 5087927"/>
                  <a:gd name="connsiteY16" fmla="*/ 228728 h 2435953"/>
                  <a:gd name="connsiteX17" fmla="*/ 756073 w 5087927"/>
                  <a:gd name="connsiteY17" fmla="*/ 255413 h 2435953"/>
                  <a:gd name="connsiteX18" fmla="*/ 764968 w 5087927"/>
                  <a:gd name="connsiteY18" fmla="*/ 255413 h 2435953"/>
                  <a:gd name="connsiteX19" fmla="*/ 764968 w 5087927"/>
                  <a:gd name="connsiteY19" fmla="*/ 282098 h 2435953"/>
                  <a:gd name="connsiteX20" fmla="*/ 770051 w 5087927"/>
                  <a:gd name="connsiteY20" fmla="*/ 282098 h 2435953"/>
                  <a:gd name="connsiteX21" fmla="*/ 770051 w 5087927"/>
                  <a:gd name="connsiteY21" fmla="*/ 306241 h 2435953"/>
                  <a:gd name="connsiteX22" fmla="*/ 775134 w 5087927"/>
                  <a:gd name="connsiteY22" fmla="*/ 306241 h 2435953"/>
                  <a:gd name="connsiteX23" fmla="*/ 775134 w 5087927"/>
                  <a:gd name="connsiteY23" fmla="*/ 376131 h 2435953"/>
                  <a:gd name="connsiteX24" fmla="*/ 777675 w 5087927"/>
                  <a:gd name="connsiteY24" fmla="*/ 376131 h 2435953"/>
                  <a:gd name="connsiteX25" fmla="*/ 777675 w 5087927"/>
                  <a:gd name="connsiteY25" fmla="*/ 401545 h 2435953"/>
                  <a:gd name="connsiteX26" fmla="*/ 781487 w 5087927"/>
                  <a:gd name="connsiteY26" fmla="*/ 401545 h 2435953"/>
                  <a:gd name="connsiteX27" fmla="*/ 781487 w 5087927"/>
                  <a:gd name="connsiteY27" fmla="*/ 424418 h 2435953"/>
                  <a:gd name="connsiteX28" fmla="*/ 784029 w 5087927"/>
                  <a:gd name="connsiteY28" fmla="*/ 424418 h 2435953"/>
                  <a:gd name="connsiteX29" fmla="*/ 784029 w 5087927"/>
                  <a:gd name="connsiteY29" fmla="*/ 470163 h 2435953"/>
                  <a:gd name="connsiteX30" fmla="*/ 789112 w 5087927"/>
                  <a:gd name="connsiteY30" fmla="*/ 470163 h 2435953"/>
                  <a:gd name="connsiteX31" fmla="*/ 789112 w 5087927"/>
                  <a:gd name="connsiteY31" fmla="*/ 517179 h 2435953"/>
                  <a:gd name="connsiteX32" fmla="*/ 814526 w 5087927"/>
                  <a:gd name="connsiteY32" fmla="*/ 517179 h 2435953"/>
                  <a:gd name="connsiteX33" fmla="*/ 814526 w 5087927"/>
                  <a:gd name="connsiteY33" fmla="*/ 542594 h 2435953"/>
                  <a:gd name="connsiteX34" fmla="*/ 842481 w 5087927"/>
                  <a:gd name="connsiteY34" fmla="*/ 542594 h 2435953"/>
                  <a:gd name="connsiteX35" fmla="*/ 842481 w 5087927"/>
                  <a:gd name="connsiteY35" fmla="*/ 566737 h 2435953"/>
                  <a:gd name="connsiteX36" fmla="*/ 936514 w 5087927"/>
                  <a:gd name="connsiteY36" fmla="*/ 566737 h 2435953"/>
                  <a:gd name="connsiteX37" fmla="*/ 936514 w 5087927"/>
                  <a:gd name="connsiteY37" fmla="*/ 588339 h 2435953"/>
                  <a:gd name="connsiteX38" fmla="*/ 942868 w 5087927"/>
                  <a:gd name="connsiteY38" fmla="*/ 588339 h 2435953"/>
                  <a:gd name="connsiteX39" fmla="*/ 942868 w 5087927"/>
                  <a:gd name="connsiteY39" fmla="*/ 609941 h 2435953"/>
                  <a:gd name="connsiteX40" fmla="*/ 969553 w 5087927"/>
                  <a:gd name="connsiteY40" fmla="*/ 609941 h 2435953"/>
                  <a:gd name="connsiteX41" fmla="*/ 969553 w 5087927"/>
                  <a:gd name="connsiteY41" fmla="*/ 636626 h 2435953"/>
                  <a:gd name="connsiteX42" fmla="*/ 977177 w 5087927"/>
                  <a:gd name="connsiteY42" fmla="*/ 636626 h 2435953"/>
                  <a:gd name="connsiteX43" fmla="*/ 977177 w 5087927"/>
                  <a:gd name="connsiteY43" fmla="*/ 663311 h 2435953"/>
                  <a:gd name="connsiteX44" fmla="*/ 986072 w 5087927"/>
                  <a:gd name="connsiteY44" fmla="*/ 663311 h 2435953"/>
                  <a:gd name="connsiteX45" fmla="*/ 986072 w 5087927"/>
                  <a:gd name="connsiteY45" fmla="*/ 687455 h 2435953"/>
                  <a:gd name="connsiteX46" fmla="*/ 991155 w 5087927"/>
                  <a:gd name="connsiteY46" fmla="*/ 687455 h 2435953"/>
                  <a:gd name="connsiteX47" fmla="*/ 991155 w 5087927"/>
                  <a:gd name="connsiteY47" fmla="*/ 707786 h 2435953"/>
                  <a:gd name="connsiteX48" fmla="*/ 997508 w 5087927"/>
                  <a:gd name="connsiteY48" fmla="*/ 707786 h 2435953"/>
                  <a:gd name="connsiteX49" fmla="*/ 997508 w 5087927"/>
                  <a:gd name="connsiteY49" fmla="*/ 778946 h 2435953"/>
                  <a:gd name="connsiteX50" fmla="*/ 1110602 w 5087927"/>
                  <a:gd name="connsiteY50" fmla="*/ 778946 h 2435953"/>
                  <a:gd name="connsiteX51" fmla="*/ 1110602 w 5087927"/>
                  <a:gd name="connsiteY51" fmla="*/ 805631 h 2435953"/>
                  <a:gd name="connsiteX52" fmla="*/ 1132204 w 5087927"/>
                  <a:gd name="connsiteY52" fmla="*/ 805631 h 2435953"/>
                  <a:gd name="connsiteX53" fmla="*/ 1132204 w 5087927"/>
                  <a:gd name="connsiteY53" fmla="*/ 828504 h 2435953"/>
                  <a:gd name="connsiteX54" fmla="*/ 1139828 w 5087927"/>
                  <a:gd name="connsiteY54" fmla="*/ 828504 h 2435953"/>
                  <a:gd name="connsiteX55" fmla="*/ 1139828 w 5087927"/>
                  <a:gd name="connsiteY55" fmla="*/ 851377 h 2435953"/>
                  <a:gd name="connsiteX56" fmla="*/ 1139828 w 5087927"/>
                  <a:gd name="connsiteY56" fmla="*/ 902205 h 2435953"/>
                  <a:gd name="connsiteX57" fmla="*/ 1144911 w 5087927"/>
                  <a:gd name="connsiteY57" fmla="*/ 902205 h 2435953"/>
                  <a:gd name="connsiteX58" fmla="*/ 1144911 w 5087927"/>
                  <a:gd name="connsiteY58" fmla="*/ 921266 h 2435953"/>
                  <a:gd name="connsiteX59" fmla="*/ 1148723 w 5087927"/>
                  <a:gd name="connsiteY59" fmla="*/ 921266 h 2435953"/>
                  <a:gd name="connsiteX60" fmla="*/ 1148723 w 5087927"/>
                  <a:gd name="connsiteY60" fmla="*/ 944138 h 2435953"/>
                  <a:gd name="connsiteX61" fmla="*/ 1155077 w 5087927"/>
                  <a:gd name="connsiteY61" fmla="*/ 944138 h 2435953"/>
                  <a:gd name="connsiteX62" fmla="*/ 1155077 w 5087927"/>
                  <a:gd name="connsiteY62" fmla="*/ 970823 h 2435953"/>
                  <a:gd name="connsiteX63" fmla="*/ 1162701 w 5087927"/>
                  <a:gd name="connsiteY63" fmla="*/ 970823 h 2435953"/>
                  <a:gd name="connsiteX64" fmla="*/ 1162701 w 5087927"/>
                  <a:gd name="connsiteY64" fmla="*/ 994967 h 2435953"/>
                  <a:gd name="connsiteX65" fmla="*/ 1166513 w 5087927"/>
                  <a:gd name="connsiteY65" fmla="*/ 994967 h 2435953"/>
                  <a:gd name="connsiteX66" fmla="*/ 1166513 w 5087927"/>
                  <a:gd name="connsiteY66" fmla="*/ 1039442 h 2435953"/>
                  <a:gd name="connsiteX67" fmla="*/ 1198281 w 5087927"/>
                  <a:gd name="connsiteY67" fmla="*/ 1039442 h 2435953"/>
                  <a:gd name="connsiteX68" fmla="*/ 1198281 w 5087927"/>
                  <a:gd name="connsiteY68" fmla="*/ 1062315 h 2435953"/>
                  <a:gd name="connsiteX69" fmla="*/ 1226236 w 5087927"/>
                  <a:gd name="connsiteY69" fmla="*/ 1062315 h 2435953"/>
                  <a:gd name="connsiteX70" fmla="*/ 1226236 w 5087927"/>
                  <a:gd name="connsiteY70" fmla="*/ 1090270 h 2435953"/>
                  <a:gd name="connsiteX71" fmla="*/ 1264358 w 5087927"/>
                  <a:gd name="connsiteY71" fmla="*/ 1090270 h 2435953"/>
                  <a:gd name="connsiteX72" fmla="*/ 1264358 w 5087927"/>
                  <a:gd name="connsiteY72" fmla="*/ 1109331 h 2435953"/>
                  <a:gd name="connsiteX73" fmla="*/ 1334247 w 5087927"/>
                  <a:gd name="connsiteY73" fmla="*/ 1109331 h 2435953"/>
                  <a:gd name="connsiteX74" fmla="*/ 1334247 w 5087927"/>
                  <a:gd name="connsiteY74" fmla="*/ 1138557 h 2435953"/>
                  <a:gd name="connsiteX75" fmla="*/ 1345683 w 5087927"/>
                  <a:gd name="connsiteY75" fmla="*/ 1138557 h 2435953"/>
                  <a:gd name="connsiteX76" fmla="*/ 1345683 w 5087927"/>
                  <a:gd name="connsiteY76" fmla="*/ 1160159 h 2435953"/>
                  <a:gd name="connsiteX77" fmla="*/ 1349495 w 5087927"/>
                  <a:gd name="connsiteY77" fmla="*/ 1160159 h 2435953"/>
                  <a:gd name="connsiteX78" fmla="*/ 1349495 w 5087927"/>
                  <a:gd name="connsiteY78" fmla="*/ 1181761 h 2435953"/>
                  <a:gd name="connsiteX79" fmla="*/ 1357119 w 5087927"/>
                  <a:gd name="connsiteY79" fmla="*/ 1181761 h 2435953"/>
                  <a:gd name="connsiteX80" fmla="*/ 1357119 w 5087927"/>
                  <a:gd name="connsiteY80" fmla="*/ 1208446 h 2435953"/>
                  <a:gd name="connsiteX81" fmla="*/ 1387617 w 5087927"/>
                  <a:gd name="connsiteY81" fmla="*/ 1208446 h 2435953"/>
                  <a:gd name="connsiteX82" fmla="*/ 1387617 w 5087927"/>
                  <a:gd name="connsiteY82" fmla="*/ 1227507 h 2435953"/>
                  <a:gd name="connsiteX83" fmla="*/ 1401594 w 5087927"/>
                  <a:gd name="connsiteY83" fmla="*/ 1227507 h 2435953"/>
                  <a:gd name="connsiteX84" fmla="*/ 1401594 w 5087927"/>
                  <a:gd name="connsiteY84" fmla="*/ 1250380 h 2435953"/>
                  <a:gd name="connsiteX85" fmla="*/ 1521041 w 5087927"/>
                  <a:gd name="connsiteY85" fmla="*/ 1250380 h 2435953"/>
                  <a:gd name="connsiteX86" fmla="*/ 1521041 w 5087927"/>
                  <a:gd name="connsiteY86" fmla="*/ 1273253 h 2435953"/>
                  <a:gd name="connsiteX87" fmla="*/ 1538831 w 5087927"/>
                  <a:gd name="connsiteY87" fmla="*/ 1273253 h 2435953"/>
                  <a:gd name="connsiteX88" fmla="*/ 1538831 w 5087927"/>
                  <a:gd name="connsiteY88" fmla="*/ 1298667 h 2435953"/>
                  <a:gd name="connsiteX89" fmla="*/ 1551538 w 5087927"/>
                  <a:gd name="connsiteY89" fmla="*/ 1298667 h 2435953"/>
                  <a:gd name="connsiteX90" fmla="*/ 1551538 w 5087927"/>
                  <a:gd name="connsiteY90" fmla="*/ 1324081 h 2435953"/>
                  <a:gd name="connsiteX91" fmla="*/ 1564245 w 5087927"/>
                  <a:gd name="connsiteY91" fmla="*/ 1324081 h 2435953"/>
                  <a:gd name="connsiteX92" fmla="*/ 1564245 w 5087927"/>
                  <a:gd name="connsiteY92" fmla="*/ 1346954 h 2435953"/>
                  <a:gd name="connsiteX93" fmla="*/ 1570599 w 5087927"/>
                  <a:gd name="connsiteY93" fmla="*/ 1346954 h 2435953"/>
                  <a:gd name="connsiteX94" fmla="*/ 1570599 w 5087927"/>
                  <a:gd name="connsiteY94" fmla="*/ 1399053 h 2435953"/>
                  <a:gd name="connsiteX95" fmla="*/ 1574411 w 5087927"/>
                  <a:gd name="connsiteY95" fmla="*/ 1399053 h 2435953"/>
                  <a:gd name="connsiteX96" fmla="*/ 1574411 w 5087927"/>
                  <a:gd name="connsiteY96" fmla="*/ 1421926 h 2435953"/>
                  <a:gd name="connsiteX97" fmla="*/ 1582035 w 5087927"/>
                  <a:gd name="connsiteY97" fmla="*/ 1421926 h 2435953"/>
                  <a:gd name="connsiteX98" fmla="*/ 1582035 w 5087927"/>
                  <a:gd name="connsiteY98" fmla="*/ 1444799 h 2435953"/>
                  <a:gd name="connsiteX99" fmla="*/ 1606179 w 5087927"/>
                  <a:gd name="connsiteY99" fmla="*/ 1444799 h 2435953"/>
                  <a:gd name="connsiteX100" fmla="*/ 1606179 w 5087927"/>
                  <a:gd name="connsiteY100" fmla="*/ 1470213 h 2435953"/>
                  <a:gd name="connsiteX101" fmla="*/ 1613803 w 5087927"/>
                  <a:gd name="connsiteY101" fmla="*/ 1470213 h 2435953"/>
                  <a:gd name="connsiteX102" fmla="*/ 1613803 w 5087927"/>
                  <a:gd name="connsiteY102" fmla="*/ 1496898 h 2435953"/>
                  <a:gd name="connsiteX103" fmla="*/ 1678609 w 5087927"/>
                  <a:gd name="connsiteY103" fmla="*/ 1496898 h 2435953"/>
                  <a:gd name="connsiteX104" fmla="*/ 1678609 w 5087927"/>
                  <a:gd name="connsiteY104" fmla="*/ 1518500 h 2435953"/>
                  <a:gd name="connsiteX105" fmla="*/ 1831095 w 5087927"/>
                  <a:gd name="connsiteY105" fmla="*/ 1518500 h 2435953"/>
                  <a:gd name="connsiteX106" fmla="*/ 1831095 w 5087927"/>
                  <a:gd name="connsiteY106" fmla="*/ 1540102 h 2435953"/>
                  <a:gd name="connsiteX107" fmla="*/ 1909879 w 5087927"/>
                  <a:gd name="connsiteY107" fmla="*/ 1540102 h 2435953"/>
                  <a:gd name="connsiteX108" fmla="*/ 1909879 w 5087927"/>
                  <a:gd name="connsiteY108" fmla="*/ 1569328 h 2435953"/>
                  <a:gd name="connsiteX109" fmla="*/ 1932752 w 5087927"/>
                  <a:gd name="connsiteY109" fmla="*/ 1569328 h 2435953"/>
                  <a:gd name="connsiteX110" fmla="*/ 1932752 w 5087927"/>
                  <a:gd name="connsiteY110" fmla="*/ 1621428 h 2435953"/>
                  <a:gd name="connsiteX111" fmla="*/ 1939105 w 5087927"/>
                  <a:gd name="connsiteY111" fmla="*/ 1621428 h 2435953"/>
                  <a:gd name="connsiteX112" fmla="*/ 1939105 w 5087927"/>
                  <a:gd name="connsiteY112" fmla="*/ 1692587 h 2435953"/>
                  <a:gd name="connsiteX113" fmla="*/ 1939105 w 5087927"/>
                  <a:gd name="connsiteY113" fmla="*/ 1719272 h 2435953"/>
                  <a:gd name="connsiteX114" fmla="*/ 1945459 w 5087927"/>
                  <a:gd name="connsiteY114" fmla="*/ 1719272 h 2435953"/>
                  <a:gd name="connsiteX115" fmla="*/ 1945459 w 5087927"/>
                  <a:gd name="connsiteY115" fmla="*/ 1740874 h 2435953"/>
                  <a:gd name="connsiteX116" fmla="*/ 1954354 w 5087927"/>
                  <a:gd name="connsiteY116" fmla="*/ 1740874 h 2435953"/>
                  <a:gd name="connsiteX117" fmla="*/ 1954354 w 5087927"/>
                  <a:gd name="connsiteY117" fmla="*/ 1770101 h 2435953"/>
                  <a:gd name="connsiteX118" fmla="*/ 1991204 w 5087927"/>
                  <a:gd name="connsiteY118" fmla="*/ 1770101 h 2435953"/>
                  <a:gd name="connsiteX119" fmla="*/ 1991204 w 5087927"/>
                  <a:gd name="connsiteY119" fmla="*/ 1791703 h 2435953"/>
                  <a:gd name="connsiteX120" fmla="*/ 1997558 w 5087927"/>
                  <a:gd name="connsiteY120" fmla="*/ 1791703 h 2435953"/>
                  <a:gd name="connsiteX121" fmla="*/ 1997558 w 5087927"/>
                  <a:gd name="connsiteY121" fmla="*/ 1818388 h 2435953"/>
                  <a:gd name="connsiteX122" fmla="*/ 2006453 w 5087927"/>
                  <a:gd name="connsiteY122" fmla="*/ 1818388 h 2435953"/>
                  <a:gd name="connsiteX123" fmla="*/ 2006453 w 5087927"/>
                  <a:gd name="connsiteY123" fmla="*/ 1838719 h 2435953"/>
                  <a:gd name="connsiteX124" fmla="*/ 2117005 w 5087927"/>
                  <a:gd name="connsiteY124" fmla="*/ 1838719 h 2435953"/>
                  <a:gd name="connsiteX125" fmla="*/ 2117005 w 5087927"/>
                  <a:gd name="connsiteY125" fmla="*/ 1866675 h 2435953"/>
                  <a:gd name="connsiteX126" fmla="*/ 2297446 w 5087927"/>
                  <a:gd name="connsiteY126" fmla="*/ 1866675 h 2435953"/>
                  <a:gd name="connsiteX127" fmla="*/ 2297446 w 5087927"/>
                  <a:gd name="connsiteY127" fmla="*/ 1897172 h 2435953"/>
                  <a:gd name="connsiteX128" fmla="*/ 2317777 w 5087927"/>
                  <a:gd name="connsiteY128" fmla="*/ 1897172 h 2435953"/>
                  <a:gd name="connsiteX129" fmla="*/ 2317777 w 5087927"/>
                  <a:gd name="connsiteY129" fmla="*/ 1969602 h 2435953"/>
                  <a:gd name="connsiteX130" fmla="*/ 2327943 w 5087927"/>
                  <a:gd name="connsiteY130" fmla="*/ 1969602 h 2435953"/>
                  <a:gd name="connsiteX131" fmla="*/ 2327943 w 5087927"/>
                  <a:gd name="connsiteY131" fmla="*/ 1998829 h 2435953"/>
                  <a:gd name="connsiteX132" fmla="*/ 2369876 w 5087927"/>
                  <a:gd name="connsiteY132" fmla="*/ 1998829 h 2435953"/>
                  <a:gd name="connsiteX133" fmla="*/ 2369876 w 5087927"/>
                  <a:gd name="connsiteY133" fmla="*/ 2022972 h 2435953"/>
                  <a:gd name="connsiteX134" fmla="*/ 2376230 w 5087927"/>
                  <a:gd name="connsiteY134" fmla="*/ 2022972 h 2435953"/>
                  <a:gd name="connsiteX135" fmla="*/ 2376230 w 5087927"/>
                  <a:gd name="connsiteY135" fmla="*/ 2049657 h 2435953"/>
                  <a:gd name="connsiteX136" fmla="*/ 2479158 w 5087927"/>
                  <a:gd name="connsiteY136" fmla="*/ 2049657 h 2435953"/>
                  <a:gd name="connsiteX137" fmla="*/ 2479158 w 5087927"/>
                  <a:gd name="connsiteY137" fmla="*/ 2075071 h 2435953"/>
                  <a:gd name="connsiteX138" fmla="*/ 2531257 w 5087927"/>
                  <a:gd name="connsiteY138" fmla="*/ 2075071 h 2435953"/>
                  <a:gd name="connsiteX139" fmla="*/ 2531257 w 5087927"/>
                  <a:gd name="connsiteY139" fmla="*/ 2100486 h 2435953"/>
                  <a:gd name="connsiteX140" fmla="*/ 2648162 w 5087927"/>
                  <a:gd name="connsiteY140" fmla="*/ 2100486 h 2435953"/>
                  <a:gd name="connsiteX141" fmla="*/ 2648162 w 5087927"/>
                  <a:gd name="connsiteY141" fmla="*/ 2124629 h 2435953"/>
                  <a:gd name="connsiteX142" fmla="*/ 2688825 w 5087927"/>
                  <a:gd name="connsiteY142" fmla="*/ 2124629 h 2435953"/>
                  <a:gd name="connsiteX143" fmla="*/ 2688825 w 5087927"/>
                  <a:gd name="connsiteY143" fmla="*/ 2152585 h 2435953"/>
                  <a:gd name="connsiteX144" fmla="*/ 2697720 w 5087927"/>
                  <a:gd name="connsiteY144" fmla="*/ 2152585 h 2435953"/>
                  <a:gd name="connsiteX145" fmla="*/ 2697720 w 5087927"/>
                  <a:gd name="connsiteY145" fmla="*/ 2176728 h 2435953"/>
                  <a:gd name="connsiteX146" fmla="*/ 2704073 w 5087927"/>
                  <a:gd name="connsiteY146" fmla="*/ 2176728 h 2435953"/>
                  <a:gd name="connsiteX147" fmla="*/ 2704073 w 5087927"/>
                  <a:gd name="connsiteY147" fmla="*/ 2202143 h 2435953"/>
                  <a:gd name="connsiteX148" fmla="*/ 2768880 w 5087927"/>
                  <a:gd name="connsiteY148" fmla="*/ 2202143 h 2435953"/>
                  <a:gd name="connsiteX149" fmla="*/ 2768880 w 5087927"/>
                  <a:gd name="connsiteY149" fmla="*/ 2227557 h 2435953"/>
                  <a:gd name="connsiteX150" fmla="*/ 2781587 w 5087927"/>
                  <a:gd name="connsiteY150" fmla="*/ 2227557 h 2435953"/>
                  <a:gd name="connsiteX151" fmla="*/ 2781587 w 5087927"/>
                  <a:gd name="connsiteY151" fmla="*/ 2252971 h 2435953"/>
                  <a:gd name="connsiteX152" fmla="*/ 2897221 w 5087927"/>
                  <a:gd name="connsiteY152" fmla="*/ 2252971 h 2435953"/>
                  <a:gd name="connsiteX153" fmla="*/ 2897221 w 5087927"/>
                  <a:gd name="connsiteY153" fmla="*/ 2280927 h 2435953"/>
                  <a:gd name="connsiteX154" fmla="*/ 3109430 w 5087927"/>
                  <a:gd name="connsiteY154" fmla="*/ 2280927 h 2435953"/>
                  <a:gd name="connsiteX155" fmla="*/ 3109430 w 5087927"/>
                  <a:gd name="connsiteY155" fmla="*/ 2305070 h 2435953"/>
                  <a:gd name="connsiteX156" fmla="*/ 3303849 w 5087927"/>
                  <a:gd name="connsiteY156" fmla="*/ 2305070 h 2435953"/>
                  <a:gd name="connsiteX157" fmla="*/ 3303849 w 5087927"/>
                  <a:gd name="connsiteY157" fmla="*/ 2334297 h 2435953"/>
                  <a:gd name="connsiteX158" fmla="*/ 3483019 w 5087927"/>
                  <a:gd name="connsiteY158" fmla="*/ 2334297 h 2435953"/>
                  <a:gd name="connsiteX159" fmla="*/ 3483019 w 5087927"/>
                  <a:gd name="connsiteY159" fmla="*/ 2360981 h 2435953"/>
                  <a:gd name="connsiteX160" fmla="*/ 3981138 w 5087927"/>
                  <a:gd name="connsiteY160" fmla="*/ 2360981 h 2435953"/>
                  <a:gd name="connsiteX161" fmla="*/ 3981138 w 5087927"/>
                  <a:gd name="connsiteY161" fmla="*/ 2395291 h 2435953"/>
                  <a:gd name="connsiteX162" fmla="*/ 4253070 w 5087927"/>
                  <a:gd name="connsiteY162" fmla="*/ 2395291 h 2435953"/>
                  <a:gd name="connsiteX163" fmla="*/ 4253070 w 5087927"/>
                  <a:gd name="connsiteY163" fmla="*/ 2435954 h 2435953"/>
                  <a:gd name="connsiteX164" fmla="*/ 5087927 w 5087927"/>
                  <a:gd name="connsiteY164" fmla="*/ 2435954 h 243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5087927" h="2435953">
                    <a:moveTo>
                      <a:pt x="0" y="0"/>
                    </a:moveTo>
                    <a:lnTo>
                      <a:pt x="0" y="47016"/>
                    </a:lnTo>
                    <a:lnTo>
                      <a:pt x="198231" y="47016"/>
                    </a:lnTo>
                    <a:lnTo>
                      <a:pt x="198231" y="92762"/>
                    </a:lnTo>
                    <a:lnTo>
                      <a:pt x="213479" y="92762"/>
                    </a:lnTo>
                    <a:lnTo>
                      <a:pt x="213479" y="114364"/>
                    </a:lnTo>
                    <a:lnTo>
                      <a:pt x="326573" y="114364"/>
                    </a:lnTo>
                    <a:lnTo>
                      <a:pt x="326573" y="139778"/>
                    </a:lnTo>
                    <a:lnTo>
                      <a:pt x="382484" y="139778"/>
                    </a:lnTo>
                    <a:lnTo>
                      <a:pt x="382484" y="163922"/>
                    </a:lnTo>
                    <a:lnTo>
                      <a:pt x="601046" y="163922"/>
                    </a:lnTo>
                    <a:lnTo>
                      <a:pt x="601046" y="185524"/>
                    </a:lnTo>
                    <a:lnTo>
                      <a:pt x="615024" y="185524"/>
                    </a:lnTo>
                    <a:lnTo>
                      <a:pt x="615024" y="210938"/>
                    </a:lnTo>
                    <a:lnTo>
                      <a:pt x="629002" y="210938"/>
                    </a:lnTo>
                    <a:lnTo>
                      <a:pt x="629002" y="228728"/>
                    </a:lnTo>
                    <a:lnTo>
                      <a:pt x="756073" y="228728"/>
                    </a:lnTo>
                    <a:lnTo>
                      <a:pt x="756073" y="255413"/>
                    </a:lnTo>
                    <a:lnTo>
                      <a:pt x="764968" y="255413"/>
                    </a:lnTo>
                    <a:lnTo>
                      <a:pt x="764968" y="282098"/>
                    </a:lnTo>
                    <a:lnTo>
                      <a:pt x="770051" y="282098"/>
                    </a:lnTo>
                    <a:lnTo>
                      <a:pt x="770051" y="306241"/>
                    </a:lnTo>
                    <a:lnTo>
                      <a:pt x="775134" y="306241"/>
                    </a:lnTo>
                    <a:lnTo>
                      <a:pt x="775134" y="376131"/>
                    </a:lnTo>
                    <a:lnTo>
                      <a:pt x="777675" y="376131"/>
                    </a:lnTo>
                    <a:lnTo>
                      <a:pt x="777675" y="401545"/>
                    </a:lnTo>
                    <a:lnTo>
                      <a:pt x="781487" y="401545"/>
                    </a:lnTo>
                    <a:lnTo>
                      <a:pt x="781487" y="424418"/>
                    </a:lnTo>
                    <a:lnTo>
                      <a:pt x="784029" y="424418"/>
                    </a:lnTo>
                    <a:lnTo>
                      <a:pt x="784029" y="470163"/>
                    </a:lnTo>
                    <a:lnTo>
                      <a:pt x="789112" y="470163"/>
                    </a:lnTo>
                    <a:lnTo>
                      <a:pt x="789112" y="517179"/>
                    </a:lnTo>
                    <a:lnTo>
                      <a:pt x="814526" y="517179"/>
                    </a:lnTo>
                    <a:lnTo>
                      <a:pt x="814526" y="542594"/>
                    </a:lnTo>
                    <a:lnTo>
                      <a:pt x="842481" y="542594"/>
                    </a:lnTo>
                    <a:lnTo>
                      <a:pt x="842481" y="566737"/>
                    </a:lnTo>
                    <a:lnTo>
                      <a:pt x="936514" y="566737"/>
                    </a:lnTo>
                    <a:lnTo>
                      <a:pt x="936514" y="588339"/>
                    </a:lnTo>
                    <a:lnTo>
                      <a:pt x="942868" y="588339"/>
                    </a:lnTo>
                    <a:lnTo>
                      <a:pt x="942868" y="609941"/>
                    </a:lnTo>
                    <a:lnTo>
                      <a:pt x="969553" y="609941"/>
                    </a:lnTo>
                    <a:lnTo>
                      <a:pt x="969553" y="636626"/>
                    </a:lnTo>
                    <a:lnTo>
                      <a:pt x="977177" y="636626"/>
                    </a:lnTo>
                    <a:lnTo>
                      <a:pt x="977177" y="663311"/>
                    </a:lnTo>
                    <a:lnTo>
                      <a:pt x="986072" y="663311"/>
                    </a:lnTo>
                    <a:lnTo>
                      <a:pt x="986072" y="687455"/>
                    </a:lnTo>
                    <a:lnTo>
                      <a:pt x="991155" y="687455"/>
                    </a:lnTo>
                    <a:lnTo>
                      <a:pt x="991155" y="707786"/>
                    </a:lnTo>
                    <a:lnTo>
                      <a:pt x="997508" y="707786"/>
                    </a:lnTo>
                    <a:lnTo>
                      <a:pt x="997508" y="778946"/>
                    </a:lnTo>
                    <a:lnTo>
                      <a:pt x="1110602" y="778946"/>
                    </a:lnTo>
                    <a:lnTo>
                      <a:pt x="1110602" y="805631"/>
                    </a:lnTo>
                    <a:lnTo>
                      <a:pt x="1132204" y="805631"/>
                    </a:lnTo>
                    <a:lnTo>
                      <a:pt x="1132204" y="828504"/>
                    </a:lnTo>
                    <a:lnTo>
                      <a:pt x="1139828" y="828504"/>
                    </a:lnTo>
                    <a:lnTo>
                      <a:pt x="1139828" y="851377"/>
                    </a:lnTo>
                    <a:lnTo>
                      <a:pt x="1139828" y="902205"/>
                    </a:lnTo>
                    <a:lnTo>
                      <a:pt x="1144911" y="902205"/>
                    </a:lnTo>
                    <a:lnTo>
                      <a:pt x="1144911" y="921266"/>
                    </a:lnTo>
                    <a:lnTo>
                      <a:pt x="1148723" y="921266"/>
                    </a:lnTo>
                    <a:lnTo>
                      <a:pt x="1148723" y="944138"/>
                    </a:lnTo>
                    <a:lnTo>
                      <a:pt x="1155077" y="944138"/>
                    </a:lnTo>
                    <a:lnTo>
                      <a:pt x="1155077" y="970823"/>
                    </a:lnTo>
                    <a:lnTo>
                      <a:pt x="1162701" y="970823"/>
                    </a:lnTo>
                    <a:lnTo>
                      <a:pt x="1162701" y="994967"/>
                    </a:lnTo>
                    <a:lnTo>
                      <a:pt x="1166513" y="994967"/>
                    </a:lnTo>
                    <a:lnTo>
                      <a:pt x="1166513" y="1039442"/>
                    </a:lnTo>
                    <a:lnTo>
                      <a:pt x="1198281" y="1039442"/>
                    </a:lnTo>
                    <a:lnTo>
                      <a:pt x="1198281" y="1062315"/>
                    </a:lnTo>
                    <a:lnTo>
                      <a:pt x="1226236" y="1062315"/>
                    </a:lnTo>
                    <a:lnTo>
                      <a:pt x="1226236" y="1090270"/>
                    </a:lnTo>
                    <a:lnTo>
                      <a:pt x="1264358" y="1090270"/>
                    </a:lnTo>
                    <a:lnTo>
                      <a:pt x="1264358" y="1109331"/>
                    </a:lnTo>
                    <a:lnTo>
                      <a:pt x="1334247" y="1109331"/>
                    </a:lnTo>
                    <a:lnTo>
                      <a:pt x="1334247" y="1138557"/>
                    </a:lnTo>
                    <a:lnTo>
                      <a:pt x="1345683" y="1138557"/>
                    </a:lnTo>
                    <a:lnTo>
                      <a:pt x="1345683" y="1160159"/>
                    </a:lnTo>
                    <a:lnTo>
                      <a:pt x="1349495" y="1160159"/>
                    </a:lnTo>
                    <a:lnTo>
                      <a:pt x="1349495" y="1181761"/>
                    </a:lnTo>
                    <a:lnTo>
                      <a:pt x="1357119" y="1181761"/>
                    </a:lnTo>
                    <a:lnTo>
                      <a:pt x="1357119" y="1208446"/>
                    </a:lnTo>
                    <a:lnTo>
                      <a:pt x="1387617" y="1208446"/>
                    </a:lnTo>
                    <a:lnTo>
                      <a:pt x="1387617" y="1227507"/>
                    </a:lnTo>
                    <a:lnTo>
                      <a:pt x="1401594" y="1227507"/>
                    </a:lnTo>
                    <a:lnTo>
                      <a:pt x="1401594" y="1250380"/>
                    </a:lnTo>
                    <a:lnTo>
                      <a:pt x="1521041" y="1250380"/>
                    </a:lnTo>
                    <a:lnTo>
                      <a:pt x="1521041" y="1273253"/>
                    </a:lnTo>
                    <a:lnTo>
                      <a:pt x="1538831" y="1273253"/>
                    </a:lnTo>
                    <a:lnTo>
                      <a:pt x="1538831" y="1298667"/>
                    </a:lnTo>
                    <a:lnTo>
                      <a:pt x="1551538" y="1298667"/>
                    </a:lnTo>
                    <a:lnTo>
                      <a:pt x="1551538" y="1324081"/>
                    </a:lnTo>
                    <a:lnTo>
                      <a:pt x="1564245" y="1324081"/>
                    </a:lnTo>
                    <a:lnTo>
                      <a:pt x="1564245" y="1346954"/>
                    </a:lnTo>
                    <a:lnTo>
                      <a:pt x="1570599" y="1346954"/>
                    </a:lnTo>
                    <a:lnTo>
                      <a:pt x="1570599" y="1399053"/>
                    </a:lnTo>
                    <a:lnTo>
                      <a:pt x="1574411" y="1399053"/>
                    </a:lnTo>
                    <a:lnTo>
                      <a:pt x="1574411" y="1421926"/>
                    </a:lnTo>
                    <a:lnTo>
                      <a:pt x="1582035" y="1421926"/>
                    </a:lnTo>
                    <a:lnTo>
                      <a:pt x="1582035" y="1444799"/>
                    </a:lnTo>
                    <a:lnTo>
                      <a:pt x="1606179" y="1444799"/>
                    </a:lnTo>
                    <a:lnTo>
                      <a:pt x="1606179" y="1470213"/>
                    </a:lnTo>
                    <a:lnTo>
                      <a:pt x="1613803" y="1470213"/>
                    </a:lnTo>
                    <a:lnTo>
                      <a:pt x="1613803" y="1496898"/>
                    </a:lnTo>
                    <a:lnTo>
                      <a:pt x="1678609" y="1496898"/>
                    </a:lnTo>
                    <a:lnTo>
                      <a:pt x="1678609" y="1518500"/>
                    </a:lnTo>
                    <a:lnTo>
                      <a:pt x="1831095" y="1518500"/>
                    </a:lnTo>
                    <a:lnTo>
                      <a:pt x="1831095" y="1540102"/>
                    </a:lnTo>
                    <a:lnTo>
                      <a:pt x="1909879" y="1540102"/>
                    </a:lnTo>
                    <a:lnTo>
                      <a:pt x="1909879" y="1569328"/>
                    </a:lnTo>
                    <a:lnTo>
                      <a:pt x="1932752" y="1569328"/>
                    </a:lnTo>
                    <a:lnTo>
                      <a:pt x="1932752" y="1621428"/>
                    </a:lnTo>
                    <a:lnTo>
                      <a:pt x="1939105" y="1621428"/>
                    </a:lnTo>
                    <a:lnTo>
                      <a:pt x="1939105" y="1692587"/>
                    </a:lnTo>
                    <a:lnTo>
                      <a:pt x="1939105" y="1719272"/>
                    </a:lnTo>
                    <a:lnTo>
                      <a:pt x="1945459" y="1719272"/>
                    </a:lnTo>
                    <a:lnTo>
                      <a:pt x="1945459" y="1740874"/>
                    </a:lnTo>
                    <a:lnTo>
                      <a:pt x="1954354" y="1740874"/>
                    </a:lnTo>
                    <a:lnTo>
                      <a:pt x="1954354" y="1770101"/>
                    </a:lnTo>
                    <a:lnTo>
                      <a:pt x="1991204" y="1770101"/>
                    </a:lnTo>
                    <a:lnTo>
                      <a:pt x="1991204" y="1791703"/>
                    </a:lnTo>
                    <a:lnTo>
                      <a:pt x="1997558" y="1791703"/>
                    </a:lnTo>
                    <a:lnTo>
                      <a:pt x="1997558" y="1818388"/>
                    </a:lnTo>
                    <a:lnTo>
                      <a:pt x="2006453" y="1818388"/>
                    </a:lnTo>
                    <a:lnTo>
                      <a:pt x="2006453" y="1838719"/>
                    </a:lnTo>
                    <a:lnTo>
                      <a:pt x="2117005" y="1838719"/>
                    </a:lnTo>
                    <a:lnTo>
                      <a:pt x="2117005" y="1866675"/>
                    </a:lnTo>
                    <a:lnTo>
                      <a:pt x="2297446" y="1866675"/>
                    </a:lnTo>
                    <a:lnTo>
                      <a:pt x="2297446" y="1897172"/>
                    </a:lnTo>
                    <a:lnTo>
                      <a:pt x="2317777" y="1897172"/>
                    </a:lnTo>
                    <a:lnTo>
                      <a:pt x="2317777" y="1969602"/>
                    </a:lnTo>
                    <a:lnTo>
                      <a:pt x="2327943" y="1969602"/>
                    </a:lnTo>
                    <a:lnTo>
                      <a:pt x="2327943" y="1998829"/>
                    </a:lnTo>
                    <a:lnTo>
                      <a:pt x="2369876" y="1998829"/>
                    </a:lnTo>
                    <a:lnTo>
                      <a:pt x="2369876" y="2022972"/>
                    </a:lnTo>
                    <a:lnTo>
                      <a:pt x="2376230" y="2022972"/>
                    </a:lnTo>
                    <a:lnTo>
                      <a:pt x="2376230" y="2049657"/>
                    </a:lnTo>
                    <a:lnTo>
                      <a:pt x="2479158" y="2049657"/>
                    </a:lnTo>
                    <a:lnTo>
                      <a:pt x="2479158" y="2075071"/>
                    </a:lnTo>
                    <a:lnTo>
                      <a:pt x="2531257" y="2075071"/>
                    </a:lnTo>
                    <a:lnTo>
                      <a:pt x="2531257" y="2100486"/>
                    </a:lnTo>
                    <a:lnTo>
                      <a:pt x="2648162" y="2100486"/>
                    </a:lnTo>
                    <a:lnTo>
                      <a:pt x="2648162" y="2124629"/>
                    </a:lnTo>
                    <a:lnTo>
                      <a:pt x="2688825" y="2124629"/>
                    </a:lnTo>
                    <a:lnTo>
                      <a:pt x="2688825" y="2152585"/>
                    </a:lnTo>
                    <a:lnTo>
                      <a:pt x="2697720" y="2152585"/>
                    </a:lnTo>
                    <a:lnTo>
                      <a:pt x="2697720" y="2176728"/>
                    </a:lnTo>
                    <a:lnTo>
                      <a:pt x="2704073" y="2176728"/>
                    </a:lnTo>
                    <a:lnTo>
                      <a:pt x="2704073" y="2202143"/>
                    </a:lnTo>
                    <a:lnTo>
                      <a:pt x="2768880" y="2202143"/>
                    </a:lnTo>
                    <a:lnTo>
                      <a:pt x="2768880" y="2227557"/>
                    </a:lnTo>
                    <a:lnTo>
                      <a:pt x="2781587" y="2227557"/>
                    </a:lnTo>
                    <a:lnTo>
                      <a:pt x="2781587" y="2252971"/>
                    </a:lnTo>
                    <a:lnTo>
                      <a:pt x="2897221" y="2252971"/>
                    </a:lnTo>
                    <a:lnTo>
                      <a:pt x="2897221" y="2280927"/>
                    </a:lnTo>
                    <a:lnTo>
                      <a:pt x="3109430" y="2280927"/>
                    </a:lnTo>
                    <a:lnTo>
                      <a:pt x="3109430" y="2305070"/>
                    </a:lnTo>
                    <a:lnTo>
                      <a:pt x="3303849" y="2305070"/>
                    </a:lnTo>
                    <a:lnTo>
                      <a:pt x="3303849" y="2334297"/>
                    </a:lnTo>
                    <a:lnTo>
                      <a:pt x="3483019" y="2334297"/>
                    </a:lnTo>
                    <a:lnTo>
                      <a:pt x="3483019" y="2360981"/>
                    </a:lnTo>
                    <a:lnTo>
                      <a:pt x="3981138" y="2360981"/>
                    </a:lnTo>
                    <a:lnTo>
                      <a:pt x="3981138" y="2395291"/>
                    </a:lnTo>
                    <a:lnTo>
                      <a:pt x="4253070" y="2395291"/>
                    </a:lnTo>
                    <a:lnTo>
                      <a:pt x="4253070" y="2435954"/>
                    </a:lnTo>
                    <a:lnTo>
                      <a:pt x="5087927" y="2435954"/>
                    </a:lnTo>
                  </a:path>
                </a:pathLst>
              </a:custGeom>
              <a:noFill/>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15" name="Freeform 4914">
                <a:extLst>
                  <a:ext uri="{FF2B5EF4-FFF2-40B4-BE49-F238E27FC236}">
                    <a16:creationId xmlns:a16="http://schemas.microsoft.com/office/drawing/2014/main" id="{68FDF60A-E375-E5DA-2A2A-F56B0C0635A6}"/>
                  </a:ext>
                </a:extLst>
              </p:cNvPr>
              <p:cNvSpPr/>
              <p:nvPr/>
            </p:nvSpPr>
            <p:spPr>
              <a:xfrm>
                <a:off x="6920260" y="301972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16" name="Freeform 4915">
                <a:extLst>
                  <a:ext uri="{FF2B5EF4-FFF2-40B4-BE49-F238E27FC236}">
                    <a16:creationId xmlns:a16="http://schemas.microsoft.com/office/drawing/2014/main" id="{ACB21693-0A60-1EFC-983E-18EE4BD07407}"/>
                  </a:ext>
                </a:extLst>
              </p:cNvPr>
              <p:cNvSpPr/>
              <p:nvPr/>
            </p:nvSpPr>
            <p:spPr>
              <a:xfrm>
                <a:off x="6880868" y="305912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17" name="Freeform 4916">
                <a:extLst>
                  <a:ext uri="{FF2B5EF4-FFF2-40B4-BE49-F238E27FC236}">
                    <a16:creationId xmlns:a16="http://schemas.microsoft.com/office/drawing/2014/main" id="{535489DB-D25D-0D86-ED9B-E6FC5C105DF3}"/>
                  </a:ext>
                </a:extLst>
              </p:cNvPr>
              <p:cNvSpPr/>
              <p:nvPr/>
            </p:nvSpPr>
            <p:spPr>
              <a:xfrm>
                <a:off x="6870702" y="301972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18" name="Freeform 4917">
                <a:extLst>
                  <a:ext uri="{FF2B5EF4-FFF2-40B4-BE49-F238E27FC236}">
                    <a16:creationId xmlns:a16="http://schemas.microsoft.com/office/drawing/2014/main" id="{3B1D42D4-EE75-5771-DAA9-FDA9370C80B7}"/>
                  </a:ext>
                </a:extLst>
              </p:cNvPr>
              <p:cNvSpPr/>
              <p:nvPr/>
            </p:nvSpPr>
            <p:spPr>
              <a:xfrm>
                <a:off x="6831310" y="305912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19" name="Freeform 4918">
                <a:extLst>
                  <a:ext uri="{FF2B5EF4-FFF2-40B4-BE49-F238E27FC236}">
                    <a16:creationId xmlns:a16="http://schemas.microsoft.com/office/drawing/2014/main" id="{0E3E5642-06D8-93E8-841C-21FC8C0A8B75}"/>
                  </a:ext>
                </a:extLst>
              </p:cNvPr>
              <p:cNvSpPr/>
              <p:nvPr/>
            </p:nvSpPr>
            <p:spPr>
              <a:xfrm>
                <a:off x="6678825" y="301972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20" name="Freeform 4919">
                <a:extLst>
                  <a:ext uri="{FF2B5EF4-FFF2-40B4-BE49-F238E27FC236}">
                    <a16:creationId xmlns:a16="http://schemas.microsoft.com/office/drawing/2014/main" id="{24377C28-73C8-F184-98CB-E7BE5914C734}"/>
                  </a:ext>
                </a:extLst>
              </p:cNvPr>
              <p:cNvSpPr/>
              <p:nvPr/>
            </p:nvSpPr>
            <p:spPr>
              <a:xfrm>
                <a:off x="6639433" y="305912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21" name="Freeform 4920">
                <a:extLst>
                  <a:ext uri="{FF2B5EF4-FFF2-40B4-BE49-F238E27FC236}">
                    <a16:creationId xmlns:a16="http://schemas.microsoft.com/office/drawing/2014/main" id="{46D879AB-E51C-B64A-6FC2-973079E0698B}"/>
                  </a:ext>
                </a:extLst>
              </p:cNvPr>
              <p:cNvSpPr/>
              <p:nvPr/>
            </p:nvSpPr>
            <p:spPr>
              <a:xfrm>
                <a:off x="5954519" y="298033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22" name="Freeform 4921">
                <a:extLst>
                  <a:ext uri="{FF2B5EF4-FFF2-40B4-BE49-F238E27FC236}">
                    <a16:creationId xmlns:a16="http://schemas.microsoft.com/office/drawing/2014/main" id="{8CD5C6C1-8F4B-6A02-97F5-208EA513D562}"/>
                  </a:ext>
                </a:extLst>
              </p:cNvPr>
              <p:cNvSpPr/>
              <p:nvPr/>
            </p:nvSpPr>
            <p:spPr>
              <a:xfrm>
                <a:off x="5915127" y="301972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23" name="Freeform 4922">
                <a:extLst>
                  <a:ext uri="{FF2B5EF4-FFF2-40B4-BE49-F238E27FC236}">
                    <a16:creationId xmlns:a16="http://schemas.microsoft.com/office/drawing/2014/main" id="{3DAB1402-A80D-8439-5A35-EE3D58DCBE56}"/>
                  </a:ext>
                </a:extLst>
              </p:cNvPr>
              <p:cNvSpPr/>
              <p:nvPr/>
            </p:nvSpPr>
            <p:spPr>
              <a:xfrm>
                <a:off x="5307727" y="294475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24" name="Freeform 4923">
                <a:extLst>
                  <a:ext uri="{FF2B5EF4-FFF2-40B4-BE49-F238E27FC236}">
                    <a16:creationId xmlns:a16="http://schemas.microsoft.com/office/drawing/2014/main" id="{D0350F78-D8D6-0690-D6D4-0A0AD4ED8ABF}"/>
                  </a:ext>
                </a:extLst>
              </p:cNvPr>
              <p:cNvSpPr/>
              <p:nvPr/>
            </p:nvSpPr>
            <p:spPr>
              <a:xfrm>
                <a:off x="5268335" y="298414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25" name="Freeform 4924">
                <a:extLst>
                  <a:ext uri="{FF2B5EF4-FFF2-40B4-BE49-F238E27FC236}">
                    <a16:creationId xmlns:a16="http://schemas.microsoft.com/office/drawing/2014/main" id="{2F96D8A9-F51A-6955-0EB7-931C38FE83BC}"/>
                  </a:ext>
                </a:extLst>
              </p:cNvPr>
              <p:cNvSpPr/>
              <p:nvPr/>
            </p:nvSpPr>
            <p:spPr>
              <a:xfrm>
                <a:off x="4899829" y="286470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26" name="Freeform 4925">
                <a:extLst>
                  <a:ext uri="{FF2B5EF4-FFF2-40B4-BE49-F238E27FC236}">
                    <a16:creationId xmlns:a16="http://schemas.microsoft.com/office/drawing/2014/main" id="{F31C41BB-5E3F-B10E-2C14-EEFDBFDB7322}"/>
                  </a:ext>
                </a:extLst>
              </p:cNvPr>
              <p:cNvSpPr/>
              <p:nvPr/>
            </p:nvSpPr>
            <p:spPr>
              <a:xfrm>
                <a:off x="4860437" y="290409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27" name="Freeform 4926">
                <a:extLst>
                  <a:ext uri="{FF2B5EF4-FFF2-40B4-BE49-F238E27FC236}">
                    <a16:creationId xmlns:a16="http://schemas.microsoft.com/office/drawing/2014/main" id="{1D9B2F86-BA86-5DF2-EE67-AD69E3278F4A}"/>
                  </a:ext>
                </a:extLst>
              </p:cNvPr>
              <p:cNvSpPr/>
              <p:nvPr/>
            </p:nvSpPr>
            <p:spPr>
              <a:xfrm>
                <a:off x="3779062" y="235387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28" name="Freeform 4927">
                <a:extLst>
                  <a:ext uri="{FF2B5EF4-FFF2-40B4-BE49-F238E27FC236}">
                    <a16:creationId xmlns:a16="http://schemas.microsoft.com/office/drawing/2014/main" id="{EB908A23-CD79-FC30-AE4C-C64E6FF5B4F6}"/>
                  </a:ext>
                </a:extLst>
              </p:cNvPr>
              <p:cNvSpPr/>
              <p:nvPr/>
            </p:nvSpPr>
            <p:spPr>
              <a:xfrm>
                <a:off x="3739670" y="239326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29" name="Freeform 4928">
                <a:extLst>
                  <a:ext uri="{FF2B5EF4-FFF2-40B4-BE49-F238E27FC236}">
                    <a16:creationId xmlns:a16="http://schemas.microsoft.com/office/drawing/2014/main" id="{3582E6C8-DF28-6F8D-3252-4D784FCAED28}"/>
                  </a:ext>
                </a:extLst>
              </p:cNvPr>
              <p:cNvSpPr/>
              <p:nvPr/>
            </p:nvSpPr>
            <p:spPr>
              <a:xfrm>
                <a:off x="3438511" y="207940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30" name="Freeform 4929">
                <a:extLst>
                  <a:ext uri="{FF2B5EF4-FFF2-40B4-BE49-F238E27FC236}">
                    <a16:creationId xmlns:a16="http://schemas.microsoft.com/office/drawing/2014/main" id="{53FC8030-50D2-6853-C057-5EE8594A732B}"/>
                  </a:ext>
                </a:extLst>
              </p:cNvPr>
              <p:cNvSpPr/>
              <p:nvPr/>
            </p:nvSpPr>
            <p:spPr>
              <a:xfrm>
                <a:off x="3399119" y="211879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31" name="Freeform 4930">
                <a:extLst>
                  <a:ext uri="{FF2B5EF4-FFF2-40B4-BE49-F238E27FC236}">
                    <a16:creationId xmlns:a16="http://schemas.microsoft.com/office/drawing/2014/main" id="{DB1A6E9C-AD76-99EE-C879-F9C9EE29D9E3}"/>
                  </a:ext>
                </a:extLst>
              </p:cNvPr>
              <p:cNvSpPr/>
              <p:nvPr/>
            </p:nvSpPr>
            <p:spPr>
              <a:xfrm>
                <a:off x="3374976" y="190912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32" name="Freeform 4931">
                <a:extLst>
                  <a:ext uri="{FF2B5EF4-FFF2-40B4-BE49-F238E27FC236}">
                    <a16:creationId xmlns:a16="http://schemas.microsoft.com/office/drawing/2014/main" id="{529D8183-65B5-C066-7B86-AE23F85AD03A}"/>
                  </a:ext>
                </a:extLst>
              </p:cNvPr>
              <p:cNvSpPr/>
              <p:nvPr/>
            </p:nvSpPr>
            <p:spPr>
              <a:xfrm>
                <a:off x="3335584" y="194851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33" name="Freeform 4932">
                <a:extLst>
                  <a:ext uri="{FF2B5EF4-FFF2-40B4-BE49-F238E27FC236}">
                    <a16:creationId xmlns:a16="http://schemas.microsoft.com/office/drawing/2014/main" id="{4CC8A187-9F31-40F5-0114-64110A12CFD1}"/>
                  </a:ext>
                </a:extLst>
              </p:cNvPr>
              <p:cNvSpPr/>
              <p:nvPr/>
            </p:nvSpPr>
            <p:spPr>
              <a:xfrm>
                <a:off x="2203380" y="74642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34" name="Freeform 4933">
                <a:extLst>
                  <a:ext uri="{FF2B5EF4-FFF2-40B4-BE49-F238E27FC236}">
                    <a16:creationId xmlns:a16="http://schemas.microsoft.com/office/drawing/2014/main" id="{8E3CB179-0701-77A5-FF3A-1197006C51E5}"/>
                  </a:ext>
                </a:extLst>
              </p:cNvPr>
              <p:cNvSpPr/>
              <p:nvPr/>
            </p:nvSpPr>
            <p:spPr>
              <a:xfrm>
                <a:off x="2163988" y="78581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35" name="Freeform 4934">
                <a:extLst>
                  <a:ext uri="{FF2B5EF4-FFF2-40B4-BE49-F238E27FC236}">
                    <a16:creationId xmlns:a16="http://schemas.microsoft.com/office/drawing/2014/main" id="{56A2ABC7-6A9F-A410-3FF5-CB848E22902F}"/>
                  </a:ext>
                </a:extLst>
              </p:cNvPr>
              <p:cNvSpPr/>
              <p:nvPr/>
            </p:nvSpPr>
            <p:spPr>
              <a:xfrm>
                <a:off x="2695145" y="67526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36" name="Freeform 4935">
                <a:extLst>
                  <a:ext uri="{FF2B5EF4-FFF2-40B4-BE49-F238E27FC236}">
                    <a16:creationId xmlns:a16="http://schemas.microsoft.com/office/drawing/2014/main" id="{FFEA91A6-DDFF-29E6-CF8C-7D3B1F66E383}"/>
                  </a:ext>
                </a:extLst>
              </p:cNvPr>
              <p:cNvSpPr/>
              <p:nvPr/>
            </p:nvSpPr>
            <p:spPr>
              <a:xfrm>
                <a:off x="2655753" y="71465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37" name="Freeform 4936">
                <a:extLst>
                  <a:ext uri="{FF2B5EF4-FFF2-40B4-BE49-F238E27FC236}">
                    <a16:creationId xmlns:a16="http://schemas.microsoft.com/office/drawing/2014/main" id="{CB023DEB-D7AD-B619-E4E2-B9049EC086D2}"/>
                  </a:ext>
                </a:extLst>
              </p:cNvPr>
              <p:cNvSpPr/>
              <p:nvPr/>
            </p:nvSpPr>
            <p:spPr>
              <a:xfrm>
                <a:off x="2776471" y="67526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38" name="Freeform 4937">
                <a:extLst>
                  <a:ext uri="{FF2B5EF4-FFF2-40B4-BE49-F238E27FC236}">
                    <a16:creationId xmlns:a16="http://schemas.microsoft.com/office/drawing/2014/main" id="{47369A85-DD42-DCC0-A968-214FCE068D3B}"/>
                  </a:ext>
                </a:extLst>
              </p:cNvPr>
              <p:cNvSpPr/>
              <p:nvPr/>
            </p:nvSpPr>
            <p:spPr>
              <a:xfrm>
                <a:off x="2737079" y="71465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39" name="Freeform 4938">
                <a:extLst>
                  <a:ext uri="{FF2B5EF4-FFF2-40B4-BE49-F238E27FC236}">
                    <a16:creationId xmlns:a16="http://schemas.microsoft.com/office/drawing/2014/main" id="{324F7F91-C43C-9DB3-23F2-9297BD34464E}"/>
                  </a:ext>
                </a:extLst>
              </p:cNvPr>
              <p:cNvSpPr/>
              <p:nvPr/>
            </p:nvSpPr>
            <p:spPr>
              <a:xfrm>
                <a:off x="3057298" y="81758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40" name="Freeform 4939">
                <a:extLst>
                  <a:ext uri="{FF2B5EF4-FFF2-40B4-BE49-F238E27FC236}">
                    <a16:creationId xmlns:a16="http://schemas.microsoft.com/office/drawing/2014/main" id="{85F1F703-A7A9-077C-9EE6-71F091503900}"/>
                  </a:ext>
                </a:extLst>
              </p:cNvPr>
              <p:cNvSpPr/>
              <p:nvPr/>
            </p:nvSpPr>
            <p:spPr>
              <a:xfrm>
                <a:off x="3017906" y="85697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41" name="Freeform 4940">
                <a:extLst>
                  <a:ext uri="{FF2B5EF4-FFF2-40B4-BE49-F238E27FC236}">
                    <a16:creationId xmlns:a16="http://schemas.microsoft.com/office/drawing/2014/main" id="{21374A2F-9631-05AD-D578-2A54D376689D}"/>
                  </a:ext>
                </a:extLst>
              </p:cNvPr>
              <p:cNvSpPr/>
              <p:nvPr/>
            </p:nvSpPr>
            <p:spPr>
              <a:xfrm>
                <a:off x="3613870" y="107554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42" name="Freeform 4941">
                <a:extLst>
                  <a:ext uri="{FF2B5EF4-FFF2-40B4-BE49-F238E27FC236}">
                    <a16:creationId xmlns:a16="http://schemas.microsoft.com/office/drawing/2014/main" id="{A0FEC3F2-D5DB-D288-5241-2C0E3A1EA675}"/>
                  </a:ext>
                </a:extLst>
              </p:cNvPr>
              <p:cNvSpPr/>
              <p:nvPr/>
            </p:nvSpPr>
            <p:spPr>
              <a:xfrm>
                <a:off x="3574477" y="111493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43" name="Freeform 4942">
                <a:extLst>
                  <a:ext uri="{FF2B5EF4-FFF2-40B4-BE49-F238E27FC236}">
                    <a16:creationId xmlns:a16="http://schemas.microsoft.com/office/drawing/2014/main" id="{47A4E063-EA8A-9B46-993F-7BF9437A2131}"/>
                  </a:ext>
                </a:extLst>
              </p:cNvPr>
              <p:cNvSpPr/>
              <p:nvPr/>
            </p:nvSpPr>
            <p:spPr>
              <a:xfrm>
                <a:off x="4246684" y="1231837"/>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44" name="Freeform 4943">
                <a:extLst>
                  <a:ext uri="{FF2B5EF4-FFF2-40B4-BE49-F238E27FC236}">
                    <a16:creationId xmlns:a16="http://schemas.microsoft.com/office/drawing/2014/main" id="{21875BA1-D333-E162-FA57-F66FA27DC0D1}"/>
                  </a:ext>
                </a:extLst>
              </p:cNvPr>
              <p:cNvSpPr/>
              <p:nvPr/>
            </p:nvSpPr>
            <p:spPr>
              <a:xfrm>
                <a:off x="4207292" y="1271229"/>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45" name="Freeform 4944">
                <a:extLst>
                  <a:ext uri="{FF2B5EF4-FFF2-40B4-BE49-F238E27FC236}">
                    <a16:creationId xmlns:a16="http://schemas.microsoft.com/office/drawing/2014/main" id="{99C9F67F-4100-B401-AFBF-F8E08BD9032C}"/>
                  </a:ext>
                </a:extLst>
              </p:cNvPr>
              <p:cNvSpPr/>
              <p:nvPr/>
            </p:nvSpPr>
            <p:spPr>
              <a:xfrm>
                <a:off x="4724471" y="138813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46" name="Freeform 4945">
                <a:extLst>
                  <a:ext uri="{FF2B5EF4-FFF2-40B4-BE49-F238E27FC236}">
                    <a16:creationId xmlns:a16="http://schemas.microsoft.com/office/drawing/2014/main" id="{491EF87F-6361-C883-570E-AB3B1B39FBFD}"/>
                  </a:ext>
                </a:extLst>
              </p:cNvPr>
              <p:cNvSpPr/>
              <p:nvPr/>
            </p:nvSpPr>
            <p:spPr>
              <a:xfrm>
                <a:off x="4685079" y="142752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47" name="Freeform 4946">
                <a:extLst>
                  <a:ext uri="{FF2B5EF4-FFF2-40B4-BE49-F238E27FC236}">
                    <a16:creationId xmlns:a16="http://schemas.microsoft.com/office/drawing/2014/main" id="{474A75C6-A705-7F0C-457B-AEF764DB0B22}"/>
                  </a:ext>
                </a:extLst>
              </p:cNvPr>
              <p:cNvSpPr/>
              <p:nvPr/>
            </p:nvSpPr>
            <p:spPr>
              <a:xfrm>
                <a:off x="4969718" y="144150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48" name="Freeform 4947">
                <a:extLst>
                  <a:ext uri="{FF2B5EF4-FFF2-40B4-BE49-F238E27FC236}">
                    <a16:creationId xmlns:a16="http://schemas.microsoft.com/office/drawing/2014/main" id="{0CA4B0E6-34D0-FA30-F4C0-77CC6110E4A6}"/>
                  </a:ext>
                </a:extLst>
              </p:cNvPr>
              <p:cNvSpPr/>
              <p:nvPr/>
            </p:nvSpPr>
            <p:spPr>
              <a:xfrm>
                <a:off x="4930326" y="148089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49" name="Freeform 4948">
                <a:extLst>
                  <a:ext uri="{FF2B5EF4-FFF2-40B4-BE49-F238E27FC236}">
                    <a16:creationId xmlns:a16="http://schemas.microsoft.com/office/drawing/2014/main" id="{F3A81E73-0ACC-8149-565D-AF8EFC666A07}"/>
                  </a:ext>
                </a:extLst>
              </p:cNvPr>
              <p:cNvSpPr/>
              <p:nvPr/>
            </p:nvSpPr>
            <p:spPr>
              <a:xfrm>
                <a:off x="5326788" y="161305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50" name="Freeform 4949">
                <a:extLst>
                  <a:ext uri="{FF2B5EF4-FFF2-40B4-BE49-F238E27FC236}">
                    <a16:creationId xmlns:a16="http://schemas.microsoft.com/office/drawing/2014/main" id="{D2D0E131-72D4-2B3B-F320-15E54CC7010C}"/>
                  </a:ext>
                </a:extLst>
              </p:cNvPr>
              <p:cNvSpPr/>
              <p:nvPr/>
            </p:nvSpPr>
            <p:spPr>
              <a:xfrm>
                <a:off x="5287396" y="1652443"/>
                <a:ext cx="80054" cy="12707"/>
              </a:xfrm>
              <a:custGeom>
                <a:avLst/>
                <a:gdLst>
                  <a:gd name="connsiteX0" fmla="*/ 80055 w 80054"/>
                  <a:gd name="connsiteY0" fmla="*/ 0 h 12707"/>
                  <a:gd name="connsiteX1" fmla="*/ 0 w 80054"/>
                  <a:gd name="connsiteY1" fmla="*/ 0 h 12707"/>
                </a:gdLst>
                <a:ahLst/>
                <a:cxnLst>
                  <a:cxn ang="0">
                    <a:pos x="connsiteX0" y="connsiteY0"/>
                  </a:cxn>
                  <a:cxn ang="0">
                    <a:pos x="connsiteX1" y="connsiteY1"/>
                  </a:cxn>
                </a:cxnLst>
                <a:rect l="l" t="t" r="r" b="b"/>
                <a:pathLst>
                  <a:path w="80054" h="12707">
                    <a:moveTo>
                      <a:pt x="80055"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51" name="Freeform 4950">
                <a:extLst>
                  <a:ext uri="{FF2B5EF4-FFF2-40B4-BE49-F238E27FC236}">
                    <a16:creationId xmlns:a16="http://schemas.microsoft.com/office/drawing/2014/main" id="{B575CBA4-3D71-4776-6490-3FE5779C8733}"/>
                  </a:ext>
                </a:extLst>
              </p:cNvPr>
              <p:cNvSpPr/>
              <p:nvPr/>
            </p:nvSpPr>
            <p:spPr>
              <a:xfrm>
                <a:off x="5343307" y="161305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52" name="Freeform 4951">
                <a:extLst>
                  <a:ext uri="{FF2B5EF4-FFF2-40B4-BE49-F238E27FC236}">
                    <a16:creationId xmlns:a16="http://schemas.microsoft.com/office/drawing/2014/main" id="{86491FEC-0197-5713-393B-F316878AE962}"/>
                  </a:ext>
                </a:extLst>
              </p:cNvPr>
              <p:cNvSpPr/>
              <p:nvPr/>
            </p:nvSpPr>
            <p:spPr>
              <a:xfrm>
                <a:off x="5303915" y="165244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53" name="Freeform 4952">
                <a:extLst>
                  <a:ext uri="{FF2B5EF4-FFF2-40B4-BE49-F238E27FC236}">
                    <a16:creationId xmlns:a16="http://schemas.microsoft.com/office/drawing/2014/main" id="{7649A389-072D-8867-001C-18DCFEF888FA}"/>
                  </a:ext>
                </a:extLst>
              </p:cNvPr>
              <p:cNvSpPr/>
              <p:nvPr/>
            </p:nvSpPr>
            <p:spPr>
              <a:xfrm>
                <a:off x="5376346" y="161305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54" name="Freeform 4953">
                <a:extLst>
                  <a:ext uri="{FF2B5EF4-FFF2-40B4-BE49-F238E27FC236}">
                    <a16:creationId xmlns:a16="http://schemas.microsoft.com/office/drawing/2014/main" id="{8759A666-EEBD-A624-E14F-2BDD1614B6E0}"/>
                  </a:ext>
                </a:extLst>
              </p:cNvPr>
              <p:cNvSpPr/>
              <p:nvPr/>
            </p:nvSpPr>
            <p:spPr>
              <a:xfrm>
                <a:off x="5336954" y="165244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55" name="Freeform 4954">
                <a:extLst>
                  <a:ext uri="{FF2B5EF4-FFF2-40B4-BE49-F238E27FC236}">
                    <a16:creationId xmlns:a16="http://schemas.microsoft.com/office/drawing/2014/main" id="{0121CDCB-1D52-23AA-4D27-35129D967739}"/>
                  </a:ext>
                </a:extLst>
              </p:cNvPr>
              <p:cNvSpPr/>
              <p:nvPr/>
            </p:nvSpPr>
            <p:spPr>
              <a:xfrm>
                <a:off x="5771537" y="168039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56" name="Freeform 4955">
                <a:extLst>
                  <a:ext uri="{FF2B5EF4-FFF2-40B4-BE49-F238E27FC236}">
                    <a16:creationId xmlns:a16="http://schemas.microsoft.com/office/drawing/2014/main" id="{4D2250B5-935F-BADA-01C7-69032E1760AD}"/>
                  </a:ext>
                </a:extLst>
              </p:cNvPr>
              <p:cNvSpPr/>
              <p:nvPr/>
            </p:nvSpPr>
            <p:spPr>
              <a:xfrm>
                <a:off x="5732145" y="171979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57" name="Freeform 4956">
                <a:extLst>
                  <a:ext uri="{FF2B5EF4-FFF2-40B4-BE49-F238E27FC236}">
                    <a16:creationId xmlns:a16="http://schemas.microsoft.com/office/drawing/2014/main" id="{EF37F7A4-DFA7-FB63-5159-2F6FE37335AA}"/>
                  </a:ext>
                </a:extLst>
              </p:cNvPr>
              <p:cNvSpPr/>
              <p:nvPr/>
            </p:nvSpPr>
            <p:spPr>
              <a:xfrm>
                <a:off x="5892255" y="168039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58" name="Freeform 4957">
                <a:extLst>
                  <a:ext uri="{FF2B5EF4-FFF2-40B4-BE49-F238E27FC236}">
                    <a16:creationId xmlns:a16="http://schemas.microsoft.com/office/drawing/2014/main" id="{5E7C8C1B-5782-EF9A-9B22-97BE29B9AABF}"/>
                  </a:ext>
                </a:extLst>
              </p:cNvPr>
              <p:cNvSpPr/>
              <p:nvPr/>
            </p:nvSpPr>
            <p:spPr>
              <a:xfrm>
                <a:off x="5852863" y="171979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59" name="Freeform 4958">
                <a:extLst>
                  <a:ext uri="{FF2B5EF4-FFF2-40B4-BE49-F238E27FC236}">
                    <a16:creationId xmlns:a16="http://schemas.microsoft.com/office/drawing/2014/main" id="{2DA1CF97-0F4C-DDBA-12D5-427F62A43251}"/>
                  </a:ext>
                </a:extLst>
              </p:cNvPr>
              <p:cNvSpPr/>
              <p:nvPr/>
            </p:nvSpPr>
            <p:spPr>
              <a:xfrm>
                <a:off x="6080320" y="175282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60" name="Freeform 4959">
                <a:extLst>
                  <a:ext uri="{FF2B5EF4-FFF2-40B4-BE49-F238E27FC236}">
                    <a16:creationId xmlns:a16="http://schemas.microsoft.com/office/drawing/2014/main" id="{04EAEE10-8403-46A2-F654-A4272901D648}"/>
                  </a:ext>
                </a:extLst>
              </p:cNvPr>
              <p:cNvSpPr/>
              <p:nvPr/>
            </p:nvSpPr>
            <p:spPr>
              <a:xfrm>
                <a:off x="6040928" y="179222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61" name="Freeform 4960">
                <a:extLst>
                  <a:ext uri="{FF2B5EF4-FFF2-40B4-BE49-F238E27FC236}">
                    <a16:creationId xmlns:a16="http://schemas.microsoft.com/office/drawing/2014/main" id="{848FEF87-4F8B-DA50-C893-450F68BE5198}"/>
                  </a:ext>
                </a:extLst>
              </p:cNvPr>
              <p:cNvSpPr/>
              <p:nvPr/>
            </p:nvSpPr>
            <p:spPr>
              <a:xfrm>
                <a:off x="6479323" y="190658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62" name="Freeform 4961">
                <a:extLst>
                  <a:ext uri="{FF2B5EF4-FFF2-40B4-BE49-F238E27FC236}">
                    <a16:creationId xmlns:a16="http://schemas.microsoft.com/office/drawing/2014/main" id="{D80DB7A9-4076-4285-E328-27AF08654E2A}"/>
                  </a:ext>
                </a:extLst>
              </p:cNvPr>
              <p:cNvSpPr/>
              <p:nvPr/>
            </p:nvSpPr>
            <p:spPr>
              <a:xfrm>
                <a:off x="6439931" y="194597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63" name="Freeform 4962">
                <a:extLst>
                  <a:ext uri="{FF2B5EF4-FFF2-40B4-BE49-F238E27FC236}">
                    <a16:creationId xmlns:a16="http://schemas.microsoft.com/office/drawing/2014/main" id="{E503D899-9AFC-4F88-9C33-39DCC957D5FA}"/>
                  </a:ext>
                </a:extLst>
              </p:cNvPr>
              <p:cNvSpPr/>
              <p:nvPr/>
            </p:nvSpPr>
            <p:spPr>
              <a:xfrm>
                <a:off x="6530152" y="190658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64" name="Freeform 4963">
                <a:extLst>
                  <a:ext uri="{FF2B5EF4-FFF2-40B4-BE49-F238E27FC236}">
                    <a16:creationId xmlns:a16="http://schemas.microsoft.com/office/drawing/2014/main" id="{C214D8F1-A44D-B9E9-D886-E0693327E7F6}"/>
                  </a:ext>
                </a:extLst>
              </p:cNvPr>
              <p:cNvSpPr/>
              <p:nvPr/>
            </p:nvSpPr>
            <p:spPr>
              <a:xfrm>
                <a:off x="6490759" y="194597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65" name="Freeform 4964">
                <a:extLst>
                  <a:ext uri="{FF2B5EF4-FFF2-40B4-BE49-F238E27FC236}">
                    <a16:creationId xmlns:a16="http://schemas.microsoft.com/office/drawing/2014/main" id="{F4C7456E-8892-3E19-C4F1-139E0A0C1CCE}"/>
                  </a:ext>
                </a:extLst>
              </p:cNvPr>
              <p:cNvSpPr/>
              <p:nvPr/>
            </p:nvSpPr>
            <p:spPr>
              <a:xfrm>
                <a:off x="6746172" y="199680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66" name="Freeform 4965">
                <a:extLst>
                  <a:ext uri="{FF2B5EF4-FFF2-40B4-BE49-F238E27FC236}">
                    <a16:creationId xmlns:a16="http://schemas.microsoft.com/office/drawing/2014/main" id="{22BB3B83-CBCC-7AD5-6282-D62432D501C5}"/>
                  </a:ext>
                </a:extLst>
              </p:cNvPr>
              <p:cNvSpPr/>
              <p:nvPr/>
            </p:nvSpPr>
            <p:spPr>
              <a:xfrm>
                <a:off x="6706780" y="203619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67" name="Freeform 4966">
                <a:extLst>
                  <a:ext uri="{FF2B5EF4-FFF2-40B4-BE49-F238E27FC236}">
                    <a16:creationId xmlns:a16="http://schemas.microsoft.com/office/drawing/2014/main" id="{CDD5A3AF-2B66-E645-CD09-223042400561}"/>
                  </a:ext>
                </a:extLst>
              </p:cNvPr>
              <p:cNvSpPr/>
              <p:nvPr/>
            </p:nvSpPr>
            <p:spPr>
              <a:xfrm>
                <a:off x="6924072"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68" name="Freeform 4967">
                <a:extLst>
                  <a:ext uri="{FF2B5EF4-FFF2-40B4-BE49-F238E27FC236}">
                    <a16:creationId xmlns:a16="http://schemas.microsoft.com/office/drawing/2014/main" id="{FFBAD37D-2E4F-D23D-D849-5BD5C3AFBA75}"/>
                  </a:ext>
                </a:extLst>
              </p:cNvPr>
              <p:cNvSpPr/>
              <p:nvPr/>
            </p:nvSpPr>
            <p:spPr>
              <a:xfrm>
                <a:off x="6884680"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69" name="Freeform 4968">
                <a:extLst>
                  <a:ext uri="{FF2B5EF4-FFF2-40B4-BE49-F238E27FC236}">
                    <a16:creationId xmlns:a16="http://schemas.microsoft.com/office/drawing/2014/main" id="{7B5A5605-94C5-B53A-1C8B-6EA2EE8344A1}"/>
                  </a:ext>
                </a:extLst>
              </p:cNvPr>
              <p:cNvSpPr/>
              <p:nvPr/>
            </p:nvSpPr>
            <p:spPr>
              <a:xfrm>
                <a:off x="7029541"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70" name="Freeform 4969">
                <a:extLst>
                  <a:ext uri="{FF2B5EF4-FFF2-40B4-BE49-F238E27FC236}">
                    <a16:creationId xmlns:a16="http://schemas.microsoft.com/office/drawing/2014/main" id="{1E3670AD-C0F9-EFB9-DDD6-597D1EFD0A6E}"/>
                  </a:ext>
                </a:extLst>
              </p:cNvPr>
              <p:cNvSpPr/>
              <p:nvPr/>
            </p:nvSpPr>
            <p:spPr>
              <a:xfrm>
                <a:off x="6990149"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71" name="Freeform 4970">
                <a:extLst>
                  <a:ext uri="{FF2B5EF4-FFF2-40B4-BE49-F238E27FC236}">
                    <a16:creationId xmlns:a16="http://schemas.microsoft.com/office/drawing/2014/main" id="{3C89DA51-4DCF-57A6-7CE3-4C29EB766E11}"/>
                  </a:ext>
                </a:extLst>
              </p:cNvPr>
              <p:cNvSpPr/>
              <p:nvPr/>
            </p:nvSpPr>
            <p:spPr>
              <a:xfrm>
                <a:off x="7096889"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72" name="Freeform 4971">
                <a:extLst>
                  <a:ext uri="{FF2B5EF4-FFF2-40B4-BE49-F238E27FC236}">
                    <a16:creationId xmlns:a16="http://schemas.microsoft.com/office/drawing/2014/main" id="{DFB3369C-C118-1A0C-A838-53A375E4D7C9}"/>
                  </a:ext>
                </a:extLst>
              </p:cNvPr>
              <p:cNvSpPr/>
              <p:nvPr/>
            </p:nvSpPr>
            <p:spPr>
              <a:xfrm>
                <a:off x="7057497"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73" name="Freeform 4972">
                <a:extLst>
                  <a:ext uri="{FF2B5EF4-FFF2-40B4-BE49-F238E27FC236}">
                    <a16:creationId xmlns:a16="http://schemas.microsoft.com/office/drawing/2014/main" id="{CF77D1D4-ADBD-CC15-3534-3FC3E4E708EF}"/>
                  </a:ext>
                </a:extLst>
              </p:cNvPr>
              <p:cNvSpPr/>
              <p:nvPr/>
            </p:nvSpPr>
            <p:spPr>
              <a:xfrm>
                <a:off x="7213794"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74" name="Freeform 4973">
                <a:extLst>
                  <a:ext uri="{FF2B5EF4-FFF2-40B4-BE49-F238E27FC236}">
                    <a16:creationId xmlns:a16="http://schemas.microsoft.com/office/drawing/2014/main" id="{CACAFECB-E8EA-AC36-3D0C-F230D1112C3B}"/>
                  </a:ext>
                </a:extLst>
              </p:cNvPr>
              <p:cNvSpPr/>
              <p:nvPr/>
            </p:nvSpPr>
            <p:spPr>
              <a:xfrm>
                <a:off x="7174402"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75" name="Freeform 4974">
                <a:extLst>
                  <a:ext uri="{FF2B5EF4-FFF2-40B4-BE49-F238E27FC236}">
                    <a16:creationId xmlns:a16="http://schemas.microsoft.com/office/drawing/2014/main" id="{3A860BFC-DB69-F972-5E48-7E2CFD99ACD7}"/>
                  </a:ext>
                </a:extLst>
              </p:cNvPr>
              <p:cNvSpPr/>
              <p:nvPr/>
            </p:nvSpPr>
            <p:spPr>
              <a:xfrm>
                <a:off x="7390423"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76" name="Freeform 4975">
                <a:extLst>
                  <a:ext uri="{FF2B5EF4-FFF2-40B4-BE49-F238E27FC236}">
                    <a16:creationId xmlns:a16="http://schemas.microsoft.com/office/drawing/2014/main" id="{0089E061-2433-8D10-D653-3548360E71E9}"/>
                  </a:ext>
                </a:extLst>
              </p:cNvPr>
              <p:cNvSpPr/>
              <p:nvPr/>
            </p:nvSpPr>
            <p:spPr>
              <a:xfrm>
                <a:off x="7351031"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77" name="Freeform 4976">
                <a:extLst>
                  <a:ext uri="{FF2B5EF4-FFF2-40B4-BE49-F238E27FC236}">
                    <a16:creationId xmlns:a16="http://schemas.microsoft.com/office/drawing/2014/main" id="{55FB7BE8-C6E6-2EB8-9D6B-E0B7CD1D93E4}"/>
                  </a:ext>
                </a:extLst>
              </p:cNvPr>
              <p:cNvSpPr/>
              <p:nvPr/>
            </p:nvSpPr>
            <p:spPr>
              <a:xfrm>
                <a:off x="7457771"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78" name="Freeform 4977">
                <a:extLst>
                  <a:ext uri="{FF2B5EF4-FFF2-40B4-BE49-F238E27FC236}">
                    <a16:creationId xmlns:a16="http://schemas.microsoft.com/office/drawing/2014/main" id="{06236A55-EF11-D54A-C4C7-FF87A61F6D64}"/>
                  </a:ext>
                </a:extLst>
              </p:cNvPr>
              <p:cNvSpPr/>
              <p:nvPr/>
            </p:nvSpPr>
            <p:spPr>
              <a:xfrm>
                <a:off x="7418379"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79" name="Freeform 4978">
                <a:extLst>
                  <a:ext uri="{FF2B5EF4-FFF2-40B4-BE49-F238E27FC236}">
                    <a16:creationId xmlns:a16="http://schemas.microsoft.com/office/drawing/2014/main" id="{10A1A393-08C5-BB3A-A183-2452CD0C6619}"/>
                  </a:ext>
                </a:extLst>
              </p:cNvPr>
              <p:cNvSpPr/>
              <p:nvPr/>
            </p:nvSpPr>
            <p:spPr>
              <a:xfrm>
                <a:off x="7603902"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80" name="Freeform 4979">
                <a:extLst>
                  <a:ext uri="{FF2B5EF4-FFF2-40B4-BE49-F238E27FC236}">
                    <a16:creationId xmlns:a16="http://schemas.microsoft.com/office/drawing/2014/main" id="{4BFF616B-2D56-104C-AF53-1DE29E5C0F73}"/>
                  </a:ext>
                </a:extLst>
              </p:cNvPr>
              <p:cNvSpPr/>
              <p:nvPr/>
            </p:nvSpPr>
            <p:spPr>
              <a:xfrm>
                <a:off x="7564510"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81" name="Freeform 4980">
                <a:extLst>
                  <a:ext uri="{FF2B5EF4-FFF2-40B4-BE49-F238E27FC236}">
                    <a16:creationId xmlns:a16="http://schemas.microsoft.com/office/drawing/2014/main" id="{5E6B12D2-669F-214B-08D5-1853336A1D94}"/>
                  </a:ext>
                </a:extLst>
              </p:cNvPr>
              <p:cNvSpPr/>
              <p:nvPr/>
            </p:nvSpPr>
            <p:spPr>
              <a:xfrm>
                <a:off x="7617880"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82" name="Freeform 4981">
                <a:extLst>
                  <a:ext uri="{FF2B5EF4-FFF2-40B4-BE49-F238E27FC236}">
                    <a16:creationId xmlns:a16="http://schemas.microsoft.com/office/drawing/2014/main" id="{660EB8EB-B6C8-AD51-4F5C-870CD0F8AB1C}"/>
                  </a:ext>
                </a:extLst>
              </p:cNvPr>
              <p:cNvSpPr/>
              <p:nvPr/>
            </p:nvSpPr>
            <p:spPr>
              <a:xfrm>
                <a:off x="7578488"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83" name="Freeform 4982">
                <a:extLst>
                  <a:ext uri="{FF2B5EF4-FFF2-40B4-BE49-F238E27FC236}">
                    <a16:creationId xmlns:a16="http://schemas.microsoft.com/office/drawing/2014/main" id="{416044FC-4414-97B5-8D46-71AB63A7F807}"/>
                  </a:ext>
                </a:extLst>
              </p:cNvPr>
              <p:cNvSpPr/>
              <p:nvPr/>
            </p:nvSpPr>
            <p:spPr>
              <a:xfrm>
                <a:off x="7816111"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84" name="Freeform 4983">
                <a:extLst>
                  <a:ext uri="{FF2B5EF4-FFF2-40B4-BE49-F238E27FC236}">
                    <a16:creationId xmlns:a16="http://schemas.microsoft.com/office/drawing/2014/main" id="{03F2DF5E-1265-6C58-C03A-E4165565651F}"/>
                  </a:ext>
                </a:extLst>
              </p:cNvPr>
              <p:cNvSpPr/>
              <p:nvPr/>
            </p:nvSpPr>
            <p:spPr>
              <a:xfrm>
                <a:off x="7776719"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85" name="Freeform 4984">
                <a:extLst>
                  <a:ext uri="{FF2B5EF4-FFF2-40B4-BE49-F238E27FC236}">
                    <a16:creationId xmlns:a16="http://schemas.microsoft.com/office/drawing/2014/main" id="{D6D1DBA8-45BE-0DE1-8C6D-976CF470CB9A}"/>
                  </a:ext>
                </a:extLst>
              </p:cNvPr>
              <p:cNvSpPr/>
              <p:nvPr/>
            </p:nvSpPr>
            <p:spPr>
              <a:xfrm>
                <a:off x="2021669" y="677807"/>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86" name="Freeform 4985">
                <a:extLst>
                  <a:ext uri="{FF2B5EF4-FFF2-40B4-BE49-F238E27FC236}">
                    <a16:creationId xmlns:a16="http://schemas.microsoft.com/office/drawing/2014/main" id="{83894767-6720-D183-0F06-06B788703AF0}"/>
                  </a:ext>
                </a:extLst>
              </p:cNvPr>
              <p:cNvSpPr/>
              <p:nvPr/>
            </p:nvSpPr>
            <p:spPr>
              <a:xfrm>
                <a:off x="1982276" y="717199"/>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87" name="Freeform 4986">
                <a:extLst>
                  <a:ext uri="{FF2B5EF4-FFF2-40B4-BE49-F238E27FC236}">
                    <a16:creationId xmlns:a16="http://schemas.microsoft.com/office/drawing/2014/main" id="{C7876FB6-45F9-8A35-3C44-F2783870EB16}"/>
                  </a:ext>
                </a:extLst>
              </p:cNvPr>
              <p:cNvSpPr/>
              <p:nvPr/>
            </p:nvSpPr>
            <p:spPr>
              <a:xfrm>
                <a:off x="1814543" y="58377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88" name="Freeform 4987">
                <a:extLst>
                  <a:ext uri="{FF2B5EF4-FFF2-40B4-BE49-F238E27FC236}">
                    <a16:creationId xmlns:a16="http://schemas.microsoft.com/office/drawing/2014/main" id="{DCBBE581-2E8F-84BF-F2A0-05A637DC0DFB}"/>
                  </a:ext>
                </a:extLst>
              </p:cNvPr>
              <p:cNvSpPr/>
              <p:nvPr/>
            </p:nvSpPr>
            <p:spPr>
              <a:xfrm>
                <a:off x="1775151" y="623166"/>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89" name="Freeform 4988">
                <a:extLst>
                  <a:ext uri="{FF2B5EF4-FFF2-40B4-BE49-F238E27FC236}">
                    <a16:creationId xmlns:a16="http://schemas.microsoft.com/office/drawing/2014/main" id="{B8C9C11D-A89D-E765-0C73-B799E3A9E0F8}"/>
                  </a:ext>
                </a:extLst>
              </p:cNvPr>
              <p:cNvSpPr/>
              <p:nvPr/>
            </p:nvSpPr>
            <p:spPr>
              <a:xfrm>
                <a:off x="1945426" y="62952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90" name="Freeform 4989">
                <a:extLst>
                  <a:ext uri="{FF2B5EF4-FFF2-40B4-BE49-F238E27FC236}">
                    <a16:creationId xmlns:a16="http://schemas.microsoft.com/office/drawing/2014/main" id="{D0A33C3A-5FE7-6FF2-CDFC-E20DB843C493}"/>
                  </a:ext>
                </a:extLst>
              </p:cNvPr>
              <p:cNvSpPr/>
              <p:nvPr/>
            </p:nvSpPr>
            <p:spPr>
              <a:xfrm>
                <a:off x="1906034" y="66891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91" name="Freeform 4990">
                <a:extLst>
                  <a:ext uri="{FF2B5EF4-FFF2-40B4-BE49-F238E27FC236}">
                    <a16:creationId xmlns:a16="http://schemas.microsoft.com/office/drawing/2014/main" id="{03BE1FD5-03CF-A53E-7511-A4DB4AC1410F}"/>
                  </a:ext>
                </a:extLst>
              </p:cNvPr>
              <p:cNvSpPr/>
              <p:nvPr/>
            </p:nvSpPr>
            <p:spPr>
              <a:xfrm>
                <a:off x="2069956" y="62952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92" name="Freeform 4991">
                <a:extLst>
                  <a:ext uri="{FF2B5EF4-FFF2-40B4-BE49-F238E27FC236}">
                    <a16:creationId xmlns:a16="http://schemas.microsoft.com/office/drawing/2014/main" id="{7D0E9ACC-C66D-4534-62F6-502689D459C4}"/>
                  </a:ext>
                </a:extLst>
              </p:cNvPr>
              <p:cNvSpPr/>
              <p:nvPr/>
            </p:nvSpPr>
            <p:spPr>
              <a:xfrm>
                <a:off x="2030563" y="66891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93" name="Freeform 4992">
                <a:extLst>
                  <a:ext uri="{FF2B5EF4-FFF2-40B4-BE49-F238E27FC236}">
                    <a16:creationId xmlns:a16="http://schemas.microsoft.com/office/drawing/2014/main" id="{FAC13599-6A59-C874-91B9-B471EC3D5178}"/>
                  </a:ext>
                </a:extLst>
              </p:cNvPr>
              <p:cNvSpPr/>
              <p:nvPr/>
            </p:nvSpPr>
            <p:spPr>
              <a:xfrm>
                <a:off x="2137303" y="62952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94" name="Freeform 4993">
                <a:extLst>
                  <a:ext uri="{FF2B5EF4-FFF2-40B4-BE49-F238E27FC236}">
                    <a16:creationId xmlns:a16="http://schemas.microsoft.com/office/drawing/2014/main" id="{00ED7F1E-3724-B9BD-0D77-70FC00FE22D6}"/>
                  </a:ext>
                </a:extLst>
              </p:cNvPr>
              <p:cNvSpPr/>
              <p:nvPr/>
            </p:nvSpPr>
            <p:spPr>
              <a:xfrm>
                <a:off x="2097911" y="66891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sp>
          <p:nvSpPr>
            <p:cNvPr id="4888" name="TextBox 4887">
              <a:extLst>
                <a:ext uri="{FF2B5EF4-FFF2-40B4-BE49-F238E27FC236}">
                  <a16:creationId xmlns:a16="http://schemas.microsoft.com/office/drawing/2014/main" id="{B5BBFD13-5F2C-242B-D656-3E6BDF64BB0E}"/>
                </a:ext>
              </a:extLst>
            </p:cNvPr>
            <p:cNvSpPr txBox="1"/>
            <p:nvPr/>
          </p:nvSpPr>
          <p:spPr>
            <a:xfrm>
              <a:off x="1936736" y="2571742"/>
              <a:ext cx="1723120" cy="215444"/>
            </a:xfrm>
            <a:prstGeom prst="rect">
              <a:avLst/>
            </a:prstGeom>
            <a:noFill/>
          </p:spPr>
          <p:txBody>
            <a:bodyPr wrap="square" rtlCol="0">
              <a:spAutoFit/>
            </a:bodyPr>
            <a:lstStyle/>
            <a:p>
              <a:pPr defTabSz="685800" fontAlgn="auto">
                <a:spcBef>
                  <a:spcPts val="0"/>
                </a:spcBef>
                <a:spcAft>
                  <a:spcPts val="0"/>
                </a:spcAft>
              </a:pPr>
              <a:r>
                <a:rPr lang="en-US" sz="800">
                  <a:solidFill>
                    <a:prstClr val="black"/>
                  </a:solidFill>
                  <a:latin typeface="Calibri" panose="020F0502020204030204"/>
                  <a:ea typeface="+mn-ea"/>
                  <a:cs typeface="+mn-cs"/>
                </a:rPr>
                <a:t>uIGHV, A+O</a:t>
              </a:r>
            </a:p>
          </p:txBody>
        </p:sp>
        <p:sp>
          <p:nvSpPr>
            <p:cNvPr id="4889" name="TextBox 4888">
              <a:extLst>
                <a:ext uri="{FF2B5EF4-FFF2-40B4-BE49-F238E27FC236}">
                  <a16:creationId xmlns:a16="http://schemas.microsoft.com/office/drawing/2014/main" id="{C44C62D1-C741-B211-1BDE-0EBE97F3D251}"/>
                </a:ext>
              </a:extLst>
            </p:cNvPr>
            <p:cNvSpPr txBox="1"/>
            <p:nvPr/>
          </p:nvSpPr>
          <p:spPr>
            <a:xfrm>
              <a:off x="1936735" y="2683789"/>
              <a:ext cx="2300243" cy="215444"/>
            </a:xfrm>
            <a:prstGeom prst="rect">
              <a:avLst/>
            </a:prstGeom>
            <a:noFill/>
          </p:spPr>
          <p:txBody>
            <a:bodyPr wrap="square" rtlCol="0">
              <a:spAutoFit/>
            </a:bodyPr>
            <a:lstStyle/>
            <a:p>
              <a:pPr defTabSz="685800" fontAlgn="auto">
                <a:spcBef>
                  <a:spcPts val="0"/>
                </a:spcBef>
                <a:spcAft>
                  <a:spcPts val="0"/>
                </a:spcAft>
              </a:pPr>
              <a:r>
                <a:rPr lang="en-US" sz="800">
                  <a:solidFill>
                    <a:srgbClr val="000000"/>
                  </a:solidFill>
                  <a:latin typeface="Calibri" panose="020F0502020204030204"/>
                  <a:ea typeface="+mn-ea"/>
                  <a:cs typeface="+mn-cs"/>
                </a:rPr>
                <a:t>mIGHV</a:t>
              </a:r>
              <a:r>
                <a:rPr lang="en-US" sz="800">
                  <a:solidFill>
                    <a:prstClr val="black"/>
                  </a:solidFill>
                  <a:latin typeface="Calibri" panose="020F0502020204030204"/>
                  <a:ea typeface="+mn-ea"/>
                  <a:cs typeface="+mn-cs"/>
                </a:rPr>
                <a:t>, A+O</a:t>
              </a:r>
            </a:p>
          </p:txBody>
        </p:sp>
        <p:sp>
          <p:nvSpPr>
            <p:cNvPr id="4890" name="TextBox 4889">
              <a:extLst>
                <a:ext uri="{FF2B5EF4-FFF2-40B4-BE49-F238E27FC236}">
                  <a16:creationId xmlns:a16="http://schemas.microsoft.com/office/drawing/2014/main" id="{13224554-1FD7-D84E-C824-6358ABE84E20}"/>
                </a:ext>
              </a:extLst>
            </p:cNvPr>
            <p:cNvSpPr txBox="1"/>
            <p:nvPr/>
          </p:nvSpPr>
          <p:spPr>
            <a:xfrm>
              <a:off x="1936736" y="2795837"/>
              <a:ext cx="1570840" cy="215444"/>
            </a:xfrm>
            <a:prstGeom prst="rect">
              <a:avLst/>
            </a:prstGeom>
            <a:noFill/>
          </p:spPr>
          <p:txBody>
            <a:bodyPr wrap="square" rtlCol="0">
              <a:spAutoFit/>
            </a:bodyPr>
            <a:lstStyle/>
            <a:p>
              <a:pPr defTabSz="685800" fontAlgn="auto">
                <a:spcBef>
                  <a:spcPts val="0"/>
                </a:spcBef>
                <a:spcAft>
                  <a:spcPts val="0"/>
                </a:spcAft>
              </a:pPr>
              <a:r>
                <a:rPr lang="en-US" sz="800">
                  <a:solidFill>
                    <a:prstClr val="black"/>
                  </a:solidFill>
                  <a:latin typeface="Calibri" panose="020F0502020204030204"/>
                  <a:ea typeface="+mn-ea"/>
                  <a:cs typeface="+mn-cs"/>
                </a:rPr>
                <a:t>uIGHV, A</a:t>
              </a:r>
            </a:p>
          </p:txBody>
        </p:sp>
        <p:sp>
          <p:nvSpPr>
            <p:cNvPr id="4891" name="TextBox 4890">
              <a:extLst>
                <a:ext uri="{FF2B5EF4-FFF2-40B4-BE49-F238E27FC236}">
                  <a16:creationId xmlns:a16="http://schemas.microsoft.com/office/drawing/2014/main" id="{79AA4645-3028-B2DC-15C0-747A18F5CA65}"/>
                </a:ext>
              </a:extLst>
            </p:cNvPr>
            <p:cNvSpPr txBox="1"/>
            <p:nvPr/>
          </p:nvSpPr>
          <p:spPr>
            <a:xfrm>
              <a:off x="1936736" y="2907884"/>
              <a:ext cx="1570842" cy="215444"/>
            </a:xfrm>
            <a:prstGeom prst="rect">
              <a:avLst/>
            </a:prstGeom>
            <a:noFill/>
          </p:spPr>
          <p:txBody>
            <a:bodyPr wrap="square" rtlCol="0">
              <a:spAutoFit/>
            </a:bodyPr>
            <a:lstStyle/>
            <a:p>
              <a:pPr defTabSz="685800" fontAlgn="auto">
                <a:spcBef>
                  <a:spcPts val="0"/>
                </a:spcBef>
                <a:spcAft>
                  <a:spcPts val="0"/>
                </a:spcAft>
              </a:pPr>
              <a:r>
                <a:rPr lang="en-US" sz="800">
                  <a:solidFill>
                    <a:srgbClr val="000000"/>
                  </a:solidFill>
                  <a:latin typeface="Calibri" panose="020F0502020204030204"/>
                  <a:ea typeface="+mn-ea"/>
                  <a:cs typeface="+mn-cs"/>
                </a:rPr>
                <a:t>mIGHV</a:t>
              </a:r>
              <a:r>
                <a:rPr lang="en-US" sz="800">
                  <a:solidFill>
                    <a:prstClr val="black"/>
                  </a:solidFill>
                  <a:latin typeface="Calibri" panose="020F0502020204030204"/>
                  <a:ea typeface="+mn-ea"/>
                  <a:cs typeface="+mn-cs"/>
                </a:rPr>
                <a:t>, A</a:t>
              </a:r>
            </a:p>
          </p:txBody>
        </p:sp>
        <p:sp>
          <p:nvSpPr>
            <p:cNvPr id="4892" name="TextBox 4891">
              <a:extLst>
                <a:ext uri="{FF2B5EF4-FFF2-40B4-BE49-F238E27FC236}">
                  <a16:creationId xmlns:a16="http://schemas.microsoft.com/office/drawing/2014/main" id="{A1FA83C8-4730-303A-FFF6-6D6C38AB6A0E}"/>
                </a:ext>
              </a:extLst>
            </p:cNvPr>
            <p:cNvSpPr txBox="1"/>
            <p:nvPr/>
          </p:nvSpPr>
          <p:spPr>
            <a:xfrm>
              <a:off x="1936735" y="3019932"/>
              <a:ext cx="2010515" cy="215444"/>
            </a:xfrm>
            <a:prstGeom prst="rect">
              <a:avLst/>
            </a:prstGeom>
            <a:noFill/>
          </p:spPr>
          <p:txBody>
            <a:bodyPr wrap="square" rtlCol="0">
              <a:spAutoFit/>
            </a:bodyPr>
            <a:lstStyle/>
            <a:p>
              <a:pPr defTabSz="685800" fontAlgn="auto">
                <a:spcBef>
                  <a:spcPts val="0"/>
                </a:spcBef>
                <a:spcAft>
                  <a:spcPts val="0"/>
                </a:spcAft>
              </a:pPr>
              <a:r>
                <a:rPr lang="en-US" sz="800">
                  <a:solidFill>
                    <a:prstClr val="black"/>
                  </a:solidFill>
                  <a:latin typeface="Calibri" panose="020F0502020204030204"/>
                  <a:ea typeface="+mn-ea"/>
                  <a:cs typeface="+mn-cs"/>
                </a:rPr>
                <a:t>uIGHV, </a:t>
              </a:r>
              <a:r>
                <a:rPr lang="en-US" sz="800">
                  <a:solidFill>
                    <a:srgbClr val="000000"/>
                  </a:solidFill>
                  <a:latin typeface="Calibri" panose="020F0502020204030204"/>
                  <a:ea typeface="+mn-ea"/>
                  <a:cs typeface="+mn-cs"/>
                </a:rPr>
                <a:t>O+Clb</a:t>
              </a:r>
            </a:p>
          </p:txBody>
        </p:sp>
        <p:sp>
          <p:nvSpPr>
            <p:cNvPr id="4893" name="TextBox 4892">
              <a:extLst>
                <a:ext uri="{FF2B5EF4-FFF2-40B4-BE49-F238E27FC236}">
                  <a16:creationId xmlns:a16="http://schemas.microsoft.com/office/drawing/2014/main" id="{8D2CE6F8-2B91-72D5-65C7-A77B474B5C56}"/>
                </a:ext>
              </a:extLst>
            </p:cNvPr>
            <p:cNvSpPr txBox="1"/>
            <p:nvPr/>
          </p:nvSpPr>
          <p:spPr>
            <a:xfrm>
              <a:off x="1936735" y="3131977"/>
              <a:ext cx="1828063" cy="215444"/>
            </a:xfrm>
            <a:prstGeom prst="rect">
              <a:avLst/>
            </a:prstGeom>
            <a:noFill/>
          </p:spPr>
          <p:txBody>
            <a:bodyPr wrap="square" rtlCol="0">
              <a:spAutoFit/>
            </a:bodyPr>
            <a:lstStyle/>
            <a:p>
              <a:pPr defTabSz="685800" fontAlgn="auto">
                <a:spcBef>
                  <a:spcPts val="0"/>
                </a:spcBef>
                <a:spcAft>
                  <a:spcPts val="0"/>
                </a:spcAft>
              </a:pPr>
              <a:r>
                <a:rPr lang="en-US" sz="800">
                  <a:solidFill>
                    <a:srgbClr val="000000"/>
                  </a:solidFill>
                  <a:latin typeface="Calibri" panose="020F0502020204030204"/>
                  <a:ea typeface="+mn-ea"/>
                  <a:cs typeface="+mn-cs"/>
                </a:rPr>
                <a:t>mIGHV</a:t>
              </a:r>
              <a:r>
                <a:rPr lang="en-US" sz="800">
                  <a:solidFill>
                    <a:prstClr val="black"/>
                  </a:solidFill>
                  <a:latin typeface="Calibri" panose="020F0502020204030204"/>
                  <a:ea typeface="+mn-ea"/>
                  <a:cs typeface="+mn-cs"/>
                </a:rPr>
                <a:t>, </a:t>
              </a:r>
              <a:r>
                <a:rPr lang="en-US" sz="800">
                  <a:solidFill>
                    <a:srgbClr val="000000"/>
                  </a:solidFill>
                  <a:latin typeface="Calibri" panose="020F0502020204030204"/>
                  <a:ea typeface="+mn-ea"/>
                  <a:cs typeface="+mn-cs"/>
                </a:rPr>
                <a:t>O+Clb</a:t>
              </a:r>
            </a:p>
          </p:txBody>
        </p:sp>
        <p:sp>
          <p:nvSpPr>
            <p:cNvPr id="4894" name="TextBox 4893">
              <a:extLst>
                <a:ext uri="{FF2B5EF4-FFF2-40B4-BE49-F238E27FC236}">
                  <a16:creationId xmlns:a16="http://schemas.microsoft.com/office/drawing/2014/main" id="{44B06E18-EB78-45C8-54A2-5BD74521BD02}"/>
                </a:ext>
              </a:extLst>
            </p:cNvPr>
            <p:cNvSpPr txBox="1"/>
            <p:nvPr/>
          </p:nvSpPr>
          <p:spPr>
            <a:xfrm>
              <a:off x="6833233" y="2982920"/>
              <a:ext cx="2501995" cy="246221"/>
            </a:xfrm>
            <a:prstGeom prst="rect">
              <a:avLst/>
            </a:prstGeom>
            <a:noFill/>
          </p:spPr>
          <p:txBody>
            <a:bodyPr wrap="square" rtlCol="0">
              <a:spAutoFit/>
            </a:bodyPr>
            <a:lstStyle/>
            <a:p>
              <a:pPr defTabSz="685800" fontAlgn="auto">
                <a:spcBef>
                  <a:spcPts val="0"/>
                </a:spcBef>
                <a:spcAft>
                  <a:spcPts val="0"/>
                </a:spcAft>
              </a:pPr>
              <a:r>
                <a:rPr lang="en-US" sz="1000">
                  <a:solidFill>
                    <a:srgbClr val="5B9BD5">
                      <a:lumMod val="75000"/>
                    </a:srgbClr>
                  </a:solidFill>
                  <a:latin typeface="Calibri" panose="020F0502020204030204"/>
                  <a:ea typeface="+mn-ea"/>
                  <a:cs typeface="+mn-cs"/>
                </a:rPr>
                <a:t>O+Clb uIGHV: Median PFS=22.2 mo</a:t>
              </a:r>
            </a:p>
          </p:txBody>
        </p:sp>
        <p:grpSp>
          <p:nvGrpSpPr>
            <p:cNvPr id="4895" name="Group 4894">
              <a:extLst>
                <a:ext uri="{FF2B5EF4-FFF2-40B4-BE49-F238E27FC236}">
                  <a16:creationId xmlns:a16="http://schemas.microsoft.com/office/drawing/2014/main" id="{F9C8C2FC-49C0-749B-A297-442247244FD3}"/>
                </a:ext>
              </a:extLst>
            </p:cNvPr>
            <p:cNvGrpSpPr/>
            <p:nvPr/>
          </p:nvGrpSpPr>
          <p:grpSpPr>
            <a:xfrm>
              <a:off x="1766669" y="2679866"/>
              <a:ext cx="190611" cy="563306"/>
              <a:chOff x="1766669" y="2460611"/>
              <a:chExt cx="190611" cy="628082"/>
            </a:xfrm>
          </p:grpSpPr>
          <p:sp>
            <p:nvSpPr>
              <p:cNvPr id="4898" name="Freeform 4897">
                <a:extLst>
                  <a:ext uri="{FF2B5EF4-FFF2-40B4-BE49-F238E27FC236}">
                    <a16:creationId xmlns:a16="http://schemas.microsoft.com/office/drawing/2014/main" id="{291B2C41-9A94-3CCB-AC66-A8FF28613FA6}"/>
                  </a:ext>
                </a:extLst>
              </p:cNvPr>
              <p:cNvSpPr/>
              <p:nvPr/>
            </p:nvSpPr>
            <p:spPr>
              <a:xfrm>
                <a:off x="1766669" y="2460611"/>
                <a:ext cx="190610" cy="12669"/>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4899" name="Graphic 2">
                <a:extLst>
                  <a:ext uri="{FF2B5EF4-FFF2-40B4-BE49-F238E27FC236}">
                    <a16:creationId xmlns:a16="http://schemas.microsoft.com/office/drawing/2014/main" id="{3BF85D58-0BC9-ECC3-A4FE-5F2B6CEF69B0}"/>
                  </a:ext>
                </a:extLst>
              </p:cNvPr>
              <p:cNvGrpSpPr/>
              <p:nvPr/>
            </p:nvGrpSpPr>
            <p:grpSpPr>
              <a:xfrm>
                <a:off x="1766669" y="2583694"/>
                <a:ext cx="190611" cy="12669"/>
                <a:chOff x="1454696" y="2725088"/>
                <a:chExt cx="190611" cy="12669"/>
              </a:xfrm>
            </p:grpSpPr>
            <p:sp>
              <p:nvSpPr>
                <p:cNvPr id="4910" name="Freeform 4909">
                  <a:extLst>
                    <a:ext uri="{FF2B5EF4-FFF2-40B4-BE49-F238E27FC236}">
                      <a16:creationId xmlns:a16="http://schemas.microsoft.com/office/drawing/2014/main" id="{ACA7827E-2293-187E-7CFF-6C2E001EEEEB}"/>
                    </a:ext>
                  </a:extLst>
                </p:cNvPr>
                <p:cNvSpPr/>
                <p:nvPr/>
              </p:nvSpPr>
              <p:spPr>
                <a:xfrm>
                  <a:off x="1454696" y="2725088"/>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11" name="Freeform 4910">
                  <a:extLst>
                    <a:ext uri="{FF2B5EF4-FFF2-40B4-BE49-F238E27FC236}">
                      <a16:creationId xmlns:a16="http://schemas.microsoft.com/office/drawing/2014/main" id="{5CB8CDE9-C5D4-2FEA-1B1C-42D32C6FCD36}"/>
                    </a:ext>
                  </a:extLst>
                </p:cNvPr>
                <p:cNvSpPr/>
                <p:nvPr/>
              </p:nvSpPr>
              <p:spPr>
                <a:xfrm>
                  <a:off x="1499172" y="2725088"/>
                  <a:ext cx="114366" cy="12669"/>
                </a:xfrm>
                <a:custGeom>
                  <a:avLst/>
                  <a:gdLst>
                    <a:gd name="connsiteX0" fmla="*/ 0 w 114366"/>
                    <a:gd name="connsiteY0" fmla="*/ 0 h 12669"/>
                    <a:gd name="connsiteX1" fmla="*/ 114366 w 114366"/>
                    <a:gd name="connsiteY1" fmla="*/ 0 h 12669"/>
                  </a:gdLst>
                  <a:ahLst/>
                  <a:cxnLst>
                    <a:cxn ang="0">
                      <a:pos x="connsiteX0" y="connsiteY0"/>
                    </a:cxn>
                    <a:cxn ang="0">
                      <a:pos x="connsiteX1" y="connsiteY1"/>
                    </a:cxn>
                  </a:cxnLst>
                  <a:rect l="l" t="t" r="r" b="b"/>
                  <a:pathLst>
                    <a:path w="114366" h="12669">
                      <a:moveTo>
                        <a:pt x="0" y="0"/>
                      </a:moveTo>
                      <a:lnTo>
                        <a:pt x="114366" y="0"/>
                      </a:lnTo>
                    </a:path>
                  </a:pathLst>
                </a:custGeom>
                <a:ln w="12700" cap="flat">
                  <a:solidFill>
                    <a:schemeClr val="accent3">
                      <a:lumMod val="50000"/>
                    </a:schemeClr>
                  </a:solidFill>
                  <a:custDash>
                    <a:ds d="0" sp="0"/>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12" name="Freeform 4911">
                  <a:extLst>
                    <a:ext uri="{FF2B5EF4-FFF2-40B4-BE49-F238E27FC236}">
                      <a16:creationId xmlns:a16="http://schemas.microsoft.com/office/drawing/2014/main" id="{DF0F7A37-51FD-363C-C1F7-1DD2638FDAA2}"/>
                    </a:ext>
                  </a:extLst>
                </p:cNvPr>
                <p:cNvSpPr/>
                <p:nvPr/>
              </p:nvSpPr>
              <p:spPr>
                <a:xfrm>
                  <a:off x="1626246" y="2725088"/>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sp>
            <p:nvSpPr>
              <p:cNvPr id="4900" name="Freeform 4899">
                <a:extLst>
                  <a:ext uri="{FF2B5EF4-FFF2-40B4-BE49-F238E27FC236}">
                    <a16:creationId xmlns:a16="http://schemas.microsoft.com/office/drawing/2014/main" id="{13E0F639-46FA-AF82-6772-5B1FDB8A0FA1}"/>
                  </a:ext>
                </a:extLst>
              </p:cNvPr>
              <p:cNvSpPr/>
              <p:nvPr/>
            </p:nvSpPr>
            <p:spPr>
              <a:xfrm>
                <a:off x="1766669" y="2706777"/>
                <a:ext cx="190610" cy="12669"/>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4901" name="Graphic 2">
                <a:extLst>
                  <a:ext uri="{FF2B5EF4-FFF2-40B4-BE49-F238E27FC236}">
                    <a16:creationId xmlns:a16="http://schemas.microsoft.com/office/drawing/2014/main" id="{F99E5C67-4CED-0946-232B-51DE42D10302}"/>
                  </a:ext>
                </a:extLst>
              </p:cNvPr>
              <p:cNvGrpSpPr/>
              <p:nvPr/>
            </p:nvGrpSpPr>
            <p:grpSpPr>
              <a:xfrm>
                <a:off x="1766669" y="2829860"/>
                <a:ext cx="190611" cy="12669"/>
                <a:chOff x="1454696" y="2901189"/>
                <a:chExt cx="190611" cy="12669"/>
              </a:xfrm>
            </p:grpSpPr>
            <p:sp>
              <p:nvSpPr>
                <p:cNvPr id="4907" name="Freeform 4906">
                  <a:extLst>
                    <a:ext uri="{FF2B5EF4-FFF2-40B4-BE49-F238E27FC236}">
                      <a16:creationId xmlns:a16="http://schemas.microsoft.com/office/drawing/2014/main" id="{AFB2A46F-D660-51CE-4854-09FB14EFCB03}"/>
                    </a:ext>
                  </a:extLst>
                </p:cNvPr>
                <p:cNvSpPr/>
                <p:nvPr/>
              </p:nvSpPr>
              <p:spPr>
                <a:xfrm>
                  <a:off x="1454696" y="2901189"/>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08" name="Freeform 4907">
                  <a:extLst>
                    <a:ext uri="{FF2B5EF4-FFF2-40B4-BE49-F238E27FC236}">
                      <a16:creationId xmlns:a16="http://schemas.microsoft.com/office/drawing/2014/main" id="{2B13B5A0-3484-A19A-41FF-8B9B77CECF52}"/>
                    </a:ext>
                  </a:extLst>
                </p:cNvPr>
                <p:cNvSpPr/>
                <p:nvPr/>
              </p:nvSpPr>
              <p:spPr>
                <a:xfrm>
                  <a:off x="1499172" y="2901189"/>
                  <a:ext cx="114366" cy="12669"/>
                </a:xfrm>
                <a:custGeom>
                  <a:avLst/>
                  <a:gdLst>
                    <a:gd name="connsiteX0" fmla="*/ 0 w 114366"/>
                    <a:gd name="connsiteY0" fmla="*/ 0 h 12669"/>
                    <a:gd name="connsiteX1" fmla="*/ 114366 w 114366"/>
                    <a:gd name="connsiteY1" fmla="*/ 0 h 12669"/>
                  </a:gdLst>
                  <a:ahLst/>
                  <a:cxnLst>
                    <a:cxn ang="0">
                      <a:pos x="connsiteX0" y="connsiteY0"/>
                    </a:cxn>
                    <a:cxn ang="0">
                      <a:pos x="connsiteX1" y="connsiteY1"/>
                    </a:cxn>
                  </a:cxnLst>
                  <a:rect l="l" t="t" r="r" b="b"/>
                  <a:pathLst>
                    <a:path w="114366" h="12669">
                      <a:moveTo>
                        <a:pt x="0" y="0"/>
                      </a:moveTo>
                      <a:lnTo>
                        <a:pt x="114366" y="0"/>
                      </a:lnTo>
                    </a:path>
                  </a:pathLst>
                </a:custGeom>
                <a:ln w="12700" cap="flat">
                  <a:solidFill>
                    <a:srgbClr val="8D1D58"/>
                  </a:solidFill>
                  <a:custDash>
                    <a:ds d="0" sp="0"/>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09" name="Freeform 4908">
                  <a:extLst>
                    <a:ext uri="{FF2B5EF4-FFF2-40B4-BE49-F238E27FC236}">
                      <a16:creationId xmlns:a16="http://schemas.microsoft.com/office/drawing/2014/main" id="{BD81184C-9590-F71F-6B63-13BA4188DCAC}"/>
                    </a:ext>
                  </a:extLst>
                </p:cNvPr>
                <p:cNvSpPr/>
                <p:nvPr/>
              </p:nvSpPr>
              <p:spPr>
                <a:xfrm>
                  <a:off x="1626246" y="2901189"/>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sp>
            <p:nvSpPr>
              <p:cNvPr id="4902" name="Freeform 4901">
                <a:extLst>
                  <a:ext uri="{FF2B5EF4-FFF2-40B4-BE49-F238E27FC236}">
                    <a16:creationId xmlns:a16="http://schemas.microsoft.com/office/drawing/2014/main" id="{7609ADAB-B921-2FAD-CD69-844DAD7FE15C}"/>
                  </a:ext>
                </a:extLst>
              </p:cNvPr>
              <p:cNvSpPr/>
              <p:nvPr/>
            </p:nvSpPr>
            <p:spPr>
              <a:xfrm>
                <a:off x="1766669" y="2952943"/>
                <a:ext cx="190610" cy="12669"/>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4903" name="Graphic 2">
                <a:extLst>
                  <a:ext uri="{FF2B5EF4-FFF2-40B4-BE49-F238E27FC236}">
                    <a16:creationId xmlns:a16="http://schemas.microsoft.com/office/drawing/2014/main" id="{FFB6356F-8EE9-0095-1BC9-72B241B5DB55}"/>
                  </a:ext>
                </a:extLst>
              </p:cNvPr>
              <p:cNvGrpSpPr/>
              <p:nvPr/>
            </p:nvGrpSpPr>
            <p:grpSpPr>
              <a:xfrm>
                <a:off x="1766669" y="3076024"/>
                <a:ext cx="190611" cy="12669"/>
                <a:chOff x="1454696" y="3076024"/>
                <a:chExt cx="190611" cy="12669"/>
              </a:xfrm>
            </p:grpSpPr>
            <p:sp>
              <p:nvSpPr>
                <p:cNvPr id="4904" name="Freeform 4903">
                  <a:extLst>
                    <a:ext uri="{FF2B5EF4-FFF2-40B4-BE49-F238E27FC236}">
                      <a16:creationId xmlns:a16="http://schemas.microsoft.com/office/drawing/2014/main" id="{5D937B42-8D03-BFEC-FB5F-B5B04776CA77}"/>
                    </a:ext>
                  </a:extLst>
                </p:cNvPr>
                <p:cNvSpPr/>
                <p:nvPr/>
              </p:nvSpPr>
              <p:spPr>
                <a:xfrm>
                  <a:off x="1454696" y="3076024"/>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05" name="Freeform 4904">
                  <a:extLst>
                    <a:ext uri="{FF2B5EF4-FFF2-40B4-BE49-F238E27FC236}">
                      <a16:creationId xmlns:a16="http://schemas.microsoft.com/office/drawing/2014/main" id="{C611BB82-EE1A-637B-80C2-6AEFA8DDABF7}"/>
                    </a:ext>
                  </a:extLst>
                </p:cNvPr>
                <p:cNvSpPr/>
                <p:nvPr/>
              </p:nvSpPr>
              <p:spPr>
                <a:xfrm>
                  <a:off x="1499172" y="3076024"/>
                  <a:ext cx="114366" cy="12669"/>
                </a:xfrm>
                <a:custGeom>
                  <a:avLst/>
                  <a:gdLst>
                    <a:gd name="connsiteX0" fmla="*/ 0 w 114366"/>
                    <a:gd name="connsiteY0" fmla="*/ 0 h 12669"/>
                    <a:gd name="connsiteX1" fmla="*/ 114366 w 114366"/>
                    <a:gd name="connsiteY1" fmla="*/ 0 h 12669"/>
                  </a:gdLst>
                  <a:ahLst/>
                  <a:cxnLst>
                    <a:cxn ang="0">
                      <a:pos x="connsiteX0" y="connsiteY0"/>
                    </a:cxn>
                    <a:cxn ang="0">
                      <a:pos x="connsiteX1" y="connsiteY1"/>
                    </a:cxn>
                  </a:cxnLst>
                  <a:rect l="l" t="t" r="r" b="b"/>
                  <a:pathLst>
                    <a:path w="114366" h="12669">
                      <a:moveTo>
                        <a:pt x="0" y="0"/>
                      </a:moveTo>
                      <a:lnTo>
                        <a:pt x="114366" y="0"/>
                      </a:lnTo>
                    </a:path>
                  </a:pathLst>
                </a:custGeom>
                <a:ln w="12700" cap="flat">
                  <a:solidFill>
                    <a:schemeClr val="accent5">
                      <a:lumMod val="75000"/>
                    </a:schemeClr>
                  </a:solidFill>
                  <a:custDash>
                    <a:ds d="0" sp="0"/>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906" name="Freeform 4905">
                  <a:extLst>
                    <a:ext uri="{FF2B5EF4-FFF2-40B4-BE49-F238E27FC236}">
                      <a16:creationId xmlns:a16="http://schemas.microsoft.com/office/drawing/2014/main" id="{ADDB8315-378C-E7EC-9596-618B184B7B54}"/>
                    </a:ext>
                  </a:extLst>
                </p:cNvPr>
                <p:cNvSpPr/>
                <p:nvPr/>
              </p:nvSpPr>
              <p:spPr>
                <a:xfrm>
                  <a:off x="1626246" y="3076024"/>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sp>
          <p:nvSpPr>
            <p:cNvPr id="4896" name="Rectangle 4895">
              <a:extLst>
                <a:ext uri="{FF2B5EF4-FFF2-40B4-BE49-F238E27FC236}">
                  <a16:creationId xmlns:a16="http://schemas.microsoft.com/office/drawing/2014/main" id="{81020DE1-C9B4-3D4F-FB7A-7980B3F89E0D}"/>
                </a:ext>
              </a:extLst>
            </p:cNvPr>
            <p:cNvSpPr/>
            <p:nvPr/>
          </p:nvSpPr>
          <p:spPr>
            <a:xfrm>
              <a:off x="1648679" y="1467147"/>
              <a:ext cx="1170996" cy="1168145"/>
            </a:xfrm>
            <a:prstGeom prst="rect">
              <a:avLst/>
            </a:prstGeom>
            <a:solidFill>
              <a:srgbClr val="F8F8F8">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800">
                <a:solidFill>
                  <a:prstClr val="white"/>
                </a:solidFill>
                <a:latin typeface="Calibri" panose="020F0502020204030204"/>
              </a:endParaRPr>
            </a:p>
          </p:txBody>
        </p:sp>
        <p:sp>
          <p:nvSpPr>
            <p:cNvPr id="4897" name="TextBox 4896">
              <a:extLst>
                <a:ext uri="{FF2B5EF4-FFF2-40B4-BE49-F238E27FC236}">
                  <a16:creationId xmlns:a16="http://schemas.microsoft.com/office/drawing/2014/main" id="{C93A5407-CE65-E3C6-5F0A-1AE624573D40}"/>
                </a:ext>
              </a:extLst>
            </p:cNvPr>
            <p:cNvSpPr txBox="1"/>
            <p:nvPr/>
          </p:nvSpPr>
          <p:spPr>
            <a:xfrm>
              <a:off x="1586921" y="1418251"/>
              <a:ext cx="1365955" cy="1269578"/>
            </a:xfrm>
            <a:prstGeom prst="rect">
              <a:avLst/>
            </a:prstGeom>
            <a:noFill/>
          </p:spPr>
          <p:txBody>
            <a:bodyPr wrap="square" rtlCol="0">
              <a:spAutoFit/>
            </a:bodyPr>
            <a:lstStyle/>
            <a:p>
              <a:pPr defTabSz="685800" fontAlgn="auto">
                <a:spcBef>
                  <a:spcPts val="0"/>
                </a:spcBef>
                <a:spcAft>
                  <a:spcPts val="0"/>
                </a:spcAft>
              </a:pPr>
              <a:r>
                <a:rPr lang="en-US" sz="850" b="1">
                  <a:solidFill>
                    <a:prstClr val="black"/>
                  </a:solidFill>
                  <a:latin typeface="Calibri" panose="020F0502020204030204"/>
                  <a:ea typeface="+mn-ea"/>
                  <a:cs typeface="+mn-cs"/>
                </a:rPr>
                <a:t>uIGHV: A+O vs O+Clb</a:t>
              </a:r>
            </a:p>
            <a:p>
              <a:pPr defTabSz="685800" fontAlgn="auto">
                <a:spcBef>
                  <a:spcPts val="0"/>
                </a:spcBef>
                <a:spcAft>
                  <a:spcPts val="0"/>
                </a:spcAft>
              </a:pPr>
              <a:r>
                <a:rPr lang="en-US" sz="850">
                  <a:solidFill>
                    <a:prstClr val="black"/>
                  </a:solidFill>
                  <a:latin typeface="Calibri" panose="020F0502020204030204"/>
                  <a:ea typeface="+mn-ea"/>
                  <a:cs typeface="+mn-cs"/>
                </a:rPr>
                <a:t>HR</a:t>
              </a:r>
              <a:r>
                <a:rPr lang="en-US" sz="850" baseline="30000">
                  <a:solidFill>
                    <a:prstClr val="black"/>
                  </a:solidFill>
                  <a:latin typeface="Calibri" panose="020F0502020204030204"/>
                  <a:ea typeface="+mn-ea"/>
                  <a:cs typeface="+mn-cs"/>
                </a:rPr>
                <a:t>a</a:t>
              </a:r>
              <a:r>
                <a:rPr lang="en-US" sz="850">
                  <a:solidFill>
                    <a:prstClr val="black"/>
                  </a:solidFill>
                  <a:latin typeface="Calibri" panose="020F0502020204030204"/>
                  <a:ea typeface="+mn-ea"/>
                  <a:cs typeface="+mn-cs"/>
                </a:rPr>
                <a:t> (95% CI): 0.08 (0.05, 0.12); </a:t>
              </a:r>
              <a:r>
                <a:rPr lang="en-US" sz="850" i="1">
                  <a:solidFill>
                    <a:prstClr val="black"/>
                  </a:solidFill>
                  <a:latin typeface="Calibri" panose="020F0502020204030204"/>
                  <a:ea typeface="+mn-ea"/>
                  <a:cs typeface="+mn-cs"/>
                </a:rPr>
                <a:t>P</a:t>
              </a:r>
              <a:r>
                <a:rPr lang="en-US" sz="850">
                  <a:solidFill>
                    <a:prstClr val="black"/>
                  </a:solidFill>
                  <a:latin typeface="Calibri" panose="020F0502020204030204"/>
                  <a:ea typeface="+mn-ea"/>
                  <a:cs typeface="+mn-cs"/>
                </a:rPr>
                <a:t>&lt;0.0001</a:t>
              </a:r>
              <a:r>
                <a:rPr lang="en-US" sz="850" baseline="30000">
                  <a:solidFill>
                    <a:prstClr val="black"/>
                  </a:solidFill>
                  <a:latin typeface="Calibri" panose="020F0502020204030204"/>
                  <a:ea typeface="+mn-ea"/>
                  <a:cs typeface="+mn-cs"/>
                </a:rPr>
                <a:t>b</a:t>
              </a:r>
            </a:p>
            <a:p>
              <a:pPr defTabSz="685800" fontAlgn="auto">
                <a:spcBef>
                  <a:spcPts val="0"/>
                </a:spcBef>
                <a:spcAft>
                  <a:spcPts val="0"/>
                </a:spcAft>
              </a:pPr>
              <a:r>
                <a:rPr lang="en-US" sz="850" b="1">
                  <a:solidFill>
                    <a:prstClr val="black"/>
                  </a:solidFill>
                  <a:latin typeface="Calibri" panose="020F0502020204030204"/>
                  <a:ea typeface="+mn-ea"/>
                  <a:cs typeface="+mn-cs"/>
                </a:rPr>
                <a:t>uIGHV: A vs O+Clb</a:t>
              </a:r>
            </a:p>
            <a:p>
              <a:pPr defTabSz="685800" fontAlgn="auto">
                <a:spcBef>
                  <a:spcPts val="0"/>
                </a:spcBef>
                <a:spcAft>
                  <a:spcPts val="0"/>
                </a:spcAft>
              </a:pPr>
              <a:r>
                <a:rPr lang="en-US" sz="850">
                  <a:solidFill>
                    <a:prstClr val="black"/>
                  </a:solidFill>
                  <a:latin typeface="Calibri" panose="020F0502020204030204"/>
                  <a:ea typeface="+mn-ea"/>
                  <a:cs typeface="+mn-cs"/>
                </a:rPr>
                <a:t>HR</a:t>
              </a:r>
              <a:r>
                <a:rPr lang="en-US" sz="850" baseline="30000">
                  <a:solidFill>
                    <a:prstClr val="black"/>
                  </a:solidFill>
                  <a:latin typeface="Calibri" panose="020F0502020204030204"/>
                  <a:ea typeface="+mn-ea"/>
                  <a:cs typeface="+mn-cs"/>
                </a:rPr>
                <a:t>a</a:t>
              </a:r>
              <a:r>
                <a:rPr lang="en-US" sz="850">
                  <a:solidFill>
                    <a:prstClr val="black"/>
                  </a:solidFill>
                  <a:latin typeface="Calibri" panose="020F0502020204030204"/>
                  <a:ea typeface="+mn-ea"/>
                  <a:cs typeface="+mn-cs"/>
                </a:rPr>
                <a:t> (95% CI): 0.12 (0.08, 0.18); </a:t>
              </a:r>
              <a:r>
                <a:rPr lang="en-US" sz="850" i="1">
                  <a:solidFill>
                    <a:prstClr val="black"/>
                  </a:solidFill>
                  <a:latin typeface="Calibri" panose="020F0502020204030204"/>
                  <a:ea typeface="+mn-ea"/>
                  <a:cs typeface="+mn-cs"/>
                </a:rPr>
                <a:t>P</a:t>
              </a:r>
              <a:r>
                <a:rPr lang="en-US" sz="850">
                  <a:solidFill>
                    <a:prstClr val="black"/>
                  </a:solidFill>
                  <a:latin typeface="Calibri" panose="020F0502020204030204"/>
                  <a:ea typeface="+mn-ea"/>
                  <a:cs typeface="+mn-cs"/>
                </a:rPr>
                <a:t>&lt;0.0001</a:t>
              </a:r>
              <a:r>
                <a:rPr lang="en-US" sz="850" baseline="30000">
                  <a:solidFill>
                    <a:prstClr val="black"/>
                  </a:solidFill>
                  <a:latin typeface="Calibri" panose="020F0502020204030204"/>
                  <a:ea typeface="+mn-ea"/>
                  <a:cs typeface="+mn-cs"/>
                </a:rPr>
                <a:t>b</a:t>
              </a:r>
            </a:p>
            <a:p>
              <a:pPr defTabSz="685800" fontAlgn="auto">
                <a:spcBef>
                  <a:spcPts val="0"/>
                </a:spcBef>
                <a:spcAft>
                  <a:spcPts val="0"/>
                </a:spcAft>
              </a:pPr>
              <a:r>
                <a:rPr lang="en-US" sz="850" b="1">
                  <a:solidFill>
                    <a:prstClr val="black"/>
                  </a:solidFill>
                  <a:latin typeface="Calibri" panose="020F0502020204030204"/>
                  <a:ea typeface="+mn-ea"/>
                  <a:cs typeface="+mn-cs"/>
                </a:rPr>
                <a:t>uIGHV: A+O vs A</a:t>
              </a:r>
            </a:p>
            <a:p>
              <a:pPr defTabSz="685800" fontAlgn="auto">
                <a:spcBef>
                  <a:spcPts val="0"/>
                </a:spcBef>
                <a:spcAft>
                  <a:spcPts val="0"/>
                </a:spcAft>
              </a:pPr>
              <a:r>
                <a:rPr lang="en-US" sz="850">
                  <a:solidFill>
                    <a:prstClr val="black"/>
                  </a:solidFill>
                  <a:latin typeface="Calibri" panose="020F0502020204030204"/>
                  <a:ea typeface="+mn-ea"/>
                  <a:cs typeface="+mn-cs"/>
                </a:rPr>
                <a:t>HR</a:t>
              </a:r>
              <a:r>
                <a:rPr lang="en-US" sz="850" baseline="30000">
                  <a:solidFill>
                    <a:prstClr val="black"/>
                  </a:solidFill>
                  <a:latin typeface="Calibri" panose="020F0502020204030204"/>
                  <a:ea typeface="+mn-ea"/>
                  <a:cs typeface="+mn-cs"/>
                </a:rPr>
                <a:t>a</a:t>
              </a:r>
              <a:r>
                <a:rPr lang="en-US" sz="850">
                  <a:solidFill>
                    <a:prstClr val="black"/>
                  </a:solidFill>
                  <a:latin typeface="Calibri" panose="020F0502020204030204"/>
                  <a:ea typeface="+mn-ea"/>
                  <a:cs typeface="+mn-cs"/>
                </a:rPr>
                <a:t> (95% CI): 0.63 (0.39, 1.01); </a:t>
              </a:r>
              <a:r>
                <a:rPr lang="en-US" sz="850" i="1">
                  <a:solidFill>
                    <a:prstClr val="black"/>
                  </a:solidFill>
                  <a:latin typeface="Calibri" panose="020F0502020204030204"/>
                  <a:ea typeface="+mn-ea"/>
                  <a:cs typeface="+mn-cs"/>
                </a:rPr>
                <a:t>P</a:t>
              </a:r>
              <a:r>
                <a:rPr lang="en-US" sz="850">
                  <a:solidFill>
                    <a:prstClr val="black"/>
                  </a:solidFill>
                  <a:latin typeface="Calibri" panose="020F0502020204030204"/>
                  <a:ea typeface="+mn-ea"/>
                  <a:cs typeface="+mn-cs"/>
                </a:rPr>
                <a:t>=0.2586</a:t>
              </a:r>
              <a:r>
                <a:rPr lang="en-US" sz="850" baseline="30000">
                  <a:solidFill>
                    <a:prstClr val="black"/>
                  </a:solidFill>
                  <a:latin typeface="Calibri" panose="020F0502020204030204"/>
                  <a:ea typeface="+mn-ea"/>
                  <a:cs typeface="+mn-cs"/>
                </a:rPr>
                <a:t>b</a:t>
              </a:r>
            </a:p>
          </p:txBody>
        </p:sp>
      </p:grpSp>
      <p:graphicFrame>
        <p:nvGraphicFramePr>
          <p:cNvPr id="4995" name="Table 2934">
            <a:extLst>
              <a:ext uri="{FF2B5EF4-FFF2-40B4-BE49-F238E27FC236}">
                <a16:creationId xmlns:a16="http://schemas.microsoft.com/office/drawing/2014/main" id="{139C2296-D2BD-7891-772E-1A8381219E78}"/>
              </a:ext>
            </a:extLst>
          </p:cNvPr>
          <p:cNvGraphicFramePr>
            <a:graphicFrameLocks noGrp="1"/>
          </p:cNvGraphicFramePr>
          <p:nvPr/>
        </p:nvGraphicFramePr>
        <p:xfrm>
          <a:off x="1708173" y="3845726"/>
          <a:ext cx="6522253" cy="640080"/>
        </p:xfrm>
        <a:graphic>
          <a:graphicData uri="http://schemas.openxmlformats.org/drawingml/2006/table">
            <a:tbl>
              <a:tblPr firstRow="1" bandRow="1">
                <a:tableStyleId>{5C22544A-7EE6-4342-B048-85BDC9FD1C3A}</a:tableStyleId>
              </a:tblPr>
              <a:tblGrid>
                <a:gridCol w="210395">
                  <a:extLst>
                    <a:ext uri="{9D8B030D-6E8A-4147-A177-3AD203B41FA5}">
                      <a16:colId xmlns:a16="http://schemas.microsoft.com/office/drawing/2014/main" val="2282795252"/>
                    </a:ext>
                  </a:extLst>
                </a:gridCol>
                <a:gridCol w="210395">
                  <a:extLst>
                    <a:ext uri="{9D8B030D-6E8A-4147-A177-3AD203B41FA5}">
                      <a16:colId xmlns:a16="http://schemas.microsoft.com/office/drawing/2014/main" val="1482493627"/>
                    </a:ext>
                  </a:extLst>
                </a:gridCol>
                <a:gridCol w="210395">
                  <a:extLst>
                    <a:ext uri="{9D8B030D-6E8A-4147-A177-3AD203B41FA5}">
                      <a16:colId xmlns:a16="http://schemas.microsoft.com/office/drawing/2014/main" val="3299529336"/>
                    </a:ext>
                  </a:extLst>
                </a:gridCol>
                <a:gridCol w="210395">
                  <a:extLst>
                    <a:ext uri="{9D8B030D-6E8A-4147-A177-3AD203B41FA5}">
                      <a16:colId xmlns:a16="http://schemas.microsoft.com/office/drawing/2014/main" val="73712764"/>
                    </a:ext>
                  </a:extLst>
                </a:gridCol>
                <a:gridCol w="210395">
                  <a:extLst>
                    <a:ext uri="{9D8B030D-6E8A-4147-A177-3AD203B41FA5}">
                      <a16:colId xmlns:a16="http://schemas.microsoft.com/office/drawing/2014/main" val="443531768"/>
                    </a:ext>
                  </a:extLst>
                </a:gridCol>
                <a:gridCol w="210395">
                  <a:extLst>
                    <a:ext uri="{9D8B030D-6E8A-4147-A177-3AD203B41FA5}">
                      <a16:colId xmlns:a16="http://schemas.microsoft.com/office/drawing/2014/main" val="2290675574"/>
                    </a:ext>
                  </a:extLst>
                </a:gridCol>
                <a:gridCol w="210395">
                  <a:extLst>
                    <a:ext uri="{9D8B030D-6E8A-4147-A177-3AD203B41FA5}">
                      <a16:colId xmlns:a16="http://schemas.microsoft.com/office/drawing/2014/main" val="1422294577"/>
                    </a:ext>
                  </a:extLst>
                </a:gridCol>
                <a:gridCol w="210395">
                  <a:extLst>
                    <a:ext uri="{9D8B030D-6E8A-4147-A177-3AD203B41FA5}">
                      <a16:colId xmlns:a16="http://schemas.microsoft.com/office/drawing/2014/main" val="265111118"/>
                    </a:ext>
                  </a:extLst>
                </a:gridCol>
                <a:gridCol w="210395">
                  <a:extLst>
                    <a:ext uri="{9D8B030D-6E8A-4147-A177-3AD203B41FA5}">
                      <a16:colId xmlns:a16="http://schemas.microsoft.com/office/drawing/2014/main" val="3054842853"/>
                    </a:ext>
                  </a:extLst>
                </a:gridCol>
                <a:gridCol w="210395">
                  <a:extLst>
                    <a:ext uri="{9D8B030D-6E8A-4147-A177-3AD203B41FA5}">
                      <a16:colId xmlns:a16="http://schemas.microsoft.com/office/drawing/2014/main" val="158649731"/>
                    </a:ext>
                  </a:extLst>
                </a:gridCol>
                <a:gridCol w="210395">
                  <a:extLst>
                    <a:ext uri="{9D8B030D-6E8A-4147-A177-3AD203B41FA5}">
                      <a16:colId xmlns:a16="http://schemas.microsoft.com/office/drawing/2014/main" val="2086004233"/>
                    </a:ext>
                  </a:extLst>
                </a:gridCol>
                <a:gridCol w="210395">
                  <a:extLst>
                    <a:ext uri="{9D8B030D-6E8A-4147-A177-3AD203B41FA5}">
                      <a16:colId xmlns:a16="http://schemas.microsoft.com/office/drawing/2014/main" val="1410402741"/>
                    </a:ext>
                  </a:extLst>
                </a:gridCol>
                <a:gridCol w="210395">
                  <a:extLst>
                    <a:ext uri="{9D8B030D-6E8A-4147-A177-3AD203B41FA5}">
                      <a16:colId xmlns:a16="http://schemas.microsoft.com/office/drawing/2014/main" val="641719834"/>
                    </a:ext>
                  </a:extLst>
                </a:gridCol>
                <a:gridCol w="210395">
                  <a:extLst>
                    <a:ext uri="{9D8B030D-6E8A-4147-A177-3AD203B41FA5}">
                      <a16:colId xmlns:a16="http://schemas.microsoft.com/office/drawing/2014/main" val="3151599353"/>
                    </a:ext>
                  </a:extLst>
                </a:gridCol>
                <a:gridCol w="210395">
                  <a:extLst>
                    <a:ext uri="{9D8B030D-6E8A-4147-A177-3AD203B41FA5}">
                      <a16:colId xmlns:a16="http://schemas.microsoft.com/office/drawing/2014/main" val="2195008622"/>
                    </a:ext>
                  </a:extLst>
                </a:gridCol>
                <a:gridCol w="210395">
                  <a:extLst>
                    <a:ext uri="{9D8B030D-6E8A-4147-A177-3AD203B41FA5}">
                      <a16:colId xmlns:a16="http://schemas.microsoft.com/office/drawing/2014/main" val="4064214242"/>
                    </a:ext>
                  </a:extLst>
                </a:gridCol>
                <a:gridCol w="210395">
                  <a:extLst>
                    <a:ext uri="{9D8B030D-6E8A-4147-A177-3AD203B41FA5}">
                      <a16:colId xmlns:a16="http://schemas.microsoft.com/office/drawing/2014/main" val="3158462429"/>
                    </a:ext>
                  </a:extLst>
                </a:gridCol>
                <a:gridCol w="210395">
                  <a:extLst>
                    <a:ext uri="{9D8B030D-6E8A-4147-A177-3AD203B41FA5}">
                      <a16:colId xmlns:a16="http://schemas.microsoft.com/office/drawing/2014/main" val="4218325464"/>
                    </a:ext>
                  </a:extLst>
                </a:gridCol>
                <a:gridCol w="210395">
                  <a:extLst>
                    <a:ext uri="{9D8B030D-6E8A-4147-A177-3AD203B41FA5}">
                      <a16:colId xmlns:a16="http://schemas.microsoft.com/office/drawing/2014/main" val="680919806"/>
                    </a:ext>
                  </a:extLst>
                </a:gridCol>
                <a:gridCol w="210395">
                  <a:extLst>
                    <a:ext uri="{9D8B030D-6E8A-4147-A177-3AD203B41FA5}">
                      <a16:colId xmlns:a16="http://schemas.microsoft.com/office/drawing/2014/main" val="1849934185"/>
                    </a:ext>
                  </a:extLst>
                </a:gridCol>
                <a:gridCol w="210395">
                  <a:extLst>
                    <a:ext uri="{9D8B030D-6E8A-4147-A177-3AD203B41FA5}">
                      <a16:colId xmlns:a16="http://schemas.microsoft.com/office/drawing/2014/main" val="1495133064"/>
                    </a:ext>
                  </a:extLst>
                </a:gridCol>
                <a:gridCol w="210395">
                  <a:extLst>
                    <a:ext uri="{9D8B030D-6E8A-4147-A177-3AD203B41FA5}">
                      <a16:colId xmlns:a16="http://schemas.microsoft.com/office/drawing/2014/main" val="2351097443"/>
                    </a:ext>
                  </a:extLst>
                </a:gridCol>
                <a:gridCol w="210395">
                  <a:extLst>
                    <a:ext uri="{9D8B030D-6E8A-4147-A177-3AD203B41FA5}">
                      <a16:colId xmlns:a16="http://schemas.microsoft.com/office/drawing/2014/main" val="3104606335"/>
                    </a:ext>
                  </a:extLst>
                </a:gridCol>
                <a:gridCol w="210395">
                  <a:extLst>
                    <a:ext uri="{9D8B030D-6E8A-4147-A177-3AD203B41FA5}">
                      <a16:colId xmlns:a16="http://schemas.microsoft.com/office/drawing/2014/main" val="1339162880"/>
                    </a:ext>
                  </a:extLst>
                </a:gridCol>
                <a:gridCol w="210395">
                  <a:extLst>
                    <a:ext uri="{9D8B030D-6E8A-4147-A177-3AD203B41FA5}">
                      <a16:colId xmlns:a16="http://schemas.microsoft.com/office/drawing/2014/main" val="1146337631"/>
                    </a:ext>
                  </a:extLst>
                </a:gridCol>
                <a:gridCol w="210395">
                  <a:extLst>
                    <a:ext uri="{9D8B030D-6E8A-4147-A177-3AD203B41FA5}">
                      <a16:colId xmlns:a16="http://schemas.microsoft.com/office/drawing/2014/main" val="1238105028"/>
                    </a:ext>
                  </a:extLst>
                </a:gridCol>
                <a:gridCol w="210395">
                  <a:extLst>
                    <a:ext uri="{9D8B030D-6E8A-4147-A177-3AD203B41FA5}">
                      <a16:colId xmlns:a16="http://schemas.microsoft.com/office/drawing/2014/main" val="2915863881"/>
                    </a:ext>
                  </a:extLst>
                </a:gridCol>
                <a:gridCol w="210395">
                  <a:extLst>
                    <a:ext uri="{9D8B030D-6E8A-4147-A177-3AD203B41FA5}">
                      <a16:colId xmlns:a16="http://schemas.microsoft.com/office/drawing/2014/main" val="2302370350"/>
                    </a:ext>
                  </a:extLst>
                </a:gridCol>
                <a:gridCol w="210395">
                  <a:extLst>
                    <a:ext uri="{9D8B030D-6E8A-4147-A177-3AD203B41FA5}">
                      <a16:colId xmlns:a16="http://schemas.microsoft.com/office/drawing/2014/main" val="1053739462"/>
                    </a:ext>
                  </a:extLst>
                </a:gridCol>
                <a:gridCol w="210395">
                  <a:extLst>
                    <a:ext uri="{9D8B030D-6E8A-4147-A177-3AD203B41FA5}">
                      <a16:colId xmlns:a16="http://schemas.microsoft.com/office/drawing/2014/main" val="1725715375"/>
                    </a:ext>
                  </a:extLst>
                </a:gridCol>
                <a:gridCol w="210395">
                  <a:extLst>
                    <a:ext uri="{9D8B030D-6E8A-4147-A177-3AD203B41FA5}">
                      <a16:colId xmlns:a16="http://schemas.microsoft.com/office/drawing/2014/main" val="1917687807"/>
                    </a:ext>
                  </a:extLst>
                </a:gridCol>
              </a:tblGrid>
              <a:tr h="106680">
                <a:tc>
                  <a:txBody>
                    <a:bodyPr/>
                    <a:lstStyle/>
                    <a:p>
                      <a:pPr algn="ctr"/>
                      <a:r>
                        <a:rPr lang="en-US" sz="700" b="0">
                          <a:solidFill>
                            <a:schemeClr val="tx1"/>
                          </a:solidFill>
                        </a:rPr>
                        <a:t>103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175822"/>
                  </a:ext>
                </a:extLst>
              </a:tr>
              <a:tr h="106680">
                <a:tc>
                  <a:txBody>
                    <a:bodyPr/>
                    <a:lstStyle/>
                    <a:p>
                      <a:pPr algn="ctr"/>
                      <a:r>
                        <a:rPr lang="en-US" sz="700" b="0">
                          <a:solidFill>
                            <a:schemeClr val="tx1"/>
                          </a:solidFill>
                        </a:rPr>
                        <a:t>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699138"/>
                  </a:ext>
                </a:extLst>
              </a:tr>
              <a:tr h="106680">
                <a:tc>
                  <a:txBody>
                    <a:bodyPr/>
                    <a:lstStyle/>
                    <a:p>
                      <a:pPr algn="ctr"/>
                      <a:r>
                        <a:rPr lang="en-US" sz="700" b="0">
                          <a:solidFill>
                            <a:schemeClr val="tx1"/>
                          </a:solidFill>
                        </a:rPr>
                        <a:t>118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2260968"/>
                  </a:ext>
                </a:extLst>
              </a:tr>
              <a:tr h="106680">
                <a:tc>
                  <a:txBody>
                    <a:bodyPr/>
                    <a:lstStyle/>
                    <a:p>
                      <a:pPr algn="ctr"/>
                      <a:r>
                        <a:rPr lang="en-US" sz="700" b="0">
                          <a:solidFill>
                            <a:schemeClr val="tx1"/>
                          </a:solidFill>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4501060"/>
                  </a:ext>
                </a:extLst>
              </a:tr>
              <a:tr h="106680">
                <a:tc>
                  <a:txBody>
                    <a:bodyPr/>
                    <a:lstStyle/>
                    <a:p>
                      <a:pPr algn="ctr"/>
                      <a:r>
                        <a:rPr lang="en-US" sz="700" b="0">
                          <a:solidFill>
                            <a:schemeClr val="tx1"/>
                          </a:solidFill>
                        </a:rPr>
                        <a:t>116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680713"/>
                  </a:ext>
                </a:extLst>
              </a:tr>
              <a:tr h="106680">
                <a:tc>
                  <a:txBody>
                    <a:bodyPr/>
                    <a:lstStyle/>
                    <a:p>
                      <a:pPr algn="ctr"/>
                      <a:r>
                        <a:rPr lang="en-US" sz="700" b="0">
                          <a:solidFill>
                            <a:schemeClr val="tx1"/>
                          </a:solidFill>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7084349"/>
                  </a:ext>
                </a:extLst>
              </a:tr>
            </a:tbl>
          </a:graphicData>
        </a:graphic>
      </p:graphicFrame>
      <p:graphicFrame>
        <p:nvGraphicFramePr>
          <p:cNvPr id="4996" name="Table 4995">
            <a:extLst>
              <a:ext uri="{FF2B5EF4-FFF2-40B4-BE49-F238E27FC236}">
                <a16:creationId xmlns:a16="http://schemas.microsoft.com/office/drawing/2014/main" id="{6494F5CB-77DA-FB49-5453-5C99B91DAEFF}"/>
              </a:ext>
            </a:extLst>
          </p:cNvPr>
          <p:cNvGraphicFramePr>
            <a:graphicFrameLocks noGrp="1"/>
          </p:cNvGraphicFramePr>
          <p:nvPr/>
        </p:nvGraphicFramePr>
        <p:xfrm>
          <a:off x="877615" y="3844612"/>
          <a:ext cx="775311" cy="640080"/>
        </p:xfrm>
        <a:graphic>
          <a:graphicData uri="http://schemas.openxmlformats.org/drawingml/2006/table">
            <a:tbl>
              <a:tblPr firstRow="1" bandRow="1">
                <a:tableStyleId>{5C22544A-7EE6-4342-B048-85BDC9FD1C3A}</a:tableStyleId>
              </a:tblPr>
              <a:tblGrid>
                <a:gridCol w="775311">
                  <a:extLst>
                    <a:ext uri="{9D8B030D-6E8A-4147-A177-3AD203B41FA5}">
                      <a16:colId xmlns:a16="http://schemas.microsoft.com/office/drawing/2014/main" val="3269790236"/>
                    </a:ext>
                  </a:extLst>
                </a:gridCol>
              </a:tblGrid>
              <a:tr h="106680">
                <a:tc>
                  <a:txBody>
                    <a:bodyPr/>
                    <a:lstStyle/>
                    <a:p>
                      <a:pPr algn="r"/>
                      <a:r>
                        <a:rPr lang="en-US" sz="700" b="0">
                          <a:solidFill>
                            <a:schemeClr val="tx1"/>
                          </a:solidFill>
                        </a:rPr>
                        <a:t>uIGHV, A+O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658574"/>
                  </a:ext>
                </a:extLst>
              </a:tr>
              <a:tr h="106680">
                <a:tc>
                  <a:txBody>
                    <a:bodyPr/>
                    <a:lstStyle/>
                    <a:p>
                      <a:pPr algn="r"/>
                      <a:r>
                        <a:rPr lang="en-US" sz="700" b="0">
                          <a:solidFill>
                            <a:schemeClr val="tx1"/>
                          </a:solidFill>
                        </a:rPr>
                        <a:t>mIGHV, A+O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0415033"/>
                  </a:ext>
                </a:extLst>
              </a:tr>
              <a:tr h="106680">
                <a:tc>
                  <a:txBody>
                    <a:bodyPr/>
                    <a:lstStyle/>
                    <a:p>
                      <a:pPr algn="r"/>
                      <a:r>
                        <a:rPr lang="en-US" sz="700" b="0">
                          <a:solidFill>
                            <a:schemeClr val="tx1"/>
                          </a:solidFill>
                        </a:rPr>
                        <a:t>uIGHV, 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3460017"/>
                  </a:ext>
                </a:extLst>
              </a:tr>
              <a:tr h="106680">
                <a:tc>
                  <a:txBody>
                    <a:bodyPr/>
                    <a:lstStyle/>
                    <a:p>
                      <a:pPr algn="r"/>
                      <a:r>
                        <a:rPr lang="en-US" sz="700" b="0">
                          <a:solidFill>
                            <a:schemeClr val="tx1"/>
                          </a:solidFill>
                        </a:rPr>
                        <a:t>mIGHV, 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5544767"/>
                  </a:ext>
                </a:extLst>
              </a:tr>
              <a:tr h="106680">
                <a:tc>
                  <a:txBody>
                    <a:bodyPr/>
                    <a:lstStyle/>
                    <a:p>
                      <a:pPr algn="r"/>
                      <a:r>
                        <a:rPr lang="en-US" sz="700" b="0">
                          <a:solidFill>
                            <a:schemeClr val="tx1"/>
                          </a:solidFill>
                        </a:rPr>
                        <a:t>uIGHV, O+Clb</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7747014"/>
                  </a:ext>
                </a:extLst>
              </a:tr>
              <a:tr h="106680">
                <a:tc>
                  <a:txBody>
                    <a:bodyPr/>
                    <a:lstStyle/>
                    <a:p>
                      <a:pPr algn="r"/>
                      <a:r>
                        <a:rPr lang="en-US" sz="700" b="0">
                          <a:solidFill>
                            <a:schemeClr val="tx1"/>
                          </a:solidFill>
                        </a:rPr>
                        <a:t>mIGHV, O+Clb</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2212700"/>
                  </a:ext>
                </a:extLst>
              </a:tr>
            </a:tbl>
          </a:graphicData>
        </a:graphic>
      </p:graphicFrame>
      <p:graphicFrame>
        <p:nvGraphicFramePr>
          <p:cNvPr id="4997" name="Table 4996">
            <a:extLst>
              <a:ext uri="{FF2B5EF4-FFF2-40B4-BE49-F238E27FC236}">
                <a16:creationId xmlns:a16="http://schemas.microsoft.com/office/drawing/2014/main" id="{6A5DFD9D-5850-3889-1A8A-9DC114048429}"/>
              </a:ext>
            </a:extLst>
          </p:cNvPr>
          <p:cNvGraphicFramePr>
            <a:graphicFrameLocks noGrp="1"/>
          </p:cNvGraphicFramePr>
          <p:nvPr/>
        </p:nvGraphicFramePr>
        <p:xfrm>
          <a:off x="877615" y="3696557"/>
          <a:ext cx="775311" cy="128946"/>
        </p:xfrm>
        <a:graphic>
          <a:graphicData uri="http://schemas.openxmlformats.org/drawingml/2006/table">
            <a:tbl>
              <a:tblPr firstRow="1" bandRow="1">
                <a:tableStyleId>{5C22544A-7EE6-4342-B048-85BDC9FD1C3A}</a:tableStyleId>
              </a:tblPr>
              <a:tblGrid>
                <a:gridCol w="775311">
                  <a:extLst>
                    <a:ext uri="{9D8B030D-6E8A-4147-A177-3AD203B41FA5}">
                      <a16:colId xmlns:a16="http://schemas.microsoft.com/office/drawing/2014/main" val="3269790236"/>
                    </a:ext>
                  </a:extLst>
                </a:gridCol>
              </a:tblGrid>
              <a:tr h="128946">
                <a:tc>
                  <a:txBody>
                    <a:bodyPr/>
                    <a:lstStyle/>
                    <a:p>
                      <a:pPr algn="r"/>
                      <a:r>
                        <a:rPr lang="en-US" sz="700" b="0">
                          <a:solidFill>
                            <a:schemeClr val="tx1"/>
                          </a:solidFill>
                        </a:rPr>
                        <a:t>No. at risk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658574"/>
                  </a:ext>
                </a:extLst>
              </a:tr>
            </a:tbl>
          </a:graphicData>
        </a:graphic>
      </p:graphicFrame>
      <p:sp>
        <p:nvSpPr>
          <p:cNvPr id="4998" name="TextBox 4997">
            <a:extLst>
              <a:ext uri="{FF2B5EF4-FFF2-40B4-BE49-F238E27FC236}">
                <a16:creationId xmlns:a16="http://schemas.microsoft.com/office/drawing/2014/main" id="{511611DA-C98C-9D32-7CEF-4AB916FAF61B}"/>
              </a:ext>
            </a:extLst>
          </p:cNvPr>
          <p:cNvSpPr txBox="1"/>
          <p:nvPr/>
        </p:nvSpPr>
        <p:spPr>
          <a:xfrm>
            <a:off x="392032" y="4681654"/>
            <a:ext cx="8543246" cy="338554"/>
          </a:xfrm>
          <a:prstGeom prst="rect">
            <a:avLst/>
          </a:prstGeom>
          <a:noFill/>
        </p:spPr>
        <p:txBody>
          <a:bodyPr wrap="square" rtlCol="0" anchor="b">
            <a:spAutoFit/>
          </a:bodyPr>
          <a:lstStyle/>
          <a:p>
            <a:pPr defTabSz="685800" fontAlgn="auto">
              <a:spcBef>
                <a:spcPts val="0"/>
              </a:spcBef>
              <a:spcAft>
                <a:spcPts val="0"/>
              </a:spcAft>
            </a:pPr>
            <a:r>
              <a:rPr lang="en-US" sz="800" baseline="30000">
                <a:solidFill>
                  <a:prstClr val="black"/>
                </a:solidFill>
                <a:latin typeface="Calibri" panose="020F0502020204030204"/>
                <a:ea typeface="+mn-ea"/>
                <a:cs typeface="+mn-cs"/>
              </a:rPr>
              <a:t>a</a:t>
            </a:r>
            <a:r>
              <a:rPr lang="en-US" sz="800">
                <a:solidFill>
                  <a:prstClr val="black"/>
                </a:solidFill>
                <a:latin typeface="Calibri" panose="020F0502020204030204"/>
                <a:ea typeface="+mn-ea"/>
                <a:cs typeface="+mn-cs"/>
              </a:rPr>
              <a:t>Hazard ratio based on unstratified Cox proportional-hazards model. </a:t>
            </a:r>
          </a:p>
          <a:p>
            <a:pPr defTabSz="685800" fontAlgn="auto">
              <a:spcBef>
                <a:spcPts val="0"/>
              </a:spcBef>
              <a:spcAft>
                <a:spcPts val="0"/>
              </a:spcAft>
            </a:pPr>
            <a:r>
              <a:rPr lang="en-US" sz="800" baseline="30000">
                <a:solidFill>
                  <a:prstClr val="black"/>
                </a:solidFill>
                <a:latin typeface="Calibri" panose="020F0502020204030204"/>
                <a:ea typeface="+mn-ea"/>
                <a:cs typeface="+mn-cs"/>
              </a:rPr>
              <a:t>b</a:t>
            </a:r>
            <a:r>
              <a:rPr lang="en-US" sz="800" i="1">
                <a:solidFill>
                  <a:prstClr val="black"/>
                </a:solidFill>
                <a:latin typeface="Calibri" panose="020F0502020204030204"/>
                <a:ea typeface="+mn-ea"/>
                <a:cs typeface="+mn-cs"/>
              </a:rPr>
              <a:t>P</a:t>
            </a:r>
            <a:r>
              <a:rPr lang="en-US" sz="800">
                <a:solidFill>
                  <a:prstClr val="black"/>
                </a:solidFill>
                <a:latin typeface="Calibri" panose="020F0502020204030204"/>
                <a:ea typeface="+mn-ea"/>
                <a:cs typeface="+mn-cs"/>
              </a:rPr>
              <a:t>-value based on unstratified log-rank test.</a:t>
            </a:r>
          </a:p>
        </p:txBody>
      </p:sp>
      <p:sp>
        <p:nvSpPr>
          <p:cNvPr id="2" name="TextBox 1">
            <a:extLst>
              <a:ext uri="{FF2B5EF4-FFF2-40B4-BE49-F238E27FC236}">
                <a16:creationId xmlns:a16="http://schemas.microsoft.com/office/drawing/2014/main" id="{280B9C57-76A7-8C1C-FDB6-BA97900E9C7F}"/>
              </a:ext>
            </a:extLst>
          </p:cNvPr>
          <p:cNvSpPr txBox="1"/>
          <p:nvPr/>
        </p:nvSpPr>
        <p:spPr>
          <a:xfrm>
            <a:off x="4754486" y="4961216"/>
            <a:ext cx="4571211" cy="207749"/>
          </a:xfrm>
          <a:prstGeom prst="rect">
            <a:avLst/>
          </a:prstGeom>
          <a:noFill/>
        </p:spPr>
        <p:txBody>
          <a:bodyPr wrap="square">
            <a:spAutoFit/>
          </a:bodyPr>
          <a:lstStyle/>
          <a:p>
            <a:pPr defTabSz="685800" fontAlgn="auto">
              <a:spcBef>
                <a:spcPts val="0"/>
              </a:spcBef>
              <a:spcAft>
                <a:spcPts val="0"/>
              </a:spcAft>
              <a:defRPr/>
            </a:pPr>
            <a:r>
              <a:rPr lang="it-IT" sz="750" dirty="0">
                <a:solidFill>
                  <a:prstClr val="black"/>
                </a:solidFill>
                <a:latin typeface="Calibri" panose="020F0502020204030204"/>
                <a:ea typeface="+mn-ea"/>
                <a:cs typeface="+mn-cs"/>
              </a:rPr>
              <a:t>Sharman et al </a:t>
            </a:r>
            <a:r>
              <a:rPr lang="en-US" sz="750" i="1" dirty="0">
                <a:solidFill>
                  <a:prstClr val="black"/>
                </a:solidFill>
                <a:latin typeface="Calibri" panose="020F0502020204030204"/>
                <a:ea typeface="+mn-ea"/>
                <a:cs typeface="+mn-cs"/>
              </a:rPr>
              <a:t>Presented at the American Society of Hematology (ASH) Annual Meeting; December 9–12, 2023 </a:t>
            </a:r>
            <a:endParaRPr lang="en-US" sz="75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93236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0">
            <a:extLst>
              <a:ext uri="{FF2B5EF4-FFF2-40B4-BE49-F238E27FC236}">
                <a16:creationId xmlns:a16="http://schemas.microsoft.com/office/drawing/2014/main" id="{02EB4035-A48E-A1C8-BB18-197657DA4C76}"/>
              </a:ext>
            </a:extLst>
          </p:cNvPr>
          <p:cNvSpPr txBox="1">
            <a:spLocks/>
          </p:cNvSpPr>
          <p:nvPr/>
        </p:nvSpPr>
        <p:spPr>
          <a:xfrm>
            <a:off x="208723" y="4871489"/>
            <a:ext cx="396000" cy="162000"/>
          </a:xfrm>
          <a:prstGeom prst="rect">
            <a:avLst/>
          </a:prstGeom>
        </p:spPr>
        <p:txBody>
          <a:bodyPr vert="horz" lIns="0" tIns="0" rIns="0" bIns="0" rtlCol="0" anchor="t" anchorCtr="0"/>
          <a:lstStyle>
            <a:defPPr>
              <a:defRPr lang="en-US"/>
            </a:defPPr>
            <a:lvl1pPr marL="0" algn="l" defTabSz="457200" rtl="0" eaLnBrk="1" latinLnBrk="0" hangingPunct="1">
              <a:defRPr sz="800" b="1" kern="120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fontAlgn="auto">
              <a:spcBef>
                <a:spcPts val="0"/>
              </a:spcBef>
              <a:spcAft>
                <a:spcPts val="0"/>
              </a:spcAft>
            </a:pPr>
            <a:fld id="{3C4F54F3-C349-4609-AFEE-01462D5C7942}" type="slidenum">
              <a:rPr lang="en-GB">
                <a:solidFill>
                  <a:prstClr val="black"/>
                </a:solidFill>
              </a:rPr>
              <a:pPr defTabSz="342900" fontAlgn="auto">
                <a:spcBef>
                  <a:spcPts val="0"/>
                </a:spcBef>
                <a:spcAft>
                  <a:spcPts val="0"/>
                </a:spcAft>
              </a:pPr>
              <a:t>74</a:t>
            </a:fld>
            <a:endParaRPr lang="en-GB">
              <a:solidFill>
                <a:prstClr val="black"/>
              </a:solidFill>
            </a:endParaRPr>
          </a:p>
        </p:txBody>
      </p:sp>
      <p:sp>
        <p:nvSpPr>
          <p:cNvPr id="2639" name="TextBox 2638">
            <a:extLst>
              <a:ext uri="{FF2B5EF4-FFF2-40B4-BE49-F238E27FC236}">
                <a16:creationId xmlns:a16="http://schemas.microsoft.com/office/drawing/2014/main" id="{905063E8-26B2-7DBC-71CD-7EEBDF6F9300}"/>
              </a:ext>
            </a:extLst>
          </p:cNvPr>
          <p:cNvSpPr txBox="1"/>
          <p:nvPr/>
        </p:nvSpPr>
        <p:spPr>
          <a:xfrm>
            <a:off x="6832046" y="1217105"/>
            <a:ext cx="2311953" cy="246221"/>
          </a:xfrm>
          <a:prstGeom prst="rect">
            <a:avLst/>
          </a:prstGeom>
          <a:noFill/>
        </p:spPr>
        <p:txBody>
          <a:bodyPr wrap="square" rtlCol="0">
            <a:spAutoFit/>
          </a:bodyPr>
          <a:lstStyle/>
          <a:p>
            <a:pPr defTabSz="685800" fontAlgn="auto">
              <a:spcBef>
                <a:spcPts val="0"/>
              </a:spcBef>
              <a:spcAft>
                <a:spcPts val="0"/>
              </a:spcAft>
            </a:pPr>
            <a:r>
              <a:rPr lang="en-US" sz="1000">
                <a:solidFill>
                  <a:srgbClr val="A5A5A5">
                    <a:lumMod val="50000"/>
                  </a:srgbClr>
                </a:solidFill>
                <a:latin typeface="Calibri" panose="020F0502020204030204"/>
                <a:ea typeface="+mn-ea"/>
                <a:cs typeface="+mn-cs"/>
              </a:rPr>
              <a:t>A+O uIGHV: Median PFS=NR</a:t>
            </a:r>
          </a:p>
        </p:txBody>
      </p:sp>
      <p:sp>
        <p:nvSpPr>
          <p:cNvPr id="2641" name="TextBox 2640">
            <a:extLst>
              <a:ext uri="{FF2B5EF4-FFF2-40B4-BE49-F238E27FC236}">
                <a16:creationId xmlns:a16="http://schemas.microsoft.com/office/drawing/2014/main" id="{384BF78A-3EBF-95A3-D77F-F44F99EFD1FC}"/>
              </a:ext>
            </a:extLst>
          </p:cNvPr>
          <p:cNvSpPr txBox="1"/>
          <p:nvPr/>
        </p:nvSpPr>
        <p:spPr>
          <a:xfrm>
            <a:off x="6464263" y="1213079"/>
            <a:ext cx="566204" cy="246221"/>
          </a:xfrm>
          <a:prstGeom prst="rect">
            <a:avLst/>
          </a:prstGeom>
          <a:noFill/>
        </p:spPr>
        <p:txBody>
          <a:bodyPr wrap="square" rtlCol="0">
            <a:spAutoFit/>
          </a:bodyPr>
          <a:lstStyle/>
          <a:p>
            <a:pPr defTabSz="685800" fontAlgn="auto">
              <a:spcBef>
                <a:spcPts val="0"/>
              </a:spcBef>
              <a:spcAft>
                <a:spcPts val="0"/>
              </a:spcAft>
            </a:pPr>
            <a:r>
              <a:rPr lang="en-US" sz="1000">
                <a:solidFill>
                  <a:srgbClr val="A5A5A5">
                    <a:lumMod val="50000"/>
                  </a:srgbClr>
                </a:solidFill>
                <a:latin typeface="Calibri" panose="020F0502020204030204"/>
                <a:ea typeface="+mn-ea"/>
                <a:cs typeface="+mn-cs"/>
              </a:rPr>
              <a:t>75%</a:t>
            </a:r>
          </a:p>
        </p:txBody>
      </p:sp>
      <p:grpSp>
        <p:nvGrpSpPr>
          <p:cNvPr id="3009" name="Graphic 55">
            <a:extLst>
              <a:ext uri="{FF2B5EF4-FFF2-40B4-BE49-F238E27FC236}">
                <a16:creationId xmlns:a16="http://schemas.microsoft.com/office/drawing/2014/main" id="{BCA2EB99-1753-DCAB-30D9-07E67734FF1B}"/>
              </a:ext>
            </a:extLst>
          </p:cNvPr>
          <p:cNvGrpSpPr/>
          <p:nvPr/>
        </p:nvGrpSpPr>
        <p:grpSpPr>
          <a:xfrm>
            <a:off x="1836146" y="982630"/>
            <a:ext cx="6209965" cy="835369"/>
            <a:chOff x="1836145" y="581233"/>
            <a:chExt cx="6209965" cy="931431"/>
          </a:xfrm>
          <a:noFill/>
        </p:grpSpPr>
        <p:sp>
          <p:nvSpPr>
            <p:cNvPr id="3010" name="Freeform 3009">
              <a:extLst>
                <a:ext uri="{FF2B5EF4-FFF2-40B4-BE49-F238E27FC236}">
                  <a16:creationId xmlns:a16="http://schemas.microsoft.com/office/drawing/2014/main" id="{9083487B-E29C-49D9-C371-B6BAC37C71DA}"/>
                </a:ext>
              </a:extLst>
            </p:cNvPr>
            <p:cNvSpPr/>
            <p:nvPr/>
          </p:nvSpPr>
          <p:spPr>
            <a:xfrm>
              <a:off x="1836145" y="626979"/>
              <a:ext cx="6056209" cy="846293"/>
            </a:xfrm>
            <a:custGeom>
              <a:avLst/>
              <a:gdLst>
                <a:gd name="connsiteX0" fmla="*/ 6056209 w 6056209"/>
                <a:gd name="connsiteY0" fmla="*/ 846294 h 846293"/>
                <a:gd name="connsiteX1" fmla="*/ 5433561 w 6056209"/>
                <a:gd name="connsiteY1" fmla="*/ 846294 h 846293"/>
                <a:gd name="connsiteX2" fmla="*/ 5433561 w 6056209"/>
                <a:gd name="connsiteY2" fmla="*/ 766239 h 846293"/>
                <a:gd name="connsiteX3" fmla="*/ 5394169 w 6056209"/>
                <a:gd name="connsiteY3" fmla="*/ 766239 h 846293"/>
                <a:gd name="connsiteX4" fmla="*/ 5394169 w 6056209"/>
                <a:gd name="connsiteY4" fmla="*/ 693808 h 846293"/>
                <a:gd name="connsiteX5" fmla="*/ 5131132 w 6056209"/>
                <a:gd name="connsiteY5" fmla="*/ 693808 h 846293"/>
                <a:gd name="connsiteX6" fmla="*/ 5131132 w 6056209"/>
                <a:gd name="connsiteY6" fmla="*/ 660770 h 846293"/>
                <a:gd name="connsiteX7" fmla="*/ 5011685 w 6056209"/>
                <a:gd name="connsiteY7" fmla="*/ 660770 h 846293"/>
                <a:gd name="connsiteX8" fmla="*/ 5011685 w 6056209"/>
                <a:gd name="connsiteY8" fmla="*/ 627731 h 846293"/>
                <a:gd name="connsiteX9" fmla="*/ 4996436 w 6056209"/>
                <a:gd name="connsiteY9" fmla="*/ 627731 h 846293"/>
                <a:gd name="connsiteX10" fmla="*/ 4996436 w 6056209"/>
                <a:gd name="connsiteY10" fmla="*/ 593422 h 846293"/>
                <a:gd name="connsiteX11" fmla="*/ 4953232 w 6056209"/>
                <a:gd name="connsiteY11" fmla="*/ 593422 h 846293"/>
                <a:gd name="connsiteX12" fmla="*/ 4953232 w 6056209"/>
                <a:gd name="connsiteY12" fmla="*/ 573091 h 846293"/>
                <a:gd name="connsiteX13" fmla="*/ 4902404 w 6056209"/>
                <a:gd name="connsiteY13" fmla="*/ 573091 h 846293"/>
                <a:gd name="connsiteX14" fmla="*/ 4902404 w 6056209"/>
                <a:gd name="connsiteY14" fmla="*/ 540052 h 846293"/>
                <a:gd name="connsiteX15" fmla="*/ 4832515 w 6056209"/>
                <a:gd name="connsiteY15" fmla="*/ 540052 h 846293"/>
                <a:gd name="connsiteX16" fmla="*/ 4832515 w 6056209"/>
                <a:gd name="connsiteY16" fmla="*/ 508284 h 846293"/>
                <a:gd name="connsiteX17" fmla="*/ 4588538 w 6056209"/>
                <a:gd name="connsiteY17" fmla="*/ 508284 h 846293"/>
                <a:gd name="connsiteX18" fmla="*/ 4588538 w 6056209"/>
                <a:gd name="connsiteY18" fmla="*/ 479058 h 846293"/>
                <a:gd name="connsiteX19" fmla="*/ 4508483 w 6056209"/>
                <a:gd name="connsiteY19" fmla="*/ 479058 h 846293"/>
                <a:gd name="connsiteX20" fmla="*/ 4508483 w 6056209"/>
                <a:gd name="connsiteY20" fmla="*/ 449832 h 846293"/>
                <a:gd name="connsiteX21" fmla="*/ 4312794 w 6056209"/>
                <a:gd name="connsiteY21" fmla="*/ 449832 h 846293"/>
                <a:gd name="connsiteX22" fmla="*/ 4312794 w 6056209"/>
                <a:gd name="connsiteY22" fmla="*/ 416793 h 846293"/>
                <a:gd name="connsiteX23" fmla="*/ 4095502 w 6056209"/>
                <a:gd name="connsiteY23" fmla="*/ 416793 h 846293"/>
                <a:gd name="connsiteX24" fmla="*/ 4095502 w 6056209"/>
                <a:gd name="connsiteY24" fmla="*/ 387567 h 846293"/>
                <a:gd name="connsiteX25" fmla="*/ 3987492 w 6056209"/>
                <a:gd name="connsiteY25" fmla="*/ 387567 h 846293"/>
                <a:gd name="connsiteX26" fmla="*/ 3987492 w 6056209"/>
                <a:gd name="connsiteY26" fmla="*/ 364694 h 846293"/>
                <a:gd name="connsiteX27" fmla="*/ 3526223 w 6056209"/>
                <a:gd name="connsiteY27" fmla="*/ 364694 h 846293"/>
                <a:gd name="connsiteX28" fmla="*/ 3526223 w 6056209"/>
                <a:gd name="connsiteY28" fmla="*/ 334197 h 846293"/>
                <a:gd name="connsiteX29" fmla="*/ 3067497 w 6056209"/>
                <a:gd name="connsiteY29" fmla="*/ 334197 h 846293"/>
                <a:gd name="connsiteX30" fmla="*/ 3067497 w 6056209"/>
                <a:gd name="connsiteY30" fmla="*/ 308783 h 846293"/>
                <a:gd name="connsiteX31" fmla="*/ 2950591 w 6056209"/>
                <a:gd name="connsiteY31" fmla="*/ 308783 h 846293"/>
                <a:gd name="connsiteX32" fmla="*/ 2950591 w 6056209"/>
                <a:gd name="connsiteY32" fmla="*/ 280827 h 846293"/>
                <a:gd name="connsiteX33" fmla="*/ 2692637 w 6056209"/>
                <a:gd name="connsiteY33" fmla="*/ 280827 h 846293"/>
                <a:gd name="connsiteX34" fmla="*/ 2692637 w 6056209"/>
                <a:gd name="connsiteY34" fmla="*/ 252872 h 846293"/>
                <a:gd name="connsiteX35" fmla="*/ 2677389 w 6056209"/>
                <a:gd name="connsiteY35" fmla="*/ 252872 h 846293"/>
                <a:gd name="connsiteX36" fmla="*/ 2677389 w 6056209"/>
                <a:gd name="connsiteY36" fmla="*/ 227457 h 846293"/>
                <a:gd name="connsiteX37" fmla="*/ 1907337 w 6056209"/>
                <a:gd name="connsiteY37" fmla="*/ 227457 h 846293"/>
                <a:gd name="connsiteX38" fmla="*/ 1907337 w 6056209"/>
                <a:gd name="connsiteY38" fmla="*/ 200772 h 846293"/>
                <a:gd name="connsiteX39" fmla="*/ 1538831 w 6056209"/>
                <a:gd name="connsiteY39" fmla="*/ 200772 h 846293"/>
                <a:gd name="connsiteX40" fmla="*/ 1538831 w 6056209"/>
                <a:gd name="connsiteY40" fmla="*/ 176629 h 846293"/>
                <a:gd name="connsiteX41" fmla="*/ 1341871 w 6056209"/>
                <a:gd name="connsiteY41" fmla="*/ 176629 h 846293"/>
                <a:gd name="connsiteX42" fmla="*/ 1341871 w 6056209"/>
                <a:gd name="connsiteY42" fmla="*/ 148673 h 846293"/>
                <a:gd name="connsiteX43" fmla="*/ 1329164 w 6056209"/>
                <a:gd name="connsiteY43" fmla="*/ 148673 h 846293"/>
                <a:gd name="connsiteX44" fmla="*/ 1329164 w 6056209"/>
                <a:gd name="connsiteY44" fmla="*/ 128342 h 846293"/>
                <a:gd name="connsiteX45" fmla="*/ 767510 w 6056209"/>
                <a:gd name="connsiteY45" fmla="*/ 128342 h 846293"/>
                <a:gd name="connsiteX46" fmla="*/ 767510 w 6056209"/>
                <a:gd name="connsiteY46" fmla="*/ 99115 h 846293"/>
                <a:gd name="connsiteX47" fmla="*/ 636626 w 6056209"/>
                <a:gd name="connsiteY47" fmla="*/ 99115 h 846293"/>
                <a:gd name="connsiteX48" fmla="*/ 636626 w 6056209"/>
                <a:gd name="connsiteY48" fmla="*/ 71160 h 846293"/>
                <a:gd name="connsiteX49" fmla="*/ 589610 w 6056209"/>
                <a:gd name="connsiteY49" fmla="*/ 71160 h 846293"/>
                <a:gd name="connsiteX50" fmla="*/ 589610 w 6056209"/>
                <a:gd name="connsiteY50" fmla="*/ 44475 h 846293"/>
                <a:gd name="connsiteX51" fmla="*/ 557842 w 6056209"/>
                <a:gd name="connsiteY51" fmla="*/ 44475 h 846293"/>
                <a:gd name="connsiteX52" fmla="*/ 557842 w 6056209"/>
                <a:gd name="connsiteY52" fmla="*/ 22873 h 846293"/>
                <a:gd name="connsiteX53" fmla="*/ 251601 w 6056209"/>
                <a:gd name="connsiteY53" fmla="*/ 22873 h 846293"/>
                <a:gd name="connsiteX54" fmla="*/ 251601 w 6056209"/>
                <a:gd name="connsiteY54" fmla="*/ 0 h 846293"/>
                <a:gd name="connsiteX55" fmla="*/ 0 w 6056209"/>
                <a:gd name="connsiteY55" fmla="*/ 0 h 84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056209" h="846293">
                  <a:moveTo>
                    <a:pt x="6056209" y="846294"/>
                  </a:moveTo>
                  <a:lnTo>
                    <a:pt x="5433561" y="846294"/>
                  </a:lnTo>
                  <a:lnTo>
                    <a:pt x="5433561" y="766239"/>
                  </a:lnTo>
                  <a:lnTo>
                    <a:pt x="5394169" y="766239"/>
                  </a:lnTo>
                  <a:lnTo>
                    <a:pt x="5394169" y="693808"/>
                  </a:lnTo>
                  <a:lnTo>
                    <a:pt x="5131132" y="693808"/>
                  </a:lnTo>
                  <a:lnTo>
                    <a:pt x="5131132" y="660770"/>
                  </a:lnTo>
                  <a:lnTo>
                    <a:pt x="5011685" y="660770"/>
                  </a:lnTo>
                  <a:lnTo>
                    <a:pt x="5011685" y="627731"/>
                  </a:lnTo>
                  <a:lnTo>
                    <a:pt x="4996436" y="627731"/>
                  </a:lnTo>
                  <a:lnTo>
                    <a:pt x="4996436" y="593422"/>
                  </a:lnTo>
                  <a:lnTo>
                    <a:pt x="4953232" y="593422"/>
                  </a:lnTo>
                  <a:lnTo>
                    <a:pt x="4953232" y="573091"/>
                  </a:lnTo>
                  <a:lnTo>
                    <a:pt x="4902404" y="573091"/>
                  </a:lnTo>
                  <a:lnTo>
                    <a:pt x="4902404" y="540052"/>
                  </a:lnTo>
                  <a:lnTo>
                    <a:pt x="4832515" y="540052"/>
                  </a:lnTo>
                  <a:lnTo>
                    <a:pt x="4832515" y="508284"/>
                  </a:lnTo>
                  <a:lnTo>
                    <a:pt x="4588538" y="508284"/>
                  </a:lnTo>
                  <a:lnTo>
                    <a:pt x="4588538" y="479058"/>
                  </a:lnTo>
                  <a:lnTo>
                    <a:pt x="4508483" y="479058"/>
                  </a:lnTo>
                  <a:lnTo>
                    <a:pt x="4508483" y="449832"/>
                  </a:lnTo>
                  <a:lnTo>
                    <a:pt x="4312794" y="449832"/>
                  </a:lnTo>
                  <a:lnTo>
                    <a:pt x="4312794" y="416793"/>
                  </a:lnTo>
                  <a:lnTo>
                    <a:pt x="4095502" y="416793"/>
                  </a:lnTo>
                  <a:lnTo>
                    <a:pt x="4095502" y="387567"/>
                  </a:lnTo>
                  <a:lnTo>
                    <a:pt x="3987492" y="387567"/>
                  </a:lnTo>
                  <a:lnTo>
                    <a:pt x="3987492" y="364694"/>
                  </a:lnTo>
                  <a:lnTo>
                    <a:pt x="3526223" y="364694"/>
                  </a:lnTo>
                  <a:lnTo>
                    <a:pt x="3526223" y="334197"/>
                  </a:lnTo>
                  <a:lnTo>
                    <a:pt x="3067497" y="334197"/>
                  </a:lnTo>
                  <a:lnTo>
                    <a:pt x="3067497" y="308783"/>
                  </a:lnTo>
                  <a:lnTo>
                    <a:pt x="2950591" y="308783"/>
                  </a:lnTo>
                  <a:lnTo>
                    <a:pt x="2950591" y="280827"/>
                  </a:lnTo>
                  <a:lnTo>
                    <a:pt x="2692637" y="280827"/>
                  </a:lnTo>
                  <a:lnTo>
                    <a:pt x="2692637" y="252872"/>
                  </a:lnTo>
                  <a:lnTo>
                    <a:pt x="2677389" y="252872"/>
                  </a:lnTo>
                  <a:lnTo>
                    <a:pt x="2677389" y="227457"/>
                  </a:lnTo>
                  <a:lnTo>
                    <a:pt x="1907337" y="227457"/>
                  </a:lnTo>
                  <a:lnTo>
                    <a:pt x="1907337" y="200772"/>
                  </a:lnTo>
                  <a:lnTo>
                    <a:pt x="1538831" y="200772"/>
                  </a:lnTo>
                  <a:lnTo>
                    <a:pt x="1538831" y="176629"/>
                  </a:lnTo>
                  <a:lnTo>
                    <a:pt x="1341871" y="176629"/>
                  </a:lnTo>
                  <a:lnTo>
                    <a:pt x="1341871" y="148673"/>
                  </a:lnTo>
                  <a:lnTo>
                    <a:pt x="1329164" y="148673"/>
                  </a:lnTo>
                  <a:lnTo>
                    <a:pt x="1329164" y="128342"/>
                  </a:lnTo>
                  <a:lnTo>
                    <a:pt x="767510" y="128342"/>
                  </a:lnTo>
                  <a:lnTo>
                    <a:pt x="767510" y="99115"/>
                  </a:lnTo>
                  <a:lnTo>
                    <a:pt x="636626" y="99115"/>
                  </a:lnTo>
                  <a:lnTo>
                    <a:pt x="636626" y="71160"/>
                  </a:lnTo>
                  <a:lnTo>
                    <a:pt x="589610" y="71160"/>
                  </a:lnTo>
                  <a:lnTo>
                    <a:pt x="589610" y="44475"/>
                  </a:lnTo>
                  <a:lnTo>
                    <a:pt x="557842" y="44475"/>
                  </a:lnTo>
                  <a:lnTo>
                    <a:pt x="557842" y="22873"/>
                  </a:lnTo>
                  <a:lnTo>
                    <a:pt x="251601" y="22873"/>
                  </a:lnTo>
                  <a:lnTo>
                    <a:pt x="251601" y="0"/>
                  </a:lnTo>
                  <a:lnTo>
                    <a:pt x="0" y="0"/>
                  </a:lnTo>
                </a:path>
              </a:pathLst>
            </a:custGeom>
            <a:noFill/>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011" name="Freeform 3010">
              <a:extLst>
                <a:ext uri="{FF2B5EF4-FFF2-40B4-BE49-F238E27FC236}">
                  <a16:creationId xmlns:a16="http://schemas.microsoft.com/office/drawing/2014/main" id="{2C47AACE-C7B9-D389-1B94-F1EED04BD92A}"/>
                </a:ext>
              </a:extLst>
            </p:cNvPr>
            <p:cNvSpPr/>
            <p:nvPr/>
          </p:nvSpPr>
          <p:spPr>
            <a:xfrm>
              <a:off x="1895868" y="657476"/>
              <a:ext cx="6104496" cy="597234"/>
            </a:xfrm>
            <a:custGeom>
              <a:avLst/>
              <a:gdLst>
                <a:gd name="connsiteX0" fmla="*/ 6104496 w 6104496"/>
                <a:gd name="connsiteY0" fmla="*/ 597234 h 597234"/>
                <a:gd name="connsiteX1" fmla="*/ 5279805 w 6104496"/>
                <a:gd name="connsiteY1" fmla="*/ 597234 h 597234"/>
                <a:gd name="connsiteX2" fmla="*/ 5279805 w 6104496"/>
                <a:gd name="connsiteY2" fmla="*/ 504472 h 597234"/>
                <a:gd name="connsiteX3" fmla="*/ 5032016 w 6104496"/>
                <a:gd name="connsiteY3" fmla="*/ 504472 h 597234"/>
                <a:gd name="connsiteX4" fmla="*/ 5032016 w 6104496"/>
                <a:gd name="connsiteY4" fmla="*/ 444749 h 597234"/>
                <a:gd name="connsiteX5" fmla="*/ 4448760 w 6104496"/>
                <a:gd name="connsiteY5" fmla="*/ 444749 h 597234"/>
                <a:gd name="connsiteX6" fmla="*/ 4448760 w 6104496"/>
                <a:gd name="connsiteY6" fmla="*/ 359611 h 597234"/>
                <a:gd name="connsiteX7" fmla="*/ 4352186 w 6104496"/>
                <a:gd name="connsiteY7" fmla="*/ 359611 h 597234"/>
                <a:gd name="connsiteX8" fmla="*/ 4352186 w 6104496"/>
                <a:gd name="connsiteY8" fmla="*/ 311324 h 597234"/>
                <a:gd name="connsiteX9" fmla="*/ 3817216 w 6104496"/>
                <a:gd name="connsiteY9" fmla="*/ 311324 h 597234"/>
                <a:gd name="connsiteX10" fmla="*/ 3817216 w 6104496"/>
                <a:gd name="connsiteY10" fmla="*/ 266849 h 597234"/>
                <a:gd name="connsiteX11" fmla="*/ 3336888 w 6104496"/>
                <a:gd name="connsiteY11" fmla="*/ 266849 h 597234"/>
                <a:gd name="connsiteX12" fmla="*/ 3336888 w 6104496"/>
                <a:gd name="connsiteY12" fmla="*/ 226187 h 597234"/>
                <a:gd name="connsiteX13" fmla="*/ 3167883 w 6104496"/>
                <a:gd name="connsiteY13" fmla="*/ 226187 h 597234"/>
                <a:gd name="connsiteX14" fmla="*/ 3167883 w 6104496"/>
                <a:gd name="connsiteY14" fmla="*/ 188065 h 597234"/>
                <a:gd name="connsiteX15" fmla="*/ 2630372 w 6104496"/>
                <a:gd name="connsiteY15" fmla="*/ 188065 h 597234"/>
                <a:gd name="connsiteX16" fmla="*/ 2630372 w 6104496"/>
                <a:gd name="connsiteY16" fmla="*/ 151215 h 597234"/>
                <a:gd name="connsiteX17" fmla="*/ 2377501 w 6104496"/>
                <a:gd name="connsiteY17" fmla="*/ 147403 h 597234"/>
                <a:gd name="connsiteX18" fmla="*/ 2377501 w 6104496"/>
                <a:gd name="connsiteY18" fmla="*/ 110552 h 597234"/>
                <a:gd name="connsiteX19" fmla="*/ 1078834 w 6104496"/>
                <a:gd name="connsiteY19" fmla="*/ 114364 h 597234"/>
                <a:gd name="connsiteX20" fmla="*/ 1078834 w 6104496"/>
                <a:gd name="connsiteY20" fmla="*/ 73701 h 597234"/>
                <a:gd name="connsiteX21" fmla="*/ 907288 w 6104496"/>
                <a:gd name="connsiteY21" fmla="*/ 73701 h 597234"/>
                <a:gd name="connsiteX22" fmla="*/ 907288 w 6104496"/>
                <a:gd name="connsiteY22" fmla="*/ 33038 h 597234"/>
                <a:gd name="connsiteX23" fmla="*/ 209667 w 6104496"/>
                <a:gd name="connsiteY23" fmla="*/ 33038 h 597234"/>
                <a:gd name="connsiteX24" fmla="*/ 209667 w 6104496"/>
                <a:gd name="connsiteY24" fmla="*/ 0 h 597234"/>
                <a:gd name="connsiteX25" fmla="*/ 0 w 6104496"/>
                <a:gd name="connsiteY25" fmla="*/ 2541 h 5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04496" h="597234">
                  <a:moveTo>
                    <a:pt x="6104496" y="597234"/>
                  </a:moveTo>
                  <a:lnTo>
                    <a:pt x="5279805" y="597234"/>
                  </a:lnTo>
                  <a:lnTo>
                    <a:pt x="5279805" y="504472"/>
                  </a:lnTo>
                  <a:lnTo>
                    <a:pt x="5032016" y="504472"/>
                  </a:lnTo>
                  <a:lnTo>
                    <a:pt x="5032016" y="444749"/>
                  </a:lnTo>
                  <a:lnTo>
                    <a:pt x="4448760" y="444749"/>
                  </a:lnTo>
                  <a:lnTo>
                    <a:pt x="4448760" y="359611"/>
                  </a:lnTo>
                  <a:lnTo>
                    <a:pt x="4352186" y="359611"/>
                  </a:lnTo>
                  <a:lnTo>
                    <a:pt x="4352186" y="311324"/>
                  </a:lnTo>
                  <a:lnTo>
                    <a:pt x="3817216" y="311324"/>
                  </a:lnTo>
                  <a:lnTo>
                    <a:pt x="3817216" y="266849"/>
                  </a:lnTo>
                  <a:lnTo>
                    <a:pt x="3336888" y="266849"/>
                  </a:lnTo>
                  <a:lnTo>
                    <a:pt x="3336888" y="226187"/>
                  </a:lnTo>
                  <a:lnTo>
                    <a:pt x="3167883" y="226187"/>
                  </a:lnTo>
                  <a:lnTo>
                    <a:pt x="3167883" y="188065"/>
                  </a:lnTo>
                  <a:lnTo>
                    <a:pt x="2630372" y="188065"/>
                  </a:lnTo>
                  <a:lnTo>
                    <a:pt x="2630372" y="151215"/>
                  </a:lnTo>
                  <a:lnTo>
                    <a:pt x="2377501" y="147403"/>
                  </a:lnTo>
                  <a:lnTo>
                    <a:pt x="2377501" y="110552"/>
                  </a:lnTo>
                  <a:lnTo>
                    <a:pt x="1078834" y="114364"/>
                  </a:lnTo>
                  <a:lnTo>
                    <a:pt x="1078834" y="73701"/>
                  </a:lnTo>
                  <a:lnTo>
                    <a:pt x="907288" y="73701"/>
                  </a:lnTo>
                  <a:lnTo>
                    <a:pt x="907288" y="33038"/>
                  </a:lnTo>
                  <a:lnTo>
                    <a:pt x="209667" y="33038"/>
                  </a:lnTo>
                  <a:lnTo>
                    <a:pt x="209667" y="0"/>
                  </a:lnTo>
                  <a:lnTo>
                    <a:pt x="0" y="2541"/>
                  </a:lnTo>
                </a:path>
              </a:pathLst>
            </a:custGeom>
            <a:noFill/>
            <a:ln w="12700" cap="flat">
              <a:solidFill>
                <a:schemeClr val="accent3">
                  <a:lumMod val="50000"/>
                </a:schemeClr>
              </a:solidFill>
              <a:custDash>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3012" name="Graphic 55">
              <a:extLst>
                <a:ext uri="{FF2B5EF4-FFF2-40B4-BE49-F238E27FC236}">
                  <a16:creationId xmlns:a16="http://schemas.microsoft.com/office/drawing/2014/main" id="{DA5DAEC3-1608-F6E8-1F84-7A5808BF1AF1}"/>
                </a:ext>
              </a:extLst>
            </p:cNvPr>
            <p:cNvGrpSpPr/>
            <p:nvPr/>
          </p:nvGrpSpPr>
          <p:grpSpPr>
            <a:xfrm>
              <a:off x="7967326" y="1215318"/>
              <a:ext cx="78784" cy="78784"/>
              <a:chOff x="7967326" y="1215318"/>
              <a:chExt cx="78784" cy="78784"/>
            </a:xfrm>
          </p:grpSpPr>
          <p:sp>
            <p:nvSpPr>
              <p:cNvPr id="3256" name="Freeform 3255">
                <a:extLst>
                  <a:ext uri="{FF2B5EF4-FFF2-40B4-BE49-F238E27FC236}">
                    <a16:creationId xmlns:a16="http://schemas.microsoft.com/office/drawing/2014/main" id="{F5144B90-6525-AD83-102A-F53BE7D83556}"/>
                  </a:ext>
                </a:extLst>
              </p:cNvPr>
              <p:cNvSpPr/>
              <p:nvPr/>
            </p:nvSpPr>
            <p:spPr>
              <a:xfrm>
                <a:off x="8006718" y="121531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57" name="Freeform 3256">
                <a:extLst>
                  <a:ext uri="{FF2B5EF4-FFF2-40B4-BE49-F238E27FC236}">
                    <a16:creationId xmlns:a16="http://schemas.microsoft.com/office/drawing/2014/main" id="{E78289DA-8255-4141-57D1-7C72545E334D}"/>
                  </a:ext>
                </a:extLst>
              </p:cNvPr>
              <p:cNvSpPr/>
              <p:nvPr/>
            </p:nvSpPr>
            <p:spPr>
              <a:xfrm>
                <a:off x="7967326" y="125471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13" name="Graphic 55">
              <a:extLst>
                <a:ext uri="{FF2B5EF4-FFF2-40B4-BE49-F238E27FC236}">
                  <a16:creationId xmlns:a16="http://schemas.microsoft.com/office/drawing/2014/main" id="{F8B928C9-6CF5-1660-F71F-3A19A13C8E8E}"/>
                </a:ext>
              </a:extLst>
            </p:cNvPr>
            <p:cNvGrpSpPr/>
            <p:nvPr/>
          </p:nvGrpSpPr>
          <p:grpSpPr>
            <a:xfrm>
              <a:off x="7784343" y="1215318"/>
              <a:ext cx="78784" cy="78784"/>
              <a:chOff x="7784343" y="1215318"/>
              <a:chExt cx="78784" cy="78784"/>
            </a:xfrm>
          </p:grpSpPr>
          <p:sp>
            <p:nvSpPr>
              <p:cNvPr id="3254" name="Freeform 3253">
                <a:extLst>
                  <a:ext uri="{FF2B5EF4-FFF2-40B4-BE49-F238E27FC236}">
                    <a16:creationId xmlns:a16="http://schemas.microsoft.com/office/drawing/2014/main" id="{6D9BEA22-3AFF-088D-EE6F-00D5CA8CD6E8}"/>
                  </a:ext>
                </a:extLst>
              </p:cNvPr>
              <p:cNvSpPr/>
              <p:nvPr/>
            </p:nvSpPr>
            <p:spPr>
              <a:xfrm>
                <a:off x="7823735" y="121531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55" name="Freeform 3254">
                <a:extLst>
                  <a:ext uri="{FF2B5EF4-FFF2-40B4-BE49-F238E27FC236}">
                    <a16:creationId xmlns:a16="http://schemas.microsoft.com/office/drawing/2014/main" id="{2290D326-EE90-317A-8E0B-CB5C1B5884E6}"/>
                  </a:ext>
                </a:extLst>
              </p:cNvPr>
              <p:cNvSpPr/>
              <p:nvPr/>
            </p:nvSpPr>
            <p:spPr>
              <a:xfrm>
                <a:off x="7784343" y="125471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14" name="Graphic 55">
              <a:extLst>
                <a:ext uri="{FF2B5EF4-FFF2-40B4-BE49-F238E27FC236}">
                  <a16:creationId xmlns:a16="http://schemas.microsoft.com/office/drawing/2014/main" id="{79DCC903-53A7-9438-0AD4-F4FAFD56AE37}"/>
                </a:ext>
              </a:extLst>
            </p:cNvPr>
            <p:cNvGrpSpPr/>
            <p:nvPr/>
          </p:nvGrpSpPr>
          <p:grpSpPr>
            <a:xfrm>
              <a:off x="7775448" y="1215318"/>
              <a:ext cx="78784" cy="78784"/>
              <a:chOff x="7775448" y="1215318"/>
              <a:chExt cx="78784" cy="78784"/>
            </a:xfrm>
          </p:grpSpPr>
          <p:sp>
            <p:nvSpPr>
              <p:cNvPr id="3252" name="Freeform 3251">
                <a:extLst>
                  <a:ext uri="{FF2B5EF4-FFF2-40B4-BE49-F238E27FC236}">
                    <a16:creationId xmlns:a16="http://schemas.microsoft.com/office/drawing/2014/main" id="{59A9BCC7-697F-B1C1-85E1-007E26DC9E84}"/>
                  </a:ext>
                </a:extLst>
              </p:cNvPr>
              <p:cNvSpPr/>
              <p:nvPr/>
            </p:nvSpPr>
            <p:spPr>
              <a:xfrm>
                <a:off x="7814840" y="121531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53" name="Freeform 3252">
                <a:extLst>
                  <a:ext uri="{FF2B5EF4-FFF2-40B4-BE49-F238E27FC236}">
                    <a16:creationId xmlns:a16="http://schemas.microsoft.com/office/drawing/2014/main" id="{FF6F8E5E-DB41-0F4C-10EF-8A20210A49D9}"/>
                  </a:ext>
                </a:extLst>
              </p:cNvPr>
              <p:cNvSpPr/>
              <p:nvPr/>
            </p:nvSpPr>
            <p:spPr>
              <a:xfrm>
                <a:off x="7775448" y="125471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15" name="Graphic 55">
              <a:extLst>
                <a:ext uri="{FF2B5EF4-FFF2-40B4-BE49-F238E27FC236}">
                  <a16:creationId xmlns:a16="http://schemas.microsoft.com/office/drawing/2014/main" id="{4C57B4F0-97AE-E7CF-9B05-7B44F95A4072}"/>
                </a:ext>
              </a:extLst>
            </p:cNvPr>
            <p:cNvGrpSpPr/>
            <p:nvPr/>
          </p:nvGrpSpPr>
          <p:grpSpPr>
            <a:xfrm>
              <a:off x="7583571" y="1215318"/>
              <a:ext cx="78784" cy="78784"/>
              <a:chOff x="7583571" y="1215318"/>
              <a:chExt cx="78784" cy="78784"/>
            </a:xfrm>
          </p:grpSpPr>
          <p:sp>
            <p:nvSpPr>
              <p:cNvPr id="3250" name="Freeform 3249">
                <a:extLst>
                  <a:ext uri="{FF2B5EF4-FFF2-40B4-BE49-F238E27FC236}">
                    <a16:creationId xmlns:a16="http://schemas.microsoft.com/office/drawing/2014/main" id="{34C3BF48-0B00-E641-6776-E9182A544386}"/>
                  </a:ext>
                </a:extLst>
              </p:cNvPr>
              <p:cNvSpPr/>
              <p:nvPr/>
            </p:nvSpPr>
            <p:spPr>
              <a:xfrm>
                <a:off x="7622963" y="121531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51" name="Freeform 3250">
                <a:extLst>
                  <a:ext uri="{FF2B5EF4-FFF2-40B4-BE49-F238E27FC236}">
                    <a16:creationId xmlns:a16="http://schemas.microsoft.com/office/drawing/2014/main" id="{2D827E8B-D6E2-67DC-CC62-633EE93CABBE}"/>
                  </a:ext>
                </a:extLst>
              </p:cNvPr>
              <p:cNvSpPr/>
              <p:nvPr/>
            </p:nvSpPr>
            <p:spPr>
              <a:xfrm>
                <a:off x="7583571" y="125471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16" name="Graphic 55">
              <a:extLst>
                <a:ext uri="{FF2B5EF4-FFF2-40B4-BE49-F238E27FC236}">
                  <a16:creationId xmlns:a16="http://schemas.microsoft.com/office/drawing/2014/main" id="{75C592A0-704D-82CD-5825-76D32B706AE6}"/>
                </a:ext>
              </a:extLst>
            </p:cNvPr>
            <p:cNvGrpSpPr/>
            <p:nvPr/>
          </p:nvGrpSpPr>
          <p:grpSpPr>
            <a:xfrm>
              <a:off x="7570864" y="1215318"/>
              <a:ext cx="78784" cy="78784"/>
              <a:chOff x="7570864" y="1215318"/>
              <a:chExt cx="78784" cy="78784"/>
            </a:xfrm>
          </p:grpSpPr>
          <p:sp>
            <p:nvSpPr>
              <p:cNvPr id="3248" name="Freeform 3247">
                <a:extLst>
                  <a:ext uri="{FF2B5EF4-FFF2-40B4-BE49-F238E27FC236}">
                    <a16:creationId xmlns:a16="http://schemas.microsoft.com/office/drawing/2014/main" id="{A07E1AD4-5EFC-52F8-6A8C-1EB16424964D}"/>
                  </a:ext>
                </a:extLst>
              </p:cNvPr>
              <p:cNvSpPr/>
              <p:nvPr/>
            </p:nvSpPr>
            <p:spPr>
              <a:xfrm>
                <a:off x="7610256" y="121531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49" name="Freeform 3248">
                <a:extLst>
                  <a:ext uri="{FF2B5EF4-FFF2-40B4-BE49-F238E27FC236}">
                    <a16:creationId xmlns:a16="http://schemas.microsoft.com/office/drawing/2014/main" id="{45D7C52F-816E-E3A2-9872-477DC6638A36}"/>
                  </a:ext>
                </a:extLst>
              </p:cNvPr>
              <p:cNvSpPr/>
              <p:nvPr/>
            </p:nvSpPr>
            <p:spPr>
              <a:xfrm>
                <a:off x="7570864" y="125471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17" name="Graphic 55">
              <a:extLst>
                <a:ext uri="{FF2B5EF4-FFF2-40B4-BE49-F238E27FC236}">
                  <a16:creationId xmlns:a16="http://schemas.microsoft.com/office/drawing/2014/main" id="{EFC43E43-D073-CB17-7328-DA9A3B35C2FE}"/>
                </a:ext>
              </a:extLst>
            </p:cNvPr>
            <p:cNvGrpSpPr/>
            <p:nvPr/>
          </p:nvGrpSpPr>
          <p:grpSpPr>
            <a:xfrm>
              <a:off x="7391694" y="1215318"/>
              <a:ext cx="78784" cy="78784"/>
              <a:chOff x="7391694" y="1215318"/>
              <a:chExt cx="78784" cy="78784"/>
            </a:xfrm>
          </p:grpSpPr>
          <p:sp>
            <p:nvSpPr>
              <p:cNvPr id="3246" name="Freeform 3245">
                <a:extLst>
                  <a:ext uri="{FF2B5EF4-FFF2-40B4-BE49-F238E27FC236}">
                    <a16:creationId xmlns:a16="http://schemas.microsoft.com/office/drawing/2014/main" id="{3D84A4AA-5871-3404-4DC2-53C8FA740ABA}"/>
                  </a:ext>
                </a:extLst>
              </p:cNvPr>
              <p:cNvSpPr/>
              <p:nvPr/>
            </p:nvSpPr>
            <p:spPr>
              <a:xfrm>
                <a:off x="7431086" y="121531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47" name="Freeform 3246">
                <a:extLst>
                  <a:ext uri="{FF2B5EF4-FFF2-40B4-BE49-F238E27FC236}">
                    <a16:creationId xmlns:a16="http://schemas.microsoft.com/office/drawing/2014/main" id="{87C139F7-234D-1365-A263-AD642C45CB17}"/>
                  </a:ext>
                </a:extLst>
              </p:cNvPr>
              <p:cNvSpPr/>
              <p:nvPr/>
            </p:nvSpPr>
            <p:spPr>
              <a:xfrm>
                <a:off x="7391694" y="125471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18" name="Graphic 55">
              <a:extLst>
                <a:ext uri="{FF2B5EF4-FFF2-40B4-BE49-F238E27FC236}">
                  <a16:creationId xmlns:a16="http://schemas.microsoft.com/office/drawing/2014/main" id="{B5D37407-6E68-4916-2B98-ECCAADB495B8}"/>
                </a:ext>
              </a:extLst>
            </p:cNvPr>
            <p:cNvGrpSpPr/>
            <p:nvPr/>
          </p:nvGrpSpPr>
          <p:grpSpPr>
            <a:xfrm>
              <a:off x="7380257" y="1215318"/>
              <a:ext cx="78784" cy="78784"/>
              <a:chOff x="7380257" y="1215318"/>
              <a:chExt cx="78784" cy="78784"/>
            </a:xfrm>
          </p:grpSpPr>
          <p:sp>
            <p:nvSpPr>
              <p:cNvPr id="3244" name="Freeform 3243">
                <a:extLst>
                  <a:ext uri="{FF2B5EF4-FFF2-40B4-BE49-F238E27FC236}">
                    <a16:creationId xmlns:a16="http://schemas.microsoft.com/office/drawing/2014/main" id="{936A28E6-9B14-AB35-6B60-801CB1CD67DE}"/>
                  </a:ext>
                </a:extLst>
              </p:cNvPr>
              <p:cNvSpPr/>
              <p:nvPr/>
            </p:nvSpPr>
            <p:spPr>
              <a:xfrm>
                <a:off x="7419649" y="121531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45" name="Freeform 3244">
                <a:extLst>
                  <a:ext uri="{FF2B5EF4-FFF2-40B4-BE49-F238E27FC236}">
                    <a16:creationId xmlns:a16="http://schemas.microsoft.com/office/drawing/2014/main" id="{96D64A28-7A90-EEF7-B873-1BBD5628FBE3}"/>
                  </a:ext>
                </a:extLst>
              </p:cNvPr>
              <p:cNvSpPr/>
              <p:nvPr/>
            </p:nvSpPr>
            <p:spPr>
              <a:xfrm>
                <a:off x="7380257" y="125471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19" name="Graphic 55">
              <a:extLst>
                <a:ext uri="{FF2B5EF4-FFF2-40B4-BE49-F238E27FC236}">
                  <a16:creationId xmlns:a16="http://schemas.microsoft.com/office/drawing/2014/main" id="{450CC248-AF6A-9D79-47F1-717E390BC9AC}"/>
                </a:ext>
              </a:extLst>
            </p:cNvPr>
            <p:cNvGrpSpPr/>
            <p:nvPr/>
          </p:nvGrpSpPr>
          <p:grpSpPr>
            <a:xfrm>
              <a:off x="7216336" y="1215318"/>
              <a:ext cx="78784" cy="78784"/>
              <a:chOff x="7216336" y="1215318"/>
              <a:chExt cx="78784" cy="78784"/>
            </a:xfrm>
          </p:grpSpPr>
          <p:sp>
            <p:nvSpPr>
              <p:cNvPr id="3242" name="Freeform 3241">
                <a:extLst>
                  <a:ext uri="{FF2B5EF4-FFF2-40B4-BE49-F238E27FC236}">
                    <a16:creationId xmlns:a16="http://schemas.microsoft.com/office/drawing/2014/main" id="{0929809C-EAB4-0C86-395D-0A458F9B2F84}"/>
                  </a:ext>
                </a:extLst>
              </p:cNvPr>
              <p:cNvSpPr/>
              <p:nvPr/>
            </p:nvSpPr>
            <p:spPr>
              <a:xfrm>
                <a:off x="7255728" y="121531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43" name="Freeform 3242">
                <a:extLst>
                  <a:ext uri="{FF2B5EF4-FFF2-40B4-BE49-F238E27FC236}">
                    <a16:creationId xmlns:a16="http://schemas.microsoft.com/office/drawing/2014/main" id="{11DCD7D0-6B9C-52E5-AD81-AAE90A8A6F57}"/>
                  </a:ext>
                </a:extLst>
              </p:cNvPr>
              <p:cNvSpPr/>
              <p:nvPr/>
            </p:nvSpPr>
            <p:spPr>
              <a:xfrm>
                <a:off x="7216336" y="125471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20" name="Graphic 55">
              <a:extLst>
                <a:ext uri="{FF2B5EF4-FFF2-40B4-BE49-F238E27FC236}">
                  <a16:creationId xmlns:a16="http://schemas.microsoft.com/office/drawing/2014/main" id="{70346599-A3DF-7054-9659-2FB47FD49AE7}"/>
                </a:ext>
              </a:extLst>
            </p:cNvPr>
            <p:cNvGrpSpPr/>
            <p:nvPr/>
          </p:nvGrpSpPr>
          <p:grpSpPr>
            <a:xfrm>
              <a:off x="7199816" y="1215318"/>
              <a:ext cx="78784" cy="78784"/>
              <a:chOff x="7199816" y="1215318"/>
              <a:chExt cx="78784" cy="78784"/>
            </a:xfrm>
          </p:grpSpPr>
          <p:sp>
            <p:nvSpPr>
              <p:cNvPr id="3240" name="Freeform 3239">
                <a:extLst>
                  <a:ext uri="{FF2B5EF4-FFF2-40B4-BE49-F238E27FC236}">
                    <a16:creationId xmlns:a16="http://schemas.microsoft.com/office/drawing/2014/main" id="{594E2E45-E2ED-8988-6F0A-CF5702E38F0D}"/>
                  </a:ext>
                </a:extLst>
              </p:cNvPr>
              <p:cNvSpPr/>
              <p:nvPr/>
            </p:nvSpPr>
            <p:spPr>
              <a:xfrm>
                <a:off x="7239208" y="121531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41" name="Freeform 3240">
                <a:extLst>
                  <a:ext uri="{FF2B5EF4-FFF2-40B4-BE49-F238E27FC236}">
                    <a16:creationId xmlns:a16="http://schemas.microsoft.com/office/drawing/2014/main" id="{945970B6-E78D-D1E3-738F-4A2EF6BA98A0}"/>
                  </a:ext>
                </a:extLst>
              </p:cNvPr>
              <p:cNvSpPr/>
              <p:nvPr/>
            </p:nvSpPr>
            <p:spPr>
              <a:xfrm>
                <a:off x="7199816" y="125471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21" name="Graphic 55">
              <a:extLst>
                <a:ext uri="{FF2B5EF4-FFF2-40B4-BE49-F238E27FC236}">
                  <a16:creationId xmlns:a16="http://schemas.microsoft.com/office/drawing/2014/main" id="{AFE36133-541A-B920-7334-0D30DF7532FC}"/>
                </a:ext>
              </a:extLst>
            </p:cNvPr>
            <p:cNvGrpSpPr/>
            <p:nvPr/>
          </p:nvGrpSpPr>
          <p:grpSpPr>
            <a:xfrm>
              <a:off x="7188380" y="1215318"/>
              <a:ext cx="78784" cy="78784"/>
              <a:chOff x="7188380" y="1215318"/>
              <a:chExt cx="78784" cy="78784"/>
            </a:xfrm>
          </p:grpSpPr>
          <p:sp>
            <p:nvSpPr>
              <p:cNvPr id="3238" name="Freeform 3237">
                <a:extLst>
                  <a:ext uri="{FF2B5EF4-FFF2-40B4-BE49-F238E27FC236}">
                    <a16:creationId xmlns:a16="http://schemas.microsoft.com/office/drawing/2014/main" id="{84977465-B700-1F26-3FCF-9228E72FB0EA}"/>
                  </a:ext>
                </a:extLst>
              </p:cNvPr>
              <p:cNvSpPr/>
              <p:nvPr/>
            </p:nvSpPr>
            <p:spPr>
              <a:xfrm>
                <a:off x="7227772" y="121531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39" name="Freeform 3238">
                <a:extLst>
                  <a:ext uri="{FF2B5EF4-FFF2-40B4-BE49-F238E27FC236}">
                    <a16:creationId xmlns:a16="http://schemas.microsoft.com/office/drawing/2014/main" id="{44979F0E-48A5-ED6D-DF15-E9EC95A6F571}"/>
                  </a:ext>
                </a:extLst>
              </p:cNvPr>
              <p:cNvSpPr/>
              <p:nvPr/>
            </p:nvSpPr>
            <p:spPr>
              <a:xfrm>
                <a:off x="7188380" y="125471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22" name="Graphic 55">
              <a:extLst>
                <a:ext uri="{FF2B5EF4-FFF2-40B4-BE49-F238E27FC236}">
                  <a16:creationId xmlns:a16="http://schemas.microsoft.com/office/drawing/2014/main" id="{76EF23A9-4A57-CB37-CF53-A9FF04987420}"/>
                </a:ext>
              </a:extLst>
            </p:cNvPr>
            <p:cNvGrpSpPr/>
            <p:nvPr/>
          </p:nvGrpSpPr>
          <p:grpSpPr>
            <a:xfrm>
              <a:off x="7005397" y="1122556"/>
              <a:ext cx="78784" cy="78784"/>
              <a:chOff x="7005397" y="1122556"/>
              <a:chExt cx="78784" cy="78784"/>
            </a:xfrm>
          </p:grpSpPr>
          <p:sp>
            <p:nvSpPr>
              <p:cNvPr id="3236" name="Freeform 3235">
                <a:extLst>
                  <a:ext uri="{FF2B5EF4-FFF2-40B4-BE49-F238E27FC236}">
                    <a16:creationId xmlns:a16="http://schemas.microsoft.com/office/drawing/2014/main" id="{770AEFAD-B55F-F0F6-A058-6FADB6824BE2}"/>
                  </a:ext>
                </a:extLst>
              </p:cNvPr>
              <p:cNvSpPr/>
              <p:nvPr/>
            </p:nvSpPr>
            <p:spPr>
              <a:xfrm>
                <a:off x="7044790" y="112255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37" name="Freeform 3236">
                <a:extLst>
                  <a:ext uri="{FF2B5EF4-FFF2-40B4-BE49-F238E27FC236}">
                    <a16:creationId xmlns:a16="http://schemas.microsoft.com/office/drawing/2014/main" id="{AE4FB472-A6CD-A420-98A0-5C18FF7685E1}"/>
                  </a:ext>
                </a:extLst>
              </p:cNvPr>
              <p:cNvSpPr/>
              <p:nvPr/>
            </p:nvSpPr>
            <p:spPr>
              <a:xfrm>
                <a:off x="7005397" y="116194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23" name="Graphic 55">
              <a:extLst>
                <a:ext uri="{FF2B5EF4-FFF2-40B4-BE49-F238E27FC236}">
                  <a16:creationId xmlns:a16="http://schemas.microsoft.com/office/drawing/2014/main" id="{9493656B-CFFB-C580-1AD4-2092DE74E4F0}"/>
                </a:ext>
              </a:extLst>
            </p:cNvPr>
            <p:cNvGrpSpPr/>
            <p:nvPr/>
          </p:nvGrpSpPr>
          <p:grpSpPr>
            <a:xfrm>
              <a:off x="7021917" y="1122556"/>
              <a:ext cx="78784" cy="78784"/>
              <a:chOff x="7021917" y="1122556"/>
              <a:chExt cx="78784" cy="78784"/>
            </a:xfrm>
          </p:grpSpPr>
          <p:sp>
            <p:nvSpPr>
              <p:cNvPr id="3234" name="Freeform 3233">
                <a:extLst>
                  <a:ext uri="{FF2B5EF4-FFF2-40B4-BE49-F238E27FC236}">
                    <a16:creationId xmlns:a16="http://schemas.microsoft.com/office/drawing/2014/main" id="{FEF13B6A-2563-0357-B5FE-AFB3F9B1643B}"/>
                  </a:ext>
                </a:extLst>
              </p:cNvPr>
              <p:cNvSpPr/>
              <p:nvPr/>
            </p:nvSpPr>
            <p:spPr>
              <a:xfrm>
                <a:off x="7061309" y="112255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35" name="Freeform 3234">
                <a:extLst>
                  <a:ext uri="{FF2B5EF4-FFF2-40B4-BE49-F238E27FC236}">
                    <a16:creationId xmlns:a16="http://schemas.microsoft.com/office/drawing/2014/main" id="{FAB79A80-054F-C682-2CEB-B15A05E34A53}"/>
                  </a:ext>
                </a:extLst>
              </p:cNvPr>
              <p:cNvSpPr/>
              <p:nvPr/>
            </p:nvSpPr>
            <p:spPr>
              <a:xfrm>
                <a:off x="7021917" y="116194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24" name="Graphic 55">
              <a:extLst>
                <a:ext uri="{FF2B5EF4-FFF2-40B4-BE49-F238E27FC236}">
                  <a16:creationId xmlns:a16="http://schemas.microsoft.com/office/drawing/2014/main" id="{A1ED5D97-F2DF-E7D5-1960-9D4420FAEA2E}"/>
                </a:ext>
              </a:extLst>
            </p:cNvPr>
            <p:cNvGrpSpPr/>
            <p:nvPr/>
          </p:nvGrpSpPr>
          <p:grpSpPr>
            <a:xfrm>
              <a:off x="6882139" y="1062833"/>
              <a:ext cx="78784" cy="78784"/>
              <a:chOff x="6882139" y="1062833"/>
              <a:chExt cx="78784" cy="78784"/>
            </a:xfrm>
          </p:grpSpPr>
          <p:sp>
            <p:nvSpPr>
              <p:cNvPr id="3232" name="Freeform 3231">
                <a:extLst>
                  <a:ext uri="{FF2B5EF4-FFF2-40B4-BE49-F238E27FC236}">
                    <a16:creationId xmlns:a16="http://schemas.microsoft.com/office/drawing/2014/main" id="{2A005C76-D7CD-680C-5CD9-8868E542B68D}"/>
                  </a:ext>
                </a:extLst>
              </p:cNvPr>
              <p:cNvSpPr/>
              <p:nvPr/>
            </p:nvSpPr>
            <p:spPr>
              <a:xfrm>
                <a:off x="6921531" y="106283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33" name="Freeform 3232">
                <a:extLst>
                  <a:ext uri="{FF2B5EF4-FFF2-40B4-BE49-F238E27FC236}">
                    <a16:creationId xmlns:a16="http://schemas.microsoft.com/office/drawing/2014/main" id="{C5A6A75F-50DD-FB14-0188-151F5160723D}"/>
                  </a:ext>
                </a:extLst>
              </p:cNvPr>
              <p:cNvSpPr/>
              <p:nvPr/>
            </p:nvSpPr>
            <p:spPr>
              <a:xfrm>
                <a:off x="6882139" y="110222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25" name="Graphic 55">
              <a:extLst>
                <a:ext uri="{FF2B5EF4-FFF2-40B4-BE49-F238E27FC236}">
                  <a16:creationId xmlns:a16="http://schemas.microsoft.com/office/drawing/2014/main" id="{697E411B-BF4B-415F-BDAE-D67D9CBBC3F9}"/>
                </a:ext>
              </a:extLst>
            </p:cNvPr>
            <p:cNvGrpSpPr/>
            <p:nvPr/>
          </p:nvGrpSpPr>
          <p:grpSpPr>
            <a:xfrm>
              <a:off x="6766504" y="1181009"/>
              <a:ext cx="78784" cy="78784"/>
              <a:chOff x="6766504" y="1181009"/>
              <a:chExt cx="78784" cy="78784"/>
            </a:xfrm>
          </p:grpSpPr>
          <p:sp>
            <p:nvSpPr>
              <p:cNvPr id="3230" name="Freeform 3229">
                <a:extLst>
                  <a:ext uri="{FF2B5EF4-FFF2-40B4-BE49-F238E27FC236}">
                    <a16:creationId xmlns:a16="http://schemas.microsoft.com/office/drawing/2014/main" id="{059DC19A-A144-7836-A84E-2BE31AEAE071}"/>
                  </a:ext>
                </a:extLst>
              </p:cNvPr>
              <p:cNvSpPr/>
              <p:nvPr/>
            </p:nvSpPr>
            <p:spPr>
              <a:xfrm>
                <a:off x="6805896" y="118100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31" name="Freeform 3230">
                <a:extLst>
                  <a:ext uri="{FF2B5EF4-FFF2-40B4-BE49-F238E27FC236}">
                    <a16:creationId xmlns:a16="http://schemas.microsoft.com/office/drawing/2014/main" id="{0E0C4E01-BB28-F873-7C76-0FBBE5A5B315}"/>
                  </a:ext>
                </a:extLst>
              </p:cNvPr>
              <p:cNvSpPr/>
              <p:nvPr/>
            </p:nvSpPr>
            <p:spPr>
              <a:xfrm>
                <a:off x="6766504" y="122040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26" name="Graphic 55">
              <a:extLst>
                <a:ext uri="{FF2B5EF4-FFF2-40B4-BE49-F238E27FC236}">
                  <a16:creationId xmlns:a16="http://schemas.microsoft.com/office/drawing/2014/main" id="{3B64743A-2715-5210-DB47-FAC7B7079A6A}"/>
                </a:ext>
              </a:extLst>
            </p:cNvPr>
            <p:cNvGrpSpPr/>
            <p:nvPr/>
          </p:nvGrpSpPr>
          <p:grpSpPr>
            <a:xfrm>
              <a:off x="6794459" y="1181009"/>
              <a:ext cx="78784" cy="78784"/>
              <a:chOff x="6794459" y="1181009"/>
              <a:chExt cx="78784" cy="78784"/>
            </a:xfrm>
          </p:grpSpPr>
          <p:sp>
            <p:nvSpPr>
              <p:cNvPr id="3228" name="Freeform 3227">
                <a:extLst>
                  <a:ext uri="{FF2B5EF4-FFF2-40B4-BE49-F238E27FC236}">
                    <a16:creationId xmlns:a16="http://schemas.microsoft.com/office/drawing/2014/main" id="{59D040FC-CE72-7BAA-AF65-DC25D3FC3529}"/>
                  </a:ext>
                </a:extLst>
              </p:cNvPr>
              <p:cNvSpPr/>
              <p:nvPr/>
            </p:nvSpPr>
            <p:spPr>
              <a:xfrm>
                <a:off x="6833851" y="118100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29" name="Freeform 3228">
                <a:extLst>
                  <a:ext uri="{FF2B5EF4-FFF2-40B4-BE49-F238E27FC236}">
                    <a16:creationId xmlns:a16="http://schemas.microsoft.com/office/drawing/2014/main" id="{3BF229CA-302D-5B1E-2D58-B768C7590BE7}"/>
                  </a:ext>
                </a:extLst>
              </p:cNvPr>
              <p:cNvSpPr/>
              <p:nvPr/>
            </p:nvSpPr>
            <p:spPr>
              <a:xfrm>
                <a:off x="6794459" y="122040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27" name="Graphic 55">
              <a:extLst>
                <a:ext uri="{FF2B5EF4-FFF2-40B4-BE49-F238E27FC236}">
                  <a16:creationId xmlns:a16="http://schemas.microsoft.com/office/drawing/2014/main" id="{2E0B05E3-E139-1C67-E108-D9EE031A4418}"/>
                </a:ext>
              </a:extLst>
            </p:cNvPr>
            <p:cNvGrpSpPr/>
            <p:nvPr/>
          </p:nvGrpSpPr>
          <p:grpSpPr>
            <a:xfrm>
              <a:off x="6794459" y="1210235"/>
              <a:ext cx="78784" cy="78784"/>
              <a:chOff x="6794459" y="1210235"/>
              <a:chExt cx="78784" cy="78784"/>
            </a:xfrm>
          </p:grpSpPr>
          <p:sp>
            <p:nvSpPr>
              <p:cNvPr id="3226" name="Freeform 3225">
                <a:extLst>
                  <a:ext uri="{FF2B5EF4-FFF2-40B4-BE49-F238E27FC236}">
                    <a16:creationId xmlns:a16="http://schemas.microsoft.com/office/drawing/2014/main" id="{0804489E-8D6B-C897-DADB-2F11FBF1A5F4}"/>
                  </a:ext>
                </a:extLst>
              </p:cNvPr>
              <p:cNvSpPr/>
              <p:nvPr/>
            </p:nvSpPr>
            <p:spPr>
              <a:xfrm>
                <a:off x="6833851" y="121023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27" name="Freeform 3226">
                <a:extLst>
                  <a:ext uri="{FF2B5EF4-FFF2-40B4-BE49-F238E27FC236}">
                    <a16:creationId xmlns:a16="http://schemas.microsoft.com/office/drawing/2014/main" id="{198A378E-CA21-1626-2AD4-CAC3E82A5BBD}"/>
                  </a:ext>
                </a:extLst>
              </p:cNvPr>
              <p:cNvSpPr/>
              <p:nvPr/>
            </p:nvSpPr>
            <p:spPr>
              <a:xfrm>
                <a:off x="6794459" y="124962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28" name="Graphic 55">
              <a:extLst>
                <a:ext uri="{FF2B5EF4-FFF2-40B4-BE49-F238E27FC236}">
                  <a16:creationId xmlns:a16="http://schemas.microsoft.com/office/drawing/2014/main" id="{E1D02B9F-62BF-B4F9-AD03-B9FA6FD674E4}"/>
                </a:ext>
              </a:extLst>
            </p:cNvPr>
            <p:cNvGrpSpPr/>
            <p:nvPr/>
          </p:nvGrpSpPr>
          <p:grpSpPr>
            <a:xfrm>
              <a:off x="6817332" y="1243274"/>
              <a:ext cx="78784" cy="78784"/>
              <a:chOff x="6817332" y="1243274"/>
              <a:chExt cx="78784" cy="78784"/>
            </a:xfrm>
          </p:grpSpPr>
          <p:sp>
            <p:nvSpPr>
              <p:cNvPr id="3224" name="Freeform 3223">
                <a:extLst>
                  <a:ext uri="{FF2B5EF4-FFF2-40B4-BE49-F238E27FC236}">
                    <a16:creationId xmlns:a16="http://schemas.microsoft.com/office/drawing/2014/main" id="{0169DA5D-FFDC-0A07-DEA4-FEFBF5418CC5}"/>
                  </a:ext>
                </a:extLst>
              </p:cNvPr>
              <p:cNvSpPr/>
              <p:nvPr/>
            </p:nvSpPr>
            <p:spPr>
              <a:xfrm>
                <a:off x="6856724" y="124327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25" name="Freeform 3224">
                <a:extLst>
                  <a:ext uri="{FF2B5EF4-FFF2-40B4-BE49-F238E27FC236}">
                    <a16:creationId xmlns:a16="http://schemas.microsoft.com/office/drawing/2014/main" id="{AF18BF84-3040-7FE9-74C4-135167B38AEF}"/>
                  </a:ext>
                </a:extLst>
              </p:cNvPr>
              <p:cNvSpPr/>
              <p:nvPr/>
            </p:nvSpPr>
            <p:spPr>
              <a:xfrm>
                <a:off x="6817332" y="1282666"/>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29" name="Graphic 55">
              <a:extLst>
                <a:ext uri="{FF2B5EF4-FFF2-40B4-BE49-F238E27FC236}">
                  <a16:creationId xmlns:a16="http://schemas.microsoft.com/office/drawing/2014/main" id="{3D52C7ED-48C5-C24B-0046-A6D3BF42C100}"/>
                </a:ext>
              </a:extLst>
            </p:cNvPr>
            <p:cNvGrpSpPr/>
            <p:nvPr/>
          </p:nvGrpSpPr>
          <p:grpSpPr>
            <a:xfrm>
              <a:off x="6832581" y="1243274"/>
              <a:ext cx="78784" cy="78784"/>
              <a:chOff x="6832581" y="1243274"/>
              <a:chExt cx="78784" cy="78784"/>
            </a:xfrm>
          </p:grpSpPr>
          <p:sp>
            <p:nvSpPr>
              <p:cNvPr id="3222" name="Freeform 3221">
                <a:extLst>
                  <a:ext uri="{FF2B5EF4-FFF2-40B4-BE49-F238E27FC236}">
                    <a16:creationId xmlns:a16="http://schemas.microsoft.com/office/drawing/2014/main" id="{05F3A1C0-F994-F040-1BBD-F626DB60DA78}"/>
                  </a:ext>
                </a:extLst>
              </p:cNvPr>
              <p:cNvSpPr/>
              <p:nvPr/>
            </p:nvSpPr>
            <p:spPr>
              <a:xfrm>
                <a:off x="6871973" y="124327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23" name="Freeform 3222">
                <a:extLst>
                  <a:ext uri="{FF2B5EF4-FFF2-40B4-BE49-F238E27FC236}">
                    <a16:creationId xmlns:a16="http://schemas.microsoft.com/office/drawing/2014/main" id="{697A3984-5A27-D6AB-6961-8C05946E3D05}"/>
                  </a:ext>
                </a:extLst>
              </p:cNvPr>
              <p:cNvSpPr/>
              <p:nvPr/>
            </p:nvSpPr>
            <p:spPr>
              <a:xfrm>
                <a:off x="6832581" y="1282666"/>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30" name="Graphic 55">
              <a:extLst>
                <a:ext uri="{FF2B5EF4-FFF2-40B4-BE49-F238E27FC236}">
                  <a16:creationId xmlns:a16="http://schemas.microsoft.com/office/drawing/2014/main" id="{CD814F73-E998-3E70-DC23-A918623AB5FF}"/>
                </a:ext>
              </a:extLst>
            </p:cNvPr>
            <p:cNvGrpSpPr/>
            <p:nvPr/>
          </p:nvGrpSpPr>
          <p:grpSpPr>
            <a:xfrm>
              <a:off x="6846559" y="1243274"/>
              <a:ext cx="78784" cy="78784"/>
              <a:chOff x="6846559" y="1243274"/>
              <a:chExt cx="78784" cy="78784"/>
            </a:xfrm>
          </p:grpSpPr>
          <p:sp>
            <p:nvSpPr>
              <p:cNvPr id="3220" name="Freeform 3219">
                <a:extLst>
                  <a:ext uri="{FF2B5EF4-FFF2-40B4-BE49-F238E27FC236}">
                    <a16:creationId xmlns:a16="http://schemas.microsoft.com/office/drawing/2014/main" id="{143A8274-59D9-3F37-48C2-8557860C1A56}"/>
                  </a:ext>
                </a:extLst>
              </p:cNvPr>
              <p:cNvSpPr/>
              <p:nvPr/>
            </p:nvSpPr>
            <p:spPr>
              <a:xfrm>
                <a:off x="6885951" y="124327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21" name="Freeform 3220">
                <a:extLst>
                  <a:ext uri="{FF2B5EF4-FFF2-40B4-BE49-F238E27FC236}">
                    <a16:creationId xmlns:a16="http://schemas.microsoft.com/office/drawing/2014/main" id="{2B2D06E4-EBBD-2673-5AFC-DA69DA2C6DDE}"/>
                  </a:ext>
                </a:extLst>
              </p:cNvPr>
              <p:cNvSpPr/>
              <p:nvPr/>
            </p:nvSpPr>
            <p:spPr>
              <a:xfrm>
                <a:off x="6846559" y="1282666"/>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31" name="Graphic 55">
              <a:extLst>
                <a:ext uri="{FF2B5EF4-FFF2-40B4-BE49-F238E27FC236}">
                  <a16:creationId xmlns:a16="http://schemas.microsoft.com/office/drawing/2014/main" id="{24A5C506-B03E-9B49-F7E5-30DAD05D701F}"/>
                </a:ext>
              </a:extLst>
            </p:cNvPr>
            <p:cNvGrpSpPr/>
            <p:nvPr/>
          </p:nvGrpSpPr>
          <p:grpSpPr>
            <a:xfrm>
              <a:off x="6854183" y="1243274"/>
              <a:ext cx="78784" cy="78784"/>
              <a:chOff x="6854183" y="1243274"/>
              <a:chExt cx="78784" cy="78784"/>
            </a:xfrm>
          </p:grpSpPr>
          <p:sp>
            <p:nvSpPr>
              <p:cNvPr id="3218" name="Freeform 3217">
                <a:extLst>
                  <a:ext uri="{FF2B5EF4-FFF2-40B4-BE49-F238E27FC236}">
                    <a16:creationId xmlns:a16="http://schemas.microsoft.com/office/drawing/2014/main" id="{E6D71593-4ED1-B5C1-2ABF-A138F62B4592}"/>
                  </a:ext>
                </a:extLst>
              </p:cNvPr>
              <p:cNvSpPr/>
              <p:nvPr/>
            </p:nvSpPr>
            <p:spPr>
              <a:xfrm>
                <a:off x="6893575" y="124327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19" name="Freeform 3218">
                <a:extLst>
                  <a:ext uri="{FF2B5EF4-FFF2-40B4-BE49-F238E27FC236}">
                    <a16:creationId xmlns:a16="http://schemas.microsoft.com/office/drawing/2014/main" id="{136614D7-508F-F697-31AA-5FB3F8073983}"/>
                  </a:ext>
                </a:extLst>
              </p:cNvPr>
              <p:cNvSpPr/>
              <p:nvPr/>
            </p:nvSpPr>
            <p:spPr>
              <a:xfrm>
                <a:off x="6854183" y="1282666"/>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32" name="Graphic 55">
              <a:extLst>
                <a:ext uri="{FF2B5EF4-FFF2-40B4-BE49-F238E27FC236}">
                  <a16:creationId xmlns:a16="http://schemas.microsoft.com/office/drawing/2014/main" id="{4DB9C79C-C719-BB1D-72EC-E592682AABA2}"/>
                </a:ext>
              </a:extLst>
            </p:cNvPr>
            <p:cNvGrpSpPr/>
            <p:nvPr/>
          </p:nvGrpSpPr>
          <p:grpSpPr>
            <a:xfrm>
              <a:off x="6870702" y="1243274"/>
              <a:ext cx="78784" cy="78784"/>
              <a:chOff x="6870702" y="1243274"/>
              <a:chExt cx="78784" cy="78784"/>
            </a:xfrm>
          </p:grpSpPr>
          <p:sp>
            <p:nvSpPr>
              <p:cNvPr id="3216" name="Freeform 3215">
                <a:extLst>
                  <a:ext uri="{FF2B5EF4-FFF2-40B4-BE49-F238E27FC236}">
                    <a16:creationId xmlns:a16="http://schemas.microsoft.com/office/drawing/2014/main" id="{2EA5CE0C-F05B-4104-9CC3-064861C5AB74}"/>
                  </a:ext>
                </a:extLst>
              </p:cNvPr>
              <p:cNvSpPr/>
              <p:nvPr/>
            </p:nvSpPr>
            <p:spPr>
              <a:xfrm>
                <a:off x="6910094" y="124327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17" name="Freeform 3216">
                <a:extLst>
                  <a:ext uri="{FF2B5EF4-FFF2-40B4-BE49-F238E27FC236}">
                    <a16:creationId xmlns:a16="http://schemas.microsoft.com/office/drawing/2014/main" id="{811A89DE-FE25-3AE1-515A-BBE4BA255761}"/>
                  </a:ext>
                </a:extLst>
              </p:cNvPr>
              <p:cNvSpPr/>
              <p:nvPr/>
            </p:nvSpPr>
            <p:spPr>
              <a:xfrm>
                <a:off x="6870702" y="1282666"/>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33" name="Graphic 55">
              <a:extLst>
                <a:ext uri="{FF2B5EF4-FFF2-40B4-BE49-F238E27FC236}">
                  <a16:creationId xmlns:a16="http://schemas.microsoft.com/office/drawing/2014/main" id="{FF798924-A92B-1AFF-7BDC-2C2D42976422}"/>
                </a:ext>
              </a:extLst>
            </p:cNvPr>
            <p:cNvGrpSpPr/>
            <p:nvPr/>
          </p:nvGrpSpPr>
          <p:grpSpPr>
            <a:xfrm>
              <a:off x="6883409" y="1243274"/>
              <a:ext cx="78784" cy="78784"/>
              <a:chOff x="6883409" y="1243274"/>
              <a:chExt cx="78784" cy="78784"/>
            </a:xfrm>
          </p:grpSpPr>
          <p:sp>
            <p:nvSpPr>
              <p:cNvPr id="3214" name="Freeform 3213">
                <a:extLst>
                  <a:ext uri="{FF2B5EF4-FFF2-40B4-BE49-F238E27FC236}">
                    <a16:creationId xmlns:a16="http://schemas.microsoft.com/office/drawing/2014/main" id="{E6852957-5BC7-B489-9A6A-D561B9E2DC45}"/>
                  </a:ext>
                </a:extLst>
              </p:cNvPr>
              <p:cNvSpPr/>
              <p:nvPr/>
            </p:nvSpPr>
            <p:spPr>
              <a:xfrm>
                <a:off x="6922801" y="124327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15" name="Freeform 3214">
                <a:extLst>
                  <a:ext uri="{FF2B5EF4-FFF2-40B4-BE49-F238E27FC236}">
                    <a16:creationId xmlns:a16="http://schemas.microsoft.com/office/drawing/2014/main" id="{476F8C15-3410-5E3A-8F26-6F7708D66C2C}"/>
                  </a:ext>
                </a:extLst>
              </p:cNvPr>
              <p:cNvSpPr/>
              <p:nvPr/>
            </p:nvSpPr>
            <p:spPr>
              <a:xfrm>
                <a:off x="6883409" y="1282666"/>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34" name="Graphic 55">
              <a:extLst>
                <a:ext uri="{FF2B5EF4-FFF2-40B4-BE49-F238E27FC236}">
                  <a16:creationId xmlns:a16="http://schemas.microsoft.com/office/drawing/2014/main" id="{6BEC40D3-4198-48DF-A324-02BDC4029F0B}"/>
                </a:ext>
              </a:extLst>
            </p:cNvPr>
            <p:cNvGrpSpPr/>
            <p:nvPr/>
          </p:nvGrpSpPr>
          <p:grpSpPr>
            <a:xfrm>
              <a:off x="6935508" y="1281395"/>
              <a:ext cx="78784" cy="78784"/>
              <a:chOff x="6935508" y="1281395"/>
              <a:chExt cx="78784" cy="78784"/>
            </a:xfrm>
          </p:grpSpPr>
          <p:sp>
            <p:nvSpPr>
              <p:cNvPr id="3212" name="Freeform 3211">
                <a:extLst>
                  <a:ext uri="{FF2B5EF4-FFF2-40B4-BE49-F238E27FC236}">
                    <a16:creationId xmlns:a16="http://schemas.microsoft.com/office/drawing/2014/main" id="{A036EB72-8339-C367-E6DF-59B05041C260}"/>
                  </a:ext>
                </a:extLst>
              </p:cNvPr>
              <p:cNvSpPr/>
              <p:nvPr/>
            </p:nvSpPr>
            <p:spPr>
              <a:xfrm>
                <a:off x="6974900" y="128139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13" name="Freeform 3212">
                <a:extLst>
                  <a:ext uri="{FF2B5EF4-FFF2-40B4-BE49-F238E27FC236}">
                    <a16:creationId xmlns:a16="http://schemas.microsoft.com/office/drawing/2014/main" id="{473ABB4F-63FA-573A-1814-4757A02D82B6}"/>
                  </a:ext>
                </a:extLst>
              </p:cNvPr>
              <p:cNvSpPr/>
              <p:nvPr/>
            </p:nvSpPr>
            <p:spPr>
              <a:xfrm>
                <a:off x="6935508" y="132078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35" name="Graphic 55">
              <a:extLst>
                <a:ext uri="{FF2B5EF4-FFF2-40B4-BE49-F238E27FC236}">
                  <a16:creationId xmlns:a16="http://schemas.microsoft.com/office/drawing/2014/main" id="{A0BC6A52-8652-5642-C4E7-CA5652F81372}"/>
                </a:ext>
              </a:extLst>
            </p:cNvPr>
            <p:cNvGrpSpPr/>
            <p:nvPr/>
          </p:nvGrpSpPr>
          <p:grpSpPr>
            <a:xfrm>
              <a:off x="6955840" y="1281395"/>
              <a:ext cx="78784" cy="78784"/>
              <a:chOff x="6955840" y="1281395"/>
              <a:chExt cx="78784" cy="78784"/>
            </a:xfrm>
          </p:grpSpPr>
          <p:sp>
            <p:nvSpPr>
              <p:cNvPr id="3210" name="Freeform 3209">
                <a:extLst>
                  <a:ext uri="{FF2B5EF4-FFF2-40B4-BE49-F238E27FC236}">
                    <a16:creationId xmlns:a16="http://schemas.microsoft.com/office/drawing/2014/main" id="{5D514C71-8B7B-81BF-FB96-F8D030307738}"/>
                  </a:ext>
                </a:extLst>
              </p:cNvPr>
              <p:cNvSpPr/>
              <p:nvPr/>
            </p:nvSpPr>
            <p:spPr>
              <a:xfrm>
                <a:off x="6995232" y="128139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11" name="Freeform 3210">
                <a:extLst>
                  <a:ext uri="{FF2B5EF4-FFF2-40B4-BE49-F238E27FC236}">
                    <a16:creationId xmlns:a16="http://schemas.microsoft.com/office/drawing/2014/main" id="{96799FC0-6D28-B408-64AD-A89BBB759E64}"/>
                  </a:ext>
                </a:extLst>
              </p:cNvPr>
              <p:cNvSpPr/>
              <p:nvPr/>
            </p:nvSpPr>
            <p:spPr>
              <a:xfrm>
                <a:off x="6955840" y="132078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36" name="Graphic 55">
              <a:extLst>
                <a:ext uri="{FF2B5EF4-FFF2-40B4-BE49-F238E27FC236}">
                  <a16:creationId xmlns:a16="http://schemas.microsoft.com/office/drawing/2014/main" id="{A61F4A75-915A-E223-17C0-2E4684AB7C6A}"/>
                </a:ext>
              </a:extLst>
            </p:cNvPr>
            <p:cNvGrpSpPr/>
            <p:nvPr/>
          </p:nvGrpSpPr>
          <p:grpSpPr>
            <a:xfrm>
              <a:off x="6986337" y="1281395"/>
              <a:ext cx="78784" cy="78784"/>
              <a:chOff x="6986337" y="1281395"/>
              <a:chExt cx="78784" cy="78784"/>
            </a:xfrm>
          </p:grpSpPr>
          <p:sp>
            <p:nvSpPr>
              <p:cNvPr id="3208" name="Freeform 3207">
                <a:extLst>
                  <a:ext uri="{FF2B5EF4-FFF2-40B4-BE49-F238E27FC236}">
                    <a16:creationId xmlns:a16="http://schemas.microsoft.com/office/drawing/2014/main" id="{B984DECD-9A5C-B7E6-E30F-37730FD6AA9D}"/>
                  </a:ext>
                </a:extLst>
              </p:cNvPr>
              <p:cNvSpPr/>
              <p:nvPr/>
            </p:nvSpPr>
            <p:spPr>
              <a:xfrm>
                <a:off x="7025729" y="128139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09" name="Freeform 3208">
                <a:extLst>
                  <a:ext uri="{FF2B5EF4-FFF2-40B4-BE49-F238E27FC236}">
                    <a16:creationId xmlns:a16="http://schemas.microsoft.com/office/drawing/2014/main" id="{6AC91599-29B9-BFB4-C4E4-FFD715614310}"/>
                  </a:ext>
                </a:extLst>
              </p:cNvPr>
              <p:cNvSpPr/>
              <p:nvPr/>
            </p:nvSpPr>
            <p:spPr>
              <a:xfrm>
                <a:off x="6986337" y="132078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37" name="Graphic 55">
              <a:extLst>
                <a:ext uri="{FF2B5EF4-FFF2-40B4-BE49-F238E27FC236}">
                  <a16:creationId xmlns:a16="http://schemas.microsoft.com/office/drawing/2014/main" id="{366EAD5E-1B25-181C-625B-17D1E53D5A7A}"/>
                </a:ext>
              </a:extLst>
            </p:cNvPr>
            <p:cNvGrpSpPr/>
            <p:nvPr/>
          </p:nvGrpSpPr>
          <p:grpSpPr>
            <a:xfrm>
              <a:off x="7000315" y="1281395"/>
              <a:ext cx="78784" cy="78784"/>
              <a:chOff x="7000315" y="1281395"/>
              <a:chExt cx="78784" cy="78784"/>
            </a:xfrm>
          </p:grpSpPr>
          <p:sp>
            <p:nvSpPr>
              <p:cNvPr id="3206" name="Freeform 3205">
                <a:extLst>
                  <a:ext uri="{FF2B5EF4-FFF2-40B4-BE49-F238E27FC236}">
                    <a16:creationId xmlns:a16="http://schemas.microsoft.com/office/drawing/2014/main" id="{77E37E47-45DF-077A-D7FF-2116DF6029CC}"/>
                  </a:ext>
                </a:extLst>
              </p:cNvPr>
              <p:cNvSpPr/>
              <p:nvPr/>
            </p:nvSpPr>
            <p:spPr>
              <a:xfrm>
                <a:off x="7039707" y="128139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07" name="Freeform 3206">
                <a:extLst>
                  <a:ext uri="{FF2B5EF4-FFF2-40B4-BE49-F238E27FC236}">
                    <a16:creationId xmlns:a16="http://schemas.microsoft.com/office/drawing/2014/main" id="{54115D0A-81EF-207B-85A3-8843473B5833}"/>
                  </a:ext>
                </a:extLst>
              </p:cNvPr>
              <p:cNvSpPr/>
              <p:nvPr/>
            </p:nvSpPr>
            <p:spPr>
              <a:xfrm>
                <a:off x="7000315" y="132078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38" name="Graphic 55">
              <a:extLst>
                <a:ext uri="{FF2B5EF4-FFF2-40B4-BE49-F238E27FC236}">
                  <a16:creationId xmlns:a16="http://schemas.microsoft.com/office/drawing/2014/main" id="{769FD015-A699-E65D-C85A-D65808D18E51}"/>
                </a:ext>
              </a:extLst>
            </p:cNvPr>
            <p:cNvGrpSpPr/>
            <p:nvPr/>
          </p:nvGrpSpPr>
          <p:grpSpPr>
            <a:xfrm>
              <a:off x="7020646" y="1281395"/>
              <a:ext cx="78784" cy="78784"/>
              <a:chOff x="7020646" y="1281395"/>
              <a:chExt cx="78784" cy="78784"/>
            </a:xfrm>
          </p:grpSpPr>
          <p:sp>
            <p:nvSpPr>
              <p:cNvPr id="3204" name="Freeform 3203">
                <a:extLst>
                  <a:ext uri="{FF2B5EF4-FFF2-40B4-BE49-F238E27FC236}">
                    <a16:creationId xmlns:a16="http://schemas.microsoft.com/office/drawing/2014/main" id="{F6F464F9-D577-FC81-771D-B842A8E0D516}"/>
                  </a:ext>
                </a:extLst>
              </p:cNvPr>
              <p:cNvSpPr/>
              <p:nvPr/>
            </p:nvSpPr>
            <p:spPr>
              <a:xfrm>
                <a:off x="7060038" y="128139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05" name="Freeform 3204">
                <a:extLst>
                  <a:ext uri="{FF2B5EF4-FFF2-40B4-BE49-F238E27FC236}">
                    <a16:creationId xmlns:a16="http://schemas.microsoft.com/office/drawing/2014/main" id="{FBBB8E56-0854-F614-B5D9-25D9D077E707}"/>
                  </a:ext>
                </a:extLst>
              </p:cNvPr>
              <p:cNvSpPr/>
              <p:nvPr/>
            </p:nvSpPr>
            <p:spPr>
              <a:xfrm>
                <a:off x="7020646" y="132078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39" name="Graphic 55">
              <a:extLst>
                <a:ext uri="{FF2B5EF4-FFF2-40B4-BE49-F238E27FC236}">
                  <a16:creationId xmlns:a16="http://schemas.microsoft.com/office/drawing/2014/main" id="{24EB7B93-5B63-B33B-0FF0-9BED79F355F3}"/>
                </a:ext>
              </a:extLst>
            </p:cNvPr>
            <p:cNvGrpSpPr/>
            <p:nvPr/>
          </p:nvGrpSpPr>
          <p:grpSpPr>
            <a:xfrm>
              <a:off x="7143905" y="1281395"/>
              <a:ext cx="78784" cy="78784"/>
              <a:chOff x="7143905" y="1281395"/>
              <a:chExt cx="78784" cy="78784"/>
            </a:xfrm>
          </p:grpSpPr>
          <p:sp>
            <p:nvSpPr>
              <p:cNvPr id="3202" name="Freeform 3201">
                <a:extLst>
                  <a:ext uri="{FF2B5EF4-FFF2-40B4-BE49-F238E27FC236}">
                    <a16:creationId xmlns:a16="http://schemas.microsoft.com/office/drawing/2014/main" id="{2CF095E8-EEB2-898D-26A9-557961AF985E}"/>
                  </a:ext>
                </a:extLst>
              </p:cNvPr>
              <p:cNvSpPr/>
              <p:nvPr/>
            </p:nvSpPr>
            <p:spPr>
              <a:xfrm>
                <a:off x="7183297" y="128139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03" name="Freeform 3202">
                <a:extLst>
                  <a:ext uri="{FF2B5EF4-FFF2-40B4-BE49-F238E27FC236}">
                    <a16:creationId xmlns:a16="http://schemas.microsoft.com/office/drawing/2014/main" id="{8B1292A5-461B-14D9-A5A3-356EBCE1AB64}"/>
                  </a:ext>
                </a:extLst>
              </p:cNvPr>
              <p:cNvSpPr/>
              <p:nvPr/>
            </p:nvSpPr>
            <p:spPr>
              <a:xfrm>
                <a:off x="7143905" y="132078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40" name="Graphic 55">
              <a:extLst>
                <a:ext uri="{FF2B5EF4-FFF2-40B4-BE49-F238E27FC236}">
                  <a16:creationId xmlns:a16="http://schemas.microsoft.com/office/drawing/2014/main" id="{5B3629CD-4B21-297D-8918-A41945CF566B}"/>
                </a:ext>
              </a:extLst>
            </p:cNvPr>
            <p:cNvGrpSpPr/>
            <p:nvPr/>
          </p:nvGrpSpPr>
          <p:grpSpPr>
            <a:xfrm>
              <a:off x="7185838" y="1281395"/>
              <a:ext cx="78784" cy="78784"/>
              <a:chOff x="7185838" y="1281395"/>
              <a:chExt cx="78784" cy="78784"/>
            </a:xfrm>
          </p:grpSpPr>
          <p:sp>
            <p:nvSpPr>
              <p:cNvPr id="3200" name="Freeform 3199">
                <a:extLst>
                  <a:ext uri="{FF2B5EF4-FFF2-40B4-BE49-F238E27FC236}">
                    <a16:creationId xmlns:a16="http://schemas.microsoft.com/office/drawing/2014/main" id="{8A461F92-9011-5E70-155B-6076E9C431E2}"/>
                  </a:ext>
                </a:extLst>
              </p:cNvPr>
              <p:cNvSpPr/>
              <p:nvPr/>
            </p:nvSpPr>
            <p:spPr>
              <a:xfrm>
                <a:off x="7225231" y="128139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01" name="Freeform 3200">
                <a:extLst>
                  <a:ext uri="{FF2B5EF4-FFF2-40B4-BE49-F238E27FC236}">
                    <a16:creationId xmlns:a16="http://schemas.microsoft.com/office/drawing/2014/main" id="{2A1BF798-E2B6-657B-D988-5A6DD1AB1C5B}"/>
                  </a:ext>
                </a:extLst>
              </p:cNvPr>
              <p:cNvSpPr/>
              <p:nvPr/>
            </p:nvSpPr>
            <p:spPr>
              <a:xfrm>
                <a:off x="7185838" y="132078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41" name="Graphic 55">
              <a:extLst>
                <a:ext uri="{FF2B5EF4-FFF2-40B4-BE49-F238E27FC236}">
                  <a16:creationId xmlns:a16="http://schemas.microsoft.com/office/drawing/2014/main" id="{B77F4652-9C51-1B4E-C6B2-02B5C7B7EA93}"/>
                </a:ext>
              </a:extLst>
            </p:cNvPr>
            <p:cNvGrpSpPr/>
            <p:nvPr/>
          </p:nvGrpSpPr>
          <p:grpSpPr>
            <a:xfrm>
              <a:off x="7192192" y="1353825"/>
              <a:ext cx="78784" cy="78784"/>
              <a:chOff x="7192192" y="1353825"/>
              <a:chExt cx="78784" cy="78784"/>
            </a:xfrm>
          </p:grpSpPr>
          <p:sp>
            <p:nvSpPr>
              <p:cNvPr id="3198" name="Freeform 3197">
                <a:extLst>
                  <a:ext uri="{FF2B5EF4-FFF2-40B4-BE49-F238E27FC236}">
                    <a16:creationId xmlns:a16="http://schemas.microsoft.com/office/drawing/2014/main" id="{CEE30FCF-531C-DB2F-3F7B-E531DFCF93F9}"/>
                  </a:ext>
                </a:extLst>
              </p:cNvPr>
              <p:cNvSpPr/>
              <p:nvPr/>
            </p:nvSpPr>
            <p:spPr>
              <a:xfrm>
                <a:off x="7231584" y="135382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99" name="Freeform 3198">
                <a:extLst>
                  <a:ext uri="{FF2B5EF4-FFF2-40B4-BE49-F238E27FC236}">
                    <a16:creationId xmlns:a16="http://schemas.microsoft.com/office/drawing/2014/main" id="{6B9E63B6-9799-BEC3-5330-644EDBF7BB46}"/>
                  </a:ext>
                </a:extLst>
              </p:cNvPr>
              <p:cNvSpPr/>
              <p:nvPr/>
            </p:nvSpPr>
            <p:spPr>
              <a:xfrm>
                <a:off x="7192192" y="139321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42" name="Graphic 55">
              <a:extLst>
                <a:ext uri="{FF2B5EF4-FFF2-40B4-BE49-F238E27FC236}">
                  <a16:creationId xmlns:a16="http://schemas.microsoft.com/office/drawing/2014/main" id="{9AAD5124-19E5-CB42-9917-5445608D834B}"/>
                </a:ext>
              </a:extLst>
            </p:cNvPr>
            <p:cNvGrpSpPr/>
            <p:nvPr/>
          </p:nvGrpSpPr>
          <p:grpSpPr>
            <a:xfrm>
              <a:off x="7220148" y="1353825"/>
              <a:ext cx="78784" cy="78784"/>
              <a:chOff x="7220148" y="1353825"/>
              <a:chExt cx="78784" cy="78784"/>
            </a:xfrm>
          </p:grpSpPr>
          <p:sp>
            <p:nvSpPr>
              <p:cNvPr id="3196" name="Freeform 3195">
                <a:extLst>
                  <a:ext uri="{FF2B5EF4-FFF2-40B4-BE49-F238E27FC236}">
                    <a16:creationId xmlns:a16="http://schemas.microsoft.com/office/drawing/2014/main" id="{BFC47337-FF14-F93A-BC00-A1DF4E78F828}"/>
                  </a:ext>
                </a:extLst>
              </p:cNvPr>
              <p:cNvSpPr/>
              <p:nvPr/>
            </p:nvSpPr>
            <p:spPr>
              <a:xfrm>
                <a:off x="7259540" y="135382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97" name="Freeform 3196">
                <a:extLst>
                  <a:ext uri="{FF2B5EF4-FFF2-40B4-BE49-F238E27FC236}">
                    <a16:creationId xmlns:a16="http://schemas.microsoft.com/office/drawing/2014/main" id="{4B66527E-4C9F-E5E8-3EA6-A50CB312C5CD}"/>
                  </a:ext>
                </a:extLst>
              </p:cNvPr>
              <p:cNvSpPr/>
              <p:nvPr/>
            </p:nvSpPr>
            <p:spPr>
              <a:xfrm>
                <a:off x="7220148" y="139321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43" name="Graphic 55">
              <a:extLst>
                <a:ext uri="{FF2B5EF4-FFF2-40B4-BE49-F238E27FC236}">
                  <a16:creationId xmlns:a16="http://schemas.microsoft.com/office/drawing/2014/main" id="{6C6BDF01-B5EE-D884-2D2F-8BCC6499900B}"/>
                </a:ext>
              </a:extLst>
            </p:cNvPr>
            <p:cNvGrpSpPr/>
            <p:nvPr/>
          </p:nvGrpSpPr>
          <p:grpSpPr>
            <a:xfrm>
              <a:off x="7290037" y="1433880"/>
              <a:ext cx="78784" cy="78784"/>
              <a:chOff x="7290037" y="1433880"/>
              <a:chExt cx="78784" cy="78784"/>
            </a:xfrm>
          </p:grpSpPr>
          <p:sp>
            <p:nvSpPr>
              <p:cNvPr id="3194" name="Freeform 3193">
                <a:extLst>
                  <a:ext uri="{FF2B5EF4-FFF2-40B4-BE49-F238E27FC236}">
                    <a16:creationId xmlns:a16="http://schemas.microsoft.com/office/drawing/2014/main" id="{DE9FFAFC-D88A-7E67-5981-ED3EC19B2D8B}"/>
                  </a:ext>
                </a:extLst>
              </p:cNvPr>
              <p:cNvSpPr/>
              <p:nvPr/>
            </p:nvSpPr>
            <p:spPr>
              <a:xfrm>
                <a:off x="7329429" y="143388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95" name="Freeform 3194">
                <a:extLst>
                  <a:ext uri="{FF2B5EF4-FFF2-40B4-BE49-F238E27FC236}">
                    <a16:creationId xmlns:a16="http://schemas.microsoft.com/office/drawing/2014/main" id="{7930A1B2-F385-21C0-52E2-F5C56FD3824E}"/>
                  </a:ext>
                </a:extLst>
              </p:cNvPr>
              <p:cNvSpPr/>
              <p:nvPr/>
            </p:nvSpPr>
            <p:spPr>
              <a:xfrm>
                <a:off x="7290037" y="147327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44" name="Graphic 55">
              <a:extLst>
                <a:ext uri="{FF2B5EF4-FFF2-40B4-BE49-F238E27FC236}">
                  <a16:creationId xmlns:a16="http://schemas.microsoft.com/office/drawing/2014/main" id="{E84C51D6-CA14-EB33-E09C-3537CC218377}"/>
                </a:ext>
              </a:extLst>
            </p:cNvPr>
            <p:cNvGrpSpPr/>
            <p:nvPr/>
          </p:nvGrpSpPr>
          <p:grpSpPr>
            <a:xfrm>
              <a:off x="7386611" y="1433880"/>
              <a:ext cx="78784" cy="78784"/>
              <a:chOff x="7386611" y="1433880"/>
              <a:chExt cx="78784" cy="78784"/>
            </a:xfrm>
          </p:grpSpPr>
          <p:sp>
            <p:nvSpPr>
              <p:cNvPr id="3192" name="Freeform 3191">
                <a:extLst>
                  <a:ext uri="{FF2B5EF4-FFF2-40B4-BE49-F238E27FC236}">
                    <a16:creationId xmlns:a16="http://schemas.microsoft.com/office/drawing/2014/main" id="{005BF6CA-01DA-77FD-5A51-9AA86F698D18}"/>
                  </a:ext>
                </a:extLst>
              </p:cNvPr>
              <p:cNvSpPr/>
              <p:nvPr/>
            </p:nvSpPr>
            <p:spPr>
              <a:xfrm>
                <a:off x="7426003" y="143388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93" name="Freeform 3192">
                <a:extLst>
                  <a:ext uri="{FF2B5EF4-FFF2-40B4-BE49-F238E27FC236}">
                    <a16:creationId xmlns:a16="http://schemas.microsoft.com/office/drawing/2014/main" id="{D1D1F9BC-24AD-27FB-0A2C-4419A2D92D87}"/>
                  </a:ext>
                </a:extLst>
              </p:cNvPr>
              <p:cNvSpPr/>
              <p:nvPr/>
            </p:nvSpPr>
            <p:spPr>
              <a:xfrm>
                <a:off x="7386611" y="147327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45" name="Graphic 55">
              <a:extLst>
                <a:ext uri="{FF2B5EF4-FFF2-40B4-BE49-F238E27FC236}">
                  <a16:creationId xmlns:a16="http://schemas.microsoft.com/office/drawing/2014/main" id="{77979DC9-4D27-8B48-DB94-7F953EFB7EAD}"/>
                </a:ext>
              </a:extLst>
            </p:cNvPr>
            <p:cNvGrpSpPr/>
            <p:nvPr/>
          </p:nvGrpSpPr>
          <p:grpSpPr>
            <a:xfrm>
              <a:off x="7400589" y="1433880"/>
              <a:ext cx="78784" cy="78784"/>
              <a:chOff x="7400589" y="1433880"/>
              <a:chExt cx="78784" cy="78784"/>
            </a:xfrm>
          </p:grpSpPr>
          <p:sp>
            <p:nvSpPr>
              <p:cNvPr id="3190" name="Freeform 3189">
                <a:extLst>
                  <a:ext uri="{FF2B5EF4-FFF2-40B4-BE49-F238E27FC236}">
                    <a16:creationId xmlns:a16="http://schemas.microsoft.com/office/drawing/2014/main" id="{91EDDBCC-CAAE-AF65-F0A9-298C7C45BAF4}"/>
                  </a:ext>
                </a:extLst>
              </p:cNvPr>
              <p:cNvSpPr/>
              <p:nvPr/>
            </p:nvSpPr>
            <p:spPr>
              <a:xfrm>
                <a:off x="7439981" y="143388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91" name="Freeform 3190">
                <a:extLst>
                  <a:ext uri="{FF2B5EF4-FFF2-40B4-BE49-F238E27FC236}">
                    <a16:creationId xmlns:a16="http://schemas.microsoft.com/office/drawing/2014/main" id="{1AC4BB44-20BF-8F85-C0D4-0DBDD0F14876}"/>
                  </a:ext>
                </a:extLst>
              </p:cNvPr>
              <p:cNvSpPr/>
              <p:nvPr/>
            </p:nvSpPr>
            <p:spPr>
              <a:xfrm>
                <a:off x="7400589" y="147327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46" name="Graphic 55">
              <a:extLst>
                <a:ext uri="{FF2B5EF4-FFF2-40B4-BE49-F238E27FC236}">
                  <a16:creationId xmlns:a16="http://schemas.microsoft.com/office/drawing/2014/main" id="{CFD179D8-1D81-1B71-C680-3F908F5D69F4}"/>
                </a:ext>
              </a:extLst>
            </p:cNvPr>
            <p:cNvGrpSpPr/>
            <p:nvPr/>
          </p:nvGrpSpPr>
          <p:grpSpPr>
            <a:xfrm>
              <a:off x="7433627" y="1433880"/>
              <a:ext cx="78784" cy="78784"/>
              <a:chOff x="7433627" y="1433880"/>
              <a:chExt cx="78784" cy="78784"/>
            </a:xfrm>
          </p:grpSpPr>
          <p:sp>
            <p:nvSpPr>
              <p:cNvPr id="3188" name="Freeform 3187">
                <a:extLst>
                  <a:ext uri="{FF2B5EF4-FFF2-40B4-BE49-F238E27FC236}">
                    <a16:creationId xmlns:a16="http://schemas.microsoft.com/office/drawing/2014/main" id="{B73F059F-0678-F078-9877-630AF5DFB88D}"/>
                  </a:ext>
                </a:extLst>
              </p:cNvPr>
              <p:cNvSpPr/>
              <p:nvPr/>
            </p:nvSpPr>
            <p:spPr>
              <a:xfrm>
                <a:off x="7473019" y="143388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89" name="Freeform 3188">
                <a:extLst>
                  <a:ext uri="{FF2B5EF4-FFF2-40B4-BE49-F238E27FC236}">
                    <a16:creationId xmlns:a16="http://schemas.microsoft.com/office/drawing/2014/main" id="{27021426-56F9-3221-B38A-167FC37D773B}"/>
                  </a:ext>
                </a:extLst>
              </p:cNvPr>
              <p:cNvSpPr/>
              <p:nvPr/>
            </p:nvSpPr>
            <p:spPr>
              <a:xfrm>
                <a:off x="7433627" y="147327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47" name="Graphic 55">
              <a:extLst>
                <a:ext uri="{FF2B5EF4-FFF2-40B4-BE49-F238E27FC236}">
                  <a16:creationId xmlns:a16="http://schemas.microsoft.com/office/drawing/2014/main" id="{C3934884-04CB-FCDE-17C0-86927F75A729}"/>
                </a:ext>
              </a:extLst>
            </p:cNvPr>
            <p:cNvGrpSpPr/>
            <p:nvPr/>
          </p:nvGrpSpPr>
          <p:grpSpPr>
            <a:xfrm>
              <a:off x="7452688" y="1432609"/>
              <a:ext cx="78784" cy="78784"/>
              <a:chOff x="7452688" y="1432609"/>
              <a:chExt cx="78784" cy="78784"/>
            </a:xfrm>
          </p:grpSpPr>
          <p:sp>
            <p:nvSpPr>
              <p:cNvPr id="3186" name="Freeform 3185">
                <a:extLst>
                  <a:ext uri="{FF2B5EF4-FFF2-40B4-BE49-F238E27FC236}">
                    <a16:creationId xmlns:a16="http://schemas.microsoft.com/office/drawing/2014/main" id="{1AC36266-C4C0-1B12-C744-E3B614E47E74}"/>
                  </a:ext>
                </a:extLst>
              </p:cNvPr>
              <p:cNvSpPr/>
              <p:nvPr/>
            </p:nvSpPr>
            <p:spPr>
              <a:xfrm>
                <a:off x="7492080" y="143260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87" name="Freeform 3186">
                <a:extLst>
                  <a:ext uri="{FF2B5EF4-FFF2-40B4-BE49-F238E27FC236}">
                    <a16:creationId xmlns:a16="http://schemas.microsoft.com/office/drawing/2014/main" id="{D5D6570E-410F-5C65-7E95-E2E4E68733F8}"/>
                  </a:ext>
                </a:extLst>
              </p:cNvPr>
              <p:cNvSpPr/>
              <p:nvPr/>
            </p:nvSpPr>
            <p:spPr>
              <a:xfrm>
                <a:off x="7452688" y="147200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48" name="Graphic 55">
              <a:extLst>
                <a:ext uri="{FF2B5EF4-FFF2-40B4-BE49-F238E27FC236}">
                  <a16:creationId xmlns:a16="http://schemas.microsoft.com/office/drawing/2014/main" id="{DE3FB6B7-F738-00C3-F04B-DAD92AF5F17D}"/>
                </a:ext>
              </a:extLst>
            </p:cNvPr>
            <p:cNvGrpSpPr/>
            <p:nvPr/>
          </p:nvGrpSpPr>
          <p:grpSpPr>
            <a:xfrm>
              <a:off x="7470478" y="1432609"/>
              <a:ext cx="78784" cy="78784"/>
              <a:chOff x="7470478" y="1432609"/>
              <a:chExt cx="78784" cy="78784"/>
            </a:xfrm>
          </p:grpSpPr>
          <p:sp>
            <p:nvSpPr>
              <p:cNvPr id="3184" name="Freeform 3183">
                <a:extLst>
                  <a:ext uri="{FF2B5EF4-FFF2-40B4-BE49-F238E27FC236}">
                    <a16:creationId xmlns:a16="http://schemas.microsoft.com/office/drawing/2014/main" id="{45A7FA85-C408-479A-1058-1B8AB7A50840}"/>
                  </a:ext>
                </a:extLst>
              </p:cNvPr>
              <p:cNvSpPr/>
              <p:nvPr/>
            </p:nvSpPr>
            <p:spPr>
              <a:xfrm>
                <a:off x="7509870" y="143260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85" name="Freeform 3184">
                <a:extLst>
                  <a:ext uri="{FF2B5EF4-FFF2-40B4-BE49-F238E27FC236}">
                    <a16:creationId xmlns:a16="http://schemas.microsoft.com/office/drawing/2014/main" id="{F361295B-0895-9888-1C3F-FAB3420EB4A4}"/>
                  </a:ext>
                </a:extLst>
              </p:cNvPr>
              <p:cNvSpPr/>
              <p:nvPr/>
            </p:nvSpPr>
            <p:spPr>
              <a:xfrm>
                <a:off x="7470478" y="147200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49" name="Graphic 55">
              <a:extLst>
                <a:ext uri="{FF2B5EF4-FFF2-40B4-BE49-F238E27FC236}">
                  <a16:creationId xmlns:a16="http://schemas.microsoft.com/office/drawing/2014/main" id="{959A46F5-73BD-6150-A581-B1701A110AB3}"/>
                </a:ext>
              </a:extLst>
            </p:cNvPr>
            <p:cNvGrpSpPr/>
            <p:nvPr/>
          </p:nvGrpSpPr>
          <p:grpSpPr>
            <a:xfrm>
              <a:off x="7559428" y="1432609"/>
              <a:ext cx="78784" cy="78784"/>
              <a:chOff x="7559428" y="1432609"/>
              <a:chExt cx="78784" cy="78784"/>
            </a:xfrm>
          </p:grpSpPr>
          <p:sp>
            <p:nvSpPr>
              <p:cNvPr id="3182" name="Freeform 3181">
                <a:extLst>
                  <a:ext uri="{FF2B5EF4-FFF2-40B4-BE49-F238E27FC236}">
                    <a16:creationId xmlns:a16="http://schemas.microsoft.com/office/drawing/2014/main" id="{54633AB8-8172-201F-9E94-7E9B4E240715}"/>
                  </a:ext>
                </a:extLst>
              </p:cNvPr>
              <p:cNvSpPr/>
              <p:nvPr/>
            </p:nvSpPr>
            <p:spPr>
              <a:xfrm>
                <a:off x="7598820" y="143260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83" name="Freeform 3182">
                <a:extLst>
                  <a:ext uri="{FF2B5EF4-FFF2-40B4-BE49-F238E27FC236}">
                    <a16:creationId xmlns:a16="http://schemas.microsoft.com/office/drawing/2014/main" id="{9BCCF7E7-9771-738D-F768-636C0B79C5C7}"/>
                  </a:ext>
                </a:extLst>
              </p:cNvPr>
              <p:cNvSpPr/>
              <p:nvPr/>
            </p:nvSpPr>
            <p:spPr>
              <a:xfrm>
                <a:off x="7559428" y="147200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50" name="Graphic 55">
              <a:extLst>
                <a:ext uri="{FF2B5EF4-FFF2-40B4-BE49-F238E27FC236}">
                  <a16:creationId xmlns:a16="http://schemas.microsoft.com/office/drawing/2014/main" id="{D41B382D-2EE1-560D-EA6C-D61068D62CD9}"/>
                </a:ext>
              </a:extLst>
            </p:cNvPr>
            <p:cNvGrpSpPr/>
            <p:nvPr/>
          </p:nvGrpSpPr>
          <p:grpSpPr>
            <a:xfrm>
              <a:off x="7574676" y="1432609"/>
              <a:ext cx="78784" cy="78784"/>
              <a:chOff x="7574676" y="1432609"/>
              <a:chExt cx="78784" cy="78784"/>
            </a:xfrm>
          </p:grpSpPr>
          <p:sp>
            <p:nvSpPr>
              <p:cNvPr id="3180" name="Freeform 3179">
                <a:extLst>
                  <a:ext uri="{FF2B5EF4-FFF2-40B4-BE49-F238E27FC236}">
                    <a16:creationId xmlns:a16="http://schemas.microsoft.com/office/drawing/2014/main" id="{FBC9C089-EF08-4043-E5B5-7FD7FE333785}"/>
                  </a:ext>
                </a:extLst>
              </p:cNvPr>
              <p:cNvSpPr/>
              <p:nvPr/>
            </p:nvSpPr>
            <p:spPr>
              <a:xfrm>
                <a:off x="7614068" y="143260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81" name="Freeform 3180">
                <a:extLst>
                  <a:ext uri="{FF2B5EF4-FFF2-40B4-BE49-F238E27FC236}">
                    <a16:creationId xmlns:a16="http://schemas.microsoft.com/office/drawing/2014/main" id="{50FCF43E-957D-AFEF-14F2-1118424466F6}"/>
                  </a:ext>
                </a:extLst>
              </p:cNvPr>
              <p:cNvSpPr/>
              <p:nvPr/>
            </p:nvSpPr>
            <p:spPr>
              <a:xfrm>
                <a:off x="7574676" y="147200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51" name="Graphic 55">
              <a:extLst>
                <a:ext uri="{FF2B5EF4-FFF2-40B4-BE49-F238E27FC236}">
                  <a16:creationId xmlns:a16="http://schemas.microsoft.com/office/drawing/2014/main" id="{D24B4A15-47D1-C29D-CECC-72E643C053F6}"/>
                </a:ext>
              </a:extLst>
            </p:cNvPr>
            <p:cNvGrpSpPr/>
            <p:nvPr/>
          </p:nvGrpSpPr>
          <p:grpSpPr>
            <a:xfrm>
              <a:off x="7591195" y="1432609"/>
              <a:ext cx="78784" cy="78784"/>
              <a:chOff x="7591195" y="1432609"/>
              <a:chExt cx="78784" cy="78784"/>
            </a:xfrm>
          </p:grpSpPr>
          <p:sp>
            <p:nvSpPr>
              <p:cNvPr id="3178" name="Freeform 3177">
                <a:extLst>
                  <a:ext uri="{FF2B5EF4-FFF2-40B4-BE49-F238E27FC236}">
                    <a16:creationId xmlns:a16="http://schemas.microsoft.com/office/drawing/2014/main" id="{10193860-6EA0-9313-EB4E-8C116946C421}"/>
                  </a:ext>
                </a:extLst>
              </p:cNvPr>
              <p:cNvSpPr/>
              <p:nvPr/>
            </p:nvSpPr>
            <p:spPr>
              <a:xfrm>
                <a:off x="7630587" y="143260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79" name="Freeform 3178">
                <a:extLst>
                  <a:ext uri="{FF2B5EF4-FFF2-40B4-BE49-F238E27FC236}">
                    <a16:creationId xmlns:a16="http://schemas.microsoft.com/office/drawing/2014/main" id="{F19BE822-C25F-337A-D0C6-675F8CC73410}"/>
                  </a:ext>
                </a:extLst>
              </p:cNvPr>
              <p:cNvSpPr/>
              <p:nvPr/>
            </p:nvSpPr>
            <p:spPr>
              <a:xfrm>
                <a:off x="7591195" y="147200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52" name="Graphic 55">
              <a:extLst>
                <a:ext uri="{FF2B5EF4-FFF2-40B4-BE49-F238E27FC236}">
                  <a16:creationId xmlns:a16="http://schemas.microsoft.com/office/drawing/2014/main" id="{44B6FAD9-603A-8FE7-DF67-7493F5CBD177}"/>
                </a:ext>
              </a:extLst>
            </p:cNvPr>
            <p:cNvGrpSpPr/>
            <p:nvPr/>
          </p:nvGrpSpPr>
          <p:grpSpPr>
            <a:xfrm>
              <a:off x="7666167" y="1432609"/>
              <a:ext cx="78784" cy="78784"/>
              <a:chOff x="7666167" y="1432609"/>
              <a:chExt cx="78784" cy="78784"/>
            </a:xfrm>
          </p:grpSpPr>
          <p:sp>
            <p:nvSpPr>
              <p:cNvPr id="3176" name="Freeform 3175">
                <a:extLst>
                  <a:ext uri="{FF2B5EF4-FFF2-40B4-BE49-F238E27FC236}">
                    <a16:creationId xmlns:a16="http://schemas.microsoft.com/office/drawing/2014/main" id="{D1584F38-26D7-D0A1-CC36-7043260788D1}"/>
                  </a:ext>
                </a:extLst>
              </p:cNvPr>
              <p:cNvSpPr/>
              <p:nvPr/>
            </p:nvSpPr>
            <p:spPr>
              <a:xfrm>
                <a:off x="7705559" y="143260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77" name="Freeform 3176">
                <a:extLst>
                  <a:ext uri="{FF2B5EF4-FFF2-40B4-BE49-F238E27FC236}">
                    <a16:creationId xmlns:a16="http://schemas.microsoft.com/office/drawing/2014/main" id="{FC94AA6F-E96B-D00B-641A-7B465540071E}"/>
                  </a:ext>
                </a:extLst>
              </p:cNvPr>
              <p:cNvSpPr/>
              <p:nvPr/>
            </p:nvSpPr>
            <p:spPr>
              <a:xfrm>
                <a:off x="7666167" y="147200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53" name="Graphic 55">
              <a:extLst>
                <a:ext uri="{FF2B5EF4-FFF2-40B4-BE49-F238E27FC236}">
                  <a16:creationId xmlns:a16="http://schemas.microsoft.com/office/drawing/2014/main" id="{4F15C3E1-9A7D-045F-5B26-141487C63EEE}"/>
                </a:ext>
              </a:extLst>
            </p:cNvPr>
            <p:cNvGrpSpPr/>
            <p:nvPr/>
          </p:nvGrpSpPr>
          <p:grpSpPr>
            <a:xfrm>
              <a:off x="7682687" y="1432609"/>
              <a:ext cx="78784" cy="78784"/>
              <a:chOff x="7682687" y="1432609"/>
              <a:chExt cx="78784" cy="78784"/>
            </a:xfrm>
          </p:grpSpPr>
          <p:sp>
            <p:nvSpPr>
              <p:cNvPr id="3174" name="Freeform 3173">
                <a:extLst>
                  <a:ext uri="{FF2B5EF4-FFF2-40B4-BE49-F238E27FC236}">
                    <a16:creationId xmlns:a16="http://schemas.microsoft.com/office/drawing/2014/main" id="{D9156D1E-2747-E7AD-784C-716D1D82A85C}"/>
                  </a:ext>
                </a:extLst>
              </p:cNvPr>
              <p:cNvSpPr/>
              <p:nvPr/>
            </p:nvSpPr>
            <p:spPr>
              <a:xfrm>
                <a:off x="7722079" y="143260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75" name="Freeform 3174">
                <a:extLst>
                  <a:ext uri="{FF2B5EF4-FFF2-40B4-BE49-F238E27FC236}">
                    <a16:creationId xmlns:a16="http://schemas.microsoft.com/office/drawing/2014/main" id="{0F7C8A2E-32B3-F439-5001-D0C241858751}"/>
                  </a:ext>
                </a:extLst>
              </p:cNvPr>
              <p:cNvSpPr/>
              <p:nvPr/>
            </p:nvSpPr>
            <p:spPr>
              <a:xfrm>
                <a:off x="7682687" y="147200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54" name="Graphic 55">
              <a:extLst>
                <a:ext uri="{FF2B5EF4-FFF2-40B4-BE49-F238E27FC236}">
                  <a16:creationId xmlns:a16="http://schemas.microsoft.com/office/drawing/2014/main" id="{B8A97EE9-C846-7661-71E3-D7D6AF5193B4}"/>
                </a:ext>
              </a:extLst>
            </p:cNvPr>
            <p:cNvGrpSpPr/>
            <p:nvPr/>
          </p:nvGrpSpPr>
          <p:grpSpPr>
            <a:xfrm>
              <a:off x="7706830" y="1432609"/>
              <a:ext cx="78784" cy="78784"/>
              <a:chOff x="7706830" y="1432609"/>
              <a:chExt cx="78784" cy="78784"/>
            </a:xfrm>
          </p:grpSpPr>
          <p:sp>
            <p:nvSpPr>
              <p:cNvPr id="3172" name="Freeform 3171">
                <a:extLst>
                  <a:ext uri="{FF2B5EF4-FFF2-40B4-BE49-F238E27FC236}">
                    <a16:creationId xmlns:a16="http://schemas.microsoft.com/office/drawing/2014/main" id="{37E173CD-74AD-1B89-8E4B-043975B7A7B5}"/>
                  </a:ext>
                </a:extLst>
              </p:cNvPr>
              <p:cNvSpPr/>
              <p:nvPr/>
            </p:nvSpPr>
            <p:spPr>
              <a:xfrm>
                <a:off x="7746222" y="143260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73" name="Freeform 3172">
                <a:extLst>
                  <a:ext uri="{FF2B5EF4-FFF2-40B4-BE49-F238E27FC236}">
                    <a16:creationId xmlns:a16="http://schemas.microsoft.com/office/drawing/2014/main" id="{7B4593F9-9D69-D03D-F4D8-CE6921738303}"/>
                  </a:ext>
                </a:extLst>
              </p:cNvPr>
              <p:cNvSpPr/>
              <p:nvPr/>
            </p:nvSpPr>
            <p:spPr>
              <a:xfrm>
                <a:off x="7706830" y="147200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55" name="Graphic 55">
              <a:extLst>
                <a:ext uri="{FF2B5EF4-FFF2-40B4-BE49-F238E27FC236}">
                  <a16:creationId xmlns:a16="http://schemas.microsoft.com/office/drawing/2014/main" id="{0F427D06-1968-7119-2639-7530A5D6F71A}"/>
                </a:ext>
              </a:extLst>
            </p:cNvPr>
            <p:cNvGrpSpPr/>
            <p:nvPr/>
          </p:nvGrpSpPr>
          <p:grpSpPr>
            <a:xfrm>
              <a:off x="7760200" y="1432609"/>
              <a:ext cx="78784" cy="78784"/>
              <a:chOff x="7760200" y="1432609"/>
              <a:chExt cx="78784" cy="78784"/>
            </a:xfrm>
          </p:grpSpPr>
          <p:sp>
            <p:nvSpPr>
              <p:cNvPr id="3170" name="Freeform 3169">
                <a:extLst>
                  <a:ext uri="{FF2B5EF4-FFF2-40B4-BE49-F238E27FC236}">
                    <a16:creationId xmlns:a16="http://schemas.microsoft.com/office/drawing/2014/main" id="{0B330A24-8106-2DA4-A645-624E883EE999}"/>
                  </a:ext>
                </a:extLst>
              </p:cNvPr>
              <p:cNvSpPr/>
              <p:nvPr/>
            </p:nvSpPr>
            <p:spPr>
              <a:xfrm>
                <a:off x="7799592" y="143260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71" name="Freeform 3170">
                <a:extLst>
                  <a:ext uri="{FF2B5EF4-FFF2-40B4-BE49-F238E27FC236}">
                    <a16:creationId xmlns:a16="http://schemas.microsoft.com/office/drawing/2014/main" id="{1AAF8444-9819-CB08-8C71-19AA0DADC38D}"/>
                  </a:ext>
                </a:extLst>
              </p:cNvPr>
              <p:cNvSpPr/>
              <p:nvPr/>
            </p:nvSpPr>
            <p:spPr>
              <a:xfrm>
                <a:off x="7760200" y="147200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56" name="Graphic 55">
              <a:extLst>
                <a:ext uri="{FF2B5EF4-FFF2-40B4-BE49-F238E27FC236}">
                  <a16:creationId xmlns:a16="http://schemas.microsoft.com/office/drawing/2014/main" id="{77E15ABC-6C24-3F38-AC14-568D93FA69C8}"/>
                </a:ext>
              </a:extLst>
            </p:cNvPr>
            <p:cNvGrpSpPr/>
            <p:nvPr/>
          </p:nvGrpSpPr>
          <p:grpSpPr>
            <a:xfrm>
              <a:off x="7777990" y="1432609"/>
              <a:ext cx="78784" cy="78784"/>
              <a:chOff x="7777990" y="1432609"/>
              <a:chExt cx="78784" cy="78784"/>
            </a:xfrm>
          </p:grpSpPr>
          <p:sp>
            <p:nvSpPr>
              <p:cNvPr id="3168" name="Freeform 3167">
                <a:extLst>
                  <a:ext uri="{FF2B5EF4-FFF2-40B4-BE49-F238E27FC236}">
                    <a16:creationId xmlns:a16="http://schemas.microsoft.com/office/drawing/2014/main" id="{AE4AB7AA-B938-A8A1-5A45-B6A43B6267AD}"/>
                  </a:ext>
                </a:extLst>
              </p:cNvPr>
              <p:cNvSpPr/>
              <p:nvPr/>
            </p:nvSpPr>
            <p:spPr>
              <a:xfrm>
                <a:off x="7817382" y="143260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69" name="Freeform 3168">
                <a:extLst>
                  <a:ext uri="{FF2B5EF4-FFF2-40B4-BE49-F238E27FC236}">
                    <a16:creationId xmlns:a16="http://schemas.microsoft.com/office/drawing/2014/main" id="{E088533C-B277-5A17-C433-34D6982C3ED8}"/>
                  </a:ext>
                </a:extLst>
              </p:cNvPr>
              <p:cNvSpPr/>
              <p:nvPr/>
            </p:nvSpPr>
            <p:spPr>
              <a:xfrm>
                <a:off x="7777990" y="147200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57" name="Graphic 55">
              <a:extLst>
                <a:ext uri="{FF2B5EF4-FFF2-40B4-BE49-F238E27FC236}">
                  <a16:creationId xmlns:a16="http://schemas.microsoft.com/office/drawing/2014/main" id="{975FF1AB-6FBA-8A78-DC2D-7FD816856D9A}"/>
                </a:ext>
              </a:extLst>
            </p:cNvPr>
            <p:cNvGrpSpPr/>
            <p:nvPr/>
          </p:nvGrpSpPr>
          <p:grpSpPr>
            <a:xfrm>
              <a:off x="7861857" y="1432609"/>
              <a:ext cx="78784" cy="78784"/>
              <a:chOff x="7861857" y="1432609"/>
              <a:chExt cx="78784" cy="78784"/>
            </a:xfrm>
          </p:grpSpPr>
          <p:sp>
            <p:nvSpPr>
              <p:cNvPr id="3166" name="Freeform 3165">
                <a:extLst>
                  <a:ext uri="{FF2B5EF4-FFF2-40B4-BE49-F238E27FC236}">
                    <a16:creationId xmlns:a16="http://schemas.microsoft.com/office/drawing/2014/main" id="{41CBCDFA-22D3-CD2C-CA02-2A22E2D4B6B7}"/>
                  </a:ext>
                </a:extLst>
              </p:cNvPr>
              <p:cNvSpPr/>
              <p:nvPr/>
            </p:nvSpPr>
            <p:spPr>
              <a:xfrm>
                <a:off x="7901249" y="143260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67" name="Freeform 3166">
                <a:extLst>
                  <a:ext uri="{FF2B5EF4-FFF2-40B4-BE49-F238E27FC236}">
                    <a16:creationId xmlns:a16="http://schemas.microsoft.com/office/drawing/2014/main" id="{E7DF447B-8C58-1638-9979-0F1CA536AF6D}"/>
                  </a:ext>
                </a:extLst>
              </p:cNvPr>
              <p:cNvSpPr/>
              <p:nvPr/>
            </p:nvSpPr>
            <p:spPr>
              <a:xfrm>
                <a:off x="7861857" y="147200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58" name="Graphic 55">
              <a:extLst>
                <a:ext uri="{FF2B5EF4-FFF2-40B4-BE49-F238E27FC236}">
                  <a16:creationId xmlns:a16="http://schemas.microsoft.com/office/drawing/2014/main" id="{3C92BA2D-C70E-1C33-6AFD-9B2F34E99D2D}"/>
                </a:ext>
              </a:extLst>
            </p:cNvPr>
            <p:cNvGrpSpPr/>
            <p:nvPr/>
          </p:nvGrpSpPr>
          <p:grpSpPr>
            <a:xfrm>
              <a:off x="6821144" y="1062833"/>
              <a:ext cx="78784" cy="78784"/>
              <a:chOff x="6821144" y="1062833"/>
              <a:chExt cx="78784" cy="78784"/>
            </a:xfrm>
          </p:grpSpPr>
          <p:sp>
            <p:nvSpPr>
              <p:cNvPr id="3164" name="Freeform 3163">
                <a:extLst>
                  <a:ext uri="{FF2B5EF4-FFF2-40B4-BE49-F238E27FC236}">
                    <a16:creationId xmlns:a16="http://schemas.microsoft.com/office/drawing/2014/main" id="{2A1DDCAF-F79D-8638-EFF2-82F7CC61D3D2}"/>
                  </a:ext>
                </a:extLst>
              </p:cNvPr>
              <p:cNvSpPr/>
              <p:nvPr/>
            </p:nvSpPr>
            <p:spPr>
              <a:xfrm>
                <a:off x="6860536" y="106283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65" name="Freeform 3164">
                <a:extLst>
                  <a:ext uri="{FF2B5EF4-FFF2-40B4-BE49-F238E27FC236}">
                    <a16:creationId xmlns:a16="http://schemas.microsoft.com/office/drawing/2014/main" id="{CF7F0E8F-B122-DCB2-44E3-D74594DC2F86}"/>
                  </a:ext>
                </a:extLst>
              </p:cNvPr>
              <p:cNvSpPr/>
              <p:nvPr/>
            </p:nvSpPr>
            <p:spPr>
              <a:xfrm>
                <a:off x="6821144" y="110222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59" name="Graphic 55">
              <a:extLst>
                <a:ext uri="{FF2B5EF4-FFF2-40B4-BE49-F238E27FC236}">
                  <a16:creationId xmlns:a16="http://schemas.microsoft.com/office/drawing/2014/main" id="{1ABF784F-509D-D65B-10F4-B1407744A7B0}"/>
                </a:ext>
              </a:extLst>
            </p:cNvPr>
            <p:cNvGrpSpPr/>
            <p:nvPr/>
          </p:nvGrpSpPr>
          <p:grpSpPr>
            <a:xfrm>
              <a:off x="6797001" y="1062833"/>
              <a:ext cx="78784" cy="78784"/>
              <a:chOff x="6797001" y="1062833"/>
              <a:chExt cx="78784" cy="78784"/>
            </a:xfrm>
          </p:grpSpPr>
          <p:sp>
            <p:nvSpPr>
              <p:cNvPr id="3162" name="Freeform 3161">
                <a:extLst>
                  <a:ext uri="{FF2B5EF4-FFF2-40B4-BE49-F238E27FC236}">
                    <a16:creationId xmlns:a16="http://schemas.microsoft.com/office/drawing/2014/main" id="{87AD3990-925C-54B1-0CD5-A5708A67F5D2}"/>
                  </a:ext>
                </a:extLst>
              </p:cNvPr>
              <p:cNvSpPr/>
              <p:nvPr/>
            </p:nvSpPr>
            <p:spPr>
              <a:xfrm>
                <a:off x="6836393" y="106283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63" name="Freeform 3162">
                <a:extLst>
                  <a:ext uri="{FF2B5EF4-FFF2-40B4-BE49-F238E27FC236}">
                    <a16:creationId xmlns:a16="http://schemas.microsoft.com/office/drawing/2014/main" id="{9C9BCB99-F8E9-873D-DC90-DFD2A1FFC3A4}"/>
                  </a:ext>
                </a:extLst>
              </p:cNvPr>
              <p:cNvSpPr/>
              <p:nvPr/>
            </p:nvSpPr>
            <p:spPr>
              <a:xfrm>
                <a:off x="6797001" y="110222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60" name="Graphic 55">
              <a:extLst>
                <a:ext uri="{FF2B5EF4-FFF2-40B4-BE49-F238E27FC236}">
                  <a16:creationId xmlns:a16="http://schemas.microsoft.com/office/drawing/2014/main" id="{15EFBA85-B404-88A7-985C-A901E85EE3F6}"/>
                </a:ext>
              </a:extLst>
            </p:cNvPr>
            <p:cNvGrpSpPr/>
            <p:nvPr/>
          </p:nvGrpSpPr>
          <p:grpSpPr>
            <a:xfrm>
              <a:off x="6777940" y="1062833"/>
              <a:ext cx="78784" cy="78784"/>
              <a:chOff x="6777940" y="1062833"/>
              <a:chExt cx="78784" cy="78784"/>
            </a:xfrm>
          </p:grpSpPr>
          <p:sp>
            <p:nvSpPr>
              <p:cNvPr id="3160" name="Freeform 3159">
                <a:extLst>
                  <a:ext uri="{FF2B5EF4-FFF2-40B4-BE49-F238E27FC236}">
                    <a16:creationId xmlns:a16="http://schemas.microsoft.com/office/drawing/2014/main" id="{E55B0F6F-C367-42E3-C1BC-26A6B21BD3CC}"/>
                  </a:ext>
                </a:extLst>
              </p:cNvPr>
              <p:cNvSpPr/>
              <p:nvPr/>
            </p:nvSpPr>
            <p:spPr>
              <a:xfrm>
                <a:off x="6817332" y="106283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61" name="Freeform 3160">
                <a:extLst>
                  <a:ext uri="{FF2B5EF4-FFF2-40B4-BE49-F238E27FC236}">
                    <a16:creationId xmlns:a16="http://schemas.microsoft.com/office/drawing/2014/main" id="{461B7EE0-1C5A-B67D-2098-38E269623BD1}"/>
                  </a:ext>
                </a:extLst>
              </p:cNvPr>
              <p:cNvSpPr/>
              <p:nvPr/>
            </p:nvSpPr>
            <p:spPr>
              <a:xfrm>
                <a:off x="6777940" y="110222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61" name="Graphic 55">
              <a:extLst>
                <a:ext uri="{FF2B5EF4-FFF2-40B4-BE49-F238E27FC236}">
                  <a16:creationId xmlns:a16="http://schemas.microsoft.com/office/drawing/2014/main" id="{4C40DC12-0CE7-9883-93CB-4500008064FC}"/>
                </a:ext>
              </a:extLst>
            </p:cNvPr>
            <p:cNvGrpSpPr/>
            <p:nvPr/>
          </p:nvGrpSpPr>
          <p:grpSpPr>
            <a:xfrm>
              <a:off x="6710593" y="1062833"/>
              <a:ext cx="78784" cy="78784"/>
              <a:chOff x="6710593" y="1062833"/>
              <a:chExt cx="78784" cy="78784"/>
            </a:xfrm>
          </p:grpSpPr>
          <p:sp>
            <p:nvSpPr>
              <p:cNvPr id="3158" name="Freeform 3157">
                <a:extLst>
                  <a:ext uri="{FF2B5EF4-FFF2-40B4-BE49-F238E27FC236}">
                    <a16:creationId xmlns:a16="http://schemas.microsoft.com/office/drawing/2014/main" id="{34BF1695-894F-FE4F-C48E-FA44CF7C2526}"/>
                  </a:ext>
                </a:extLst>
              </p:cNvPr>
              <p:cNvSpPr/>
              <p:nvPr/>
            </p:nvSpPr>
            <p:spPr>
              <a:xfrm>
                <a:off x="6749985" y="106283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59" name="Freeform 3158">
                <a:extLst>
                  <a:ext uri="{FF2B5EF4-FFF2-40B4-BE49-F238E27FC236}">
                    <a16:creationId xmlns:a16="http://schemas.microsoft.com/office/drawing/2014/main" id="{72D9F326-019A-54E5-AA3E-76DFDDB9754F}"/>
                  </a:ext>
                </a:extLst>
              </p:cNvPr>
              <p:cNvSpPr/>
              <p:nvPr/>
            </p:nvSpPr>
            <p:spPr>
              <a:xfrm>
                <a:off x="6710593" y="110222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62" name="Graphic 55">
              <a:extLst>
                <a:ext uri="{FF2B5EF4-FFF2-40B4-BE49-F238E27FC236}">
                  <a16:creationId xmlns:a16="http://schemas.microsoft.com/office/drawing/2014/main" id="{157E69B5-F809-93FE-4919-5A5B3D25553B}"/>
                </a:ext>
              </a:extLst>
            </p:cNvPr>
            <p:cNvGrpSpPr/>
            <p:nvPr/>
          </p:nvGrpSpPr>
          <p:grpSpPr>
            <a:xfrm>
              <a:off x="6648328" y="1062833"/>
              <a:ext cx="78784" cy="78784"/>
              <a:chOff x="6648328" y="1062833"/>
              <a:chExt cx="78784" cy="78784"/>
            </a:xfrm>
          </p:grpSpPr>
          <p:sp>
            <p:nvSpPr>
              <p:cNvPr id="3156" name="Freeform 3155">
                <a:extLst>
                  <a:ext uri="{FF2B5EF4-FFF2-40B4-BE49-F238E27FC236}">
                    <a16:creationId xmlns:a16="http://schemas.microsoft.com/office/drawing/2014/main" id="{D3E8B293-C5FF-836F-A423-7E4EA7B1F866}"/>
                  </a:ext>
                </a:extLst>
              </p:cNvPr>
              <p:cNvSpPr/>
              <p:nvPr/>
            </p:nvSpPr>
            <p:spPr>
              <a:xfrm>
                <a:off x="6687720" y="106283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57" name="Freeform 3156">
                <a:extLst>
                  <a:ext uri="{FF2B5EF4-FFF2-40B4-BE49-F238E27FC236}">
                    <a16:creationId xmlns:a16="http://schemas.microsoft.com/office/drawing/2014/main" id="{03C6BB54-3166-726E-AD20-76415A783529}"/>
                  </a:ext>
                </a:extLst>
              </p:cNvPr>
              <p:cNvSpPr/>
              <p:nvPr/>
            </p:nvSpPr>
            <p:spPr>
              <a:xfrm>
                <a:off x="6648328" y="110222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63" name="Graphic 55">
              <a:extLst>
                <a:ext uri="{FF2B5EF4-FFF2-40B4-BE49-F238E27FC236}">
                  <a16:creationId xmlns:a16="http://schemas.microsoft.com/office/drawing/2014/main" id="{C09F8952-D4F0-0FAF-FF69-9906E128447C}"/>
                </a:ext>
              </a:extLst>
            </p:cNvPr>
            <p:cNvGrpSpPr/>
            <p:nvPr/>
          </p:nvGrpSpPr>
          <p:grpSpPr>
            <a:xfrm>
              <a:off x="6602582" y="1062833"/>
              <a:ext cx="78784" cy="78784"/>
              <a:chOff x="6602582" y="1062833"/>
              <a:chExt cx="78784" cy="78784"/>
            </a:xfrm>
          </p:grpSpPr>
          <p:sp>
            <p:nvSpPr>
              <p:cNvPr id="3154" name="Freeform 3153">
                <a:extLst>
                  <a:ext uri="{FF2B5EF4-FFF2-40B4-BE49-F238E27FC236}">
                    <a16:creationId xmlns:a16="http://schemas.microsoft.com/office/drawing/2014/main" id="{B1B9CE85-B8DA-6E4E-4FD4-F3CB1BBBDA73}"/>
                  </a:ext>
                </a:extLst>
              </p:cNvPr>
              <p:cNvSpPr/>
              <p:nvPr/>
            </p:nvSpPr>
            <p:spPr>
              <a:xfrm>
                <a:off x="6641974" y="106283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55" name="Freeform 3154">
                <a:extLst>
                  <a:ext uri="{FF2B5EF4-FFF2-40B4-BE49-F238E27FC236}">
                    <a16:creationId xmlns:a16="http://schemas.microsoft.com/office/drawing/2014/main" id="{19463AEF-0D30-DA04-165B-62277B467FAB}"/>
                  </a:ext>
                </a:extLst>
              </p:cNvPr>
              <p:cNvSpPr/>
              <p:nvPr/>
            </p:nvSpPr>
            <p:spPr>
              <a:xfrm>
                <a:off x="6602582" y="110222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64" name="Graphic 55">
              <a:extLst>
                <a:ext uri="{FF2B5EF4-FFF2-40B4-BE49-F238E27FC236}">
                  <a16:creationId xmlns:a16="http://schemas.microsoft.com/office/drawing/2014/main" id="{44BDCF03-1064-1152-22CB-029E73DA3DF4}"/>
                </a:ext>
              </a:extLst>
            </p:cNvPr>
            <p:cNvGrpSpPr/>
            <p:nvPr/>
          </p:nvGrpSpPr>
          <p:grpSpPr>
            <a:xfrm>
              <a:off x="6417058" y="1062833"/>
              <a:ext cx="78784" cy="78784"/>
              <a:chOff x="6417058" y="1062833"/>
              <a:chExt cx="78784" cy="78784"/>
            </a:xfrm>
          </p:grpSpPr>
          <p:sp>
            <p:nvSpPr>
              <p:cNvPr id="3152" name="Freeform 3151">
                <a:extLst>
                  <a:ext uri="{FF2B5EF4-FFF2-40B4-BE49-F238E27FC236}">
                    <a16:creationId xmlns:a16="http://schemas.microsoft.com/office/drawing/2014/main" id="{466B6B0A-34B7-0801-0AB5-6630F3DF389B}"/>
                  </a:ext>
                </a:extLst>
              </p:cNvPr>
              <p:cNvSpPr/>
              <p:nvPr/>
            </p:nvSpPr>
            <p:spPr>
              <a:xfrm>
                <a:off x="6456450" y="106283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53" name="Freeform 3152">
                <a:extLst>
                  <a:ext uri="{FF2B5EF4-FFF2-40B4-BE49-F238E27FC236}">
                    <a16:creationId xmlns:a16="http://schemas.microsoft.com/office/drawing/2014/main" id="{C2467965-B105-2ED6-8E5D-D1962F3428C3}"/>
                  </a:ext>
                </a:extLst>
              </p:cNvPr>
              <p:cNvSpPr/>
              <p:nvPr/>
            </p:nvSpPr>
            <p:spPr>
              <a:xfrm>
                <a:off x="6417058" y="110222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65" name="Graphic 55">
              <a:extLst>
                <a:ext uri="{FF2B5EF4-FFF2-40B4-BE49-F238E27FC236}">
                  <a16:creationId xmlns:a16="http://schemas.microsoft.com/office/drawing/2014/main" id="{BBF037E8-147E-8EF3-9716-7693911D0758}"/>
                </a:ext>
              </a:extLst>
            </p:cNvPr>
            <p:cNvGrpSpPr/>
            <p:nvPr/>
          </p:nvGrpSpPr>
          <p:grpSpPr>
            <a:xfrm>
              <a:off x="6084132" y="929408"/>
              <a:ext cx="78784" cy="78784"/>
              <a:chOff x="6084132" y="929408"/>
              <a:chExt cx="78784" cy="78784"/>
            </a:xfrm>
          </p:grpSpPr>
          <p:sp>
            <p:nvSpPr>
              <p:cNvPr id="3150" name="Freeform 3149">
                <a:extLst>
                  <a:ext uri="{FF2B5EF4-FFF2-40B4-BE49-F238E27FC236}">
                    <a16:creationId xmlns:a16="http://schemas.microsoft.com/office/drawing/2014/main" id="{C78D31DE-C629-E3F5-FCC9-55CCCEF6E84C}"/>
                  </a:ext>
                </a:extLst>
              </p:cNvPr>
              <p:cNvSpPr/>
              <p:nvPr/>
            </p:nvSpPr>
            <p:spPr>
              <a:xfrm>
                <a:off x="6123524" y="92940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51" name="Freeform 3150">
                <a:extLst>
                  <a:ext uri="{FF2B5EF4-FFF2-40B4-BE49-F238E27FC236}">
                    <a16:creationId xmlns:a16="http://schemas.microsoft.com/office/drawing/2014/main" id="{CE8F9D63-380F-A031-0635-8183F7205524}"/>
                  </a:ext>
                </a:extLst>
              </p:cNvPr>
              <p:cNvSpPr/>
              <p:nvPr/>
            </p:nvSpPr>
            <p:spPr>
              <a:xfrm>
                <a:off x="6084132" y="96880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66" name="Graphic 55">
              <a:extLst>
                <a:ext uri="{FF2B5EF4-FFF2-40B4-BE49-F238E27FC236}">
                  <a16:creationId xmlns:a16="http://schemas.microsoft.com/office/drawing/2014/main" id="{827EA923-EC78-EAF9-801B-7EDF6BE3F296}"/>
                </a:ext>
              </a:extLst>
            </p:cNvPr>
            <p:cNvGrpSpPr/>
            <p:nvPr/>
          </p:nvGrpSpPr>
          <p:grpSpPr>
            <a:xfrm>
              <a:off x="5882089" y="929408"/>
              <a:ext cx="78784" cy="78784"/>
              <a:chOff x="5882089" y="929408"/>
              <a:chExt cx="78784" cy="78784"/>
            </a:xfrm>
          </p:grpSpPr>
          <p:sp>
            <p:nvSpPr>
              <p:cNvPr id="3148" name="Freeform 3147">
                <a:extLst>
                  <a:ext uri="{FF2B5EF4-FFF2-40B4-BE49-F238E27FC236}">
                    <a16:creationId xmlns:a16="http://schemas.microsoft.com/office/drawing/2014/main" id="{9F1918FF-35CA-B0E4-2F4E-71A11A92CE54}"/>
                  </a:ext>
                </a:extLst>
              </p:cNvPr>
              <p:cNvSpPr/>
              <p:nvPr/>
            </p:nvSpPr>
            <p:spPr>
              <a:xfrm>
                <a:off x="5921481" y="92940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49" name="Freeform 3148">
                <a:extLst>
                  <a:ext uri="{FF2B5EF4-FFF2-40B4-BE49-F238E27FC236}">
                    <a16:creationId xmlns:a16="http://schemas.microsoft.com/office/drawing/2014/main" id="{646CA9AE-8A1C-10DF-327E-D2855C9EB398}"/>
                  </a:ext>
                </a:extLst>
              </p:cNvPr>
              <p:cNvSpPr/>
              <p:nvPr/>
            </p:nvSpPr>
            <p:spPr>
              <a:xfrm>
                <a:off x="5882089" y="96880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67" name="Graphic 55">
              <a:extLst>
                <a:ext uri="{FF2B5EF4-FFF2-40B4-BE49-F238E27FC236}">
                  <a16:creationId xmlns:a16="http://schemas.microsoft.com/office/drawing/2014/main" id="{40AE7C56-F442-4786-F581-3D09DBD48D5E}"/>
                </a:ext>
              </a:extLst>
            </p:cNvPr>
            <p:cNvGrpSpPr/>
            <p:nvPr/>
          </p:nvGrpSpPr>
          <p:grpSpPr>
            <a:xfrm>
              <a:off x="5835073" y="929408"/>
              <a:ext cx="78784" cy="78784"/>
              <a:chOff x="5835073" y="929408"/>
              <a:chExt cx="78784" cy="78784"/>
            </a:xfrm>
          </p:grpSpPr>
          <p:sp>
            <p:nvSpPr>
              <p:cNvPr id="3146" name="Freeform 3145">
                <a:extLst>
                  <a:ext uri="{FF2B5EF4-FFF2-40B4-BE49-F238E27FC236}">
                    <a16:creationId xmlns:a16="http://schemas.microsoft.com/office/drawing/2014/main" id="{0E7270B0-E922-BEDD-2CC3-DAF34C2C8A94}"/>
                  </a:ext>
                </a:extLst>
              </p:cNvPr>
              <p:cNvSpPr/>
              <p:nvPr/>
            </p:nvSpPr>
            <p:spPr>
              <a:xfrm>
                <a:off x="5874465" y="92940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47" name="Freeform 3146">
                <a:extLst>
                  <a:ext uri="{FF2B5EF4-FFF2-40B4-BE49-F238E27FC236}">
                    <a16:creationId xmlns:a16="http://schemas.microsoft.com/office/drawing/2014/main" id="{825A8D7C-A518-E1BD-5397-067BA6BD71D4}"/>
                  </a:ext>
                </a:extLst>
              </p:cNvPr>
              <p:cNvSpPr/>
              <p:nvPr/>
            </p:nvSpPr>
            <p:spPr>
              <a:xfrm>
                <a:off x="5835073" y="96880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68" name="Graphic 55">
              <a:extLst>
                <a:ext uri="{FF2B5EF4-FFF2-40B4-BE49-F238E27FC236}">
                  <a16:creationId xmlns:a16="http://schemas.microsoft.com/office/drawing/2014/main" id="{5D7C300A-FCCB-1551-271F-8C92FA222F68}"/>
                </a:ext>
              </a:extLst>
            </p:cNvPr>
            <p:cNvGrpSpPr/>
            <p:nvPr/>
          </p:nvGrpSpPr>
          <p:grpSpPr>
            <a:xfrm>
              <a:off x="5640654" y="884933"/>
              <a:ext cx="78784" cy="78784"/>
              <a:chOff x="5640654" y="884933"/>
              <a:chExt cx="78784" cy="78784"/>
            </a:xfrm>
          </p:grpSpPr>
          <p:sp>
            <p:nvSpPr>
              <p:cNvPr id="3144" name="Freeform 3143">
                <a:extLst>
                  <a:ext uri="{FF2B5EF4-FFF2-40B4-BE49-F238E27FC236}">
                    <a16:creationId xmlns:a16="http://schemas.microsoft.com/office/drawing/2014/main" id="{72CC260C-27C4-90F7-8819-8AD1754FAFA4}"/>
                  </a:ext>
                </a:extLst>
              </p:cNvPr>
              <p:cNvSpPr/>
              <p:nvPr/>
            </p:nvSpPr>
            <p:spPr>
              <a:xfrm>
                <a:off x="5680046" y="88493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45" name="Freeform 3144">
                <a:extLst>
                  <a:ext uri="{FF2B5EF4-FFF2-40B4-BE49-F238E27FC236}">
                    <a16:creationId xmlns:a16="http://schemas.microsoft.com/office/drawing/2014/main" id="{63432AE2-C38A-23D1-90D2-DE45D63C2009}"/>
                  </a:ext>
                </a:extLst>
              </p:cNvPr>
              <p:cNvSpPr/>
              <p:nvPr/>
            </p:nvSpPr>
            <p:spPr>
              <a:xfrm>
                <a:off x="5640654" y="92432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69" name="Graphic 55">
              <a:extLst>
                <a:ext uri="{FF2B5EF4-FFF2-40B4-BE49-F238E27FC236}">
                  <a16:creationId xmlns:a16="http://schemas.microsoft.com/office/drawing/2014/main" id="{E1922E34-AA21-3597-036A-C376ED4EF6B7}"/>
                </a:ext>
              </a:extLst>
            </p:cNvPr>
            <p:cNvGrpSpPr/>
            <p:nvPr/>
          </p:nvGrpSpPr>
          <p:grpSpPr>
            <a:xfrm>
              <a:off x="5467837" y="884933"/>
              <a:ext cx="78784" cy="78784"/>
              <a:chOff x="5467837" y="884933"/>
              <a:chExt cx="78784" cy="78784"/>
            </a:xfrm>
          </p:grpSpPr>
          <p:sp>
            <p:nvSpPr>
              <p:cNvPr id="3142" name="Freeform 3141">
                <a:extLst>
                  <a:ext uri="{FF2B5EF4-FFF2-40B4-BE49-F238E27FC236}">
                    <a16:creationId xmlns:a16="http://schemas.microsoft.com/office/drawing/2014/main" id="{A0848FF1-F1A9-3911-4078-6BF8ABCB7680}"/>
                  </a:ext>
                </a:extLst>
              </p:cNvPr>
              <p:cNvSpPr/>
              <p:nvPr/>
            </p:nvSpPr>
            <p:spPr>
              <a:xfrm>
                <a:off x="5507229" y="88493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43" name="Freeform 3142">
                <a:extLst>
                  <a:ext uri="{FF2B5EF4-FFF2-40B4-BE49-F238E27FC236}">
                    <a16:creationId xmlns:a16="http://schemas.microsoft.com/office/drawing/2014/main" id="{02F7DD7B-F17D-41F5-8A81-8DA278AC9168}"/>
                  </a:ext>
                </a:extLst>
              </p:cNvPr>
              <p:cNvSpPr/>
              <p:nvPr/>
            </p:nvSpPr>
            <p:spPr>
              <a:xfrm>
                <a:off x="5467837" y="92432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70" name="Graphic 55">
              <a:extLst>
                <a:ext uri="{FF2B5EF4-FFF2-40B4-BE49-F238E27FC236}">
                  <a16:creationId xmlns:a16="http://schemas.microsoft.com/office/drawing/2014/main" id="{D68C58F6-D806-827E-4C6A-FF5190255D6B}"/>
                </a:ext>
              </a:extLst>
            </p:cNvPr>
            <p:cNvGrpSpPr/>
            <p:nvPr/>
          </p:nvGrpSpPr>
          <p:grpSpPr>
            <a:xfrm>
              <a:off x="4601212" y="806149"/>
              <a:ext cx="78784" cy="78784"/>
              <a:chOff x="4601212" y="806149"/>
              <a:chExt cx="78784" cy="78784"/>
            </a:xfrm>
          </p:grpSpPr>
          <p:sp>
            <p:nvSpPr>
              <p:cNvPr id="3140" name="Freeform 3139">
                <a:extLst>
                  <a:ext uri="{FF2B5EF4-FFF2-40B4-BE49-F238E27FC236}">
                    <a16:creationId xmlns:a16="http://schemas.microsoft.com/office/drawing/2014/main" id="{873D3190-3909-5055-DDB7-5999306C2020}"/>
                  </a:ext>
                </a:extLst>
              </p:cNvPr>
              <p:cNvSpPr/>
              <p:nvPr/>
            </p:nvSpPr>
            <p:spPr>
              <a:xfrm>
                <a:off x="4640604" y="80614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41" name="Freeform 3140">
                <a:extLst>
                  <a:ext uri="{FF2B5EF4-FFF2-40B4-BE49-F238E27FC236}">
                    <a16:creationId xmlns:a16="http://schemas.microsoft.com/office/drawing/2014/main" id="{313B5B79-3920-DEB1-EC54-1CE867F5CD52}"/>
                  </a:ext>
                </a:extLst>
              </p:cNvPr>
              <p:cNvSpPr/>
              <p:nvPr/>
            </p:nvSpPr>
            <p:spPr>
              <a:xfrm>
                <a:off x="4601212" y="84554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71" name="Graphic 55">
              <a:extLst>
                <a:ext uri="{FF2B5EF4-FFF2-40B4-BE49-F238E27FC236}">
                  <a16:creationId xmlns:a16="http://schemas.microsoft.com/office/drawing/2014/main" id="{71B909DE-E526-E1F4-F6E7-A2AF9A62B92E}"/>
                </a:ext>
              </a:extLst>
            </p:cNvPr>
            <p:cNvGrpSpPr/>
            <p:nvPr/>
          </p:nvGrpSpPr>
          <p:grpSpPr>
            <a:xfrm>
              <a:off x="3738399" y="731177"/>
              <a:ext cx="78784" cy="78784"/>
              <a:chOff x="3738399" y="731177"/>
              <a:chExt cx="78784" cy="78784"/>
            </a:xfrm>
          </p:grpSpPr>
          <p:sp>
            <p:nvSpPr>
              <p:cNvPr id="3138" name="Freeform 3137">
                <a:extLst>
                  <a:ext uri="{FF2B5EF4-FFF2-40B4-BE49-F238E27FC236}">
                    <a16:creationId xmlns:a16="http://schemas.microsoft.com/office/drawing/2014/main" id="{ED2D2CFB-8E96-E347-6DA5-562059FB57E4}"/>
                  </a:ext>
                </a:extLst>
              </p:cNvPr>
              <p:cNvSpPr/>
              <p:nvPr/>
            </p:nvSpPr>
            <p:spPr>
              <a:xfrm>
                <a:off x="3777791" y="731177"/>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39" name="Freeform 3138">
                <a:extLst>
                  <a:ext uri="{FF2B5EF4-FFF2-40B4-BE49-F238E27FC236}">
                    <a16:creationId xmlns:a16="http://schemas.microsoft.com/office/drawing/2014/main" id="{9EF91F66-9359-CBB6-2324-4EC34999560C}"/>
                  </a:ext>
                </a:extLst>
              </p:cNvPr>
              <p:cNvSpPr/>
              <p:nvPr/>
            </p:nvSpPr>
            <p:spPr>
              <a:xfrm>
                <a:off x="3738399" y="770569"/>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72" name="Graphic 55">
              <a:extLst>
                <a:ext uri="{FF2B5EF4-FFF2-40B4-BE49-F238E27FC236}">
                  <a16:creationId xmlns:a16="http://schemas.microsoft.com/office/drawing/2014/main" id="{B0B5611D-0D37-89D7-F1FF-F7EB30DD4FAA}"/>
                </a:ext>
              </a:extLst>
            </p:cNvPr>
            <p:cNvGrpSpPr/>
            <p:nvPr/>
          </p:nvGrpSpPr>
          <p:grpSpPr>
            <a:xfrm>
              <a:off x="3987459" y="815044"/>
              <a:ext cx="78784" cy="78784"/>
              <a:chOff x="3987459" y="815044"/>
              <a:chExt cx="78784" cy="78784"/>
            </a:xfrm>
          </p:grpSpPr>
          <p:sp>
            <p:nvSpPr>
              <p:cNvPr id="3136" name="Freeform 3135">
                <a:extLst>
                  <a:ext uri="{FF2B5EF4-FFF2-40B4-BE49-F238E27FC236}">
                    <a16:creationId xmlns:a16="http://schemas.microsoft.com/office/drawing/2014/main" id="{4EC703EA-C177-955C-C3B9-78FF1852FF5D}"/>
                  </a:ext>
                </a:extLst>
              </p:cNvPr>
              <p:cNvSpPr/>
              <p:nvPr/>
            </p:nvSpPr>
            <p:spPr>
              <a:xfrm>
                <a:off x="4026851" y="81504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37" name="Freeform 3136">
                <a:extLst>
                  <a:ext uri="{FF2B5EF4-FFF2-40B4-BE49-F238E27FC236}">
                    <a16:creationId xmlns:a16="http://schemas.microsoft.com/office/drawing/2014/main" id="{93F02156-FA08-220B-11D2-249FBD841D94}"/>
                  </a:ext>
                </a:extLst>
              </p:cNvPr>
              <p:cNvSpPr/>
              <p:nvPr/>
            </p:nvSpPr>
            <p:spPr>
              <a:xfrm>
                <a:off x="3987459" y="854436"/>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73" name="Graphic 55">
              <a:extLst>
                <a:ext uri="{FF2B5EF4-FFF2-40B4-BE49-F238E27FC236}">
                  <a16:creationId xmlns:a16="http://schemas.microsoft.com/office/drawing/2014/main" id="{E14487BC-A90C-FFA8-E34A-8B2A390EA9FF}"/>
                </a:ext>
              </a:extLst>
            </p:cNvPr>
            <p:cNvGrpSpPr/>
            <p:nvPr/>
          </p:nvGrpSpPr>
          <p:grpSpPr>
            <a:xfrm>
              <a:off x="4490660" y="868414"/>
              <a:ext cx="78784" cy="78784"/>
              <a:chOff x="4490660" y="868414"/>
              <a:chExt cx="78784" cy="78784"/>
            </a:xfrm>
          </p:grpSpPr>
          <p:sp>
            <p:nvSpPr>
              <p:cNvPr id="3134" name="Freeform 3133">
                <a:extLst>
                  <a:ext uri="{FF2B5EF4-FFF2-40B4-BE49-F238E27FC236}">
                    <a16:creationId xmlns:a16="http://schemas.microsoft.com/office/drawing/2014/main" id="{9A2D8A3F-6270-D8C0-408D-071A4E677DF7}"/>
                  </a:ext>
                </a:extLst>
              </p:cNvPr>
              <p:cNvSpPr/>
              <p:nvPr/>
            </p:nvSpPr>
            <p:spPr>
              <a:xfrm>
                <a:off x="4530052" y="86841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35" name="Freeform 3134">
                <a:extLst>
                  <a:ext uri="{FF2B5EF4-FFF2-40B4-BE49-F238E27FC236}">
                    <a16:creationId xmlns:a16="http://schemas.microsoft.com/office/drawing/2014/main" id="{C2CE7F63-D5A0-866E-C91B-9BFA957B07CC}"/>
                  </a:ext>
                </a:extLst>
              </p:cNvPr>
              <p:cNvSpPr/>
              <p:nvPr/>
            </p:nvSpPr>
            <p:spPr>
              <a:xfrm>
                <a:off x="4490660" y="907806"/>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74" name="Graphic 55">
              <a:extLst>
                <a:ext uri="{FF2B5EF4-FFF2-40B4-BE49-F238E27FC236}">
                  <a16:creationId xmlns:a16="http://schemas.microsoft.com/office/drawing/2014/main" id="{08E20909-A5A3-A4CF-7CB8-5C8523687E1E}"/>
                </a:ext>
              </a:extLst>
            </p:cNvPr>
            <p:cNvGrpSpPr/>
            <p:nvPr/>
          </p:nvGrpSpPr>
          <p:grpSpPr>
            <a:xfrm>
              <a:off x="4699057" y="868414"/>
              <a:ext cx="78784" cy="78784"/>
              <a:chOff x="4699057" y="868414"/>
              <a:chExt cx="78784" cy="78784"/>
            </a:xfrm>
          </p:grpSpPr>
          <p:sp>
            <p:nvSpPr>
              <p:cNvPr id="3132" name="Freeform 3131">
                <a:extLst>
                  <a:ext uri="{FF2B5EF4-FFF2-40B4-BE49-F238E27FC236}">
                    <a16:creationId xmlns:a16="http://schemas.microsoft.com/office/drawing/2014/main" id="{ED458D3B-5DD0-5129-30F1-005BFF3E8278}"/>
                  </a:ext>
                </a:extLst>
              </p:cNvPr>
              <p:cNvSpPr/>
              <p:nvPr/>
            </p:nvSpPr>
            <p:spPr>
              <a:xfrm>
                <a:off x="4738449" y="86841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33" name="Freeform 3132">
                <a:extLst>
                  <a:ext uri="{FF2B5EF4-FFF2-40B4-BE49-F238E27FC236}">
                    <a16:creationId xmlns:a16="http://schemas.microsoft.com/office/drawing/2014/main" id="{D0272995-CB1B-1EFB-CAA0-C2D00801D945}"/>
                  </a:ext>
                </a:extLst>
              </p:cNvPr>
              <p:cNvSpPr/>
              <p:nvPr/>
            </p:nvSpPr>
            <p:spPr>
              <a:xfrm>
                <a:off x="4699057" y="907806"/>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75" name="Graphic 55">
              <a:extLst>
                <a:ext uri="{FF2B5EF4-FFF2-40B4-BE49-F238E27FC236}">
                  <a16:creationId xmlns:a16="http://schemas.microsoft.com/office/drawing/2014/main" id="{C97BA8BB-A188-A4D5-A386-CB369C41BB97}"/>
                </a:ext>
              </a:extLst>
            </p:cNvPr>
            <p:cNvGrpSpPr/>
            <p:nvPr/>
          </p:nvGrpSpPr>
          <p:grpSpPr>
            <a:xfrm>
              <a:off x="4898558" y="920513"/>
              <a:ext cx="78784" cy="78784"/>
              <a:chOff x="4898558" y="920513"/>
              <a:chExt cx="78784" cy="78784"/>
            </a:xfrm>
          </p:grpSpPr>
          <p:sp>
            <p:nvSpPr>
              <p:cNvPr id="3130" name="Freeform 3129">
                <a:extLst>
                  <a:ext uri="{FF2B5EF4-FFF2-40B4-BE49-F238E27FC236}">
                    <a16:creationId xmlns:a16="http://schemas.microsoft.com/office/drawing/2014/main" id="{2FA8EA31-4F61-4814-B0F1-A7156A26EF8F}"/>
                  </a:ext>
                </a:extLst>
              </p:cNvPr>
              <p:cNvSpPr/>
              <p:nvPr/>
            </p:nvSpPr>
            <p:spPr>
              <a:xfrm>
                <a:off x="4937951" y="92051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31" name="Freeform 3130">
                <a:extLst>
                  <a:ext uri="{FF2B5EF4-FFF2-40B4-BE49-F238E27FC236}">
                    <a16:creationId xmlns:a16="http://schemas.microsoft.com/office/drawing/2014/main" id="{17B08301-06EE-090A-E82D-65272ED38B3E}"/>
                  </a:ext>
                </a:extLst>
              </p:cNvPr>
              <p:cNvSpPr/>
              <p:nvPr/>
            </p:nvSpPr>
            <p:spPr>
              <a:xfrm>
                <a:off x="4898558" y="95990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76" name="Graphic 55">
              <a:extLst>
                <a:ext uri="{FF2B5EF4-FFF2-40B4-BE49-F238E27FC236}">
                  <a16:creationId xmlns:a16="http://schemas.microsoft.com/office/drawing/2014/main" id="{F6F511EA-23C4-F048-57AF-F052B32190C4}"/>
                </a:ext>
              </a:extLst>
            </p:cNvPr>
            <p:cNvGrpSpPr/>
            <p:nvPr/>
          </p:nvGrpSpPr>
          <p:grpSpPr>
            <a:xfrm>
              <a:off x="5486898" y="952281"/>
              <a:ext cx="78784" cy="78784"/>
              <a:chOff x="5486898" y="952281"/>
              <a:chExt cx="78784" cy="78784"/>
            </a:xfrm>
          </p:grpSpPr>
          <p:sp>
            <p:nvSpPr>
              <p:cNvPr id="3128" name="Freeform 3127">
                <a:extLst>
                  <a:ext uri="{FF2B5EF4-FFF2-40B4-BE49-F238E27FC236}">
                    <a16:creationId xmlns:a16="http://schemas.microsoft.com/office/drawing/2014/main" id="{418248FA-F587-FD43-6A7A-733DE90FDA88}"/>
                  </a:ext>
                </a:extLst>
              </p:cNvPr>
              <p:cNvSpPr/>
              <p:nvPr/>
            </p:nvSpPr>
            <p:spPr>
              <a:xfrm>
                <a:off x="5526290" y="95228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29" name="Freeform 3128">
                <a:extLst>
                  <a:ext uri="{FF2B5EF4-FFF2-40B4-BE49-F238E27FC236}">
                    <a16:creationId xmlns:a16="http://schemas.microsoft.com/office/drawing/2014/main" id="{CA747D53-285A-B4DE-8DD6-00F5270A20AC}"/>
                  </a:ext>
                </a:extLst>
              </p:cNvPr>
              <p:cNvSpPr/>
              <p:nvPr/>
            </p:nvSpPr>
            <p:spPr>
              <a:xfrm>
                <a:off x="5486898" y="99167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77" name="Graphic 55">
              <a:extLst>
                <a:ext uri="{FF2B5EF4-FFF2-40B4-BE49-F238E27FC236}">
                  <a16:creationId xmlns:a16="http://schemas.microsoft.com/office/drawing/2014/main" id="{01B52077-7D9F-DAC1-8CEE-15B8680C65D6}"/>
                </a:ext>
              </a:extLst>
            </p:cNvPr>
            <p:cNvGrpSpPr/>
            <p:nvPr/>
          </p:nvGrpSpPr>
          <p:grpSpPr>
            <a:xfrm>
              <a:off x="5669880" y="952281"/>
              <a:ext cx="78784" cy="78784"/>
              <a:chOff x="5669880" y="952281"/>
              <a:chExt cx="78784" cy="78784"/>
            </a:xfrm>
          </p:grpSpPr>
          <p:sp>
            <p:nvSpPr>
              <p:cNvPr id="3126" name="Freeform 3125">
                <a:extLst>
                  <a:ext uri="{FF2B5EF4-FFF2-40B4-BE49-F238E27FC236}">
                    <a16:creationId xmlns:a16="http://schemas.microsoft.com/office/drawing/2014/main" id="{F4D89AF8-0C31-8A3E-EC40-20151D505B89}"/>
                  </a:ext>
                </a:extLst>
              </p:cNvPr>
              <p:cNvSpPr/>
              <p:nvPr/>
            </p:nvSpPr>
            <p:spPr>
              <a:xfrm>
                <a:off x="5709272" y="95228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27" name="Freeform 3126">
                <a:extLst>
                  <a:ext uri="{FF2B5EF4-FFF2-40B4-BE49-F238E27FC236}">
                    <a16:creationId xmlns:a16="http://schemas.microsoft.com/office/drawing/2014/main" id="{4E4D6BF8-E853-2FE4-74EF-B49D8D4B4411}"/>
                  </a:ext>
                </a:extLst>
              </p:cNvPr>
              <p:cNvSpPr/>
              <p:nvPr/>
            </p:nvSpPr>
            <p:spPr>
              <a:xfrm>
                <a:off x="5669880" y="99167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78" name="Graphic 55">
              <a:extLst>
                <a:ext uri="{FF2B5EF4-FFF2-40B4-BE49-F238E27FC236}">
                  <a16:creationId xmlns:a16="http://schemas.microsoft.com/office/drawing/2014/main" id="{A560A959-0D37-0A41-D86E-55346C71A17A}"/>
                </a:ext>
              </a:extLst>
            </p:cNvPr>
            <p:cNvGrpSpPr/>
            <p:nvPr/>
          </p:nvGrpSpPr>
          <p:grpSpPr>
            <a:xfrm>
              <a:off x="5833802" y="973883"/>
              <a:ext cx="78784" cy="78784"/>
              <a:chOff x="5833802" y="973883"/>
              <a:chExt cx="78784" cy="78784"/>
            </a:xfrm>
          </p:grpSpPr>
          <p:sp>
            <p:nvSpPr>
              <p:cNvPr id="3124" name="Freeform 3123">
                <a:extLst>
                  <a:ext uri="{FF2B5EF4-FFF2-40B4-BE49-F238E27FC236}">
                    <a16:creationId xmlns:a16="http://schemas.microsoft.com/office/drawing/2014/main" id="{8D749A23-4419-4050-1EFB-A873BCF4A1AB}"/>
                  </a:ext>
                </a:extLst>
              </p:cNvPr>
              <p:cNvSpPr/>
              <p:nvPr/>
            </p:nvSpPr>
            <p:spPr>
              <a:xfrm>
                <a:off x="5873194" y="97388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25" name="Freeform 3124">
                <a:extLst>
                  <a:ext uri="{FF2B5EF4-FFF2-40B4-BE49-F238E27FC236}">
                    <a16:creationId xmlns:a16="http://schemas.microsoft.com/office/drawing/2014/main" id="{B34A0702-EC02-35A2-AB1F-C05DE0BC6DF8}"/>
                  </a:ext>
                </a:extLst>
              </p:cNvPr>
              <p:cNvSpPr/>
              <p:nvPr/>
            </p:nvSpPr>
            <p:spPr>
              <a:xfrm>
                <a:off x="5833802" y="101327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79" name="Graphic 55">
              <a:extLst>
                <a:ext uri="{FF2B5EF4-FFF2-40B4-BE49-F238E27FC236}">
                  <a16:creationId xmlns:a16="http://schemas.microsoft.com/office/drawing/2014/main" id="{28EB4282-1FD2-D70C-9AFE-23E40255CD66}"/>
                </a:ext>
              </a:extLst>
            </p:cNvPr>
            <p:cNvGrpSpPr/>
            <p:nvPr/>
          </p:nvGrpSpPr>
          <p:grpSpPr>
            <a:xfrm>
              <a:off x="5843968" y="973883"/>
              <a:ext cx="78784" cy="78784"/>
              <a:chOff x="5843968" y="973883"/>
              <a:chExt cx="78784" cy="78784"/>
            </a:xfrm>
          </p:grpSpPr>
          <p:sp>
            <p:nvSpPr>
              <p:cNvPr id="3122" name="Freeform 3121">
                <a:extLst>
                  <a:ext uri="{FF2B5EF4-FFF2-40B4-BE49-F238E27FC236}">
                    <a16:creationId xmlns:a16="http://schemas.microsoft.com/office/drawing/2014/main" id="{8B41B62D-0CBF-B288-23AE-9EC8483821C8}"/>
                  </a:ext>
                </a:extLst>
              </p:cNvPr>
              <p:cNvSpPr/>
              <p:nvPr/>
            </p:nvSpPr>
            <p:spPr>
              <a:xfrm>
                <a:off x="5883360" y="97388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23" name="Freeform 3122">
                <a:extLst>
                  <a:ext uri="{FF2B5EF4-FFF2-40B4-BE49-F238E27FC236}">
                    <a16:creationId xmlns:a16="http://schemas.microsoft.com/office/drawing/2014/main" id="{A8B184F2-225D-6E2E-32ED-8CCB7AFFFB6A}"/>
                  </a:ext>
                </a:extLst>
              </p:cNvPr>
              <p:cNvSpPr/>
              <p:nvPr/>
            </p:nvSpPr>
            <p:spPr>
              <a:xfrm>
                <a:off x="5843968" y="101327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80" name="Graphic 55">
              <a:extLst>
                <a:ext uri="{FF2B5EF4-FFF2-40B4-BE49-F238E27FC236}">
                  <a16:creationId xmlns:a16="http://schemas.microsoft.com/office/drawing/2014/main" id="{0AAD816D-FF14-9FA7-74BA-6305CA70A742}"/>
                </a:ext>
              </a:extLst>
            </p:cNvPr>
            <p:cNvGrpSpPr/>
            <p:nvPr/>
          </p:nvGrpSpPr>
          <p:grpSpPr>
            <a:xfrm>
              <a:off x="3665969" y="731177"/>
              <a:ext cx="78784" cy="78784"/>
              <a:chOff x="3665969" y="731177"/>
              <a:chExt cx="78784" cy="78784"/>
            </a:xfrm>
          </p:grpSpPr>
          <p:sp>
            <p:nvSpPr>
              <p:cNvPr id="3120" name="Freeform 3119">
                <a:extLst>
                  <a:ext uri="{FF2B5EF4-FFF2-40B4-BE49-F238E27FC236}">
                    <a16:creationId xmlns:a16="http://schemas.microsoft.com/office/drawing/2014/main" id="{6DE4E964-94C3-4443-D300-DB0882959FE9}"/>
                  </a:ext>
                </a:extLst>
              </p:cNvPr>
              <p:cNvSpPr/>
              <p:nvPr/>
            </p:nvSpPr>
            <p:spPr>
              <a:xfrm>
                <a:off x="3705361" y="731177"/>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21" name="Freeform 3120">
                <a:extLst>
                  <a:ext uri="{FF2B5EF4-FFF2-40B4-BE49-F238E27FC236}">
                    <a16:creationId xmlns:a16="http://schemas.microsoft.com/office/drawing/2014/main" id="{7961EC1D-AE57-8AE7-77CE-C5C9C11FE017}"/>
                  </a:ext>
                </a:extLst>
              </p:cNvPr>
              <p:cNvSpPr/>
              <p:nvPr/>
            </p:nvSpPr>
            <p:spPr>
              <a:xfrm>
                <a:off x="3665969" y="770569"/>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81" name="Graphic 55">
              <a:extLst>
                <a:ext uri="{FF2B5EF4-FFF2-40B4-BE49-F238E27FC236}">
                  <a16:creationId xmlns:a16="http://schemas.microsoft.com/office/drawing/2014/main" id="{3E6ECCB9-DC89-99B6-AF3E-6484A5CF3209}"/>
                </a:ext>
              </a:extLst>
            </p:cNvPr>
            <p:cNvGrpSpPr/>
            <p:nvPr/>
          </p:nvGrpSpPr>
          <p:grpSpPr>
            <a:xfrm>
              <a:off x="3038237" y="731177"/>
              <a:ext cx="78784" cy="78784"/>
              <a:chOff x="3038237" y="731177"/>
              <a:chExt cx="78784" cy="78784"/>
            </a:xfrm>
          </p:grpSpPr>
          <p:sp>
            <p:nvSpPr>
              <p:cNvPr id="3118" name="Freeform 3117">
                <a:extLst>
                  <a:ext uri="{FF2B5EF4-FFF2-40B4-BE49-F238E27FC236}">
                    <a16:creationId xmlns:a16="http://schemas.microsoft.com/office/drawing/2014/main" id="{5C47DA9E-1321-921F-C2E0-A9FAE51D18DD}"/>
                  </a:ext>
                </a:extLst>
              </p:cNvPr>
              <p:cNvSpPr/>
              <p:nvPr/>
            </p:nvSpPr>
            <p:spPr>
              <a:xfrm>
                <a:off x="3077629" y="731177"/>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19" name="Freeform 3118">
                <a:extLst>
                  <a:ext uri="{FF2B5EF4-FFF2-40B4-BE49-F238E27FC236}">
                    <a16:creationId xmlns:a16="http://schemas.microsoft.com/office/drawing/2014/main" id="{0BCC4645-8CAB-64C5-ED97-3C148E4B5B34}"/>
                  </a:ext>
                </a:extLst>
              </p:cNvPr>
              <p:cNvSpPr/>
              <p:nvPr/>
            </p:nvSpPr>
            <p:spPr>
              <a:xfrm>
                <a:off x="3038237" y="770569"/>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82" name="Graphic 55">
              <a:extLst>
                <a:ext uri="{FF2B5EF4-FFF2-40B4-BE49-F238E27FC236}">
                  <a16:creationId xmlns:a16="http://schemas.microsoft.com/office/drawing/2014/main" id="{A69A7FE8-CDB3-D7C6-F1C9-204C8940F0D6}"/>
                </a:ext>
              </a:extLst>
            </p:cNvPr>
            <p:cNvGrpSpPr/>
            <p:nvPr/>
          </p:nvGrpSpPr>
          <p:grpSpPr>
            <a:xfrm>
              <a:off x="2939122" y="731177"/>
              <a:ext cx="78784" cy="78784"/>
              <a:chOff x="2939122" y="731177"/>
              <a:chExt cx="78784" cy="78784"/>
            </a:xfrm>
          </p:grpSpPr>
          <p:sp>
            <p:nvSpPr>
              <p:cNvPr id="3116" name="Freeform 3115">
                <a:extLst>
                  <a:ext uri="{FF2B5EF4-FFF2-40B4-BE49-F238E27FC236}">
                    <a16:creationId xmlns:a16="http://schemas.microsoft.com/office/drawing/2014/main" id="{F8932BBD-3816-8B80-CF13-ACC9D35C8C42}"/>
                  </a:ext>
                </a:extLst>
              </p:cNvPr>
              <p:cNvSpPr/>
              <p:nvPr/>
            </p:nvSpPr>
            <p:spPr>
              <a:xfrm>
                <a:off x="2978514" y="731177"/>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17" name="Freeform 3116">
                <a:extLst>
                  <a:ext uri="{FF2B5EF4-FFF2-40B4-BE49-F238E27FC236}">
                    <a16:creationId xmlns:a16="http://schemas.microsoft.com/office/drawing/2014/main" id="{8E8DE144-AA0B-7C3D-927E-E57921E1448A}"/>
                  </a:ext>
                </a:extLst>
              </p:cNvPr>
              <p:cNvSpPr/>
              <p:nvPr/>
            </p:nvSpPr>
            <p:spPr>
              <a:xfrm>
                <a:off x="2939122" y="770569"/>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83" name="Graphic 55">
              <a:extLst>
                <a:ext uri="{FF2B5EF4-FFF2-40B4-BE49-F238E27FC236}">
                  <a16:creationId xmlns:a16="http://schemas.microsoft.com/office/drawing/2014/main" id="{CE4BB166-6F7B-3F06-CBA1-51AB7426778E}"/>
                </a:ext>
              </a:extLst>
            </p:cNvPr>
            <p:cNvGrpSpPr/>
            <p:nvPr/>
          </p:nvGrpSpPr>
          <p:grpSpPr>
            <a:xfrm>
              <a:off x="2836194" y="715928"/>
              <a:ext cx="78784" cy="78784"/>
              <a:chOff x="2836194" y="715928"/>
              <a:chExt cx="78784" cy="78784"/>
            </a:xfrm>
          </p:grpSpPr>
          <p:sp>
            <p:nvSpPr>
              <p:cNvPr id="3114" name="Freeform 3113">
                <a:extLst>
                  <a:ext uri="{FF2B5EF4-FFF2-40B4-BE49-F238E27FC236}">
                    <a16:creationId xmlns:a16="http://schemas.microsoft.com/office/drawing/2014/main" id="{1056FE22-5A7D-1AFE-7BC6-2DB9B8E0E199}"/>
                  </a:ext>
                </a:extLst>
              </p:cNvPr>
              <p:cNvSpPr/>
              <p:nvPr/>
            </p:nvSpPr>
            <p:spPr>
              <a:xfrm>
                <a:off x="2875586" y="71592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15" name="Freeform 3114">
                <a:extLst>
                  <a:ext uri="{FF2B5EF4-FFF2-40B4-BE49-F238E27FC236}">
                    <a16:creationId xmlns:a16="http://schemas.microsoft.com/office/drawing/2014/main" id="{EE89DF36-2A96-585A-01F0-62593C9C3828}"/>
                  </a:ext>
                </a:extLst>
              </p:cNvPr>
              <p:cNvSpPr/>
              <p:nvPr/>
            </p:nvSpPr>
            <p:spPr>
              <a:xfrm>
                <a:off x="2836194" y="75532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84" name="Graphic 55">
              <a:extLst>
                <a:ext uri="{FF2B5EF4-FFF2-40B4-BE49-F238E27FC236}">
                  <a16:creationId xmlns:a16="http://schemas.microsoft.com/office/drawing/2014/main" id="{C600C249-7AEB-AA27-9336-BA31DFB3602C}"/>
                </a:ext>
              </a:extLst>
            </p:cNvPr>
            <p:cNvGrpSpPr/>
            <p:nvPr/>
          </p:nvGrpSpPr>
          <p:grpSpPr>
            <a:xfrm>
              <a:off x="2598571" y="651122"/>
              <a:ext cx="78784" cy="78784"/>
              <a:chOff x="2598571" y="651122"/>
              <a:chExt cx="78784" cy="78784"/>
            </a:xfrm>
          </p:grpSpPr>
          <p:sp>
            <p:nvSpPr>
              <p:cNvPr id="3112" name="Freeform 3111">
                <a:extLst>
                  <a:ext uri="{FF2B5EF4-FFF2-40B4-BE49-F238E27FC236}">
                    <a16:creationId xmlns:a16="http://schemas.microsoft.com/office/drawing/2014/main" id="{0C592151-6B14-6764-92D9-EC9217BE43F1}"/>
                  </a:ext>
                </a:extLst>
              </p:cNvPr>
              <p:cNvSpPr/>
              <p:nvPr/>
            </p:nvSpPr>
            <p:spPr>
              <a:xfrm>
                <a:off x="2637963" y="65112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13" name="Freeform 3112">
                <a:extLst>
                  <a:ext uri="{FF2B5EF4-FFF2-40B4-BE49-F238E27FC236}">
                    <a16:creationId xmlns:a16="http://schemas.microsoft.com/office/drawing/2014/main" id="{EF807F38-2974-9061-DF56-EDCC8269DB20}"/>
                  </a:ext>
                </a:extLst>
              </p:cNvPr>
              <p:cNvSpPr/>
              <p:nvPr/>
            </p:nvSpPr>
            <p:spPr>
              <a:xfrm>
                <a:off x="2598571" y="69051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85" name="Graphic 55">
              <a:extLst>
                <a:ext uri="{FF2B5EF4-FFF2-40B4-BE49-F238E27FC236}">
                  <a16:creationId xmlns:a16="http://schemas.microsoft.com/office/drawing/2014/main" id="{0D63251B-65BC-B4A5-EF70-6960D6208443}"/>
                </a:ext>
              </a:extLst>
            </p:cNvPr>
            <p:cNvGrpSpPr/>
            <p:nvPr/>
          </p:nvGrpSpPr>
          <p:grpSpPr>
            <a:xfrm>
              <a:off x="2579511" y="651122"/>
              <a:ext cx="78784" cy="78784"/>
              <a:chOff x="2579511" y="651122"/>
              <a:chExt cx="78784" cy="78784"/>
            </a:xfrm>
          </p:grpSpPr>
          <p:sp>
            <p:nvSpPr>
              <p:cNvPr id="3110" name="Freeform 3109">
                <a:extLst>
                  <a:ext uri="{FF2B5EF4-FFF2-40B4-BE49-F238E27FC236}">
                    <a16:creationId xmlns:a16="http://schemas.microsoft.com/office/drawing/2014/main" id="{44B8B4BE-7666-D48A-7BDD-C23812DEB2EA}"/>
                  </a:ext>
                </a:extLst>
              </p:cNvPr>
              <p:cNvSpPr/>
              <p:nvPr/>
            </p:nvSpPr>
            <p:spPr>
              <a:xfrm>
                <a:off x="2618903" y="65112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11" name="Freeform 3110">
                <a:extLst>
                  <a:ext uri="{FF2B5EF4-FFF2-40B4-BE49-F238E27FC236}">
                    <a16:creationId xmlns:a16="http://schemas.microsoft.com/office/drawing/2014/main" id="{9A60022F-CA93-8565-F9B8-2CB9EA623580}"/>
                  </a:ext>
                </a:extLst>
              </p:cNvPr>
              <p:cNvSpPr/>
              <p:nvPr/>
            </p:nvSpPr>
            <p:spPr>
              <a:xfrm>
                <a:off x="2579511" y="69051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86" name="Graphic 55">
              <a:extLst>
                <a:ext uri="{FF2B5EF4-FFF2-40B4-BE49-F238E27FC236}">
                  <a16:creationId xmlns:a16="http://schemas.microsoft.com/office/drawing/2014/main" id="{D3D52BEE-0034-1D28-1387-0B290FD09BA1}"/>
                </a:ext>
              </a:extLst>
            </p:cNvPr>
            <p:cNvGrpSpPr/>
            <p:nvPr/>
          </p:nvGrpSpPr>
          <p:grpSpPr>
            <a:xfrm>
              <a:off x="2175425" y="610459"/>
              <a:ext cx="78784" cy="78784"/>
              <a:chOff x="2175425" y="610459"/>
              <a:chExt cx="78784" cy="78784"/>
            </a:xfrm>
          </p:grpSpPr>
          <p:sp>
            <p:nvSpPr>
              <p:cNvPr id="3108" name="Freeform 3107">
                <a:extLst>
                  <a:ext uri="{FF2B5EF4-FFF2-40B4-BE49-F238E27FC236}">
                    <a16:creationId xmlns:a16="http://schemas.microsoft.com/office/drawing/2014/main" id="{8D410261-DF9E-9288-A128-F65A2D9C0205}"/>
                  </a:ext>
                </a:extLst>
              </p:cNvPr>
              <p:cNvSpPr/>
              <p:nvPr/>
            </p:nvSpPr>
            <p:spPr>
              <a:xfrm>
                <a:off x="2214817" y="61045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09" name="Freeform 3108">
                <a:extLst>
                  <a:ext uri="{FF2B5EF4-FFF2-40B4-BE49-F238E27FC236}">
                    <a16:creationId xmlns:a16="http://schemas.microsoft.com/office/drawing/2014/main" id="{88CAB885-E611-05FA-D237-E220D6627501}"/>
                  </a:ext>
                </a:extLst>
              </p:cNvPr>
              <p:cNvSpPr/>
              <p:nvPr/>
            </p:nvSpPr>
            <p:spPr>
              <a:xfrm>
                <a:off x="2175425" y="64985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87" name="Graphic 55">
              <a:extLst>
                <a:ext uri="{FF2B5EF4-FFF2-40B4-BE49-F238E27FC236}">
                  <a16:creationId xmlns:a16="http://schemas.microsoft.com/office/drawing/2014/main" id="{AD1BBBB8-6631-D9F9-A800-EC99C2D6FE81}"/>
                </a:ext>
              </a:extLst>
            </p:cNvPr>
            <p:cNvGrpSpPr/>
            <p:nvPr/>
          </p:nvGrpSpPr>
          <p:grpSpPr>
            <a:xfrm>
              <a:off x="2007691" y="619354"/>
              <a:ext cx="78784" cy="78784"/>
              <a:chOff x="2007691" y="619354"/>
              <a:chExt cx="78784" cy="78784"/>
            </a:xfrm>
          </p:grpSpPr>
          <p:sp>
            <p:nvSpPr>
              <p:cNvPr id="3106" name="Freeform 3105">
                <a:extLst>
                  <a:ext uri="{FF2B5EF4-FFF2-40B4-BE49-F238E27FC236}">
                    <a16:creationId xmlns:a16="http://schemas.microsoft.com/office/drawing/2014/main" id="{F59C35E9-C473-27C4-82FD-B9DC9B6A2DA6}"/>
                  </a:ext>
                </a:extLst>
              </p:cNvPr>
              <p:cNvSpPr/>
              <p:nvPr/>
            </p:nvSpPr>
            <p:spPr>
              <a:xfrm>
                <a:off x="2047083" y="61935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07" name="Freeform 3106">
                <a:extLst>
                  <a:ext uri="{FF2B5EF4-FFF2-40B4-BE49-F238E27FC236}">
                    <a16:creationId xmlns:a16="http://schemas.microsoft.com/office/drawing/2014/main" id="{A2377222-816D-4588-812D-6C5CC47B5D40}"/>
                  </a:ext>
                </a:extLst>
              </p:cNvPr>
              <p:cNvSpPr/>
              <p:nvPr/>
            </p:nvSpPr>
            <p:spPr>
              <a:xfrm>
                <a:off x="2007691" y="658746"/>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88" name="Graphic 55">
              <a:extLst>
                <a:ext uri="{FF2B5EF4-FFF2-40B4-BE49-F238E27FC236}">
                  <a16:creationId xmlns:a16="http://schemas.microsoft.com/office/drawing/2014/main" id="{2D522C4B-9997-0C34-A15A-03B5F9D9ECC4}"/>
                </a:ext>
              </a:extLst>
            </p:cNvPr>
            <p:cNvGrpSpPr/>
            <p:nvPr/>
          </p:nvGrpSpPr>
          <p:grpSpPr>
            <a:xfrm>
              <a:off x="1857747" y="619354"/>
              <a:ext cx="78784" cy="78784"/>
              <a:chOff x="1857747" y="619354"/>
              <a:chExt cx="78784" cy="78784"/>
            </a:xfrm>
          </p:grpSpPr>
          <p:sp>
            <p:nvSpPr>
              <p:cNvPr id="3104" name="Freeform 3103">
                <a:extLst>
                  <a:ext uri="{FF2B5EF4-FFF2-40B4-BE49-F238E27FC236}">
                    <a16:creationId xmlns:a16="http://schemas.microsoft.com/office/drawing/2014/main" id="{31AF5E66-B75A-BA58-D05C-567B2C7E3848}"/>
                  </a:ext>
                </a:extLst>
              </p:cNvPr>
              <p:cNvSpPr/>
              <p:nvPr/>
            </p:nvSpPr>
            <p:spPr>
              <a:xfrm>
                <a:off x="1897139" y="61935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05" name="Freeform 3104">
                <a:extLst>
                  <a:ext uri="{FF2B5EF4-FFF2-40B4-BE49-F238E27FC236}">
                    <a16:creationId xmlns:a16="http://schemas.microsoft.com/office/drawing/2014/main" id="{F8C268D9-951F-C097-6690-398E45359BC3}"/>
                  </a:ext>
                </a:extLst>
              </p:cNvPr>
              <p:cNvSpPr/>
              <p:nvPr/>
            </p:nvSpPr>
            <p:spPr>
              <a:xfrm>
                <a:off x="1857747" y="658746"/>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89" name="Graphic 55">
              <a:extLst>
                <a:ext uri="{FF2B5EF4-FFF2-40B4-BE49-F238E27FC236}">
                  <a16:creationId xmlns:a16="http://schemas.microsoft.com/office/drawing/2014/main" id="{0DBF707F-55EB-9AC6-3011-E588DC6694B2}"/>
                </a:ext>
              </a:extLst>
            </p:cNvPr>
            <p:cNvGrpSpPr/>
            <p:nvPr/>
          </p:nvGrpSpPr>
          <p:grpSpPr>
            <a:xfrm>
              <a:off x="1909846" y="581233"/>
              <a:ext cx="78784" cy="78784"/>
              <a:chOff x="1909846" y="581233"/>
              <a:chExt cx="78784" cy="78784"/>
            </a:xfrm>
          </p:grpSpPr>
          <p:sp>
            <p:nvSpPr>
              <p:cNvPr id="3102" name="Freeform 3101">
                <a:extLst>
                  <a:ext uri="{FF2B5EF4-FFF2-40B4-BE49-F238E27FC236}">
                    <a16:creationId xmlns:a16="http://schemas.microsoft.com/office/drawing/2014/main" id="{93B96D30-DBC9-D403-1BF4-79B112A30961}"/>
                  </a:ext>
                </a:extLst>
              </p:cNvPr>
              <p:cNvSpPr/>
              <p:nvPr/>
            </p:nvSpPr>
            <p:spPr>
              <a:xfrm>
                <a:off x="1949238" y="58123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03" name="Freeform 3102">
                <a:extLst>
                  <a:ext uri="{FF2B5EF4-FFF2-40B4-BE49-F238E27FC236}">
                    <a16:creationId xmlns:a16="http://schemas.microsoft.com/office/drawing/2014/main" id="{73ED6693-3533-178B-91C4-85C4D094866A}"/>
                  </a:ext>
                </a:extLst>
              </p:cNvPr>
              <p:cNvSpPr/>
              <p:nvPr/>
            </p:nvSpPr>
            <p:spPr>
              <a:xfrm>
                <a:off x="1909846" y="62062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90" name="Graphic 55">
              <a:extLst>
                <a:ext uri="{FF2B5EF4-FFF2-40B4-BE49-F238E27FC236}">
                  <a16:creationId xmlns:a16="http://schemas.microsoft.com/office/drawing/2014/main" id="{5E9F7BCE-E281-3652-28E7-41FF07F47D45}"/>
                </a:ext>
              </a:extLst>
            </p:cNvPr>
            <p:cNvGrpSpPr/>
            <p:nvPr/>
          </p:nvGrpSpPr>
          <p:grpSpPr>
            <a:xfrm>
              <a:off x="1970840" y="583774"/>
              <a:ext cx="78784" cy="78784"/>
              <a:chOff x="1970840" y="583774"/>
              <a:chExt cx="78784" cy="78784"/>
            </a:xfrm>
          </p:grpSpPr>
          <p:sp>
            <p:nvSpPr>
              <p:cNvPr id="3100" name="Freeform 3099">
                <a:extLst>
                  <a:ext uri="{FF2B5EF4-FFF2-40B4-BE49-F238E27FC236}">
                    <a16:creationId xmlns:a16="http://schemas.microsoft.com/office/drawing/2014/main" id="{78848DC8-9432-00B6-B06D-59EDA7B7B463}"/>
                  </a:ext>
                </a:extLst>
              </p:cNvPr>
              <p:cNvSpPr/>
              <p:nvPr/>
            </p:nvSpPr>
            <p:spPr>
              <a:xfrm>
                <a:off x="2010232" y="58377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01" name="Freeform 3100">
                <a:extLst>
                  <a:ext uri="{FF2B5EF4-FFF2-40B4-BE49-F238E27FC236}">
                    <a16:creationId xmlns:a16="http://schemas.microsoft.com/office/drawing/2014/main" id="{3FED05AB-B25F-3053-10BA-3B9FDE4BAC3F}"/>
                  </a:ext>
                </a:extLst>
              </p:cNvPr>
              <p:cNvSpPr/>
              <p:nvPr/>
            </p:nvSpPr>
            <p:spPr>
              <a:xfrm>
                <a:off x="1970840" y="623166"/>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91" name="Graphic 55">
              <a:extLst>
                <a:ext uri="{FF2B5EF4-FFF2-40B4-BE49-F238E27FC236}">
                  <a16:creationId xmlns:a16="http://schemas.microsoft.com/office/drawing/2014/main" id="{2E2456E5-D4B1-8612-0240-A4441D192E5F}"/>
                </a:ext>
              </a:extLst>
            </p:cNvPr>
            <p:cNvGrpSpPr/>
            <p:nvPr/>
          </p:nvGrpSpPr>
          <p:grpSpPr>
            <a:xfrm>
              <a:off x="2177966" y="651122"/>
              <a:ext cx="78784" cy="78784"/>
              <a:chOff x="2177966" y="651122"/>
              <a:chExt cx="78784" cy="78784"/>
            </a:xfrm>
          </p:grpSpPr>
          <p:sp>
            <p:nvSpPr>
              <p:cNvPr id="3098" name="Freeform 3097">
                <a:extLst>
                  <a:ext uri="{FF2B5EF4-FFF2-40B4-BE49-F238E27FC236}">
                    <a16:creationId xmlns:a16="http://schemas.microsoft.com/office/drawing/2014/main" id="{B3EE7A18-DEB6-E905-D5FC-FC492C782242}"/>
                  </a:ext>
                </a:extLst>
              </p:cNvPr>
              <p:cNvSpPr/>
              <p:nvPr/>
            </p:nvSpPr>
            <p:spPr>
              <a:xfrm>
                <a:off x="2217358" y="65112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099" name="Freeform 3098">
                <a:extLst>
                  <a:ext uri="{FF2B5EF4-FFF2-40B4-BE49-F238E27FC236}">
                    <a16:creationId xmlns:a16="http://schemas.microsoft.com/office/drawing/2014/main" id="{4FE10810-DA42-B5F1-C7F9-E8C26B23EB0C}"/>
                  </a:ext>
                </a:extLst>
              </p:cNvPr>
              <p:cNvSpPr/>
              <p:nvPr/>
            </p:nvSpPr>
            <p:spPr>
              <a:xfrm>
                <a:off x="2177966" y="69051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92" name="Graphic 55">
              <a:extLst>
                <a:ext uri="{FF2B5EF4-FFF2-40B4-BE49-F238E27FC236}">
                  <a16:creationId xmlns:a16="http://schemas.microsoft.com/office/drawing/2014/main" id="{6046DD80-F2F0-0A1B-181E-8C8C98320D51}"/>
                </a:ext>
              </a:extLst>
            </p:cNvPr>
            <p:cNvGrpSpPr/>
            <p:nvPr/>
          </p:nvGrpSpPr>
          <p:grpSpPr>
            <a:xfrm>
              <a:off x="6024409" y="1004380"/>
              <a:ext cx="78784" cy="78784"/>
              <a:chOff x="6024409" y="1004380"/>
              <a:chExt cx="78784" cy="78784"/>
            </a:xfrm>
          </p:grpSpPr>
          <p:sp>
            <p:nvSpPr>
              <p:cNvPr id="3096" name="Freeform 3095">
                <a:extLst>
                  <a:ext uri="{FF2B5EF4-FFF2-40B4-BE49-F238E27FC236}">
                    <a16:creationId xmlns:a16="http://schemas.microsoft.com/office/drawing/2014/main" id="{40B4CB8D-AA5D-0DB6-FC82-2DA50824989D}"/>
                  </a:ext>
                </a:extLst>
              </p:cNvPr>
              <p:cNvSpPr/>
              <p:nvPr/>
            </p:nvSpPr>
            <p:spPr>
              <a:xfrm>
                <a:off x="6063801" y="100438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097" name="Freeform 3096">
                <a:extLst>
                  <a:ext uri="{FF2B5EF4-FFF2-40B4-BE49-F238E27FC236}">
                    <a16:creationId xmlns:a16="http://schemas.microsoft.com/office/drawing/2014/main" id="{E41E5193-81FE-86EE-3A7B-5EABC67FB424}"/>
                  </a:ext>
                </a:extLst>
              </p:cNvPr>
              <p:cNvSpPr/>
              <p:nvPr/>
            </p:nvSpPr>
            <p:spPr>
              <a:xfrm>
                <a:off x="6024409" y="104377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93" name="Graphic 55">
              <a:extLst>
                <a:ext uri="{FF2B5EF4-FFF2-40B4-BE49-F238E27FC236}">
                  <a16:creationId xmlns:a16="http://schemas.microsoft.com/office/drawing/2014/main" id="{33794F7C-D044-CCAB-08DB-E9B4DBFAB38C}"/>
                </a:ext>
              </a:extLst>
            </p:cNvPr>
            <p:cNvGrpSpPr/>
            <p:nvPr/>
          </p:nvGrpSpPr>
          <p:grpSpPr>
            <a:xfrm>
              <a:off x="6992690" y="1122556"/>
              <a:ext cx="78784" cy="78784"/>
              <a:chOff x="6992690" y="1122556"/>
              <a:chExt cx="78784" cy="78784"/>
            </a:xfrm>
          </p:grpSpPr>
          <p:sp>
            <p:nvSpPr>
              <p:cNvPr id="3094" name="Freeform 3093">
                <a:extLst>
                  <a:ext uri="{FF2B5EF4-FFF2-40B4-BE49-F238E27FC236}">
                    <a16:creationId xmlns:a16="http://schemas.microsoft.com/office/drawing/2014/main" id="{81214660-2319-7F36-A70C-C220FD1DC12E}"/>
                  </a:ext>
                </a:extLst>
              </p:cNvPr>
              <p:cNvSpPr/>
              <p:nvPr/>
            </p:nvSpPr>
            <p:spPr>
              <a:xfrm>
                <a:off x="7032082" y="112255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095" name="Freeform 3094">
                <a:extLst>
                  <a:ext uri="{FF2B5EF4-FFF2-40B4-BE49-F238E27FC236}">
                    <a16:creationId xmlns:a16="http://schemas.microsoft.com/office/drawing/2014/main" id="{FE0B8319-7461-1B24-0E8E-C6746942A9C6}"/>
                  </a:ext>
                </a:extLst>
              </p:cNvPr>
              <p:cNvSpPr/>
              <p:nvPr/>
            </p:nvSpPr>
            <p:spPr>
              <a:xfrm>
                <a:off x="6992690" y="116194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sp>
        <p:nvSpPr>
          <p:cNvPr id="9" name="TextBox 8">
            <a:extLst>
              <a:ext uri="{FF2B5EF4-FFF2-40B4-BE49-F238E27FC236}">
                <a16:creationId xmlns:a16="http://schemas.microsoft.com/office/drawing/2014/main" id="{720DDC61-283D-945A-F4EA-29A4CBEE57EC}"/>
              </a:ext>
            </a:extLst>
          </p:cNvPr>
          <p:cNvSpPr txBox="1"/>
          <p:nvPr/>
        </p:nvSpPr>
        <p:spPr>
          <a:xfrm>
            <a:off x="266109" y="4512224"/>
            <a:ext cx="8571090" cy="276999"/>
          </a:xfrm>
          <a:prstGeom prst="rect">
            <a:avLst/>
          </a:prstGeom>
          <a:noFill/>
        </p:spPr>
        <p:txBody>
          <a:bodyPr wrap="square">
            <a:spAutoFit/>
          </a:bodyPr>
          <a:lstStyle/>
          <a:p>
            <a:pPr marL="285743" indent="-285743" defTabSz="685800" fontAlgn="auto">
              <a:spcBef>
                <a:spcPts val="0"/>
              </a:spcBef>
              <a:spcAft>
                <a:spcPts val="600"/>
              </a:spcAft>
              <a:buClr>
                <a:srgbClr val="ED7D31"/>
              </a:buClr>
              <a:buFont typeface="Arial" panose="020B0604020202020204" pitchFamily="34" charset="0"/>
              <a:buChar char="•"/>
            </a:pPr>
            <a:r>
              <a:rPr lang="en-US" sz="1200">
                <a:solidFill>
                  <a:prstClr val="black"/>
                </a:solidFill>
                <a:latin typeface="Calibri" panose="020F0502020204030204"/>
                <a:ea typeface="+mn-ea"/>
                <a:cs typeface="+mn-cs"/>
              </a:rPr>
              <a:t>PFS was not significantly different by IGHV status in patients treated with A+O and A</a:t>
            </a:r>
            <a:endParaRPr lang="en-US" sz="700" strike="sngStrike">
              <a:solidFill>
                <a:prstClr val="black"/>
              </a:solidFill>
              <a:latin typeface="Calibri" panose="020F0502020204030204"/>
              <a:ea typeface="+mn-ea"/>
              <a:cs typeface="+mn-cs"/>
            </a:endParaRPr>
          </a:p>
        </p:txBody>
      </p:sp>
      <p:sp>
        <p:nvSpPr>
          <p:cNvPr id="7" name="TextBox 6">
            <a:extLst>
              <a:ext uri="{FF2B5EF4-FFF2-40B4-BE49-F238E27FC236}">
                <a16:creationId xmlns:a16="http://schemas.microsoft.com/office/drawing/2014/main" id="{2118DF5C-AE7A-B4E5-7049-DCC0F0B10CCF}"/>
              </a:ext>
            </a:extLst>
          </p:cNvPr>
          <p:cNvSpPr txBox="1"/>
          <p:nvPr/>
        </p:nvSpPr>
        <p:spPr>
          <a:xfrm>
            <a:off x="6830039" y="2086760"/>
            <a:ext cx="1764425" cy="246221"/>
          </a:xfrm>
          <a:prstGeom prst="rect">
            <a:avLst/>
          </a:prstGeom>
          <a:noFill/>
        </p:spPr>
        <p:txBody>
          <a:bodyPr wrap="square" rtlCol="0">
            <a:spAutoFit/>
          </a:bodyPr>
          <a:lstStyle/>
          <a:p>
            <a:pPr defTabSz="685800" fontAlgn="auto">
              <a:spcBef>
                <a:spcPts val="0"/>
              </a:spcBef>
              <a:spcAft>
                <a:spcPts val="0"/>
              </a:spcAft>
            </a:pPr>
            <a:r>
              <a:rPr lang="en-US" sz="1000">
                <a:solidFill>
                  <a:srgbClr val="ED7D31"/>
                </a:solidFill>
                <a:latin typeface="Calibri" panose="020F0502020204030204"/>
                <a:ea typeface="+mn-ea"/>
                <a:cs typeface="+mn-cs"/>
              </a:rPr>
              <a:t>A uIGHV: Median PFS=NR</a:t>
            </a:r>
          </a:p>
        </p:txBody>
      </p:sp>
      <p:sp>
        <p:nvSpPr>
          <p:cNvPr id="8" name="TextBox 7">
            <a:extLst>
              <a:ext uri="{FF2B5EF4-FFF2-40B4-BE49-F238E27FC236}">
                <a16:creationId xmlns:a16="http://schemas.microsoft.com/office/drawing/2014/main" id="{602AEC1F-9158-502E-DDA0-AEE0BB98858C}"/>
              </a:ext>
            </a:extLst>
          </p:cNvPr>
          <p:cNvSpPr txBox="1"/>
          <p:nvPr/>
        </p:nvSpPr>
        <p:spPr>
          <a:xfrm>
            <a:off x="6468566" y="1905476"/>
            <a:ext cx="582089" cy="246221"/>
          </a:xfrm>
          <a:prstGeom prst="rect">
            <a:avLst/>
          </a:prstGeom>
          <a:noFill/>
        </p:spPr>
        <p:txBody>
          <a:bodyPr wrap="square" rtlCol="0">
            <a:spAutoFit/>
          </a:bodyPr>
          <a:lstStyle/>
          <a:p>
            <a:pPr defTabSz="685800" fontAlgn="auto">
              <a:spcBef>
                <a:spcPts val="0"/>
              </a:spcBef>
              <a:spcAft>
                <a:spcPts val="0"/>
              </a:spcAft>
            </a:pPr>
            <a:r>
              <a:rPr lang="en-US" sz="1000">
                <a:solidFill>
                  <a:srgbClr val="ED7D31"/>
                </a:solidFill>
                <a:latin typeface="Calibri" panose="020F0502020204030204"/>
                <a:ea typeface="+mn-ea"/>
                <a:cs typeface="+mn-cs"/>
              </a:rPr>
              <a:t>60%</a:t>
            </a:r>
          </a:p>
        </p:txBody>
      </p:sp>
      <p:grpSp>
        <p:nvGrpSpPr>
          <p:cNvPr id="12" name="Graphic 55">
            <a:extLst>
              <a:ext uri="{FF2B5EF4-FFF2-40B4-BE49-F238E27FC236}">
                <a16:creationId xmlns:a16="http://schemas.microsoft.com/office/drawing/2014/main" id="{C81F4AA4-3DCE-B7A6-9D5B-63F82040E0F7}"/>
              </a:ext>
            </a:extLst>
          </p:cNvPr>
          <p:cNvGrpSpPr/>
          <p:nvPr/>
        </p:nvGrpSpPr>
        <p:grpSpPr>
          <a:xfrm>
            <a:off x="1817085" y="1009080"/>
            <a:ext cx="6254440" cy="1115725"/>
            <a:chOff x="1817084" y="588857"/>
            <a:chExt cx="6254440" cy="1244026"/>
          </a:xfrm>
          <a:noFill/>
        </p:grpSpPr>
        <p:sp>
          <p:nvSpPr>
            <p:cNvPr id="13" name="Freeform 12">
              <a:extLst>
                <a:ext uri="{FF2B5EF4-FFF2-40B4-BE49-F238E27FC236}">
                  <a16:creationId xmlns:a16="http://schemas.microsoft.com/office/drawing/2014/main" id="{4D920582-F401-FA1D-AC2B-48119724C575}"/>
                </a:ext>
              </a:extLst>
            </p:cNvPr>
            <p:cNvSpPr/>
            <p:nvPr/>
          </p:nvSpPr>
          <p:spPr>
            <a:xfrm>
              <a:off x="1817084" y="625708"/>
              <a:ext cx="6093059" cy="1167783"/>
            </a:xfrm>
            <a:custGeom>
              <a:avLst/>
              <a:gdLst>
                <a:gd name="connsiteX0" fmla="*/ 6093060 w 6093059"/>
                <a:gd name="connsiteY0" fmla="*/ 1167784 h 1167783"/>
                <a:gd name="connsiteX1" fmla="*/ 5627980 w 6093059"/>
                <a:gd name="connsiteY1" fmla="*/ 1167784 h 1167783"/>
                <a:gd name="connsiteX2" fmla="*/ 5627980 w 6093059"/>
                <a:gd name="connsiteY2" fmla="*/ 1076292 h 1167783"/>
                <a:gd name="connsiteX3" fmla="*/ 5356048 w 6093059"/>
                <a:gd name="connsiteY3" fmla="*/ 1076292 h 1167783"/>
                <a:gd name="connsiteX4" fmla="*/ 5356048 w 6093059"/>
                <a:gd name="connsiteY4" fmla="*/ 1029276 h 1167783"/>
                <a:gd name="connsiteX5" fmla="*/ 5033287 w 6093059"/>
                <a:gd name="connsiteY5" fmla="*/ 1029276 h 1167783"/>
                <a:gd name="connsiteX6" fmla="*/ 5033287 w 6093059"/>
                <a:gd name="connsiteY6" fmla="*/ 1003862 h 1167783"/>
                <a:gd name="connsiteX7" fmla="*/ 5033287 w 6093059"/>
                <a:gd name="connsiteY7" fmla="*/ 951763 h 1167783"/>
                <a:gd name="connsiteX8" fmla="*/ 4823620 w 6093059"/>
                <a:gd name="connsiteY8" fmla="*/ 951763 h 1167783"/>
                <a:gd name="connsiteX9" fmla="*/ 4823620 w 6093059"/>
                <a:gd name="connsiteY9" fmla="*/ 925078 h 1167783"/>
                <a:gd name="connsiteX10" fmla="*/ 4652074 w 6093059"/>
                <a:gd name="connsiteY10" fmla="*/ 925078 h 1167783"/>
                <a:gd name="connsiteX11" fmla="*/ 4652074 w 6093059"/>
                <a:gd name="connsiteY11" fmla="*/ 898393 h 1167783"/>
                <a:gd name="connsiteX12" fmla="*/ 4635555 w 6093059"/>
                <a:gd name="connsiteY12" fmla="*/ 898393 h 1167783"/>
                <a:gd name="connsiteX13" fmla="*/ 4635555 w 6093059"/>
                <a:gd name="connsiteY13" fmla="*/ 872979 h 1167783"/>
                <a:gd name="connsiteX14" fmla="*/ 4563124 w 6093059"/>
                <a:gd name="connsiteY14" fmla="*/ 872979 h 1167783"/>
                <a:gd name="connsiteX15" fmla="*/ 4563124 w 6093059"/>
                <a:gd name="connsiteY15" fmla="*/ 847564 h 1167783"/>
                <a:gd name="connsiteX16" fmla="*/ 4480528 w 6093059"/>
                <a:gd name="connsiteY16" fmla="*/ 847564 h 1167783"/>
                <a:gd name="connsiteX17" fmla="*/ 4480528 w 6093059"/>
                <a:gd name="connsiteY17" fmla="*/ 815797 h 1167783"/>
                <a:gd name="connsiteX18" fmla="*/ 4353457 w 6093059"/>
                <a:gd name="connsiteY18" fmla="*/ 815797 h 1167783"/>
                <a:gd name="connsiteX19" fmla="*/ 4353457 w 6093059"/>
                <a:gd name="connsiteY19" fmla="*/ 795465 h 1167783"/>
                <a:gd name="connsiteX20" fmla="*/ 4300086 w 6093059"/>
                <a:gd name="connsiteY20" fmla="*/ 795465 h 1167783"/>
                <a:gd name="connsiteX21" fmla="*/ 4300086 w 6093059"/>
                <a:gd name="connsiteY21" fmla="*/ 771322 h 1167783"/>
                <a:gd name="connsiteX22" fmla="*/ 4236551 w 6093059"/>
                <a:gd name="connsiteY22" fmla="*/ 771322 h 1167783"/>
                <a:gd name="connsiteX23" fmla="*/ 4236551 w 6093059"/>
                <a:gd name="connsiteY23" fmla="*/ 744637 h 1167783"/>
                <a:gd name="connsiteX24" fmla="*/ 4228927 w 6093059"/>
                <a:gd name="connsiteY24" fmla="*/ 744637 h 1167783"/>
                <a:gd name="connsiteX25" fmla="*/ 4228927 w 6093059"/>
                <a:gd name="connsiteY25" fmla="*/ 717952 h 1167783"/>
                <a:gd name="connsiteX26" fmla="*/ 3903625 w 6093059"/>
                <a:gd name="connsiteY26" fmla="*/ 717952 h 1167783"/>
                <a:gd name="connsiteX27" fmla="*/ 3903625 w 6093059"/>
                <a:gd name="connsiteY27" fmla="*/ 696350 h 1167783"/>
                <a:gd name="connsiteX28" fmla="*/ 3878211 w 6093059"/>
                <a:gd name="connsiteY28" fmla="*/ 696350 h 1167783"/>
                <a:gd name="connsiteX29" fmla="*/ 3878211 w 6093059"/>
                <a:gd name="connsiteY29" fmla="*/ 668394 h 1167783"/>
                <a:gd name="connsiteX30" fmla="*/ 3848984 w 6093059"/>
                <a:gd name="connsiteY30" fmla="*/ 668394 h 1167783"/>
                <a:gd name="connsiteX31" fmla="*/ 3848984 w 6093059"/>
                <a:gd name="connsiteY31" fmla="*/ 644251 h 1167783"/>
                <a:gd name="connsiteX32" fmla="*/ 3522411 w 6093059"/>
                <a:gd name="connsiteY32" fmla="*/ 644251 h 1167783"/>
                <a:gd name="connsiteX33" fmla="*/ 3522411 w 6093059"/>
                <a:gd name="connsiteY33" fmla="*/ 620107 h 1167783"/>
                <a:gd name="connsiteX34" fmla="*/ 3505892 w 6093059"/>
                <a:gd name="connsiteY34" fmla="*/ 620107 h 1167783"/>
                <a:gd name="connsiteX35" fmla="*/ 3505892 w 6093059"/>
                <a:gd name="connsiteY35" fmla="*/ 602317 h 1167783"/>
                <a:gd name="connsiteX36" fmla="*/ 3491914 w 6093059"/>
                <a:gd name="connsiteY36" fmla="*/ 602317 h 1167783"/>
                <a:gd name="connsiteX37" fmla="*/ 3491914 w 6093059"/>
                <a:gd name="connsiteY37" fmla="*/ 552759 h 1167783"/>
                <a:gd name="connsiteX38" fmla="*/ 3481748 w 6093059"/>
                <a:gd name="connsiteY38" fmla="*/ 552759 h 1167783"/>
                <a:gd name="connsiteX39" fmla="*/ 3481748 w 6093059"/>
                <a:gd name="connsiteY39" fmla="*/ 528616 h 1167783"/>
                <a:gd name="connsiteX40" fmla="*/ 3349595 w 6093059"/>
                <a:gd name="connsiteY40" fmla="*/ 528616 h 1167783"/>
                <a:gd name="connsiteX41" fmla="*/ 3349595 w 6093059"/>
                <a:gd name="connsiteY41" fmla="*/ 505743 h 1167783"/>
                <a:gd name="connsiteX42" fmla="*/ 3129762 w 6093059"/>
                <a:gd name="connsiteY42" fmla="*/ 505743 h 1167783"/>
                <a:gd name="connsiteX43" fmla="*/ 3129762 w 6093059"/>
                <a:gd name="connsiteY43" fmla="*/ 480329 h 1167783"/>
                <a:gd name="connsiteX44" fmla="*/ 3113242 w 6093059"/>
                <a:gd name="connsiteY44" fmla="*/ 480329 h 1167783"/>
                <a:gd name="connsiteX45" fmla="*/ 3113242 w 6093059"/>
                <a:gd name="connsiteY45" fmla="*/ 458727 h 1167783"/>
                <a:gd name="connsiteX46" fmla="*/ 2940426 w 6093059"/>
                <a:gd name="connsiteY46" fmla="*/ 458727 h 1167783"/>
                <a:gd name="connsiteX47" fmla="*/ 2940426 w 6093059"/>
                <a:gd name="connsiteY47" fmla="*/ 433313 h 1167783"/>
                <a:gd name="connsiteX48" fmla="*/ 2730758 w 6093059"/>
                <a:gd name="connsiteY48" fmla="*/ 433313 h 1167783"/>
                <a:gd name="connsiteX49" fmla="*/ 2730758 w 6093059"/>
                <a:gd name="connsiteY49" fmla="*/ 414252 h 1167783"/>
                <a:gd name="connsiteX50" fmla="*/ 2712968 w 6093059"/>
                <a:gd name="connsiteY50" fmla="*/ 414252 h 1167783"/>
                <a:gd name="connsiteX51" fmla="*/ 2712968 w 6093059"/>
                <a:gd name="connsiteY51" fmla="*/ 390108 h 1167783"/>
                <a:gd name="connsiteX52" fmla="*/ 2475345 w 6093059"/>
                <a:gd name="connsiteY52" fmla="*/ 390108 h 1167783"/>
                <a:gd name="connsiteX53" fmla="*/ 2475345 w 6093059"/>
                <a:gd name="connsiteY53" fmla="*/ 371048 h 1167783"/>
                <a:gd name="connsiteX54" fmla="*/ 2341921 w 6093059"/>
                <a:gd name="connsiteY54" fmla="*/ 371048 h 1167783"/>
                <a:gd name="connsiteX55" fmla="*/ 2341921 w 6093059"/>
                <a:gd name="connsiteY55" fmla="*/ 344363 h 1167783"/>
                <a:gd name="connsiteX56" fmla="*/ 2327943 w 6093059"/>
                <a:gd name="connsiteY56" fmla="*/ 344363 h 1167783"/>
                <a:gd name="connsiteX57" fmla="*/ 2327943 w 6093059"/>
                <a:gd name="connsiteY57" fmla="*/ 317678 h 1167783"/>
                <a:gd name="connsiteX58" fmla="*/ 2129712 w 6093059"/>
                <a:gd name="connsiteY58" fmla="*/ 317678 h 1167783"/>
                <a:gd name="connsiteX59" fmla="*/ 2129712 w 6093059"/>
                <a:gd name="connsiteY59" fmla="*/ 296076 h 1167783"/>
                <a:gd name="connsiteX60" fmla="*/ 1986121 w 6093059"/>
                <a:gd name="connsiteY60" fmla="*/ 296076 h 1167783"/>
                <a:gd name="connsiteX61" fmla="*/ 1986121 w 6093059"/>
                <a:gd name="connsiteY61" fmla="*/ 271932 h 1167783"/>
                <a:gd name="connsiteX62" fmla="*/ 1956895 w 6093059"/>
                <a:gd name="connsiteY62" fmla="*/ 271932 h 1167783"/>
                <a:gd name="connsiteX63" fmla="*/ 1956895 w 6093059"/>
                <a:gd name="connsiteY63" fmla="*/ 250330 h 1167783"/>
                <a:gd name="connsiteX64" fmla="*/ 1775184 w 6093059"/>
                <a:gd name="connsiteY64" fmla="*/ 250330 h 1167783"/>
                <a:gd name="connsiteX65" fmla="*/ 1775184 w 6093059"/>
                <a:gd name="connsiteY65" fmla="*/ 224916 h 1167783"/>
                <a:gd name="connsiteX66" fmla="*/ 1728167 w 6093059"/>
                <a:gd name="connsiteY66" fmla="*/ 224916 h 1167783"/>
                <a:gd name="connsiteX67" fmla="*/ 1728167 w 6093059"/>
                <a:gd name="connsiteY67" fmla="*/ 202043 h 1167783"/>
                <a:gd name="connsiteX68" fmla="*/ 1634135 w 6093059"/>
                <a:gd name="connsiteY68" fmla="*/ 202043 h 1167783"/>
                <a:gd name="connsiteX69" fmla="*/ 1634135 w 6093059"/>
                <a:gd name="connsiteY69" fmla="*/ 180441 h 1167783"/>
                <a:gd name="connsiteX70" fmla="*/ 1352037 w 6093059"/>
                <a:gd name="connsiteY70" fmla="*/ 180441 h 1167783"/>
                <a:gd name="connsiteX71" fmla="*/ 1352037 w 6093059"/>
                <a:gd name="connsiteY71" fmla="*/ 157568 h 1167783"/>
                <a:gd name="connsiteX72" fmla="*/ 1172866 w 6093059"/>
                <a:gd name="connsiteY72" fmla="*/ 157568 h 1167783"/>
                <a:gd name="connsiteX73" fmla="*/ 1172866 w 6093059"/>
                <a:gd name="connsiteY73" fmla="*/ 132154 h 1167783"/>
                <a:gd name="connsiteX74" fmla="*/ 973365 w 6093059"/>
                <a:gd name="connsiteY74" fmla="*/ 132154 h 1167783"/>
                <a:gd name="connsiteX75" fmla="*/ 973365 w 6093059"/>
                <a:gd name="connsiteY75" fmla="*/ 111823 h 1167783"/>
                <a:gd name="connsiteX76" fmla="*/ 587069 w 6093059"/>
                <a:gd name="connsiteY76" fmla="*/ 111823 h 1167783"/>
                <a:gd name="connsiteX77" fmla="*/ 587069 w 6093059"/>
                <a:gd name="connsiteY77" fmla="*/ 83867 h 1167783"/>
                <a:gd name="connsiteX78" fmla="*/ 561654 w 6093059"/>
                <a:gd name="connsiteY78" fmla="*/ 83867 h 1167783"/>
                <a:gd name="connsiteX79" fmla="*/ 561654 w 6093059"/>
                <a:gd name="connsiteY79" fmla="*/ 63536 h 1167783"/>
                <a:gd name="connsiteX80" fmla="*/ 320219 w 6093059"/>
                <a:gd name="connsiteY80" fmla="*/ 63536 h 1167783"/>
                <a:gd name="connsiteX81" fmla="*/ 320219 w 6093059"/>
                <a:gd name="connsiteY81" fmla="*/ 38121 h 1167783"/>
                <a:gd name="connsiteX82" fmla="*/ 127071 w 6093059"/>
                <a:gd name="connsiteY82" fmla="*/ 38121 h 1167783"/>
                <a:gd name="connsiteX83" fmla="*/ 127071 w 6093059"/>
                <a:gd name="connsiteY83" fmla="*/ 20331 h 1167783"/>
                <a:gd name="connsiteX84" fmla="*/ 91491 w 6093059"/>
                <a:gd name="connsiteY84" fmla="*/ 20331 h 1167783"/>
                <a:gd name="connsiteX85" fmla="*/ 91491 w 6093059"/>
                <a:gd name="connsiteY85" fmla="*/ 0 h 1167783"/>
                <a:gd name="connsiteX86" fmla="*/ 0 w 6093059"/>
                <a:gd name="connsiteY86" fmla="*/ 0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093059" h="1167783">
                  <a:moveTo>
                    <a:pt x="6093060" y="1167784"/>
                  </a:moveTo>
                  <a:lnTo>
                    <a:pt x="5627980" y="1167784"/>
                  </a:lnTo>
                  <a:lnTo>
                    <a:pt x="5627980" y="1076292"/>
                  </a:lnTo>
                  <a:lnTo>
                    <a:pt x="5356048" y="1076292"/>
                  </a:lnTo>
                  <a:lnTo>
                    <a:pt x="5356048" y="1029276"/>
                  </a:lnTo>
                  <a:lnTo>
                    <a:pt x="5033287" y="1029276"/>
                  </a:lnTo>
                  <a:lnTo>
                    <a:pt x="5033287" y="1003862"/>
                  </a:lnTo>
                  <a:lnTo>
                    <a:pt x="5033287" y="951763"/>
                  </a:lnTo>
                  <a:lnTo>
                    <a:pt x="4823620" y="951763"/>
                  </a:lnTo>
                  <a:lnTo>
                    <a:pt x="4823620" y="925078"/>
                  </a:lnTo>
                  <a:lnTo>
                    <a:pt x="4652074" y="925078"/>
                  </a:lnTo>
                  <a:lnTo>
                    <a:pt x="4652074" y="898393"/>
                  </a:lnTo>
                  <a:lnTo>
                    <a:pt x="4635555" y="898393"/>
                  </a:lnTo>
                  <a:lnTo>
                    <a:pt x="4635555" y="872979"/>
                  </a:lnTo>
                  <a:lnTo>
                    <a:pt x="4563124" y="872979"/>
                  </a:lnTo>
                  <a:lnTo>
                    <a:pt x="4563124" y="847564"/>
                  </a:lnTo>
                  <a:lnTo>
                    <a:pt x="4480528" y="847564"/>
                  </a:lnTo>
                  <a:lnTo>
                    <a:pt x="4480528" y="815797"/>
                  </a:lnTo>
                  <a:lnTo>
                    <a:pt x="4353457" y="815797"/>
                  </a:lnTo>
                  <a:lnTo>
                    <a:pt x="4353457" y="795465"/>
                  </a:lnTo>
                  <a:lnTo>
                    <a:pt x="4300086" y="795465"/>
                  </a:lnTo>
                  <a:lnTo>
                    <a:pt x="4300086" y="771322"/>
                  </a:lnTo>
                  <a:lnTo>
                    <a:pt x="4236551" y="771322"/>
                  </a:lnTo>
                  <a:lnTo>
                    <a:pt x="4236551" y="744637"/>
                  </a:lnTo>
                  <a:lnTo>
                    <a:pt x="4228927" y="744637"/>
                  </a:lnTo>
                  <a:lnTo>
                    <a:pt x="4228927" y="717952"/>
                  </a:lnTo>
                  <a:lnTo>
                    <a:pt x="3903625" y="717952"/>
                  </a:lnTo>
                  <a:lnTo>
                    <a:pt x="3903625" y="696350"/>
                  </a:lnTo>
                  <a:lnTo>
                    <a:pt x="3878211" y="696350"/>
                  </a:lnTo>
                  <a:lnTo>
                    <a:pt x="3878211" y="668394"/>
                  </a:lnTo>
                  <a:lnTo>
                    <a:pt x="3848984" y="668394"/>
                  </a:lnTo>
                  <a:lnTo>
                    <a:pt x="3848984" y="644251"/>
                  </a:lnTo>
                  <a:lnTo>
                    <a:pt x="3522411" y="644251"/>
                  </a:lnTo>
                  <a:lnTo>
                    <a:pt x="3522411" y="620107"/>
                  </a:lnTo>
                  <a:lnTo>
                    <a:pt x="3505892" y="620107"/>
                  </a:lnTo>
                  <a:lnTo>
                    <a:pt x="3505892" y="602317"/>
                  </a:lnTo>
                  <a:lnTo>
                    <a:pt x="3491914" y="602317"/>
                  </a:lnTo>
                  <a:lnTo>
                    <a:pt x="3491914" y="552759"/>
                  </a:lnTo>
                  <a:lnTo>
                    <a:pt x="3481748" y="552759"/>
                  </a:lnTo>
                  <a:lnTo>
                    <a:pt x="3481748" y="528616"/>
                  </a:lnTo>
                  <a:lnTo>
                    <a:pt x="3349595" y="528616"/>
                  </a:lnTo>
                  <a:lnTo>
                    <a:pt x="3349595" y="505743"/>
                  </a:lnTo>
                  <a:lnTo>
                    <a:pt x="3129762" y="505743"/>
                  </a:lnTo>
                  <a:lnTo>
                    <a:pt x="3129762" y="480329"/>
                  </a:lnTo>
                  <a:lnTo>
                    <a:pt x="3113242" y="480329"/>
                  </a:lnTo>
                  <a:lnTo>
                    <a:pt x="3113242" y="458727"/>
                  </a:lnTo>
                  <a:lnTo>
                    <a:pt x="2940426" y="458727"/>
                  </a:lnTo>
                  <a:lnTo>
                    <a:pt x="2940426" y="433313"/>
                  </a:lnTo>
                  <a:lnTo>
                    <a:pt x="2730758" y="433313"/>
                  </a:lnTo>
                  <a:lnTo>
                    <a:pt x="2730758" y="414252"/>
                  </a:lnTo>
                  <a:lnTo>
                    <a:pt x="2712968" y="414252"/>
                  </a:lnTo>
                  <a:lnTo>
                    <a:pt x="2712968" y="390108"/>
                  </a:lnTo>
                  <a:lnTo>
                    <a:pt x="2475345" y="390108"/>
                  </a:lnTo>
                  <a:lnTo>
                    <a:pt x="2475345" y="371048"/>
                  </a:lnTo>
                  <a:lnTo>
                    <a:pt x="2341921" y="371048"/>
                  </a:lnTo>
                  <a:lnTo>
                    <a:pt x="2341921" y="344363"/>
                  </a:lnTo>
                  <a:lnTo>
                    <a:pt x="2327943" y="344363"/>
                  </a:lnTo>
                  <a:lnTo>
                    <a:pt x="2327943" y="317678"/>
                  </a:lnTo>
                  <a:lnTo>
                    <a:pt x="2129712" y="317678"/>
                  </a:lnTo>
                  <a:lnTo>
                    <a:pt x="2129712" y="296076"/>
                  </a:lnTo>
                  <a:lnTo>
                    <a:pt x="1986121" y="296076"/>
                  </a:lnTo>
                  <a:lnTo>
                    <a:pt x="1986121" y="271932"/>
                  </a:lnTo>
                  <a:lnTo>
                    <a:pt x="1956895" y="271932"/>
                  </a:lnTo>
                  <a:lnTo>
                    <a:pt x="1956895" y="250330"/>
                  </a:lnTo>
                  <a:lnTo>
                    <a:pt x="1775184" y="250330"/>
                  </a:lnTo>
                  <a:lnTo>
                    <a:pt x="1775184" y="224916"/>
                  </a:lnTo>
                  <a:lnTo>
                    <a:pt x="1728167" y="224916"/>
                  </a:lnTo>
                  <a:lnTo>
                    <a:pt x="1728167" y="202043"/>
                  </a:lnTo>
                  <a:lnTo>
                    <a:pt x="1634135" y="202043"/>
                  </a:lnTo>
                  <a:lnTo>
                    <a:pt x="1634135" y="180441"/>
                  </a:lnTo>
                  <a:lnTo>
                    <a:pt x="1352037" y="180441"/>
                  </a:lnTo>
                  <a:lnTo>
                    <a:pt x="1352037" y="157568"/>
                  </a:lnTo>
                  <a:lnTo>
                    <a:pt x="1172866" y="157568"/>
                  </a:lnTo>
                  <a:lnTo>
                    <a:pt x="1172866" y="132154"/>
                  </a:lnTo>
                  <a:lnTo>
                    <a:pt x="973365" y="132154"/>
                  </a:lnTo>
                  <a:lnTo>
                    <a:pt x="973365" y="111823"/>
                  </a:lnTo>
                  <a:lnTo>
                    <a:pt x="587069" y="111823"/>
                  </a:lnTo>
                  <a:lnTo>
                    <a:pt x="587069" y="83867"/>
                  </a:lnTo>
                  <a:lnTo>
                    <a:pt x="561654" y="83867"/>
                  </a:lnTo>
                  <a:lnTo>
                    <a:pt x="561654" y="63536"/>
                  </a:lnTo>
                  <a:lnTo>
                    <a:pt x="320219" y="63536"/>
                  </a:lnTo>
                  <a:lnTo>
                    <a:pt x="320219" y="38121"/>
                  </a:lnTo>
                  <a:lnTo>
                    <a:pt x="127071" y="38121"/>
                  </a:lnTo>
                  <a:lnTo>
                    <a:pt x="127071" y="20331"/>
                  </a:lnTo>
                  <a:lnTo>
                    <a:pt x="91491" y="20331"/>
                  </a:lnTo>
                  <a:lnTo>
                    <a:pt x="91491" y="0"/>
                  </a:lnTo>
                  <a:lnTo>
                    <a:pt x="0" y="0"/>
                  </a:lnTo>
                </a:path>
              </a:pathLst>
            </a:custGeom>
            <a:noFill/>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4" name="Freeform 13">
              <a:extLst>
                <a:ext uri="{FF2B5EF4-FFF2-40B4-BE49-F238E27FC236}">
                  <a16:creationId xmlns:a16="http://schemas.microsoft.com/office/drawing/2014/main" id="{03901F0E-B104-1A23-9505-A83A58039C25}"/>
                </a:ext>
              </a:extLst>
            </p:cNvPr>
            <p:cNvSpPr/>
            <p:nvPr/>
          </p:nvSpPr>
          <p:spPr>
            <a:xfrm>
              <a:off x="1839957" y="628248"/>
              <a:ext cx="6185821" cy="1007673"/>
            </a:xfrm>
            <a:custGeom>
              <a:avLst/>
              <a:gdLst>
                <a:gd name="connsiteX0" fmla="*/ 6185822 w 6185821"/>
                <a:gd name="connsiteY0" fmla="*/ 1007674 h 1007673"/>
                <a:gd name="connsiteX1" fmla="*/ 5601295 w 6185821"/>
                <a:gd name="connsiteY1" fmla="*/ 1007674 h 1007673"/>
                <a:gd name="connsiteX2" fmla="*/ 5601295 w 6185821"/>
                <a:gd name="connsiteY2" fmla="*/ 866625 h 1007673"/>
                <a:gd name="connsiteX3" fmla="*/ 4898592 w 6185821"/>
                <a:gd name="connsiteY3" fmla="*/ 866625 h 1007673"/>
                <a:gd name="connsiteX4" fmla="*/ 4898592 w 6185821"/>
                <a:gd name="connsiteY4" fmla="*/ 808172 h 1007673"/>
                <a:gd name="connsiteX5" fmla="*/ 4758814 w 6185821"/>
                <a:gd name="connsiteY5" fmla="*/ 808172 h 1007673"/>
                <a:gd name="connsiteX6" fmla="*/ 4758814 w 6185821"/>
                <a:gd name="connsiteY6" fmla="*/ 754802 h 1007673"/>
                <a:gd name="connsiteX7" fmla="*/ 4686383 w 6185821"/>
                <a:gd name="connsiteY7" fmla="*/ 754802 h 1007673"/>
                <a:gd name="connsiteX8" fmla="*/ 4686383 w 6185821"/>
                <a:gd name="connsiteY8" fmla="*/ 705245 h 1007673"/>
                <a:gd name="connsiteX9" fmla="*/ 4667322 w 6185821"/>
                <a:gd name="connsiteY9" fmla="*/ 705245 h 1007673"/>
                <a:gd name="connsiteX10" fmla="*/ 4667322 w 6185821"/>
                <a:gd name="connsiteY10" fmla="*/ 636626 h 1007673"/>
                <a:gd name="connsiteX11" fmla="*/ 4339479 w 6185821"/>
                <a:gd name="connsiteY11" fmla="*/ 636626 h 1007673"/>
                <a:gd name="connsiteX12" fmla="*/ 4339479 w 6185821"/>
                <a:gd name="connsiteY12" fmla="*/ 588339 h 1007673"/>
                <a:gd name="connsiteX13" fmla="*/ 4148872 w 6185821"/>
                <a:gd name="connsiteY13" fmla="*/ 588339 h 1007673"/>
                <a:gd name="connsiteX14" fmla="*/ 4148872 w 6185821"/>
                <a:gd name="connsiteY14" fmla="*/ 533699 h 1007673"/>
                <a:gd name="connsiteX15" fmla="*/ 3841360 w 6185821"/>
                <a:gd name="connsiteY15" fmla="*/ 533699 h 1007673"/>
                <a:gd name="connsiteX16" fmla="*/ 3841360 w 6185821"/>
                <a:gd name="connsiteY16" fmla="*/ 482870 h 1007673"/>
                <a:gd name="connsiteX17" fmla="*/ 2880702 w 6185821"/>
                <a:gd name="connsiteY17" fmla="*/ 482870 h 1007673"/>
                <a:gd name="connsiteX18" fmla="*/ 2880702 w 6185821"/>
                <a:gd name="connsiteY18" fmla="*/ 435854 h 1007673"/>
                <a:gd name="connsiteX19" fmla="*/ 2435953 w 6185821"/>
                <a:gd name="connsiteY19" fmla="*/ 435854 h 1007673"/>
                <a:gd name="connsiteX20" fmla="*/ 2435953 w 6185821"/>
                <a:gd name="connsiteY20" fmla="*/ 379943 h 1007673"/>
                <a:gd name="connsiteX21" fmla="*/ 1665902 w 6185821"/>
                <a:gd name="connsiteY21" fmla="*/ 379943 h 1007673"/>
                <a:gd name="connsiteX22" fmla="*/ 1665902 w 6185821"/>
                <a:gd name="connsiteY22" fmla="*/ 334197 h 1007673"/>
                <a:gd name="connsiteX23" fmla="*/ 1429550 w 6185821"/>
                <a:gd name="connsiteY23" fmla="*/ 334197 h 1007673"/>
                <a:gd name="connsiteX24" fmla="*/ 1429550 w 6185821"/>
                <a:gd name="connsiteY24" fmla="*/ 280827 h 1007673"/>
                <a:gd name="connsiteX25" fmla="*/ 1306291 w 6185821"/>
                <a:gd name="connsiteY25" fmla="*/ 280827 h 1007673"/>
                <a:gd name="connsiteX26" fmla="*/ 1306291 w 6185821"/>
                <a:gd name="connsiteY26" fmla="*/ 233811 h 1007673"/>
                <a:gd name="connsiteX27" fmla="*/ 1133474 w 6185821"/>
                <a:gd name="connsiteY27" fmla="*/ 233811 h 1007673"/>
                <a:gd name="connsiteX28" fmla="*/ 1133474 w 6185821"/>
                <a:gd name="connsiteY28" fmla="*/ 182982 h 1007673"/>
                <a:gd name="connsiteX29" fmla="*/ 803089 w 6185821"/>
                <a:gd name="connsiteY29" fmla="*/ 182982 h 1007673"/>
                <a:gd name="connsiteX30" fmla="*/ 803089 w 6185821"/>
                <a:gd name="connsiteY30" fmla="*/ 129613 h 1007673"/>
                <a:gd name="connsiteX31" fmla="*/ 593422 w 6185821"/>
                <a:gd name="connsiteY31" fmla="*/ 129613 h 1007673"/>
                <a:gd name="connsiteX32" fmla="*/ 593422 w 6185821"/>
                <a:gd name="connsiteY32" fmla="*/ 86408 h 1007673"/>
                <a:gd name="connsiteX33" fmla="*/ 181712 w 6185821"/>
                <a:gd name="connsiteY33" fmla="*/ 86408 h 1007673"/>
                <a:gd name="connsiteX34" fmla="*/ 181712 w 6185821"/>
                <a:gd name="connsiteY34" fmla="*/ 29226 h 1007673"/>
                <a:gd name="connsiteX35" fmla="*/ 120718 w 6185821"/>
                <a:gd name="connsiteY35" fmla="*/ 29226 h 1007673"/>
                <a:gd name="connsiteX36" fmla="*/ 120718 w 6185821"/>
                <a:gd name="connsiteY36" fmla="*/ 0 h 1007673"/>
                <a:gd name="connsiteX37" fmla="*/ 0 w 6185821"/>
                <a:gd name="connsiteY37" fmla="*/ 0 h 100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85821" h="1007673">
                  <a:moveTo>
                    <a:pt x="6185822" y="1007674"/>
                  </a:moveTo>
                  <a:lnTo>
                    <a:pt x="5601295" y="1007674"/>
                  </a:lnTo>
                  <a:lnTo>
                    <a:pt x="5601295" y="866625"/>
                  </a:lnTo>
                  <a:lnTo>
                    <a:pt x="4898592" y="866625"/>
                  </a:lnTo>
                  <a:lnTo>
                    <a:pt x="4898592" y="808172"/>
                  </a:lnTo>
                  <a:lnTo>
                    <a:pt x="4758814" y="808172"/>
                  </a:lnTo>
                  <a:lnTo>
                    <a:pt x="4758814" y="754802"/>
                  </a:lnTo>
                  <a:lnTo>
                    <a:pt x="4686383" y="754802"/>
                  </a:lnTo>
                  <a:lnTo>
                    <a:pt x="4686383" y="705245"/>
                  </a:lnTo>
                  <a:lnTo>
                    <a:pt x="4667322" y="705245"/>
                  </a:lnTo>
                  <a:lnTo>
                    <a:pt x="4667322" y="636626"/>
                  </a:lnTo>
                  <a:lnTo>
                    <a:pt x="4339479" y="636626"/>
                  </a:lnTo>
                  <a:lnTo>
                    <a:pt x="4339479" y="588339"/>
                  </a:lnTo>
                  <a:lnTo>
                    <a:pt x="4148872" y="588339"/>
                  </a:lnTo>
                  <a:lnTo>
                    <a:pt x="4148872" y="533699"/>
                  </a:lnTo>
                  <a:lnTo>
                    <a:pt x="3841360" y="533699"/>
                  </a:lnTo>
                  <a:lnTo>
                    <a:pt x="3841360" y="482870"/>
                  </a:lnTo>
                  <a:lnTo>
                    <a:pt x="2880702" y="482870"/>
                  </a:lnTo>
                  <a:lnTo>
                    <a:pt x="2880702" y="435854"/>
                  </a:lnTo>
                  <a:lnTo>
                    <a:pt x="2435953" y="435854"/>
                  </a:lnTo>
                  <a:lnTo>
                    <a:pt x="2435953" y="379943"/>
                  </a:lnTo>
                  <a:lnTo>
                    <a:pt x="1665902" y="379943"/>
                  </a:lnTo>
                  <a:lnTo>
                    <a:pt x="1665902" y="334197"/>
                  </a:lnTo>
                  <a:lnTo>
                    <a:pt x="1429550" y="334197"/>
                  </a:lnTo>
                  <a:lnTo>
                    <a:pt x="1429550" y="280827"/>
                  </a:lnTo>
                  <a:lnTo>
                    <a:pt x="1306291" y="280827"/>
                  </a:lnTo>
                  <a:lnTo>
                    <a:pt x="1306291" y="233811"/>
                  </a:lnTo>
                  <a:lnTo>
                    <a:pt x="1133474" y="233811"/>
                  </a:lnTo>
                  <a:lnTo>
                    <a:pt x="1133474" y="182982"/>
                  </a:lnTo>
                  <a:lnTo>
                    <a:pt x="803089" y="182982"/>
                  </a:lnTo>
                  <a:lnTo>
                    <a:pt x="803089" y="129613"/>
                  </a:lnTo>
                  <a:lnTo>
                    <a:pt x="593422" y="129613"/>
                  </a:lnTo>
                  <a:lnTo>
                    <a:pt x="593422" y="86408"/>
                  </a:lnTo>
                  <a:lnTo>
                    <a:pt x="181712" y="86408"/>
                  </a:lnTo>
                  <a:lnTo>
                    <a:pt x="181712" y="29226"/>
                  </a:lnTo>
                  <a:lnTo>
                    <a:pt x="120718" y="29226"/>
                  </a:lnTo>
                  <a:lnTo>
                    <a:pt x="120718" y="0"/>
                  </a:lnTo>
                  <a:lnTo>
                    <a:pt x="0" y="0"/>
                  </a:lnTo>
                </a:path>
              </a:pathLst>
            </a:custGeom>
            <a:noFill/>
            <a:ln w="12700" cap="flat">
              <a:solidFill>
                <a:srgbClr val="8D1D58"/>
              </a:solidFill>
              <a:custDash>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15" name="Graphic 55">
              <a:extLst>
                <a:ext uri="{FF2B5EF4-FFF2-40B4-BE49-F238E27FC236}">
                  <a16:creationId xmlns:a16="http://schemas.microsoft.com/office/drawing/2014/main" id="{18E6ECD1-BA32-E37A-8C79-4C5E5B78EEC3}"/>
                </a:ext>
              </a:extLst>
            </p:cNvPr>
            <p:cNvGrpSpPr/>
            <p:nvPr/>
          </p:nvGrpSpPr>
          <p:grpSpPr>
            <a:xfrm>
              <a:off x="3716797" y="970071"/>
              <a:ext cx="78784" cy="78784"/>
              <a:chOff x="3716797" y="970071"/>
              <a:chExt cx="78784" cy="78784"/>
            </a:xfrm>
          </p:grpSpPr>
          <p:sp>
            <p:nvSpPr>
              <p:cNvPr id="3412" name="Freeform 3411">
                <a:extLst>
                  <a:ext uri="{FF2B5EF4-FFF2-40B4-BE49-F238E27FC236}">
                    <a16:creationId xmlns:a16="http://schemas.microsoft.com/office/drawing/2014/main" id="{3031CC21-132F-AFB8-8481-84BFD7C45947}"/>
                  </a:ext>
                </a:extLst>
              </p:cNvPr>
              <p:cNvSpPr/>
              <p:nvPr/>
            </p:nvSpPr>
            <p:spPr>
              <a:xfrm>
                <a:off x="3756189" y="97007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13" name="Freeform 3412">
                <a:extLst>
                  <a:ext uri="{FF2B5EF4-FFF2-40B4-BE49-F238E27FC236}">
                    <a16:creationId xmlns:a16="http://schemas.microsoft.com/office/drawing/2014/main" id="{9A1CA1AA-79E5-CE7B-1E9B-F60A00F58418}"/>
                  </a:ext>
                </a:extLst>
              </p:cNvPr>
              <p:cNvSpPr/>
              <p:nvPr/>
            </p:nvSpPr>
            <p:spPr>
              <a:xfrm>
                <a:off x="3716797" y="100946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16" name="Graphic 55">
              <a:extLst>
                <a:ext uri="{FF2B5EF4-FFF2-40B4-BE49-F238E27FC236}">
                  <a16:creationId xmlns:a16="http://schemas.microsoft.com/office/drawing/2014/main" id="{72407815-A139-BA7C-D447-4DBCE5AF1080}"/>
                </a:ext>
              </a:extLst>
            </p:cNvPr>
            <p:cNvGrpSpPr/>
            <p:nvPr/>
          </p:nvGrpSpPr>
          <p:grpSpPr>
            <a:xfrm>
              <a:off x="2551555" y="719741"/>
              <a:ext cx="78784" cy="78784"/>
              <a:chOff x="2551555" y="719741"/>
              <a:chExt cx="78784" cy="78784"/>
            </a:xfrm>
          </p:grpSpPr>
          <p:sp>
            <p:nvSpPr>
              <p:cNvPr id="3410" name="Freeform 3409">
                <a:extLst>
                  <a:ext uri="{FF2B5EF4-FFF2-40B4-BE49-F238E27FC236}">
                    <a16:creationId xmlns:a16="http://schemas.microsoft.com/office/drawing/2014/main" id="{0EEF5E09-524B-4BB2-956D-40C264471392}"/>
                  </a:ext>
                </a:extLst>
              </p:cNvPr>
              <p:cNvSpPr/>
              <p:nvPr/>
            </p:nvSpPr>
            <p:spPr>
              <a:xfrm>
                <a:off x="2590947" y="71974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11" name="Freeform 3410">
                <a:extLst>
                  <a:ext uri="{FF2B5EF4-FFF2-40B4-BE49-F238E27FC236}">
                    <a16:creationId xmlns:a16="http://schemas.microsoft.com/office/drawing/2014/main" id="{0CAA8B4D-3DE0-6DB2-F2EF-0485A91195A4}"/>
                  </a:ext>
                </a:extLst>
              </p:cNvPr>
              <p:cNvSpPr/>
              <p:nvPr/>
            </p:nvSpPr>
            <p:spPr>
              <a:xfrm>
                <a:off x="2551555" y="75913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17" name="Graphic 55">
              <a:extLst>
                <a:ext uri="{FF2B5EF4-FFF2-40B4-BE49-F238E27FC236}">
                  <a16:creationId xmlns:a16="http://schemas.microsoft.com/office/drawing/2014/main" id="{784C007F-CE2F-304E-09F2-E8AF19273A86}"/>
                </a:ext>
              </a:extLst>
            </p:cNvPr>
            <p:cNvGrpSpPr/>
            <p:nvPr/>
          </p:nvGrpSpPr>
          <p:grpSpPr>
            <a:xfrm>
              <a:off x="2360948" y="675266"/>
              <a:ext cx="78784" cy="78784"/>
              <a:chOff x="2360948" y="675266"/>
              <a:chExt cx="78784" cy="78784"/>
            </a:xfrm>
          </p:grpSpPr>
          <p:sp>
            <p:nvSpPr>
              <p:cNvPr id="3408" name="Freeform 3407">
                <a:extLst>
                  <a:ext uri="{FF2B5EF4-FFF2-40B4-BE49-F238E27FC236}">
                    <a16:creationId xmlns:a16="http://schemas.microsoft.com/office/drawing/2014/main" id="{2C281FBC-E458-82BE-E7AB-AB7AB78CB3E9}"/>
                  </a:ext>
                </a:extLst>
              </p:cNvPr>
              <p:cNvSpPr/>
              <p:nvPr/>
            </p:nvSpPr>
            <p:spPr>
              <a:xfrm>
                <a:off x="2400340" y="67526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09" name="Freeform 3408">
                <a:extLst>
                  <a:ext uri="{FF2B5EF4-FFF2-40B4-BE49-F238E27FC236}">
                    <a16:creationId xmlns:a16="http://schemas.microsoft.com/office/drawing/2014/main" id="{12252F1A-5403-D47A-34EB-D9E0DBA75E18}"/>
                  </a:ext>
                </a:extLst>
              </p:cNvPr>
              <p:cNvSpPr/>
              <p:nvPr/>
            </p:nvSpPr>
            <p:spPr>
              <a:xfrm>
                <a:off x="2360948" y="71465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18" name="Graphic 55">
              <a:extLst>
                <a:ext uri="{FF2B5EF4-FFF2-40B4-BE49-F238E27FC236}">
                  <a16:creationId xmlns:a16="http://schemas.microsoft.com/office/drawing/2014/main" id="{B717B194-C77E-7D2F-2B64-FD3C10B4F388}"/>
                </a:ext>
              </a:extLst>
            </p:cNvPr>
            <p:cNvGrpSpPr/>
            <p:nvPr/>
          </p:nvGrpSpPr>
          <p:grpSpPr>
            <a:xfrm>
              <a:off x="2278352" y="675266"/>
              <a:ext cx="78784" cy="78784"/>
              <a:chOff x="2278352" y="675266"/>
              <a:chExt cx="78784" cy="78784"/>
            </a:xfrm>
          </p:grpSpPr>
          <p:sp>
            <p:nvSpPr>
              <p:cNvPr id="3406" name="Freeform 3405">
                <a:extLst>
                  <a:ext uri="{FF2B5EF4-FFF2-40B4-BE49-F238E27FC236}">
                    <a16:creationId xmlns:a16="http://schemas.microsoft.com/office/drawing/2014/main" id="{06E045B4-D816-C707-573C-FC22158568D9}"/>
                  </a:ext>
                </a:extLst>
              </p:cNvPr>
              <p:cNvSpPr/>
              <p:nvPr/>
            </p:nvSpPr>
            <p:spPr>
              <a:xfrm>
                <a:off x="2317744" y="67526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07" name="Freeform 3406">
                <a:extLst>
                  <a:ext uri="{FF2B5EF4-FFF2-40B4-BE49-F238E27FC236}">
                    <a16:creationId xmlns:a16="http://schemas.microsoft.com/office/drawing/2014/main" id="{59D63481-A430-7C27-963B-AF165C482E54}"/>
                  </a:ext>
                </a:extLst>
              </p:cNvPr>
              <p:cNvSpPr/>
              <p:nvPr/>
            </p:nvSpPr>
            <p:spPr>
              <a:xfrm>
                <a:off x="2278352" y="71465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19" name="Graphic 55">
              <a:extLst>
                <a:ext uri="{FF2B5EF4-FFF2-40B4-BE49-F238E27FC236}">
                  <a16:creationId xmlns:a16="http://schemas.microsoft.com/office/drawing/2014/main" id="{43108CD0-D13B-4228-D404-7380848CEB06}"/>
                </a:ext>
              </a:extLst>
            </p:cNvPr>
            <p:cNvGrpSpPr/>
            <p:nvPr/>
          </p:nvGrpSpPr>
          <p:grpSpPr>
            <a:xfrm>
              <a:off x="2161447" y="675266"/>
              <a:ext cx="78784" cy="78784"/>
              <a:chOff x="2161447" y="675266"/>
              <a:chExt cx="78784" cy="78784"/>
            </a:xfrm>
          </p:grpSpPr>
          <p:sp>
            <p:nvSpPr>
              <p:cNvPr id="3404" name="Freeform 3403">
                <a:extLst>
                  <a:ext uri="{FF2B5EF4-FFF2-40B4-BE49-F238E27FC236}">
                    <a16:creationId xmlns:a16="http://schemas.microsoft.com/office/drawing/2014/main" id="{7B749B7D-D510-F619-DE36-0FFEAEA7AA74}"/>
                  </a:ext>
                </a:extLst>
              </p:cNvPr>
              <p:cNvSpPr/>
              <p:nvPr/>
            </p:nvSpPr>
            <p:spPr>
              <a:xfrm>
                <a:off x="2200839" y="67526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05" name="Freeform 3404">
                <a:extLst>
                  <a:ext uri="{FF2B5EF4-FFF2-40B4-BE49-F238E27FC236}">
                    <a16:creationId xmlns:a16="http://schemas.microsoft.com/office/drawing/2014/main" id="{9D00A0B9-30EA-6007-CE0C-48058765ABAE}"/>
                  </a:ext>
                </a:extLst>
              </p:cNvPr>
              <p:cNvSpPr/>
              <p:nvPr/>
            </p:nvSpPr>
            <p:spPr>
              <a:xfrm>
                <a:off x="2161447" y="71465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20" name="Graphic 55">
              <a:extLst>
                <a:ext uri="{FF2B5EF4-FFF2-40B4-BE49-F238E27FC236}">
                  <a16:creationId xmlns:a16="http://schemas.microsoft.com/office/drawing/2014/main" id="{CF43C7F5-C6CB-4C7F-F932-41B298B23F97}"/>
                </a:ext>
              </a:extLst>
            </p:cNvPr>
            <p:cNvGrpSpPr/>
            <p:nvPr/>
          </p:nvGrpSpPr>
          <p:grpSpPr>
            <a:xfrm>
              <a:off x="1975923" y="624437"/>
              <a:ext cx="78784" cy="78784"/>
              <a:chOff x="1975923" y="624437"/>
              <a:chExt cx="78784" cy="78784"/>
            </a:xfrm>
          </p:grpSpPr>
          <p:sp>
            <p:nvSpPr>
              <p:cNvPr id="3402" name="Freeform 3401">
                <a:extLst>
                  <a:ext uri="{FF2B5EF4-FFF2-40B4-BE49-F238E27FC236}">
                    <a16:creationId xmlns:a16="http://schemas.microsoft.com/office/drawing/2014/main" id="{6F0587FE-ADB0-D189-54F1-15099E121988}"/>
                  </a:ext>
                </a:extLst>
              </p:cNvPr>
              <p:cNvSpPr/>
              <p:nvPr/>
            </p:nvSpPr>
            <p:spPr>
              <a:xfrm>
                <a:off x="2015315" y="624437"/>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03" name="Freeform 3402">
                <a:extLst>
                  <a:ext uri="{FF2B5EF4-FFF2-40B4-BE49-F238E27FC236}">
                    <a16:creationId xmlns:a16="http://schemas.microsoft.com/office/drawing/2014/main" id="{47B60AAC-97E9-361D-3744-2228F8291E54}"/>
                  </a:ext>
                </a:extLst>
              </p:cNvPr>
              <p:cNvSpPr/>
              <p:nvPr/>
            </p:nvSpPr>
            <p:spPr>
              <a:xfrm>
                <a:off x="1975923" y="663829"/>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21" name="Graphic 55">
              <a:extLst>
                <a:ext uri="{FF2B5EF4-FFF2-40B4-BE49-F238E27FC236}">
                  <a16:creationId xmlns:a16="http://schemas.microsoft.com/office/drawing/2014/main" id="{AC0E57A5-B029-2E47-288C-7A1D4377369A}"/>
                </a:ext>
              </a:extLst>
            </p:cNvPr>
            <p:cNvGrpSpPr/>
            <p:nvPr/>
          </p:nvGrpSpPr>
          <p:grpSpPr>
            <a:xfrm>
              <a:off x="1917470" y="620625"/>
              <a:ext cx="78784" cy="78784"/>
              <a:chOff x="1917470" y="620625"/>
              <a:chExt cx="78784" cy="78784"/>
            </a:xfrm>
          </p:grpSpPr>
          <p:sp>
            <p:nvSpPr>
              <p:cNvPr id="3400" name="Freeform 3399">
                <a:extLst>
                  <a:ext uri="{FF2B5EF4-FFF2-40B4-BE49-F238E27FC236}">
                    <a16:creationId xmlns:a16="http://schemas.microsoft.com/office/drawing/2014/main" id="{159FB041-A139-E806-A50A-AF51C7CE99DA}"/>
                  </a:ext>
                </a:extLst>
              </p:cNvPr>
              <p:cNvSpPr/>
              <p:nvPr/>
            </p:nvSpPr>
            <p:spPr>
              <a:xfrm>
                <a:off x="1956862" y="62062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01" name="Freeform 3400">
                <a:extLst>
                  <a:ext uri="{FF2B5EF4-FFF2-40B4-BE49-F238E27FC236}">
                    <a16:creationId xmlns:a16="http://schemas.microsoft.com/office/drawing/2014/main" id="{44ECC2AA-DE88-CC76-DF3A-7D1ABE516528}"/>
                  </a:ext>
                </a:extLst>
              </p:cNvPr>
              <p:cNvSpPr/>
              <p:nvPr/>
            </p:nvSpPr>
            <p:spPr>
              <a:xfrm>
                <a:off x="1917470" y="66001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22" name="Graphic 55">
              <a:extLst>
                <a:ext uri="{FF2B5EF4-FFF2-40B4-BE49-F238E27FC236}">
                  <a16:creationId xmlns:a16="http://schemas.microsoft.com/office/drawing/2014/main" id="{98151DA8-1F0E-E864-4C9E-5B6C64FC3086}"/>
                </a:ext>
              </a:extLst>
            </p:cNvPr>
            <p:cNvGrpSpPr/>
            <p:nvPr/>
          </p:nvGrpSpPr>
          <p:grpSpPr>
            <a:xfrm>
              <a:off x="1889515" y="588857"/>
              <a:ext cx="78784" cy="78784"/>
              <a:chOff x="1889515" y="588857"/>
              <a:chExt cx="78784" cy="78784"/>
            </a:xfrm>
          </p:grpSpPr>
          <p:sp>
            <p:nvSpPr>
              <p:cNvPr id="3398" name="Freeform 3397">
                <a:extLst>
                  <a:ext uri="{FF2B5EF4-FFF2-40B4-BE49-F238E27FC236}">
                    <a16:creationId xmlns:a16="http://schemas.microsoft.com/office/drawing/2014/main" id="{93EB7E91-FACB-B6F2-4257-32B62A64EA9D}"/>
                  </a:ext>
                </a:extLst>
              </p:cNvPr>
              <p:cNvSpPr/>
              <p:nvPr/>
            </p:nvSpPr>
            <p:spPr>
              <a:xfrm>
                <a:off x="1928907" y="588857"/>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99" name="Freeform 3398">
                <a:extLst>
                  <a:ext uri="{FF2B5EF4-FFF2-40B4-BE49-F238E27FC236}">
                    <a16:creationId xmlns:a16="http://schemas.microsoft.com/office/drawing/2014/main" id="{6F3DB0EA-8672-1108-CE0D-88132252A60A}"/>
                  </a:ext>
                </a:extLst>
              </p:cNvPr>
              <p:cNvSpPr/>
              <p:nvPr/>
            </p:nvSpPr>
            <p:spPr>
              <a:xfrm>
                <a:off x="1889515" y="628249"/>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23" name="Graphic 55">
              <a:extLst>
                <a:ext uri="{FF2B5EF4-FFF2-40B4-BE49-F238E27FC236}">
                  <a16:creationId xmlns:a16="http://schemas.microsoft.com/office/drawing/2014/main" id="{90AE4F7C-2685-AA51-51D6-520A8186C677}"/>
                </a:ext>
              </a:extLst>
            </p:cNvPr>
            <p:cNvGrpSpPr/>
            <p:nvPr/>
          </p:nvGrpSpPr>
          <p:grpSpPr>
            <a:xfrm>
              <a:off x="1871725" y="602835"/>
              <a:ext cx="78784" cy="78784"/>
              <a:chOff x="1871725" y="602835"/>
              <a:chExt cx="78784" cy="78784"/>
            </a:xfrm>
          </p:grpSpPr>
          <p:sp>
            <p:nvSpPr>
              <p:cNvPr id="3396" name="Freeform 3395">
                <a:extLst>
                  <a:ext uri="{FF2B5EF4-FFF2-40B4-BE49-F238E27FC236}">
                    <a16:creationId xmlns:a16="http://schemas.microsoft.com/office/drawing/2014/main" id="{C3F48F4B-5AF4-CB31-7F6F-E1E054D44351}"/>
                  </a:ext>
                </a:extLst>
              </p:cNvPr>
              <p:cNvSpPr/>
              <p:nvPr/>
            </p:nvSpPr>
            <p:spPr>
              <a:xfrm>
                <a:off x="1911117" y="60283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97" name="Freeform 3396">
                <a:extLst>
                  <a:ext uri="{FF2B5EF4-FFF2-40B4-BE49-F238E27FC236}">
                    <a16:creationId xmlns:a16="http://schemas.microsoft.com/office/drawing/2014/main" id="{4A3E21D9-5F65-5F45-311C-FBDCDD036127}"/>
                  </a:ext>
                </a:extLst>
              </p:cNvPr>
              <p:cNvSpPr/>
              <p:nvPr/>
            </p:nvSpPr>
            <p:spPr>
              <a:xfrm>
                <a:off x="1871725" y="64222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24" name="Graphic 55">
              <a:extLst>
                <a:ext uri="{FF2B5EF4-FFF2-40B4-BE49-F238E27FC236}">
                  <a16:creationId xmlns:a16="http://schemas.microsoft.com/office/drawing/2014/main" id="{4FBF04F5-87DD-6876-68C2-850A26772153}"/>
                </a:ext>
              </a:extLst>
            </p:cNvPr>
            <p:cNvGrpSpPr/>
            <p:nvPr/>
          </p:nvGrpSpPr>
          <p:grpSpPr>
            <a:xfrm>
              <a:off x="2169071" y="649851"/>
              <a:ext cx="78784" cy="78784"/>
              <a:chOff x="2169071" y="649851"/>
              <a:chExt cx="78784" cy="78784"/>
            </a:xfrm>
          </p:grpSpPr>
          <p:sp>
            <p:nvSpPr>
              <p:cNvPr id="3394" name="Freeform 3393">
                <a:extLst>
                  <a:ext uri="{FF2B5EF4-FFF2-40B4-BE49-F238E27FC236}">
                    <a16:creationId xmlns:a16="http://schemas.microsoft.com/office/drawing/2014/main" id="{5A48364A-F773-56BA-1D06-F7C3E64F64EC}"/>
                  </a:ext>
                </a:extLst>
              </p:cNvPr>
              <p:cNvSpPr/>
              <p:nvPr/>
            </p:nvSpPr>
            <p:spPr>
              <a:xfrm>
                <a:off x="2208463" y="64985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95" name="Freeform 3394">
                <a:extLst>
                  <a:ext uri="{FF2B5EF4-FFF2-40B4-BE49-F238E27FC236}">
                    <a16:creationId xmlns:a16="http://schemas.microsoft.com/office/drawing/2014/main" id="{D67570FB-5640-269D-9C97-09F728AC953F}"/>
                  </a:ext>
                </a:extLst>
              </p:cNvPr>
              <p:cNvSpPr/>
              <p:nvPr/>
            </p:nvSpPr>
            <p:spPr>
              <a:xfrm>
                <a:off x="2169071" y="68924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25" name="Graphic 55">
              <a:extLst>
                <a:ext uri="{FF2B5EF4-FFF2-40B4-BE49-F238E27FC236}">
                  <a16:creationId xmlns:a16="http://schemas.microsoft.com/office/drawing/2014/main" id="{3DFEDF4C-35CF-4602-350D-13FEEA293236}"/>
                </a:ext>
              </a:extLst>
            </p:cNvPr>
            <p:cNvGrpSpPr/>
            <p:nvPr/>
          </p:nvGrpSpPr>
          <p:grpSpPr>
            <a:xfrm>
              <a:off x="3678676" y="835375"/>
              <a:ext cx="78784" cy="78784"/>
              <a:chOff x="3678676" y="835375"/>
              <a:chExt cx="78784" cy="78784"/>
            </a:xfrm>
          </p:grpSpPr>
          <p:sp>
            <p:nvSpPr>
              <p:cNvPr id="3392" name="Freeform 3391">
                <a:extLst>
                  <a:ext uri="{FF2B5EF4-FFF2-40B4-BE49-F238E27FC236}">
                    <a16:creationId xmlns:a16="http://schemas.microsoft.com/office/drawing/2014/main" id="{87231BF4-A82C-B802-C8CE-13D254A4D088}"/>
                  </a:ext>
                </a:extLst>
              </p:cNvPr>
              <p:cNvSpPr/>
              <p:nvPr/>
            </p:nvSpPr>
            <p:spPr>
              <a:xfrm>
                <a:off x="3718068" y="83537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93" name="Freeform 3392">
                <a:extLst>
                  <a:ext uri="{FF2B5EF4-FFF2-40B4-BE49-F238E27FC236}">
                    <a16:creationId xmlns:a16="http://schemas.microsoft.com/office/drawing/2014/main" id="{F6E7F6C0-B579-9183-5153-4CA6EE882A22}"/>
                  </a:ext>
                </a:extLst>
              </p:cNvPr>
              <p:cNvSpPr/>
              <p:nvPr/>
            </p:nvSpPr>
            <p:spPr>
              <a:xfrm>
                <a:off x="3678676" y="87476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26" name="Graphic 55">
              <a:extLst>
                <a:ext uri="{FF2B5EF4-FFF2-40B4-BE49-F238E27FC236}">
                  <a16:creationId xmlns:a16="http://schemas.microsoft.com/office/drawing/2014/main" id="{5C3A4E0B-9214-E98E-0F2A-199FBF0F0B5C}"/>
                </a:ext>
              </a:extLst>
            </p:cNvPr>
            <p:cNvGrpSpPr/>
            <p:nvPr/>
          </p:nvGrpSpPr>
          <p:grpSpPr>
            <a:xfrm>
              <a:off x="5415738" y="1071728"/>
              <a:ext cx="78784" cy="78784"/>
              <a:chOff x="5415738" y="1071728"/>
              <a:chExt cx="78784" cy="78784"/>
            </a:xfrm>
          </p:grpSpPr>
          <p:sp>
            <p:nvSpPr>
              <p:cNvPr id="3390" name="Freeform 3389">
                <a:extLst>
                  <a:ext uri="{FF2B5EF4-FFF2-40B4-BE49-F238E27FC236}">
                    <a16:creationId xmlns:a16="http://schemas.microsoft.com/office/drawing/2014/main" id="{445E5616-A43E-1271-59C9-0CA7C2050A96}"/>
                  </a:ext>
                </a:extLst>
              </p:cNvPr>
              <p:cNvSpPr/>
              <p:nvPr/>
            </p:nvSpPr>
            <p:spPr>
              <a:xfrm>
                <a:off x="5455130" y="107172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91" name="Freeform 3390">
                <a:extLst>
                  <a:ext uri="{FF2B5EF4-FFF2-40B4-BE49-F238E27FC236}">
                    <a16:creationId xmlns:a16="http://schemas.microsoft.com/office/drawing/2014/main" id="{6A841C52-8025-073E-3757-3BF9AA18CCDC}"/>
                  </a:ext>
                </a:extLst>
              </p:cNvPr>
              <p:cNvSpPr/>
              <p:nvPr/>
            </p:nvSpPr>
            <p:spPr>
              <a:xfrm>
                <a:off x="5415738" y="111112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27" name="Graphic 55">
              <a:extLst>
                <a:ext uri="{FF2B5EF4-FFF2-40B4-BE49-F238E27FC236}">
                  <a16:creationId xmlns:a16="http://schemas.microsoft.com/office/drawing/2014/main" id="{10D7F32B-3F94-4AD9-D4E7-D49E27B15C6F}"/>
                </a:ext>
              </a:extLst>
            </p:cNvPr>
            <p:cNvGrpSpPr/>
            <p:nvPr/>
          </p:nvGrpSpPr>
          <p:grpSpPr>
            <a:xfrm>
              <a:off x="5446235" y="1229296"/>
              <a:ext cx="78784" cy="78784"/>
              <a:chOff x="5446235" y="1229296"/>
              <a:chExt cx="78784" cy="78784"/>
            </a:xfrm>
          </p:grpSpPr>
          <p:sp>
            <p:nvSpPr>
              <p:cNvPr id="3388" name="Freeform 3387">
                <a:extLst>
                  <a:ext uri="{FF2B5EF4-FFF2-40B4-BE49-F238E27FC236}">
                    <a16:creationId xmlns:a16="http://schemas.microsoft.com/office/drawing/2014/main" id="{A2BA0693-78A1-356E-A550-C3315F3EFCA8}"/>
                  </a:ext>
                </a:extLst>
              </p:cNvPr>
              <p:cNvSpPr/>
              <p:nvPr/>
            </p:nvSpPr>
            <p:spPr>
              <a:xfrm>
                <a:off x="5485627" y="122929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89" name="Freeform 3388">
                <a:extLst>
                  <a:ext uri="{FF2B5EF4-FFF2-40B4-BE49-F238E27FC236}">
                    <a16:creationId xmlns:a16="http://schemas.microsoft.com/office/drawing/2014/main" id="{E7FA384A-BFCA-AA02-E321-E7D1B3709641}"/>
                  </a:ext>
                </a:extLst>
              </p:cNvPr>
              <p:cNvSpPr/>
              <p:nvPr/>
            </p:nvSpPr>
            <p:spPr>
              <a:xfrm>
                <a:off x="5446235" y="126868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29" name="Graphic 55">
              <a:extLst>
                <a:ext uri="{FF2B5EF4-FFF2-40B4-BE49-F238E27FC236}">
                  <a16:creationId xmlns:a16="http://schemas.microsoft.com/office/drawing/2014/main" id="{A98140D6-F3C8-6C77-EDF4-0E3F513D1CA5}"/>
                </a:ext>
              </a:extLst>
            </p:cNvPr>
            <p:cNvGrpSpPr/>
            <p:nvPr/>
          </p:nvGrpSpPr>
          <p:grpSpPr>
            <a:xfrm>
              <a:off x="5624135" y="1254710"/>
              <a:ext cx="78784" cy="78784"/>
              <a:chOff x="5624135" y="1254710"/>
              <a:chExt cx="78784" cy="78784"/>
            </a:xfrm>
          </p:grpSpPr>
          <p:sp>
            <p:nvSpPr>
              <p:cNvPr id="3386" name="Freeform 3385">
                <a:extLst>
                  <a:ext uri="{FF2B5EF4-FFF2-40B4-BE49-F238E27FC236}">
                    <a16:creationId xmlns:a16="http://schemas.microsoft.com/office/drawing/2014/main" id="{49D1FE60-5A07-0FBF-877F-D6DFC70FB1DD}"/>
                  </a:ext>
                </a:extLst>
              </p:cNvPr>
              <p:cNvSpPr/>
              <p:nvPr/>
            </p:nvSpPr>
            <p:spPr>
              <a:xfrm>
                <a:off x="5663527" y="125471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87" name="Freeform 3386">
                <a:extLst>
                  <a:ext uri="{FF2B5EF4-FFF2-40B4-BE49-F238E27FC236}">
                    <a16:creationId xmlns:a16="http://schemas.microsoft.com/office/drawing/2014/main" id="{258317EA-4B89-8B5A-C431-318B9E4119C6}"/>
                  </a:ext>
                </a:extLst>
              </p:cNvPr>
              <p:cNvSpPr/>
              <p:nvPr/>
            </p:nvSpPr>
            <p:spPr>
              <a:xfrm>
                <a:off x="5624135" y="129410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0" name="Graphic 55">
              <a:extLst>
                <a:ext uri="{FF2B5EF4-FFF2-40B4-BE49-F238E27FC236}">
                  <a16:creationId xmlns:a16="http://schemas.microsoft.com/office/drawing/2014/main" id="{41AC516A-9F95-FE41-B50D-8697961A9FDB}"/>
                </a:ext>
              </a:extLst>
            </p:cNvPr>
            <p:cNvGrpSpPr/>
            <p:nvPr/>
          </p:nvGrpSpPr>
          <p:grpSpPr>
            <a:xfrm>
              <a:off x="5733416" y="1304268"/>
              <a:ext cx="78784" cy="78784"/>
              <a:chOff x="5733416" y="1304268"/>
              <a:chExt cx="78784" cy="78784"/>
            </a:xfrm>
          </p:grpSpPr>
          <p:sp>
            <p:nvSpPr>
              <p:cNvPr id="3384" name="Freeform 3383">
                <a:extLst>
                  <a:ext uri="{FF2B5EF4-FFF2-40B4-BE49-F238E27FC236}">
                    <a16:creationId xmlns:a16="http://schemas.microsoft.com/office/drawing/2014/main" id="{0F87492F-F1BF-9B32-DF49-F0208EECA95F}"/>
                  </a:ext>
                </a:extLst>
              </p:cNvPr>
              <p:cNvSpPr/>
              <p:nvPr/>
            </p:nvSpPr>
            <p:spPr>
              <a:xfrm>
                <a:off x="5772808" y="130426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85" name="Freeform 3384">
                <a:extLst>
                  <a:ext uri="{FF2B5EF4-FFF2-40B4-BE49-F238E27FC236}">
                    <a16:creationId xmlns:a16="http://schemas.microsoft.com/office/drawing/2014/main" id="{0F907568-B77F-65D5-18D6-FDCA65C57BB9}"/>
                  </a:ext>
                </a:extLst>
              </p:cNvPr>
              <p:cNvSpPr/>
              <p:nvPr/>
            </p:nvSpPr>
            <p:spPr>
              <a:xfrm>
                <a:off x="5733416" y="134366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1" name="Graphic 55">
              <a:extLst>
                <a:ext uri="{FF2B5EF4-FFF2-40B4-BE49-F238E27FC236}">
                  <a16:creationId xmlns:a16="http://schemas.microsoft.com/office/drawing/2014/main" id="{304B1AB7-E8EC-4F52-EAA4-9FEE45B89AAC}"/>
                </a:ext>
              </a:extLst>
            </p:cNvPr>
            <p:cNvGrpSpPr/>
            <p:nvPr/>
          </p:nvGrpSpPr>
          <p:grpSpPr>
            <a:xfrm>
              <a:off x="5888442" y="1304268"/>
              <a:ext cx="78784" cy="78784"/>
              <a:chOff x="5888442" y="1304268"/>
              <a:chExt cx="78784" cy="78784"/>
            </a:xfrm>
          </p:grpSpPr>
          <p:sp>
            <p:nvSpPr>
              <p:cNvPr id="3382" name="Freeform 3381">
                <a:extLst>
                  <a:ext uri="{FF2B5EF4-FFF2-40B4-BE49-F238E27FC236}">
                    <a16:creationId xmlns:a16="http://schemas.microsoft.com/office/drawing/2014/main" id="{A5E544DC-5AE8-D7E5-62AC-F63022D38D32}"/>
                  </a:ext>
                </a:extLst>
              </p:cNvPr>
              <p:cNvSpPr/>
              <p:nvPr/>
            </p:nvSpPr>
            <p:spPr>
              <a:xfrm>
                <a:off x="5927834" y="130426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83" name="Freeform 3382">
                <a:extLst>
                  <a:ext uri="{FF2B5EF4-FFF2-40B4-BE49-F238E27FC236}">
                    <a16:creationId xmlns:a16="http://schemas.microsoft.com/office/drawing/2014/main" id="{AED55542-5DB9-3A27-04F2-EAC6101008AB}"/>
                  </a:ext>
                </a:extLst>
              </p:cNvPr>
              <p:cNvSpPr/>
              <p:nvPr/>
            </p:nvSpPr>
            <p:spPr>
              <a:xfrm>
                <a:off x="5888442" y="134366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 name="Graphic 55">
              <a:extLst>
                <a:ext uri="{FF2B5EF4-FFF2-40B4-BE49-F238E27FC236}">
                  <a16:creationId xmlns:a16="http://schemas.microsoft.com/office/drawing/2014/main" id="{99734B83-F3AE-2F3A-4A1B-9309693B0AE7}"/>
                </a:ext>
              </a:extLst>
            </p:cNvPr>
            <p:cNvGrpSpPr/>
            <p:nvPr/>
          </p:nvGrpSpPr>
          <p:grpSpPr>
            <a:xfrm>
              <a:off x="6025679" y="1353825"/>
              <a:ext cx="78784" cy="78784"/>
              <a:chOff x="6025679" y="1353825"/>
              <a:chExt cx="78784" cy="78784"/>
            </a:xfrm>
          </p:grpSpPr>
          <p:sp>
            <p:nvSpPr>
              <p:cNvPr id="3380" name="Freeform 3379">
                <a:extLst>
                  <a:ext uri="{FF2B5EF4-FFF2-40B4-BE49-F238E27FC236}">
                    <a16:creationId xmlns:a16="http://schemas.microsoft.com/office/drawing/2014/main" id="{C7134D1B-5700-673D-1A43-8C098FD64AE5}"/>
                  </a:ext>
                </a:extLst>
              </p:cNvPr>
              <p:cNvSpPr/>
              <p:nvPr/>
            </p:nvSpPr>
            <p:spPr>
              <a:xfrm>
                <a:off x="6065071" y="135382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81" name="Freeform 3380">
                <a:extLst>
                  <a:ext uri="{FF2B5EF4-FFF2-40B4-BE49-F238E27FC236}">
                    <a16:creationId xmlns:a16="http://schemas.microsoft.com/office/drawing/2014/main" id="{AB0FB0FA-0430-796E-C73B-9B180BE95ABC}"/>
                  </a:ext>
                </a:extLst>
              </p:cNvPr>
              <p:cNvSpPr/>
              <p:nvPr/>
            </p:nvSpPr>
            <p:spPr>
              <a:xfrm>
                <a:off x="6025679" y="139321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3" name="Graphic 55">
              <a:extLst>
                <a:ext uri="{FF2B5EF4-FFF2-40B4-BE49-F238E27FC236}">
                  <a16:creationId xmlns:a16="http://schemas.microsoft.com/office/drawing/2014/main" id="{6702D19A-5F65-33DD-EADD-354FB4A522F7}"/>
                </a:ext>
              </a:extLst>
            </p:cNvPr>
            <p:cNvGrpSpPr/>
            <p:nvPr/>
          </p:nvGrpSpPr>
          <p:grpSpPr>
            <a:xfrm>
              <a:off x="6044740" y="1352555"/>
              <a:ext cx="78784" cy="78784"/>
              <a:chOff x="6044740" y="1352555"/>
              <a:chExt cx="78784" cy="78784"/>
            </a:xfrm>
          </p:grpSpPr>
          <p:sp>
            <p:nvSpPr>
              <p:cNvPr id="3378" name="Freeform 3377">
                <a:extLst>
                  <a:ext uri="{FF2B5EF4-FFF2-40B4-BE49-F238E27FC236}">
                    <a16:creationId xmlns:a16="http://schemas.microsoft.com/office/drawing/2014/main" id="{E08D098C-BF35-99C4-A0CE-C7202088E88E}"/>
                  </a:ext>
                </a:extLst>
              </p:cNvPr>
              <p:cNvSpPr/>
              <p:nvPr/>
            </p:nvSpPr>
            <p:spPr>
              <a:xfrm>
                <a:off x="6084132" y="135255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79" name="Freeform 3378">
                <a:extLst>
                  <a:ext uri="{FF2B5EF4-FFF2-40B4-BE49-F238E27FC236}">
                    <a16:creationId xmlns:a16="http://schemas.microsoft.com/office/drawing/2014/main" id="{F14664A8-131C-6BE0-66EE-BA622499B499}"/>
                  </a:ext>
                </a:extLst>
              </p:cNvPr>
              <p:cNvSpPr/>
              <p:nvPr/>
            </p:nvSpPr>
            <p:spPr>
              <a:xfrm>
                <a:off x="6044740" y="139194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4" name="Graphic 55">
              <a:extLst>
                <a:ext uri="{FF2B5EF4-FFF2-40B4-BE49-F238E27FC236}">
                  <a16:creationId xmlns:a16="http://schemas.microsoft.com/office/drawing/2014/main" id="{7E68E90B-94BB-0B39-0400-E865840AE371}"/>
                </a:ext>
              </a:extLst>
            </p:cNvPr>
            <p:cNvGrpSpPr/>
            <p:nvPr/>
          </p:nvGrpSpPr>
          <p:grpSpPr>
            <a:xfrm>
              <a:off x="6046011" y="1174655"/>
              <a:ext cx="78784" cy="78784"/>
              <a:chOff x="6046011" y="1174655"/>
              <a:chExt cx="78784" cy="78784"/>
            </a:xfrm>
          </p:grpSpPr>
          <p:sp>
            <p:nvSpPr>
              <p:cNvPr id="3376" name="Freeform 3375">
                <a:extLst>
                  <a:ext uri="{FF2B5EF4-FFF2-40B4-BE49-F238E27FC236}">
                    <a16:creationId xmlns:a16="http://schemas.microsoft.com/office/drawing/2014/main" id="{6512AC8F-2E0F-8682-7589-745755B7F166}"/>
                  </a:ext>
                </a:extLst>
              </p:cNvPr>
              <p:cNvSpPr/>
              <p:nvPr/>
            </p:nvSpPr>
            <p:spPr>
              <a:xfrm>
                <a:off x="6085403" y="117465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77" name="Freeform 3376">
                <a:extLst>
                  <a:ext uri="{FF2B5EF4-FFF2-40B4-BE49-F238E27FC236}">
                    <a16:creationId xmlns:a16="http://schemas.microsoft.com/office/drawing/2014/main" id="{183A641A-DEB6-D2B4-3D33-0636D250F2C4}"/>
                  </a:ext>
                </a:extLst>
              </p:cNvPr>
              <p:cNvSpPr/>
              <p:nvPr/>
            </p:nvSpPr>
            <p:spPr>
              <a:xfrm>
                <a:off x="6046011" y="121404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5" name="Graphic 55">
              <a:extLst>
                <a:ext uri="{FF2B5EF4-FFF2-40B4-BE49-F238E27FC236}">
                  <a16:creationId xmlns:a16="http://schemas.microsoft.com/office/drawing/2014/main" id="{8CFE0AA3-ABEC-4B73-C0E1-ED4283047BFB}"/>
                </a:ext>
              </a:extLst>
            </p:cNvPr>
            <p:cNvGrpSpPr/>
            <p:nvPr/>
          </p:nvGrpSpPr>
          <p:grpSpPr>
            <a:xfrm>
              <a:off x="6028221" y="1174655"/>
              <a:ext cx="78784" cy="78784"/>
              <a:chOff x="6028221" y="1174655"/>
              <a:chExt cx="78784" cy="78784"/>
            </a:xfrm>
          </p:grpSpPr>
          <p:sp>
            <p:nvSpPr>
              <p:cNvPr id="3374" name="Freeform 3373">
                <a:extLst>
                  <a:ext uri="{FF2B5EF4-FFF2-40B4-BE49-F238E27FC236}">
                    <a16:creationId xmlns:a16="http://schemas.microsoft.com/office/drawing/2014/main" id="{33D4856D-A935-EAFF-6171-D33DE2877AC5}"/>
                  </a:ext>
                </a:extLst>
              </p:cNvPr>
              <p:cNvSpPr/>
              <p:nvPr/>
            </p:nvSpPr>
            <p:spPr>
              <a:xfrm>
                <a:off x="6067613" y="117465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75" name="Freeform 3374">
                <a:extLst>
                  <a:ext uri="{FF2B5EF4-FFF2-40B4-BE49-F238E27FC236}">
                    <a16:creationId xmlns:a16="http://schemas.microsoft.com/office/drawing/2014/main" id="{2D180BB0-4B7B-1B92-ABCE-8BE00EE596CA}"/>
                  </a:ext>
                </a:extLst>
              </p:cNvPr>
              <p:cNvSpPr/>
              <p:nvPr/>
            </p:nvSpPr>
            <p:spPr>
              <a:xfrm>
                <a:off x="6028221" y="121404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6" name="Graphic 55">
              <a:extLst>
                <a:ext uri="{FF2B5EF4-FFF2-40B4-BE49-F238E27FC236}">
                  <a16:creationId xmlns:a16="http://schemas.microsoft.com/office/drawing/2014/main" id="{075ECCF8-E406-1E6E-EB1E-377CA5A81130}"/>
                </a:ext>
              </a:extLst>
            </p:cNvPr>
            <p:cNvGrpSpPr/>
            <p:nvPr/>
          </p:nvGrpSpPr>
          <p:grpSpPr>
            <a:xfrm>
              <a:off x="6007889" y="1174655"/>
              <a:ext cx="78784" cy="78784"/>
              <a:chOff x="6007889" y="1174655"/>
              <a:chExt cx="78784" cy="78784"/>
            </a:xfrm>
          </p:grpSpPr>
          <p:sp>
            <p:nvSpPr>
              <p:cNvPr id="3372" name="Freeform 3371">
                <a:extLst>
                  <a:ext uri="{FF2B5EF4-FFF2-40B4-BE49-F238E27FC236}">
                    <a16:creationId xmlns:a16="http://schemas.microsoft.com/office/drawing/2014/main" id="{4FBE4159-9F8F-5BB5-35CE-5A298AF65F05}"/>
                  </a:ext>
                </a:extLst>
              </p:cNvPr>
              <p:cNvSpPr/>
              <p:nvPr/>
            </p:nvSpPr>
            <p:spPr>
              <a:xfrm>
                <a:off x="6047281" y="117465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73" name="Freeform 3372">
                <a:extLst>
                  <a:ext uri="{FF2B5EF4-FFF2-40B4-BE49-F238E27FC236}">
                    <a16:creationId xmlns:a16="http://schemas.microsoft.com/office/drawing/2014/main" id="{A67F7932-C8C4-99F1-6963-68BFB3746119}"/>
                  </a:ext>
                </a:extLst>
              </p:cNvPr>
              <p:cNvSpPr/>
              <p:nvPr/>
            </p:nvSpPr>
            <p:spPr>
              <a:xfrm>
                <a:off x="6007889" y="121404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7" name="Graphic 55">
              <a:extLst>
                <a:ext uri="{FF2B5EF4-FFF2-40B4-BE49-F238E27FC236}">
                  <a16:creationId xmlns:a16="http://schemas.microsoft.com/office/drawing/2014/main" id="{C54489A7-A459-7605-CF5C-C72A68ED93E4}"/>
                </a:ext>
              </a:extLst>
            </p:cNvPr>
            <p:cNvGrpSpPr/>
            <p:nvPr/>
          </p:nvGrpSpPr>
          <p:grpSpPr>
            <a:xfrm>
              <a:off x="6235347" y="1404654"/>
              <a:ext cx="78784" cy="78784"/>
              <a:chOff x="6235347" y="1404654"/>
              <a:chExt cx="78784" cy="78784"/>
            </a:xfrm>
          </p:grpSpPr>
          <p:sp>
            <p:nvSpPr>
              <p:cNvPr id="3370" name="Freeform 3369">
                <a:extLst>
                  <a:ext uri="{FF2B5EF4-FFF2-40B4-BE49-F238E27FC236}">
                    <a16:creationId xmlns:a16="http://schemas.microsoft.com/office/drawing/2014/main" id="{3DDB5C1C-B4AF-4474-17AB-1FE4C39FE75A}"/>
                  </a:ext>
                </a:extLst>
              </p:cNvPr>
              <p:cNvSpPr/>
              <p:nvPr/>
            </p:nvSpPr>
            <p:spPr>
              <a:xfrm>
                <a:off x="6274739" y="140465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71" name="Freeform 3370">
                <a:extLst>
                  <a:ext uri="{FF2B5EF4-FFF2-40B4-BE49-F238E27FC236}">
                    <a16:creationId xmlns:a16="http://schemas.microsoft.com/office/drawing/2014/main" id="{AC26C804-3DCE-B786-4A64-95327E6BFE35}"/>
                  </a:ext>
                </a:extLst>
              </p:cNvPr>
              <p:cNvSpPr/>
              <p:nvPr/>
            </p:nvSpPr>
            <p:spPr>
              <a:xfrm>
                <a:off x="6235347" y="1444046"/>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8" name="Graphic 55">
              <a:extLst>
                <a:ext uri="{FF2B5EF4-FFF2-40B4-BE49-F238E27FC236}">
                  <a16:creationId xmlns:a16="http://schemas.microsoft.com/office/drawing/2014/main" id="{3F20D711-2676-F69A-51AB-133C1C7BE967}"/>
                </a:ext>
              </a:extLst>
            </p:cNvPr>
            <p:cNvGrpSpPr/>
            <p:nvPr/>
          </p:nvGrpSpPr>
          <p:grpSpPr>
            <a:xfrm>
              <a:off x="6808437" y="1456753"/>
              <a:ext cx="78784" cy="78784"/>
              <a:chOff x="6808437" y="1456753"/>
              <a:chExt cx="78784" cy="78784"/>
            </a:xfrm>
          </p:grpSpPr>
          <p:sp>
            <p:nvSpPr>
              <p:cNvPr id="3368" name="Freeform 3367">
                <a:extLst>
                  <a:ext uri="{FF2B5EF4-FFF2-40B4-BE49-F238E27FC236}">
                    <a16:creationId xmlns:a16="http://schemas.microsoft.com/office/drawing/2014/main" id="{EDB432C0-090B-E4E2-2849-645F0A9CA31B}"/>
                  </a:ext>
                </a:extLst>
              </p:cNvPr>
              <p:cNvSpPr/>
              <p:nvPr/>
            </p:nvSpPr>
            <p:spPr>
              <a:xfrm>
                <a:off x="6847829"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69" name="Freeform 3368">
                <a:extLst>
                  <a:ext uri="{FF2B5EF4-FFF2-40B4-BE49-F238E27FC236}">
                    <a16:creationId xmlns:a16="http://schemas.microsoft.com/office/drawing/2014/main" id="{5AB1F150-CCD2-C996-6C28-9F02566623E6}"/>
                  </a:ext>
                </a:extLst>
              </p:cNvPr>
              <p:cNvSpPr/>
              <p:nvPr/>
            </p:nvSpPr>
            <p:spPr>
              <a:xfrm>
                <a:off x="6808437"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9" name="Graphic 55">
              <a:extLst>
                <a:ext uri="{FF2B5EF4-FFF2-40B4-BE49-F238E27FC236}">
                  <a16:creationId xmlns:a16="http://schemas.microsoft.com/office/drawing/2014/main" id="{2ED19AE1-D540-0CCC-8BB5-DE0F9DE0CDD9}"/>
                </a:ext>
              </a:extLst>
            </p:cNvPr>
            <p:cNvGrpSpPr/>
            <p:nvPr/>
          </p:nvGrpSpPr>
          <p:grpSpPr>
            <a:xfrm>
              <a:off x="6824957" y="1456753"/>
              <a:ext cx="78784" cy="78784"/>
              <a:chOff x="6824957" y="1456753"/>
              <a:chExt cx="78784" cy="78784"/>
            </a:xfrm>
          </p:grpSpPr>
          <p:sp>
            <p:nvSpPr>
              <p:cNvPr id="3366" name="Freeform 3365">
                <a:extLst>
                  <a:ext uri="{FF2B5EF4-FFF2-40B4-BE49-F238E27FC236}">
                    <a16:creationId xmlns:a16="http://schemas.microsoft.com/office/drawing/2014/main" id="{FE54DD77-1AB7-9871-7AA3-1B6FCA5AA5C1}"/>
                  </a:ext>
                </a:extLst>
              </p:cNvPr>
              <p:cNvSpPr/>
              <p:nvPr/>
            </p:nvSpPr>
            <p:spPr>
              <a:xfrm>
                <a:off x="6864349"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67" name="Freeform 3366">
                <a:extLst>
                  <a:ext uri="{FF2B5EF4-FFF2-40B4-BE49-F238E27FC236}">
                    <a16:creationId xmlns:a16="http://schemas.microsoft.com/office/drawing/2014/main" id="{FD6EA306-B5C0-B62A-9FEC-39A746647413}"/>
                  </a:ext>
                </a:extLst>
              </p:cNvPr>
              <p:cNvSpPr/>
              <p:nvPr/>
            </p:nvSpPr>
            <p:spPr>
              <a:xfrm>
                <a:off x="6824957"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 name="Graphic 55">
              <a:extLst>
                <a:ext uri="{FF2B5EF4-FFF2-40B4-BE49-F238E27FC236}">
                  <a16:creationId xmlns:a16="http://schemas.microsoft.com/office/drawing/2014/main" id="{919BAEEE-C417-40F5-2B8A-F28ACD8A5E10}"/>
                </a:ext>
              </a:extLst>
            </p:cNvPr>
            <p:cNvGrpSpPr/>
            <p:nvPr/>
          </p:nvGrpSpPr>
          <p:grpSpPr>
            <a:xfrm>
              <a:off x="6967276" y="1456753"/>
              <a:ext cx="78784" cy="78784"/>
              <a:chOff x="6967276" y="1456753"/>
              <a:chExt cx="78784" cy="78784"/>
            </a:xfrm>
          </p:grpSpPr>
          <p:sp>
            <p:nvSpPr>
              <p:cNvPr id="3364" name="Freeform 3363">
                <a:extLst>
                  <a:ext uri="{FF2B5EF4-FFF2-40B4-BE49-F238E27FC236}">
                    <a16:creationId xmlns:a16="http://schemas.microsoft.com/office/drawing/2014/main" id="{F5CD3FE8-E412-E5FE-D13B-C1A7645B31A8}"/>
                  </a:ext>
                </a:extLst>
              </p:cNvPr>
              <p:cNvSpPr/>
              <p:nvPr/>
            </p:nvSpPr>
            <p:spPr>
              <a:xfrm>
                <a:off x="7006668"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65" name="Freeform 3364">
                <a:extLst>
                  <a:ext uri="{FF2B5EF4-FFF2-40B4-BE49-F238E27FC236}">
                    <a16:creationId xmlns:a16="http://schemas.microsoft.com/office/drawing/2014/main" id="{691A5BB2-DC1D-C73F-FAE2-C3B2F73C9946}"/>
                  </a:ext>
                </a:extLst>
              </p:cNvPr>
              <p:cNvSpPr/>
              <p:nvPr/>
            </p:nvSpPr>
            <p:spPr>
              <a:xfrm>
                <a:off x="6967276"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 name="Graphic 55">
              <a:extLst>
                <a:ext uri="{FF2B5EF4-FFF2-40B4-BE49-F238E27FC236}">
                  <a16:creationId xmlns:a16="http://schemas.microsoft.com/office/drawing/2014/main" id="{71B3DD2F-F1A2-067D-1EB2-F55C325D8E4A}"/>
                </a:ext>
              </a:extLst>
            </p:cNvPr>
            <p:cNvGrpSpPr/>
            <p:nvPr/>
          </p:nvGrpSpPr>
          <p:grpSpPr>
            <a:xfrm>
              <a:off x="6995232" y="1456753"/>
              <a:ext cx="78784" cy="78784"/>
              <a:chOff x="6995232" y="1456753"/>
              <a:chExt cx="78784" cy="78784"/>
            </a:xfrm>
          </p:grpSpPr>
          <p:sp>
            <p:nvSpPr>
              <p:cNvPr id="3362" name="Freeform 3361">
                <a:extLst>
                  <a:ext uri="{FF2B5EF4-FFF2-40B4-BE49-F238E27FC236}">
                    <a16:creationId xmlns:a16="http://schemas.microsoft.com/office/drawing/2014/main" id="{4ECA8071-4C8B-D671-F890-40E6D1E3F875}"/>
                  </a:ext>
                </a:extLst>
              </p:cNvPr>
              <p:cNvSpPr/>
              <p:nvPr/>
            </p:nvSpPr>
            <p:spPr>
              <a:xfrm>
                <a:off x="7034624"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63" name="Freeform 3362">
                <a:extLst>
                  <a:ext uri="{FF2B5EF4-FFF2-40B4-BE49-F238E27FC236}">
                    <a16:creationId xmlns:a16="http://schemas.microsoft.com/office/drawing/2014/main" id="{9EB879F7-FF6B-F94D-A6E5-ADE40C3F11B9}"/>
                  </a:ext>
                </a:extLst>
              </p:cNvPr>
              <p:cNvSpPr/>
              <p:nvPr/>
            </p:nvSpPr>
            <p:spPr>
              <a:xfrm>
                <a:off x="6995232"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 name="Graphic 55">
              <a:extLst>
                <a:ext uri="{FF2B5EF4-FFF2-40B4-BE49-F238E27FC236}">
                  <a16:creationId xmlns:a16="http://schemas.microsoft.com/office/drawing/2014/main" id="{25BC8454-CE5F-7F02-F299-3A89A5F12A0A}"/>
                </a:ext>
              </a:extLst>
            </p:cNvPr>
            <p:cNvGrpSpPr/>
            <p:nvPr/>
          </p:nvGrpSpPr>
          <p:grpSpPr>
            <a:xfrm>
              <a:off x="7044790" y="1456753"/>
              <a:ext cx="78784" cy="78784"/>
              <a:chOff x="7044790" y="1456753"/>
              <a:chExt cx="78784" cy="78784"/>
            </a:xfrm>
          </p:grpSpPr>
          <p:sp>
            <p:nvSpPr>
              <p:cNvPr id="3360" name="Freeform 3359">
                <a:extLst>
                  <a:ext uri="{FF2B5EF4-FFF2-40B4-BE49-F238E27FC236}">
                    <a16:creationId xmlns:a16="http://schemas.microsoft.com/office/drawing/2014/main" id="{2E59AAA9-5A1C-CD6C-25CC-BCE189E09549}"/>
                  </a:ext>
                </a:extLst>
              </p:cNvPr>
              <p:cNvSpPr/>
              <p:nvPr/>
            </p:nvSpPr>
            <p:spPr>
              <a:xfrm>
                <a:off x="7084182"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61" name="Freeform 3360">
                <a:extLst>
                  <a:ext uri="{FF2B5EF4-FFF2-40B4-BE49-F238E27FC236}">
                    <a16:creationId xmlns:a16="http://schemas.microsoft.com/office/drawing/2014/main" id="{11654EE5-1817-0D61-2DC3-5FE7EADC2344}"/>
                  </a:ext>
                </a:extLst>
              </p:cNvPr>
              <p:cNvSpPr/>
              <p:nvPr/>
            </p:nvSpPr>
            <p:spPr>
              <a:xfrm>
                <a:off x="7044790"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 name="Graphic 55">
              <a:extLst>
                <a:ext uri="{FF2B5EF4-FFF2-40B4-BE49-F238E27FC236}">
                  <a16:creationId xmlns:a16="http://schemas.microsoft.com/office/drawing/2014/main" id="{481AE747-7B9C-E0A6-ED39-749246436D3C}"/>
                </a:ext>
              </a:extLst>
            </p:cNvPr>
            <p:cNvGrpSpPr/>
            <p:nvPr/>
          </p:nvGrpSpPr>
          <p:grpSpPr>
            <a:xfrm>
              <a:off x="7185838" y="1456753"/>
              <a:ext cx="78784" cy="78784"/>
              <a:chOff x="7185838" y="1456753"/>
              <a:chExt cx="78784" cy="78784"/>
            </a:xfrm>
          </p:grpSpPr>
          <p:sp>
            <p:nvSpPr>
              <p:cNvPr id="3358" name="Freeform 3357">
                <a:extLst>
                  <a:ext uri="{FF2B5EF4-FFF2-40B4-BE49-F238E27FC236}">
                    <a16:creationId xmlns:a16="http://schemas.microsoft.com/office/drawing/2014/main" id="{73D0680E-3F15-5763-EF13-B2DAE5A24CFE}"/>
                  </a:ext>
                </a:extLst>
              </p:cNvPr>
              <p:cNvSpPr/>
              <p:nvPr/>
            </p:nvSpPr>
            <p:spPr>
              <a:xfrm>
                <a:off x="7225231"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59" name="Freeform 3358">
                <a:extLst>
                  <a:ext uri="{FF2B5EF4-FFF2-40B4-BE49-F238E27FC236}">
                    <a16:creationId xmlns:a16="http://schemas.microsoft.com/office/drawing/2014/main" id="{06EEBB70-C5D8-2EF8-E05E-B23EE5616741}"/>
                  </a:ext>
                </a:extLst>
              </p:cNvPr>
              <p:cNvSpPr/>
              <p:nvPr/>
            </p:nvSpPr>
            <p:spPr>
              <a:xfrm>
                <a:off x="7185838"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 name="Graphic 55">
              <a:extLst>
                <a:ext uri="{FF2B5EF4-FFF2-40B4-BE49-F238E27FC236}">
                  <a16:creationId xmlns:a16="http://schemas.microsoft.com/office/drawing/2014/main" id="{99761AF0-DDAE-E6A7-CC72-AE18A9CE09F7}"/>
                </a:ext>
              </a:extLst>
            </p:cNvPr>
            <p:cNvGrpSpPr/>
            <p:nvPr/>
          </p:nvGrpSpPr>
          <p:grpSpPr>
            <a:xfrm>
              <a:off x="7203628" y="1456753"/>
              <a:ext cx="78784" cy="78784"/>
              <a:chOff x="7203628" y="1456753"/>
              <a:chExt cx="78784" cy="78784"/>
            </a:xfrm>
          </p:grpSpPr>
          <p:sp>
            <p:nvSpPr>
              <p:cNvPr id="3356" name="Freeform 3355">
                <a:extLst>
                  <a:ext uri="{FF2B5EF4-FFF2-40B4-BE49-F238E27FC236}">
                    <a16:creationId xmlns:a16="http://schemas.microsoft.com/office/drawing/2014/main" id="{F1CBFDB8-E729-DBB9-E276-F882BD5EF24F}"/>
                  </a:ext>
                </a:extLst>
              </p:cNvPr>
              <p:cNvSpPr/>
              <p:nvPr/>
            </p:nvSpPr>
            <p:spPr>
              <a:xfrm>
                <a:off x="7243020"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57" name="Freeform 3356">
                <a:extLst>
                  <a:ext uri="{FF2B5EF4-FFF2-40B4-BE49-F238E27FC236}">
                    <a16:creationId xmlns:a16="http://schemas.microsoft.com/office/drawing/2014/main" id="{B99A839B-3EFC-2DBA-18F1-6E72AD356AF9}"/>
                  </a:ext>
                </a:extLst>
              </p:cNvPr>
              <p:cNvSpPr/>
              <p:nvPr/>
            </p:nvSpPr>
            <p:spPr>
              <a:xfrm>
                <a:off x="7203628"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 name="Graphic 55">
              <a:extLst>
                <a:ext uri="{FF2B5EF4-FFF2-40B4-BE49-F238E27FC236}">
                  <a16:creationId xmlns:a16="http://schemas.microsoft.com/office/drawing/2014/main" id="{B0E3CA6E-9312-233C-9C36-AFA654475F2C}"/>
                </a:ext>
              </a:extLst>
            </p:cNvPr>
            <p:cNvGrpSpPr/>
            <p:nvPr/>
          </p:nvGrpSpPr>
          <p:grpSpPr>
            <a:xfrm>
              <a:off x="7264623" y="1456753"/>
              <a:ext cx="78784" cy="78784"/>
              <a:chOff x="7264623" y="1456753"/>
              <a:chExt cx="78784" cy="78784"/>
            </a:xfrm>
          </p:grpSpPr>
          <p:sp>
            <p:nvSpPr>
              <p:cNvPr id="3354" name="Freeform 3353">
                <a:extLst>
                  <a:ext uri="{FF2B5EF4-FFF2-40B4-BE49-F238E27FC236}">
                    <a16:creationId xmlns:a16="http://schemas.microsoft.com/office/drawing/2014/main" id="{E0119F6F-E407-D48C-94E1-68A2BFE326D3}"/>
                  </a:ext>
                </a:extLst>
              </p:cNvPr>
              <p:cNvSpPr/>
              <p:nvPr/>
            </p:nvSpPr>
            <p:spPr>
              <a:xfrm>
                <a:off x="7304015"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55" name="Freeform 3354">
                <a:extLst>
                  <a:ext uri="{FF2B5EF4-FFF2-40B4-BE49-F238E27FC236}">
                    <a16:creationId xmlns:a16="http://schemas.microsoft.com/office/drawing/2014/main" id="{8324CB21-4AEA-D54E-FE55-B182DA49BAC9}"/>
                  </a:ext>
                </a:extLst>
              </p:cNvPr>
              <p:cNvSpPr/>
              <p:nvPr/>
            </p:nvSpPr>
            <p:spPr>
              <a:xfrm>
                <a:off x="7264623"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6" name="Graphic 55">
              <a:extLst>
                <a:ext uri="{FF2B5EF4-FFF2-40B4-BE49-F238E27FC236}">
                  <a16:creationId xmlns:a16="http://schemas.microsoft.com/office/drawing/2014/main" id="{6D2AD06F-C4CF-0D11-7DC4-54FED762D4E8}"/>
                </a:ext>
              </a:extLst>
            </p:cNvPr>
            <p:cNvGrpSpPr/>
            <p:nvPr/>
          </p:nvGrpSpPr>
          <p:grpSpPr>
            <a:xfrm>
              <a:off x="7351031" y="1456753"/>
              <a:ext cx="78784" cy="78784"/>
              <a:chOff x="7351031" y="1456753"/>
              <a:chExt cx="78784" cy="78784"/>
            </a:xfrm>
          </p:grpSpPr>
          <p:sp>
            <p:nvSpPr>
              <p:cNvPr id="3352" name="Freeform 3351">
                <a:extLst>
                  <a:ext uri="{FF2B5EF4-FFF2-40B4-BE49-F238E27FC236}">
                    <a16:creationId xmlns:a16="http://schemas.microsoft.com/office/drawing/2014/main" id="{0B0E8ED3-3EA7-2FE7-868A-9113D1B03F7E}"/>
                  </a:ext>
                </a:extLst>
              </p:cNvPr>
              <p:cNvSpPr/>
              <p:nvPr/>
            </p:nvSpPr>
            <p:spPr>
              <a:xfrm>
                <a:off x="7390423"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53" name="Freeform 3352">
                <a:extLst>
                  <a:ext uri="{FF2B5EF4-FFF2-40B4-BE49-F238E27FC236}">
                    <a16:creationId xmlns:a16="http://schemas.microsoft.com/office/drawing/2014/main" id="{987B5A34-3E45-2D29-5514-3B8EDA2EAE05}"/>
                  </a:ext>
                </a:extLst>
              </p:cNvPr>
              <p:cNvSpPr/>
              <p:nvPr/>
            </p:nvSpPr>
            <p:spPr>
              <a:xfrm>
                <a:off x="7351031"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7" name="Graphic 55">
              <a:extLst>
                <a:ext uri="{FF2B5EF4-FFF2-40B4-BE49-F238E27FC236}">
                  <a16:creationId xmlns:a16="http://schemas.microsoft.com/office/drawing/2014/main" id="{3B3CB84C-96BD-A10B-840E-AA585BF18FF7}"/>
                </a:ext>
              </a:extLst>
            </p:cNvPr>
            <p:cNvGrpSpPr/>
            <p:nvPr/>
          </p:nvGrpSpPr>
          <p:grpSpPr>
            <a:xfrm>
              <a:off x="7381528" y="1456753"/>
              <a:ext cx="78784" cy="78784"/>
              <a:chOff x="7381528" y="1456753"/>
              <a:chExt cx="78784" cy="78784"/>
            </a:xfrm>
          </p:grpSpPr>
          <p:sp>
            <p:nvSpPr>
              <p:cNvPr id="3350" name="Freeform 3349">
                <a:extLst>
                  <a:ext uri="{FF2B5EF4-FFF2-40B4-BE49-F238E27FC236}">
                    <a16:creationId xmlns:a16="http://schemas.microsoft.com/office/drawing/2014/main" id="{0538E578-0138-91A7-EB5E-76A878025FBB}"/>
                  </a:ext>
                </a:extLst>
              </p:cNvPr>
              <p:cNvSpPr/>
              <p:nvPr/>
            </p:nvSpPr>
            <p:spPr>
              <a:xfrm>
                <a:off x="7420920" y="1456753"/>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51" name="Freeform 3350">
                <a:extLst>
                  <a:ext uri="{FF2B5EF4-FFF2-40B4-BE49-F238E27FC236}">
                    <a16:creationId xmlns:a16="http://schemas.microsoft.com/office/drawing/2014/main" id="{D1A54E5D-122C-565B-ED52-DB5E8C697CD7}"/>
                  </a:ext>
                </a:extLst>
              </p:cNvPr>
              <p:cNvSpPr/>
              <p:nvPr/>
            </p:nvSpPr>
            <p:spPr>
              <a:xfrm>
                <a:off x="7381528" y="1496145"/>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8" name="Graphic 55">
              <a:extLst>
                <a:ext uri="{FF2B5EF4-FFF2-40B4-BE49-F238E27FC236}">
                  <a16:creationId xmlns:a16="http://schemas.microsoft.com/office/drawing/2014/main" id="{B9B31762-62CA-C12D-71B2-316911D1E438}"/>
                </a:ext>
              </a:extLst>
            </p:cNvPr>
            <p:cNvGrpSpPr/>
            <p:nvPr/>
          </p:nvGrpSpPr>
          <p:grpSpPr>
            <a:xfrm>
              <a:off x="7410754" y="1596531"/>
              <a:ext cx="78784" cy="78784"/>
              <a:chOff x="7410754" y="1596531"/>
              <a:chExt cx="78784" cy="78784"/>
            </a:xfrm>
          </p:grpSpPr>
          <p:sp>
            <p:nvSpPr>
              <p:cNvPr id="3348" name="Freeform 3347">
                <a:extLst>
                  <a:ext uri="{FF2B5EF4-FFF2-40B4-BE49-F238E27FC236}">
                    <a16:creationId xmlns:a16="http://schemas.microsoft.com/office/drawing/2014/main" id="{A3C71525-2BBA-47C0-42A1-7A4763381FC4}"/>
                  </a:ext>
                </a:extLst>
              </p:cNvPr>
              <p:cNvSpPr/>
              <p:nvPr/>
            </p:nvSpPr>
            <p:spPr>
              <a:xfrm>
                <a:off x="7450146" y="159653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49" name="Freeform 3348">
                <a:extLst>
                  <a:ext uri="{FF2B5EF4-FFF2-40B4-BE49-F238E27FC236}">
                    <a16:creationId xmlns:a16="http://schemas.microsoft.com/office/drawing/2014/main" id="{58E51D78-09A2-80EB-1403-82D5F47B5C6A}"/>
                  </a:ext>
                </a:extLst>
              </p:cNvPr>
              <p:cNvSpPr/>
              <p:nvPr/>
            </p:nvSpPr>
            <p:spPr>
              <a:xfrm>
                <a:off x="7410754" y="163592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9" name="Graphic 55">
              <a:extLst>
                <a:ext uri="{FF2B5EF4-FFF2-40B4-BE49-F238E27FC236}">
                  <a16:creationId xmlns:a16="http://schemas.microsoft.com/office/drawing/2014/main" id="{7FA8FBB6-7F50-2A37-F419-5FF57B4FC6A8}"/>
                </a:ext>
              </a:extLst>
            </p:cNvPr>
            <p:cNvGrpSpPr/>
            <p:nvPr/>
          </p:nvGrpSpPr>
          <p:grpSpPr>
            <a:xfrm>
              <a:off x="7574676" y="1596531"/>
              <a:ext cx="78784" cy="78784"/>
              <a:chOff x="7574676" y="1596531"/>
              <a:chExt cx="78784" cy="78784"/>
            </a:xfrm>
          </p:grpSpPr>
          <p:sp>
            <p:nvSpPr>
              <p:cNvPr id="3346" name="Freeform 3345">
                <a:extLst>
                  <a:ext uri="{FF2B5EF4-FFF2-40B4-BE49-F238E27FC236}">
                    <a16:creationId xmlns:a16="http://schemas.microsoft.com/office/drawing/2014/main" id="{433D66ED-F7CD-3C25-637F-96FA2ED5BBFE}"/>
                  </a:ext>
                </a:extLst>
              </p:cNvPr>
              <p:cNvSpPr/>
              <p:nvPr/>
            </p:nvSpPr>
            <p:spPr>
              <a:xfrm>
                <a:off x="7614068" y="159653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47" name="Freeform 3346">
                <a:extLst>
                  <a:ext uri="{FF2B5EF4-FFF2-40B4-BE49-F238E27FC236}">
                    <a16:creationId xmlns:a16="http://schemas.microsoft.com/office/drawing/2014/main" id="{FEE85302-7FBA-2E8E-E3C1-8395B58DAA97}"/>
                  </a:ext>
                </a:extLst>
              </p:cNvPr>
              <p:cNvSpPr/>
              <p:nvPr/>
            </p:nvSpPr>
            <p:spPr>
              <a:xfrm>
                <a:off x="7574676" y="163592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50" name="Graphic 55">
              <a:extLst>
                <a:ext uri="{FF2B5EF4-FFF2-40B4-BE49-F238E27FC236}">
                  <a16:creationId xmlns:a16="http://schemas.microsoft.com/office/drawing/2014/main" id="{3B515DB7-800A-85C4-3E29-C47EE09A2ED0}"/>
                </a:ext>
              </a:extLst>
            </p:cNvPr>
            <p:cNvGrpSpPr/>
            <p:nvPr/>
          </p:nvGrpSpPr>
          <p:grpSpPr>
            <a:xfrm>
              <a:off x="7586112" y="1596531"/>
              <a:ext cx="78784" cy="78784"/>
              <a:chOff x="7586112" y="1596531"/>
              <a:chExt cx="78784" cy="78784"/>
            </a:xfrm>
          </p:grpSpPr>
          <p:sp>
            <p:nvSpPr>
              <p:cNvPr id="3344" name="Freeform 3343">
                <a:extLst>
                  <a:ext uri="{FF2B5EF4-FFF2-40B4-BE49-F238E27FC236}">
                    <a16:creationId xmlns:a16="http://schemas.microsoft.com/office/drawing/2014/main" id="{7079196B-BDF7-562C-FF67-7ED062FBE63F}"/>
                  </a:ext>
                </a:extLst>
              </p:cNvPr>
              <p:cNvSpPr/>
              <p:nvPr/>
            </p:nvSpPr>
            <p:spPr>
              <a:xfrm>
                <a:off x="7625505" y="159653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45" name="Freeform 3344">
                <a:extLst>
                  <a:ext uri="{FF2B5EF4-FFF2-40B4-BE49-F238E27FC236}">
                    <a16:creationId xmlns:a16="http://schemas.microsoft.com/office/drawing/2014/main" id="{D4306158-61E1-3A79-703D-0F47386D30E9}"/>
                  </a:ext>
                </a:extLst>
              </p:cNvPr>
              <p:cNvSpPr/>
              <p:nvPr/>
            </p:nvSpPr>
            <p:spPr>
              <a:xfrm>
                <a:off x="7586112" y="163592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51" name="Graphic 55">
              <a:extLst>
                <a:ext uri="{FF2B5EF4-FFF2-40B4-BE49-F238E27FC236}">
                  <a16:creationId xmlns:a16="http://schemas.microsoft.com/office/drawing/2014/main" id="{99FF6E7A-4437-9EDF-D458-D2E2E6EF23D0}"/>
                </a:ext>
              </a:extLst>
            </p:cNvPr>
            <p:cNvGrpSpPr/>
            <p:nvPr/>
          </p:nvGrpSpPr>
          <p:grpSpPr>
            <a:xfrm>
              <a:off x="7602632" y="1596531"/>
              <a:ext cx="78784" cy="78784"/>
              <a:chOff x="7602632" y="1596531"/>
              <a:chExt cx="78784" cy="78784"/>
            </a:xfrm>
          </p:grpSpPr>
          <p:sp>
            <p:nvSpPr>
              <p:cNvPr id="3342" name="Freeform 3341">
                <a:extLst>
                  <a:ext uri="{FF2B5EF4-FFF2-40B4-BE49-F238E27FC236}">
                    <a16:creationId xmlns:a16="http://schemas.microsoft.com/office/drawing/2014/main" id="{6A234376-50DF-30E0-687B-A74914AF4C27}"/>
                  </a:ext>
                </a:extLst>
              </p:cNvPr>
              <p:cNvSpPr/>
              <p:nvPr/>
            </p:nvSpPr>
            <p:spPr>
              <a:xfrm>
                <a:off x="7642024" y="159653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43" name="Freeform 3342">
                <a:extLst>
                  <a:ext uri="{FF2B5EF4-FFF2-40B4-BE49-F238E27FC236}">
                    <a16:creationId xmlns:a16="http://schemas.microsoft.com/office/drawing/2014/main" id="{EDFBB3CB-54BC-83CD-78B9-6AB0418CC887}"/>
                  </a:ext>
                </a:extLst>
              </p:cNvPr>
              <p:cNvSpPr/>
              <p:nvPr/>
            </p:nvSpPr>
            <p:spPr>
              <a:xfrm>
                <a:off x="7602632" y="163592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52" name="Graphic 55">
              <a:extLst>
                <a:ext uri="{FF2B5EF4-FFF2-40B4-BE49-F238E27FC236}">
                  <a16:creationId xmlns:a16="http://schemas.microsoft.com/office/drawing/2014/main" id="{71ED0498-4387-65E9-9D85-863D614AB022}"/>
                </a:ext>
              </a:extLst>
            </p:cNvPr>
            <p:cNvGrpSpPr/>
            <p:nvPr/>
          </p:nvGrpSpPr>
          <p:grpSpPr>
            <a:xfrm>
              <a:off x="7762741" y="1596531"/>
              <a:ext cx="78784" cy="78784"/>
              <a:chOff x="7762741" y="1596531"/>
              <a:chExt cx="78784" cy="78784"/>
            </a:xfrm>
          </p:grpSpPr>
          <p:sp>
            <p:nvSpPr>
              <p:cNvPr id="3340" name="Freeform 3339">
                <a:extLst>
                  <a:ext uri="{FF2B5EF4-FFF2-40B4-BE49-F238E27FC236}">
                    <a16:creationId xmlns:a16="http://schemas.microsoft.com/office/drawing/2014/main" id="{EEB08735-2B58-6D32-E95B-2CEC8D20A6C7}"/>
                  </a:ext>
                </a:extLst>
              </p:cNvPr>
              <p:cNvSpPr/>
              <p:nvPr/>
            </p:nvSpPr>
            <p:spPr>
              <a:xfrm>
                <a:off x="7802133" y="159653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41" name="Freeform 3340">
                <a:extLst>
                  <a:ext uri="{FF2B5EF4-FFF2-40B4-BE49-F238E27FC236}">
                    <a16:creationId xmlns:a16="http://schemas.microsoft.com/office/drawing/2014/main" id="{C0FCDA04-C705-7D6B-2A1D-59DC1380884F}"/>
                  </a:ext>
                </a:extLst>
              </p:cNvPr>
              <p:cNvSpPr/>
              <p:nvPr/>
            </p:nvSpPr>
            <p:spPr>
              <a:xfrm>
                <a:off x="7762741" y="163592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53" name="Graphic 55">
              <a:extLst>
                <a:ext uri="{FF2B5EF4-FFF2-40B4-BE49-F238E27FC236}">
                  <a16:creationId xmlns:a16="http://schemas.microsoft.com/office/drawing/2014/main" id="{5F21DDEA-3C68-C104-EAD9-B12332AE07CB}"/>
                </a:ext>
              </a:extLst>
            </p:cNvPr>
            <p:cNvGrpSpPr/>
            <p:nvPr/>
          </p:nvGrpSpPr>
          <p:grpSpPr>
            <a:xfrm>
              <a:off x="7836443" y="1596531"/>
              <a:ext cx="78784" cy="78784"/>
              <a:chOff x="7836443" y="1596531"/>
              <a:chExt cx="78784" cy="78784"/>
            </a:xfrm>
          </p:grpSpPr>
          <p:sp>
            <p:nvSpPr>
              <p:cNvPr id="3338" name="Freeform 3337">
                <a:extLst>
                  <a:ext uri="{FF2B5EF4-FFF2-40B4-BE49-F238E27FC236}">
                    <a16:creationId xmlns:a16="http://schemas.microsoft.com/office/drawing/2014/main" id="{5D79AE90-93A4-C1FE-DEAA-E210CA6BF969}"/>
                  </a:ext>
                </a:extLst>
              </p:cNvPr>
              <p:cNvSpPr/>
              <p:nvPr/>
            </p:nvSpPr>
            <p:spPr>
              <a:xfrm>
                <a:off x="7875835" y="159653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39" name="Freeform 3338">
                <a:extLst>
                  <a:ext uri="{FF2B5EF4-FFF2-40B4-BE49-F238E27FC236}">
                    <a16:creationId xmlns:a16="http://schemas.microsoft.com/office/drawing/2014/main" id="{0D0DB833-DB62-9ABD-61EA-0C2D65D2CBFF}"/>
                  </a:ext>
                </a:extLst>
              </p:cNvPr>
              <p:cNvSpPr/>
              <p:nvPr/>
            </p:nvSpPr>
            <p:spPr>
              <a:xfrm>
                <a:off x="7836443" y="163592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54" name="Graphic 55">
              <a:extLst>
                <a:ext uri="{FF2B5EF4-FFF2-40B4-BE49-F238E27FC236}">
                  <a16:creationId xmlns:a16="http://schemas.microsoft.com/office/drawing/2014/main" id="{9647EFA0-B7AA-5C99-E115-E9FB57C4EA5A}"/>
                </a:ext>
              </a:extLst>
            </p:cNvPr>
            <p:cNvGrpSpPr/>
            <p:nvPr/>
          </p:nvGrpSpPr>
          <p:grpSpPr>
            <a:xfrm>
              <a:off x="7992740" y="1596531"/>
              <a:ext cx="78784" cy="78784"/>
              <a:chOff x="7992740" y="1596531"/>
              <a:chExt cx="78784" cy="78784"/>
            </a:xfrm>
          </p:grpSpPr>
          <p:sp>
            <p:nvSpPr>
              <p:cNvPr id="3336" name="Freeform 3335">
                <a:extLst>
                  <a:ext uri="{FF2B5EF4-FFF2-40B4-BE49-F238E27FC236}">
                    <a16:creationId xmlns:a16="http://schemas.microsoft.com/office/drawing/2014/main" id="{E985830E-59A7-8EA3-CAD0-CE041D3435DA}"/>
                  </a:ext>
                </a:extLst>
              </p:cNvPr>
              <p:cNvSpPr/>
              <p:nvPr/>
            </p:nvSpPr>
            <p:spPr>
              <a:xfrm>
                <a:off x="8032132" y="159653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37" name="Freeform 3336">
                <a:extLst>
                  <a:ext uri="{FF2B5EF4-FFF2-40B4-BE49-F238E27FC236}">
                    <a16:creationId xmlns:a16="http://schemas.microsoft.com/office/drawing/2014/main" id="{CB442B20-5AE1-0177-AC21-7BE658EDD8F8}"/>
                  </a:ext>
                </a:extLst>
              </p:cNvPr>
              <p:cNvSpPr/>
              <p:nvPr/>
            </p:nvSpPr>
            <p:spPr>
              <a:xfrm>
                <a:off x="7992740" y="163592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55" name="Graphic 55">
              <a:extLst>
                <a:ext uri="{FF2B5EF4-FFF2-40B4-BE49-F238E27FC236}">
                  <a16:creationId xmlns:a16="http://schemas.microsoft.com/office/drawing/2014/main" id="{CCC8D312-B675-0F25-FD99-C8FD25853B1A}"/>
                </a:ext>
              </a:extLst>
            </p:cNvPr>
            <p:cNvGrpSpPr/>
            <p:nvPr/>
          </p:nvGrpSpPr>
          <p:grpSpPr>
            <a:xfrm>
              <a:off x="7875835" y="1754099"/>
              <a:ext cx="78784" cy="78784"/>
              <a:chOff x="7875835" y="1754099"/>
              <a:chExt cx="78784" cy="78784"/>
            </a:xfrm>
          </p:grpSpPr>
          <p:sp>
            <p:nvSpPr>
              <p:cNvPr id="3334" name="Freeform 3333">
                <a:extLst>
                  <a:ext uri="{FF2B5EF4-FFF2-40B4-BE49-F238E27FC236}">
                    <a16:creationId xmlns:a16="http://schemas.microsoft.com/office/drawing/2014/main" id="{D94FB06D-EF63-D7EF-5341-674869EEBE66}"/>
                  </a:ext>
                </a:extLst>
              </p:cNvPr>
              <p:cNvSpPr/>
              <p:nvPr/>
            </p:nvSpPr>
            <p:spPr>
              <a:xfrm>
                <a:off x="7915227"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35" name="Freeform 3334">
                <a:extLst>
                  <a:ext uri="{FF2B5EF4-FFF2-40B4-BE49-F238E27FC236}">
                    <a16:creationId xmlns:a16="http://schemas.microsoft.com/office/drawing/2014/main" id="{ABEA1B9E-8038-2787-23F6-F66DB8D90858}"/>
                  </a:ext>
                </a:extLst>
              </p:cNvPr>
              <p:cNvSpPr/>
              <p:nvPr/>
            </p:nvSpPr>
            <p:spPr>
              <a:xfrm>
                <a:off x="7875835"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56" name="Graphic 55">
              <a:extLst>
                <a:ext uri="{FF2B5EF4-FFF2-40B4-BE49-F238E27FC236}">
                  <a16:creationId xmlns:a16="http://schemas.microsoft.com/office/drawing/2014/main" id="{B7F191A4-F2A2-1268-0341-44EA2ED35E8E}"/>
                </a:ext>
              </a:extLst>
            </p:cNvPr>
            <p:cNvGrpSpPr/>
            <p:nvPr/>
          </p:nvGrpSpPr>
          <p:grpSpPr>
            <a:xfrm>
              <a:off x="7791968" y="1754099"/>
              <a:ext cx="78784" cy="78784"/>
              <a:chOff x="7791968" y="1754099"/>
              <a:chExt cx="78784" cy="78784"/>
            </a:xfrm>
          </p:grpSpPr>
          <p:sp>
            <p:nvSpPr>
              <p:cNvPr id="3332" name="Freeform 3331">
                <a:extLst>
                  <a:ext uri="{FF2B5EF4-FFF2-40B4-BE49-F238E27FC236}">
                    <a16:creationId xmlns:a16="http://schemas.microsoft.com/office/drawing/2014/main" id="{9166D7DF-E4A9-7C01-C3E3-079F9C554CFE}"/>
                  </a:ext>
                </a:extLst>
              </p:cNvPr>
              <p:cNvSpPr/>
              <p:nvPr/>
            </p:nvSpPr>
            <p:spPr>
              <a:xfrm>
                <a:off x="7831360"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33" name="Freeform 3332">
                <a:extLst>
                  <a:ext uri="{FF2B5EF4-FFF2-40B4-BE49-F238E27FC236}">
                    <a16:creationId xmlns:a16="http://schemas.microsoft.com/office/drawing/2014/main" id="{96D067A8-D641-2134-2670-88B0D2426378}"/>
                  </a:ext>
                </a:extLst>
              </p:cNvPr>
              <p:cNvSpPr/>
              <p:nvPr/>
            </p:nvSpPr>
            <p:spPr>
              <a:xfrm>
                <a:off x="7791968"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57" name="Graphic 55">
              <a:extLst>
                <a:ext uri="{FF2B5EF4-FFF2-40B4-BE49-F238E27FC236}">
                  <a16:creationId xmlns:a16="http://schemas.microsoft.com/office/drawing/2014/main" id="{AEFF31BD-CCBA-84EB-29A8-9B192CB7A5AB}"/>
                </a:ext>
              </a:extLst>
            </p:cNvPr>
            <p:cNvGrpSpPr/>
            <p:nvPr/>
          </p:nvGrpSpPr>
          <p:grpSpPr>
            <a:xfrm>
              <a:off x="7775448" y="1754099"/>
              <a:ext cx="78784" cy="78784"/>
              <a:chOff x="7775448" y="1754099"/>
              <a:chExt cx="78784" cy="78784"/>
            </a:xfrm>
          </p:grpSpPr>
          <p:sp>
            <p:nvSpPr>
              <p:cNvPr id="3330" name="Freeform 3329">
                <a:extLst>
                  <a:ext uri="{FF2B5EF4-FFF2-40B4-BE49-F238E27FC236}">
                    <a16:creationId xmlns:a16="http://schemas.microsoft.com/office/drawing/2014/main" id="{C51C23E8-B698-84CC-453E-55D7BE693970}"/>
                  </a:ext>
                </a:extLst>
              </p:cNvPr>
              <p:cNvSpPr/>
              <p:nvPr/>
            </p:nvSpPr>
            <p:spPr>
              <a:xfrm>
                <a:off x="7814840"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31" name="Freeform 3330">
                <a:extLst>
                  <a:ext uri="{FF2B5EF4-FFF2-40B4-BE49-F238E27FC236}">
                    <a16:creationId xmlns:a16="http://schemas.microsoft.com/office/drawing/2014/main" id="{05E78760-C405-6B48-CECE-AEE12AB1D7AE}"/>
                  </a:ext>
                </a:extLst>
              </p:cNvPr>
              <p:cNvSpPr/>
              <p:nvPr/>
            </p:nvSpPr>
            <p:spPr>
              <a:xfrm>
                <a:off x="7775448"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58" name="Graphic 55">
              <a:extLst>
                <a:ext uri="{FF2B5EF4-FFF2-40B4-BE49-F238E27FC236}">
                  <a16:creationId xmlns:a16="http://schemas.microsoft.com/office/drawing/2014/main" id="{76C11F55-106A-0F7E-54B8-2DED1CC6833D}"/>
                </a:ext>
              </a:extLst>
            </p:cNvPr>
            <p:cNvGrpSpPr/>
            <p:nvPr/>
          </p:nvGrpSpPr>
          <p:grpSpPr>
            <a:xfrm>
              <a:off x="7595007" y="1754099"/>
              <a:ext cx="78784" cy="78784"/>
              <a:chOff x="7595007" y="1754099"/>
              <a:chExt cx="78784" cy="78784"/>
            </a:xfrm>
          </p:grpSpPr>
          <p:sp>
            <p:nvSpPr>
              <p:cNvPr id="3328" name="Freeform 3327">
                <a:extLst>
                  <a:ext uri="{FF2B5EF4-FFF2-40B4-BE49-F238E27FC236}">
                    <a16:creationId xmlns:a16="http://schemas.microsoft.com/office/drawing/2014/main" id="{08929D12-9002-2049-9384-32ECEF1A6FFF}"/>
                  </a:ext>
                </a:extLst>
              </p:cNvPr>
              <p:cNvSpPr/>
              <p:nvPr/>
            </p:nvSpPr>
            <p:spPr>
              <a:xfrm>
                <a:off x="7634399"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29" name="Freeform 3328">
                <a:extLst>
                  <a:ext uri="{FF2B5EF4-FFF2-40B4-BE49-F238E27FC236}">
                    <a16:creationId xmlns:a16="http://schemas.microsoft.com/office/drawing/2014/main" id="{39E11B95-570C-0F44-F917-F9D42CB8D58A}"/>
                  </a:ext>
                </a:extLst>
              </p:cNvPr>
              <p:cNvSpPr/>
              <p:nvPr/>
            </p:nvSpPr>
            <p:spPr>
              <a:xfrm>
                <a:off x="7595007"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59" name="Graphic 55">
              <a:extLst>
                <a:ext uri="{FF2B5EF4-FFF2-40B4-BE49-F238E27FC236}">
                  <a16:creationId xmlns:a16="http://schemas.microsoft.com/office/drawing/2014/main" id="{7ADB04B9-25A1-7759-F198-CD5A7D2EEBA2}"/>
                </a:ext>
              </a:extLst>
            </p:cNvPr>
            <p:cNvGrpSpPr/>
            <p:nvPr/>
          </p:nvGrpSpPr>
          <p:grpSpPr>
            <a:xfrm>
              <a:off x="7431086" y="1754099"/>
              <a:ext cx="78784" cy="78784"/>
              <a:chOff x="7431086" y="1754099"/>
              <a:chExt cx="78784" cy="78784"/>
            </a:xfrm>
          </p:grpSpPr>
          <p:sp>
            <p:nvSpPr>
              <p:cNvPr id="2638" name="Freeform 2637">
                <a:extLst>
                  <a:ext uri="{FF2B5EF4-FFF2-40B4-BE49-F238E27FC236}">
                    <a16:creationId xmlns:a16="http://schemas.microsoft.com/office/drawing/2014/main" id="{BA7C9F86-44E5-E3AA-8397-0EF2A223DE79}"/>
                  </a:ext>
                </a:extLst>
              </p:cNvPr>
              <p:cNvSpPr/>
              <p:nvPr/>
            </p:nvSpPr>
            <p:spPr>
              <a:xfrm>
                <a:off x="7470478"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44" name="Freeform 2643">
                <a:extLst>
                  <a:ext uri="{FF2B5EF4-FFF2-40B4-BE49-F238E27FC236}">
                    <a16:creationId xmlns:a16="http://schemas.microsoft.com/office/drawing/2014/main" id="{1743629E-2F64-1F68-7F34-39FC9CF7CD5B}"/>
                  </a:ext>
                </a:extLst>
              </p:cNvPr>
              <p:cNvSpPr/>
              <p:nvPr/>
            </p:nvSpPr>
            <p:spPr>
              <a:xfrm>
                <a:off x="7431086"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60" name="Graphic 55">
              <a:extLst>
                <a:ext uri="{FF2B5EF4-FFF2-40B4-BE49-F238E27FC236}">
                  <a16:creationId xmlns:a16="http://schemas.microsoft.com/office/drawing/2014/main" id="{EBBB71AA-18F1-ED0F-DA31-53D283430A1A}"/>
                </a:ext>
              </a:extLst>
            </p:cNvPr>
            <p:cNvGrpSpPr/>
            <p:nvPr/>
          </p:nvGrpSpPr>
          <p:grpSpPr>
            <a:xfrm>
              <a:off x="7410754" y="1754099"/>
              <a:ext cx="78784" cy="78784"/>
              <a:chOff x="7410754" y="1754099"/>
              <a:chExt cx="78784" cy="78784"/>
            </a:xfrm>
          </p:grpSpPr>
          <p:sp>
            <p:nvSpPr>
              <p:cNvPr id="2636" name="Freeform 2635">
                <a:extLst>
                  <a:ext uri="{FF2B5EF4-FFF2-40B4-BE49-F238E27FC236}">
                    <a16:creationId xmlns:a16="http://schemas.microsoft.com/office/drawing/2014/main" id="{E853B972-84C5-88F2-C21D-CC0A6B6A0E46}"/>
                  </a:ext>
                </a:extLst>
              </p:cNvPr>
              <p:cNvSpPr/>
              <p:nvPr/>
            </p:nvSpPr>
            <p:spPr>
              <a:xfrm>
                <a:off x="7450146"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37" name="Freeform 2636">
                <a:extLst>
                  <a:ext uri="{FF2B5EF4-FFF2-40B4-BE49-F238E27FC236}">
                    <a16:creationId xmlns:a16="http://schemas.microsoft.com/office/drawing/2014/main" id="{3DE275A7-EF25-1AFB-E84E-CC453C7EA6F4}"/>
                  </a:ext>
                </a:extLst>
              </p:cNvPr>
              <p:cNvSpPr/>
              <p:nvPr/>
            </p:nvSpPr>
            <p:spPr>
              <a:xfrm>
                <a:off x="7410754"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61" name="Graphic 55">
              <a:extLst>
                <a:ext uri="{FF2B5EF4-FFF2-40B4-BE49-F238E27FC236}">
                  <a16:creationId xmlns:a16="http://schemas.microsoft.com/office/drawing/2014/main" id="{A396E3CF-6610-509B-4AFE-6F6E7742CEF9}"/>
                </a:ext>
              </a:extLst>
            </p:cNvPr>
            <p:cNvGrpSpPr/>
            <p:nvPr/>
          </p:nvGrpSpPr>
          <p:grpSpPr>
            <a:xfrm>
              <a:off x="7385340" y="1663879"/>
              <a:ext cx="78784" cy="78784"/>
              <a:chOff x="7385340" y="1663879"/>
              <a:chExt cx="78784" cy="78784"/>
            </a:xfrm>
          </p:grpSpPr>
          <p:sp>
            <p:nvSpPr>
              <p:cNvPr id="2634" name="Freeform 2633">
                <a:extLst>
                  <a:ext uri="{FF2B5EF4-FFF2-40B4-BE49-F238E27FC236}">
                    <a16:creationId xmlns:a16="http://schemas.microsoft.com/office/drawing/2014/main" id="{89644644-9488-CE73-7775-A756F93E3EF9}"/>
                  </a:ext>
                </a:extLst>
              </p:cNvPr>
              <p:cNvSpPr/>
              <p:nvPr/>
            </p:nvSpPr>
            <p:spPr>
              <a:xfrm>
                <a:off x="7424732" y="16638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35" name="Freeform 2634">
                <a:extLst>
                  <a:ext uri="{FF2B5EF4-FFF2-40B4-BE49-F238E27FC236}">
                    <a16:creationId xmlns:a16="http://schemas.microsoft.com/office/drawing/2014/main" id="{5F29F9A6-6BDB-24E7-8DBF-4B7F638996B8}"/>
                  </a:ext>
                </a:extLst>
              </p:cNvPr>
              <p:cNvSpPr/>
              <p:nvPr/>
            </p:nvSpPr>
            <p:spPr>
              <a:xfrm>
                <a:off x="7385340" y="17032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62" name="Graphic 55">
              <a:extLst>
                <a:ext uri="{FF2B5EF4-FFF2-40B4-BE49-F238E27FC236}">
                  <a16:creationId xmlns:a16="http://schemas.microsoft.com/office/drawing/2014/main" id="{54FCC08E-9D72-C59F-A7F9-25D60D50F8F2}"/>
                </a:ext>
              </a:extLst>
            </p:cNvPr>
            <p:cNvGrpSpPr/>
            <p:nvPr/>
          </p:nvGrpSpPr>
          <p:grpSpPr>
            <a:xfrm>
              <a:off x="7278600" y="1663879"/>
              <a:ext cx="78784" cy="78784"/>
              <a:chOff x="7278600" y="1663879"/>
              <a:chExt cx="78784" cy="78784"/>
            </a:xfrm>
          </p:grpSpPr>
          <p:sp>
            <p:nvSpPr>
              <p:cNvPr id="2632" name="Freeform 2631">
                <a:extLst>
                  <a:ext uri="{FF2B5EF4-FFF2-40B4-BE49-F238E27FC236}">
                    <a16:creationId xmlns:a16="http://schemas.microsoft.com/office/drawing/2014/main" id="{8A212037-F250-D626-AB91-599E3F986392}"/>
                  </a:ext>
                </a:extLst>
              </p:cNvPr>
              <p:cNvSpPr/>
              <p:nvPr/>
            </p:nvSpPr>
            <p:spPr>
              <a:xfrm>
                <a:off x="7317992" y="16638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33" name="Freeform 2632">
                <a:extLst>
                  <a:ext uri="{FF2B5EF4-FFF2-40B4-BE49-F238E27FC236}">
                    <a16:creationId xmlns:a16="http://schemas.microsoft.com/office/drawing/2014/main" id="{B9D02E27-F875-BB0E-4AE0-D78BEB581FFC}"/>
                  </a:ext>
                </a:extLst>
              </p:cNvPr>
              <p:cNvSpPr/>
              <p:nvPr/>
            </p:nvSpPr>
            <p:spPr>
              <a:xfrm>
                <a:off x="7278600" y="17032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63" name="Graphic 55">
              <a:extLst>
                <a:ext uri="{FF2B5EF4-FFF2-40B4-BE49-F238E27FC236}">
                  <a16:creationId xmlns:a16="http://schemas.microsoft.com/office/drawing/2014/main" id="{7331605A-35B1-87DB-0AA6-37D0ECB897D1}"/>
                </a:ext>
              </a:extLst>
            </p:cNvPr>
            <p:cNvGrpSpPr/>
            <p:nvPr/>
          </p:nvGrpSpPr>
          <p:grpSpPr>
            <a:xfrm>
              <a:off x="7251915" y="1663879"/>
              <a:ext cx="78784" cy="78784"/>
              <a:chOff x="7251915" y="1663879"/>
              <a:chExt cx="78784" cy="78784"/>
            </a:xfrm>
          </p:grpSpPr>
          <p:sp>
            <p:nvSpPr>
              <p:cNvPr id="2630" name="Freeform 2629">
                <a:extLst>
                  <a:ext uri="{FF2B5EF4-FFF2-40B4-BE49-F238E27FC236}">
                    <a16:creationId xmlns:a16="http://schemas.microsoft.com/office/drawing/2014/main" id="{1CE34A3B-7C5D-E187-98AB-ED377F1E8A58}"/>
                  </a:ext>
                </a:extLst>
              </p:cNvPr>
              <p:cNvSpPr/>
              <p:nvPr/>
            </p:nvSpPr>
            <p:spPr>
              <a:xfrm>
                <a:off x="7291307" y="16638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31" name="Freeform 2630">
                <a:extLst>
                  <a:ext uri="{FF2B5EF4-FFF2-40B4-BE49-F238E27FC236}">
                    <a16:creationId xmlns:a16="http://schemas.microsoft.com/office/drawing/2014/main" id="{A7911FBD-38EF-08AB-41D7-86DD24434D16}"/>
                  </a:ext>
                </a:extLst>
              </p:cNvPr>
              <p:cNvSpPr/>
              <p:nvPr/>
            </p:nvSpPr>
            <p:spPr>
              <a:xfrm>
                <a:off x="7251915" y="17032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80" name="Graphic 55">
              <a:extLst>
                <a:ext uri="{FF2B5EF4-FFF2-40B4-BE49-F238E27FC236}">
                  <a16:creationId xmlns:a16="http://schemas.microsoft.com/office/drawing/2014/main" id="{2B258443-60EB-CF23-28AB-D3CE102661CA}"/>
                </a:ext>
              </a:extLst>
            </p:cNvPr>
            <p:cNvGrpSpPr/>
            <p:nvPr/>
          </p:nvGrpSpPr>
          <p:grpSpPr>
            <a:xfrm>
              <a:off x="7230313" y="1663879"/>
              <a:ext cx="78784" cy="78784"/>
              <a:chOff x="7230313" y="1663879"/>
              <a:chExt cx="78784" cy="78784"/>
            </a:xfrm>
          </p:grpSpPr>
          <p:sp>
            <p:nvSpPr>
              <p:cNvPr id="2628" name="Freeform 2627">
                <a:extLst>
                  <a:ext uri="{FF2B5EF4-FFF2-40B4-BE49-F238E27FC236}">
                    <a16:creationId xmlns:a16="http://schemas.microsoft.com/office/drawing/2014/main" id="{AAE7FA0E-EF7C-39EB-9D27-F1739D84E340}"/>
                  </a:ext>
                </a:extLst>
              </p:cNvPr>
              <p:cNvSpPr/>
              <p:nvPr/>
            </p:nvSpPr>
            <p:spPr>
              <a:xfrm>
                <a:off x="7269705" y="16638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29" name="Freeform 2628">
                <a:extLst>
                  <a:ext uri="{FF2B5EF4-FFF2-40B4-BE49-F238E27FC236}">
                    <a16:creationId xmlns:a16="http://schemas.microsoft.com/office/drawing/2014/main" id="{0D4BD828-0EBF-C7FC-1C47-D81485375F01}"/>
                  </a:ext>
                </a:extLst>
              </p:cNvPr>
              <p:cNvSpPr/>
              <p:nvPr/>
            </p:nvSpPr>
            <p:spPr>
              <a:xfrm>
                <a:off x="7230313" y="17032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81" name="Graphic 55">
              <a:extLst>
                <a:ext uri="{FF2B5EF4-FFF2-40B4-BE49-F238E27FC236}">
                  <a16:creationId xmlns:a16="http://schemas.microsoft.com/office/drawing/2014/main" id="{B5CCF892-F682-C789-7460-52214E499EB8}"/>
                </a:ext>
              </a:extLst>
            </p:cNvPr>
            <p:cNvGrpSpPr/>
            <p:nvPr/>
          </p:nvGrpSpPr>
          <p:grpSpPr>
            <a:xfrm>
              <a:off x="7220148" y="1663879"/>
              <a:ext cx="78784" cy="78784"/>
              <a:chOff x="7220148" y="1663879"/>
              <a:chExt cx="78784" cy="78784"/>
            </a:xfrm>
          </p:grpSpPr>
          <p:sp>
            <p:nvSpPr>
              <p:cNvPr id="2626" name="Freeform 2625">
                <a:extLst>
                  <a:ext uri="{FF2B5EF4-FFF2-40B4-BE49-F238E27FC236}">
                    <a16:creationId xmlns:a16="http://schemas.microsoft.com/office/drawing/2014/main" id="{DAFA094B-7B4C-3A0A-3A8C-1E36FB9FCF44}"/>
                  </a:ext>
                </a:extLst>
              </p:cNvPr>
              <p:cNvSpPr/>
              <p:nvPr/>
            </p:nvSpPr>
            <p:spPr>
              <a:xfrm>
                <a:off x="7259540" y="16638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27" name="Freeform 2626">
                <a:extLst>
                  <a:ext uri="{FF2B5EF4-FFF2-40B4-BE49-F238E27FC236}">
                    <a16:creationId xmlns:a16="http://schemas.microsoft.com/office/drawing/2014/main" id="{02F0E954-484E-FA8A-5F79-488F58B9D5C2}"/>
                  </a:ext>
                </a:extLst>
              </p:cNvPr>
              <p:cNvSpPr/>
              <p:nvPr/>
            </p:nvSpPr>
            <p:spPr>
              <a:xfrm>
                <a:off x="7220148" y="17032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82" name="Graphic 55">
              <a:extLst>
                <a:ext uri="{FF2B5EF4-FFF2-40B4-BE49-F238E27FC236}">
                  <a16:creationId xmlns:a16="http://schemas.microsoft.com/office/drawing/2014/main" id="{7EB956B4-0648-6F68-3417-B8E421F6FE4A}"/>
                </a:ext>
              </a:extLst>
            </p:cNvPr>
            <p:cNvGrpSpPr/>
            <p:nvPr/>
          </p:nvGrpSpPr>
          <p:grpSpPr>
            <a:xfrm>
              <a:off x="7201087" y="1663879"/>
              <a:ext cx="78784" cy="78784"/>
              <a:chOff x="7201087" y="1663879"/>
              <a:chExt cx="78784" cy="78784"/>
            </a:xfrm>
          </p:grpSpPr>
          <p:sp>
            <p:nvSpPr>
              <p:cNvPr id="2624" name="Freeform 2623">
                <a:extLst>
                  <a:ext uri="{FF2B5EF4-FFF2-40B4-BE49-F238E27FC236}">
                    <a16:creationId xmlns:a16="http://schemas.microsoft.com/office/drawing/2014/main" id="{0EC311FD-3E82-A3D2-ABA1-C964B6ED8B90}"/>
                  </a:ext>
                </a:extLst>
              </p:cNvPr>
              <p:cNvSpPr/>
              <p:nvPr/>
            </p:nvSpPr>
            <p:spPr>
              <a:xfrm>
                <a:off x="7240479" y="16638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25" name="Freeform 2624">
                <a:extLst>
                  <a:ext uri="{FF2B5EF4-FFF2-40B4-BE49-F238E27FC236}">
                    <a16:creationId xmlns:a16="http://schemas.microsoft.com/office/drawing/2014/main" id="{E6C51BB1-29AC-F7C8-7CA1-FB6F371A4015}"/>
                  </a:ext>
                </a:extLst>
              </p:cNvPr>
              <p:cNvSpPr/>
              <p:nvPr/>
            </p:nvSpPr>
            <p:spPr>
              <a:xfrm>
                <a:off x="7201087" y="17032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83" name="Graphic 55">
              <a:extLst>
                <a:ext uri="{FF2B5EF4-FFF2-40B4-BE49-F238E27FC236}">
                  <a16:creationId xmlns:a16="http://schemas.microsoft.com/office/drawing/2014/main" id="{C55229EB-CF4B-F13C-F1F8-CBC9EEBE2FCE}"/>
                </a:ext>
              </a:extLst>
            </p:cNvPr>
            <p:cNvGrpSpPr/>
            <p:nvPr/>
          </p:nvGrpSpPr>
          <p:grpSpPr>
            <a:xfrm>
              <a:off x="7187109" y="1663879"/>
              <a:ext cx="78784" cy="78784"/>
              <a:chOff x="7187109" y="1663879"/>
              <a:chExt cx="78784" cy="78784"/>
            </a:xfrm>
          </p:grpSpPr>
          <p:sp>
            <p:nvSpPr>
              <p:cNvPr id="3326" name="Freeform 3325">
                <a:extLst>
                  <a:ext uri="{FF2B5EF4-FFF2-40B4-BE49-F238E27FC236}">
                    <a16:creationId xmlns:a16="http://schemas.microsoft.com/office/drawing/2014/main" id="{11C86ABC-C130-C086-C476-E24925CA0163}"/>
                  </a:ext>
                </a:extLst>
              </p:cNvPr>
              <p:cNvSpPr/>
              <p:nvPr/>
            </p:nvSpPr>
            <p:spPr>
              <a:xfrm>
                <a:off x="7226501" y="16638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27" name="Freeform 3326">
                <a:extLst>
                  <a:ext uri="{FF2B5EF4-FFF2-40B4-BE49-F238E27FC236}">
                    <a16:creationId xmlns:a16="http://schemas.microsoft.com/office/drawing/2014/main" id="{5036D391-AA2C-EC33-76BA-B70023491D24}"/>
                  </a:ext>
                </a:extLst>
              </p:cNvPr>
              <p:cNvSpPr/>
              <p:nvPr/>
            </p:nvSpPr>
            <p:spPr>
              <a:xfrm>
                <a:off x="7187109" y="17032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84" name="Graphic 55">
              <a:extLst>
                <a:ext uri="{FF2B5EF4-FFF2-40B4-BE49-F238E27FC236}">
                  <a16:creationId xmlns:a16="http://schemas.microsoft.com/office/drawing/2014/main" id="{02DA6A45-7CDB-B152-3626-84F5EF97910C}"/>
                </a:ext>
              </a:extLst>
            </p:cNvPr>
            <p:cNvGrpSpPr/>
            <p:nvPr/>
          </p:nvGrpSpPr>
          <p:grpSpPr>
            <a:xfrm>
              <a:off x="7034624" y="1615592"/>
              <a:ext cx="78784" cy="78784"/>
              <a:chOff x="7034624" y="1615592"/>
              <a:chExt cx="78784" cy="78784"/>
            </a:xfrm>
          </p:grpSpPr>
          <p:sp>
            <p:nvSpPr>
              <p:cNvPr id="3324" name="Freeform 3323">
                <a:extLst>
                  <a:ext uri="{FF2B5EF4-FFF2-40B4-BE49-F238E27FC236}">
                    <a16:creationId xmlns:a16="http://schemas.microsoft.com/office/drawing/2014/main" id="{EF0906C2-2733-BA69-BF71-625EEB620D36}"/>
                  </a:ext>
                </a:extLst>
              </p:cNvPr>
              <p:cNvSpPr/>
              <p:nvPr/>
            </p:nvSpPr>
            <p:spPr>
              <a:xfrm>
                <a:off x="7074016"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25" name="Freeform 3324">
                <a:extLst>
                  <a:ext uri="{FF2B5EF4-FFF2-40B4-BE49-F238E27FC236}">
                    <a16:creationId xmlns:a16="http://schemas.microsoft.com/office/drawing/2014/main" id="{684D6065-D98F-083D-49D8-BDB58A6C981F}"/>
                  </a:ext>
                </a:extLst>
              </p:cNvPr>
              <p:cNvSpPr/>
              <p:nvPr/>
            </p:nvSpPr>
            <p:spPr>
              <a:xfrm>
                <a:off x="7034624"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85" name="Graphic 55">
              <a:extLst>
                <a:ext uri="{FF2B5EF4-FFF2-40B4-BE49-F238E27FC236}">
                  <a16:creationId xmlns:a16="http://schemas.microsoft.com/office/drawing/2014/main" id="{928515E1-D7B1-D4F2-6B66-FEA272E2B35C}"/>
                </a:ext>
              </a:extLst>
            </p:cNvPr>
            <p:cNvGrpSpPr/>
            <p:nvPr/>
          </p:nvGrpSpPr>
          <p:grpSpPr>
            <a:xfrm>
              <a:off x="7019375" y="1615592"/>
              <a:ext cx="78784" cy="78784"/>
              <a:chOff x="7019375" y="1615592"/>
              <a:chExt cx="78784" cy="78784"/>
            </a:xfrm>
          </p:grpSpPr>
          <p:sp>
            <p:nvSpPr>
              <p:cNvPr id="3322" name="Freeform 3321">
                <a:extLst>
                  <a:ext uri="{FF2B5EF4-FFF2-40B4-BE49-F238E27FC236}">
                    <a16:creationId xmlns:a16="http://schemas.microsoft.com/office/drawing/2014/main" id="{F84594C4-FB23-BF41-E50E-A86526113AD8}"/>
                  </a:ext>
                </a:extLst>
              </p:cNvPr>
              <p:cNvSpPr/>
              <p:nvPr/>
            </p:nvSpPr>
            <p:spPr>
              <a:xfrm>
                <a:off x="7058767"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23" name="Freeform 3322">
                <a:extLst>
                  <a:ext uri="{FF2B5EF4-FFF2-40B4-BE49-F238E27FC236}">
                    <a16:creationId xmlns:a16="http://schemas.microsoft.com/office/drawing/2014/main" id="{F0DB3B35-AE2C-2988-E406-CFE17D8E080D}"/>
                  </a:ext>
                </a:extLst>
              </p:cNvPr>
              <p:cNvSpPr/>
              <p:nvPr/>
            </p:nvSpPr>
            <p:spPr>
              <a:xfrm>
                <a:off x="7019375"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86" name="Graphic 55">
              <a:extLst>
                <a:ext uri="{FF2B5EF4-FFF2-40B4-BE49-F238E27FC236}">
                  <a16:creationId xmlns:a16="http://schemas.microsoft.com/office/drawing/2014/main" id="{81F827B5-F0EB-8A85-7D1D-E45F495743A1}"/>
                </a:ext>
              </a:extLst>
            </p:cNvPr>
            <p:cNvGrpSpPr/>
            <p:nvPr/>
          </p:nvGrpSpPr>
          <p:grpSpPr>
            <a:xfrm>
              <a:off x="7001585" y="1615592"/>
              <a:ext cx="78784" cy="78784"/>
              <a:chOff x="7001585" y="1615592"/>
              <a:chExt cx="78784" cy="78784"/>
            </a:xfrm>
          </p:grpSpPr>
          <p:sp>
            <p:nvSpPr>
              <p:cNvPr id="3320" name="Freeform 3319">
                <a:extLst>
                  <a:ext uri="{FF2B5EF4-FFF2-40B4-BE49-F238E27FC236}">
                    <a16:creationId xmlns:a16="http://schemas.microsoft.com/office/drawing/2014/main" id="{B574AEDB-8AC8-468D-11A2-EDFF661B24D4}"/>
                  </a:ext>
                </a:extLst>
              </p:cNvPr>
              <p:cNvSpPr/>
              <p:nvPr/>
            </p:nvSpPr>
            <p:spPr>
              <a:xfrm>
                <a:off x="7040977"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21" name="Freeform 3320">
                <a:extLst>
                  <a:ext uri="{FF2B5EF4-FFF2-40B4-BE49-F238E27FC236}">
                    <a16:creationId xmlns:a16="http://schemas.microsoft.com/office/drawing/2014/main" id="{BDFC21B0-ABDE-4828-821B-E3EF538D1109}"/>
                  </a:ext>
                </a:extLst>
              </p:cNvPr>
              <p:cNvSpPr/>
              <p:nvPr/>
            </p:nvSpPr>
            <p:spPr>
              <a:xfrm>
                <a:off x="7001585"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87" name="Graphic 55">
              <a:extLst>
                <a:ext uri="{FF2B5EF4-FFF2-40B4-BE49-F238E27FC236}">
                  <a16:creationId xmlns:a16="http://schemas.microsoft.com/office/drawing/2014/main" id="{27283D3F-7411-37EF-894F-A4FE6057C5C3}"/>
                </a:ext>
              </a:extLst>
            </p:cNvPr>
            <p:cNvGrpSpPr/>
            <p:nvPr/>
          </p:nvGrpSpPr>
          <p:grpSpPr>
            <a:xfrm>
              <a:off x="6987608" y="1615592"/>
              <a:ext cx="78784" cy="78784"/>
              <a:chOff x="6987608" y="1615592"/>
              <a:chExt cx="78784" cy="78784"/>
            </a:xfrm>
          </p:grpSpPr>
          <p:sp>
            <p:nvSpPr>
              <p:cNvPr id="3318" name="Freeform 3317">
                <a:extLst>
                  <a:ext uri="{FF2B5EF4-FFF2-40B4-BE49-F238E27FC236}">
                    <a16:creationId xmlns:a16="http://schemas.microsoft.com/office/drawing/2014/main" id="{9B409E1B-2F2F-7565-10FC-740502F06BD2}"/>
                  </a:ext>
                </a:extLst>
              </p:cNvPr>
              <p:cNvSpPr/>
              <p:nvPr/>
            </p:nvSpPr>
            <p:spPr>
              <a:xfrm>
                <a:off x="7027000"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19" name="Freeform 3318">
                <a:extLst>
                  <a:ext uri="{FF2B5EF4-FFF2-40B4-BE49-F238E27FC236}">
                    <a16:creationId xmlns:a16="http://schemas.microsoft.com/office/drawing/2014/main" id="{5982D6F3-A170-6FFE-BA9C-0607EE38E68A}"/>
                  </a:ext>
                </a:extLst>
              </p:cNvPr>
              <p:cNvSpPr/>
              <p:nvPr/>
            </p:nvSpPr>
            <p:spPr>
              <a:xfrm>
                <a:off x="6987608"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88" name="Graphic 55">
              <a:extLst>
                <a:ext uri="{FF2B5EF4-FFF2-40B4-BE49-F238E27FC236}">
                  <a16:creationId xmlns:a16="http://schemas.microsoft.com/office/drawing/2014/main" id="{1FC86D8C-E704-1F7C-5CD2-7391871316F1}"/>
                </a:ext>
              </a:extLst>
            </p:cNvPr>
            <p:cNvGrpSpPr/>
            <p:nvPr/>
          </p:nvGrpSpPr>
          <p:grpSpPr>
            <a:xfrm>
              <a:off x="6932967" y="1615592"/>
              <a:ext cx="78784" cy="78784"/>
              <a:chOff x="6932967" y="1615592"/>
              <a:chExt cx="78784" cy="78784"/>
            </a:xfrm>
          </p:grpSpPr>
          <p:sp>
            <p:nvSpPr>
              <p:cNvPr id="3316" name="Freeform 3315">
                <a:extLst>
                  <a:ext uri="{FF2B5EF4-FFF2-40B4-BE49-F238E27FC236}">
                    <a16:creationId xmlns:a16="http://schemas.microsoft.com/office/drawing/2014/main" id="{0C5CD48A-74F4-0ACE-BFC3-789E33D66D83}"/>
                  </a:ext>
                </a:extLst>
              </p:cNvPr>
              <p:cNvSpPr/>
              <p:nvPr/>
            </p:nvSpPr>
            <p:spPr>
              <a:xfrm>
                <a:off x="6972359"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17" name="Freeform 3316">
                <a:extLst>
                  <a:ext uri="{FF2B5EF4-FFF2-40B4-BE49-F238E27FC236}">
                    <a16:creationId xmlns:a16="http://schemas.microsoft.com/office/drawing/2014/main" id="{C6D48493-8BF3-1ABA-474A-2A93E33CE4D8}"/>
                  </a:ext>
                </a:extLst>
              </p:cNvPr>
              <p:cNvSpPr/>
              <p:nvPr/>
            </p:nvSpPr>
            <p:spPr>
              <a:xfrm>
                <a:off x="6932967"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89" name="Graphic 55">
              <a:extLst>
                <a:ext uri="{FF2B5EF4-FFF2-40B4-BE49-F238E27FC236}">
                  <a16:creationId xmlns:a16="http://schemas.microsoft.com/office/drawing/2014/main" id="{7389770B-5DC4-E9D2-7A6E-D06DFB3C0C62}"/>
                </a:ext>
              </a:extLst>
            </p:cNvPr>
            <p:cNvGrpSpPr/>
            <p:nvPr/>
          </p:nvGrpSpPr>
          <p:grpSpPr>
            <a:xfrm>
              <a:off x="6922801" y="1615592"/>
              <a:ext cx="78784" cy="78784"/>
              <a:chOff x="6922801" y="1615592"/>
              <a:chExt cx="78784" cy="78784"/>
            </a:xfrm>
          </p:grpSpPr>
          <p:sp>
            <p:nvSpPr>
              <p:cNvPr id="3314" name="Freeform 3313">
                <a:extLst>
                  <a:ext uri="{FF2B5EF4-FFF2-40B4-BE49-F238E27FC236}">
                    <a16:creationId xmlns:a16="http://schemas.microsoft.com/office/drawing/2014/main" id="{8F033D20-469E-EAC5-28F7-0219E6062ECC}"/>
                  </a:ext>
                </a:extLst>
              </p:cNvPr>
              <p:cNvSpPr/>
              <p:nvPr/>
            </p:nvSpPr>
            <p:spPr>
              <a:xfrm>
                <a:off x="6962193"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15" name="Freeform 3314">
                <a:extLst>
                  <a:ext uri="{FF2B5EF4-FFF2-40B4-BE49-F238E27FC236}">
                    <a16:creationId xmlns:a16="http://schemas.microsoft.com/office/drawing/2014/main" id="{6002A7DF-D152-D762-F76F-66DD3CBE2550}"/>
                  </a:ext>
                </a:extLst>
              </p:cNvPr>
              <p:cNvSpPr/>
              <p:nvPr/>
            </p:nvSpPr>
            <p:spPr>
              <a:xfrm>
                <a:off x="6922801"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90" name="Graphic 55">
              <a:extLst>
                <a:ext uri="{FF2B5EF4-FFF2-40B4-BE49-F238E27FC236}">
                  <a16:creationId xmlns:a16="http://schemas.microsoft.com/office/drawing/2014/main" id="{3D02BF48-85E1-3C19-6CC7-FF3623A40204}"/>
                </a:ext>
              </a:extLst>
            </p:cNvPr>
            <p:cNvGrpSpPr/>
            <p:nvPr/>
          </p:nvGrpSpPr>
          <p:grpSpPr>
            <a:xfrm>
              <a:off x="6906282" y="1615592"/>
              <a:ext cx="78784" cy="78784"/>
              <a:chOff x="6906282" y="1615592"/>
              <a:chExt cx="78784" cy="78784"/>
            </a:xfrm>
          </p:grpSpPr>
          <p:sp>
            <p:nvSpPr>
              <p:cNvPr id="3312" name="Freeform 3311">
                <a:extLst>
                  <a:ext uri="{FF2B5EF4-FFF2-40B4-BE49-F238E27FC236}">
                    <a16:creationId xmlns:a16="http://schemas.microsoft.com/office/drawing/2014/main" id="{C099651A-6075-0575-09BC-B08B84B15E45}"/>
                  </a:ext>
                </a:extLst>
              </p:cNvPr>
              <p:cNvSpPr/>
              <p:nvPr/>
            </p:nvSpPr>
            <p:spPr>
              <a:xfrm>
                <a:off x="6945674"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13" name="Freeform 3312">
                <a:extLst>
                  <a:ext uri="{FF2B5EF4-FFF2-40B4-BE49-F238E27FC236}">
                    <a16:creationId xmlns:a16="http://schemas.microsoft.com/office/drawing/2014/main" id="{0BAB2C7B-C176-D277-CE16-2BC8A5F8D6DA}"/>
                  </a:ext>
                </a:extLst>
              </p:cNvPr>
              <p:cNvSpPr/>
              <p:nvPr/>
            </p:nvSpPr>
            <p:spPr>
              <a:xfrm>
                <a:off x="6906282"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91" name="Graphic 55">
              <a:extLst>
                <a:ext uri="{FF2B5EF4-FFF2-40B4-BE49-F238E27FC236}">
                  <a16:creationId xmlns:a16="http://schemas.microsoft.com/office/drawing/2014/main" id="{CAB4D381-3271-768E-0E18-9012AD4D4F29}"/>
                </a:ext>
              </a:extLst>
            </p:cNvPr>
            <p:cNvGrpSpPr/>
            <p:nvPr/>
          </p:nvGrpSpPr>
          <p:grpSpPr>
            <a:xfrm>
              <a:off x="6888492" y="1615592"/>
              <a:ext cx="78784" cy="78784"/>
              <a:chOff x="6888492" y="1615592"/>
              <a:chExt cx="78784" cy="78784"/>
            </a:xfrm>
          </p:grpSpPr>
          <p:sp>
            <p:nvSpPr>
              <p:cNvPr id="3310" name="Freeform 3309">
                <a:extLst>
                  <a:ext uri="{FF2B5EF4-FFF2-40B4-BE49-F238E27FC236}">
                    <a16:creationId xmlns:a16="http://schemas.microsoft.com/office/drawing/2014/main" id="{912B623D-94D0-3F48-935A-7BB4A4DBC926}"/>
                  </a:ext>
                </a:extLst>
              </p:cNvPr>
              <p:cNvSpPr/>
              <p:nvPr/>
            </p:nvSpPr>
            <p:spPr>
              <a:xfrm>
                <a:off x="6927884"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11" name="Freeform 3310">
                <a:extLst>
                  <a:ext uri="{FF2B5EF4-FFF2-40B4-BE49-F238E27FC236}">
                    <a16:creationId xmlns:a16="http://schemas.microsoft.com/office/drawing/2014/main" id="{F079A16A-6650-8FFC-36C1-CF212AD45E3C}"/>
                  </a:ext>
                </a:extLst>
              </p:cNvPr>
              <p:cNvSpPr/>
              <p:nvPr/>
            </p:nvSpPr>
            <p:spPr>
              <a:xfrm>
                <a:off x="6888492"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92" name="Graphic 55">
              <a:extLst>
                <a:ext uri="{FF2B5EF4-FFF2-40B4-BE49-F238E27FC236}">
                  <a16:creationId xmlns:a16="http://schemas.microsoft.com/office/drawing/2014/main" id="{F476E0D9-60FA-A72C-926C-DC1979BC43DF}"/>
                </a:ext>
              </a:extLst>
            </p:cNvPr>
            <p:cNvGrpSpPr/>
            <p:nvPr/>
          </p:nvGrpSpPr>
          <p:grpSpPr>
            <a:xfrm>
              <a:off x="6830039" y="1615592"/>
              <a:ext cx="78784" cy="78784"/>
              <a:chOff x="6830039" y="1615592"/>
              <a:chExt cx="78784" cy="78784"/>
            </a:xfrm>
          </p:grpSpPr>
          <p:sp>
            <p:nvSpPr>
              <p:cNvPr id="3308" name="Freeform 3307">
                <a:extLst>
                  <a:ext uri="{FF2B5EF4-FFF2-40B4-BE49-F238E27FC236}">
                    <a16:creationId xmlns:a16="http://schemas.microsoft.com/office/drawing/2014/main" id="{1CBF6762-E729-FFC7-061E-F93EB1A25CFA}"/>
                  </a:ext>
                </a:extLst>
              </p:cNvPr>
              <p:cNvSpPr/>
              <p:nvPr/>
            </p:nvSpPr>
            <p:spPr>
              <a:xfrm>
                <a:off x="6869431"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09" name="Freeform 3308">
                <a:extLst>
                  <a:ext uri="{FF2B5EF4-FFF2-40B4-BE49-F238E27FC236}">
                    <a16:creationId xmlns:a16="http://schemas.microsoft.com/office/drawing/2014/main" id="{35E1E174-064A-CE58-7B74-835E65443241}"/>
                  </a:ext>
                </a:extLst>
              </p:cNvPr>
              <p:cNvSpPr/>
              <p:nvPr/>
            </p:nvSpPr>
            <p:spPr>
              <a:xfrm>
                <a:off x="6830039"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93" name="Graphic 55">
              <a:extLst>
                <a:ext uri="{FF2B5EF4-FFF2-40B4-BE49-F238E27FC236}">
                  <a16:creationId xmlns:a16="http://schemas.microsoft.com/office/drawing/2014/main" id="{09589F50-27E3-8D55-6D03-3FC669F2B8CE}"/>
                </a:ext>
              </a:extLst>
            </p:cNvPr>
            <p:cNvGrpSpPr/>
            <p:nvPr/>
          </p:nvGrpSpPr>
          <p:grpSpPr>
            <a:xfrm>
              <a:off x="6802084" y="1562222"/>
              <a:ext cx="78784" cy="78784"/>
              <a:chOff x="6802084" y="1562222"/>
              <a:chExt cx="78784" cy="78784"/>
            </a:xfrm>
          </p:grpSpPr>
          <p:sp>
            <p:nvSpPr>
              <p:cNvPr id="3306" name="Freeform 3305">
                <a:extLst>
                  <a:ext uri="{FF2B5EF4-FFF2-40B4-BE49-F238E27FC236}">
                    <a16:creationId xmlns:a16="http://schemas.microsoft.com/office/drawing/2014/main" id="{52D4D998-0B25-374C-C5A4-2EA3F6ACE4D7}"/>
                  </a:ext>
                </a:extLst>
              </p:cNvPr>
              <p:cNvSpPr/>
              <p:nvPr/>
            </p:nvSpPr>
            <p:spPr>
              <a:xfrm>
                <a:off x="6841476" y="156222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07" name="Freeform 3306">
                <a:extLst>
                  <a:ext uri="{FF2B5EF4-FFF2-40B4-BE49-F238E27FC236}">
                    <a16:creationId xmlns:a16="http://schemas.microsoft.com/office/drawing/2014/main" id="{78BEF4D5-1526-27C4-1466-2C3AE6C42FE2}"/>
                  </a:ext>
                </a:extLst>
              </p:cNvPr>
              <p:cNvSpPr/>
              <p:nvPr/>
            </p:nvSpPr>
            <p:spPr>
              <a:xfrm>
                <a:off x="6802084" y="160161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94" name="Graphic 55">
              <a:extLst>
                <a:ext uri="{FF2B5EF4-FFF2-40B4-BE49-F238E27FC236}">
                  <a16:creationId xmlns:a16="http://schemas.microsoft.com/office/drawing/2014/main" id="{D966A3B0-0352-0B47-CD89-97AD84CBA46A}"/>
                </a:ext>
              </a:extLst>
            </p:cNvPr>
            <p:cNvGrpSpPr/>
            <p:nvPr/>
          </p:nvGrpSpPr>
          <p:grpSpPr>
            <a:xfrm>
              <a:off x="6810979" y="1615592"/>
              <a:ext cx="78784" cy="78784"/>
              <a:chOff x="6810979" y="1615592"/>
              <a:chExt cx="78784" cy="78784"/>
            </a:xfrm>
          </p:grpSpPr>
          <p:sp>
            <p:nvSpPr>
              <p:cNvPr id="3304" name="Freeform 3303">
                <a:extLst>
                  <a:ext uri="{FF2B5EF4-FFF2-40B4-BE49-F238E27FC236}">
                    <a16:creationId xmlns:a16="http://schemas.microsoft.com/office/drawing/2014/main" id="{6F88C50E-59D3-D656-740F-246DFD2B56A2}"/>
                  </a:ext>
                </a:extLst>
              </p:cNvPr>
              <p:cNvSpPr/>
              <p:nvPr/>
            </p:nvSpPr>
            <p:spPr>
              <a:xfrm>
                <a:off x="6850371" y="1615592"/>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05" name="Freeform 3304">
                <a:extLst>
                  <a:ext uri="{FF2B5EF4-FFF2-40B4-BE49-F238E27FC236}">
                    <a16:creationId xmlns:a16="http://schemas.microsoft.com/office/drawing/2014/main" id="{04920159-78EC-7D0B-3814-00C7B0C8EBDE}"/>
                  </a:ext>
                </a:extLst>
              </p:cNvPr>
              <p:cNvSpPr/>
              <p:nvPr/>
            </p:nvSpPr>
            <p:spPr>
              <a:xfrm>
                <a:off x="6810979" y="165498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95" name="Graphic 55">
              <a:extLst>
                <a:ext uri="{FF2B5EF4-FFF2-40B4-BE49-F238E27FC236}">
                  <a16:creationId xmlns:a16="http://schemas.microsoft.com/office/drawing/2014/main" id="{CB51F007-33C9-96AE-7E8A-68D43ABA3DCA}"/>
                </a:ext>
              </a:extLst>
            </p:cNvPr>
            <p:cNvGrpSpPr/>
            <p:nvPr/>
          </p:nvGrpSpPr>
          <p:grpSpPr>
            <a:xfrm>
              <a:off x="7582300" y="1754099"/>
              <a:ext cx="78784" cy="78784"/>
              <a:chOff x="7582300" y="1754099"/>
              <a:chExt cx="78784" cy="78784"/>
            </a:xfrm>
          </p:grpSpPr>
          <p:sp>
            <p:nvSpPr>
              <p:cNvPr id="3302" name="Freeform 3301">
                <a:extLst>
                  <a:ext uri="{FF2B5EF4-FFF2-40B4-BE49-F238E27FC236}">
                    <a16:creationId xmlns:a16="http://schemas.microsoft.com/office/drawing/2014/main" id="{11EE6921-2C6A-3ED6-0CD7-D833C360CC1C}"/>
                  </a:ext>
                </a:extLst>
              </p:cNvPr>
              <p:cNvSpPr/>
              <p:nvPr/>
            </p:nvSpPr>
            <p:spPr>
              <a:xfrm>
                <a:off x="7621692"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03" name="Freeform 3302">
                <a:extLst>
                  <a:ext uri="{FF2B5EF4-FFF2-40B4-BE49-F238E27FC236}">
                    <a16:creationId xmlns:a16="http://schemas.microsoft.com/office/drawing/2014/main" id="{84C937D9-6BC4-E950-5A8D-CAC5FF2F5DC0}"/>
                  </a:ext>
                </a:extLst>
              </p:cNvPr>
              <p:cNvSpPr/>
              <p:nvPr/>
            </p:nvSpPr>
            <p:spPr>
              <a:xfrm>
                <a:off x="7582300"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96" name="Graphic 55">
              <a:extLst>
                <a:ext uri="{FF2B5EF4-FFF2-40B4-BE49-F238E27FC236}">
                  <a16:creationId xmlns:a16="http://schemas.microsoft.com/office/drawing/2014/main" id="{10D8CCA3-CD70-0798-01F8-F53137CBE40D}"/>
                </a:ext>
              </a:extLst>
            </p:cNvPr>
            <p:cNvGrpSpPr/>
            <p:nvPr/>
          </p:nvGrpSpPr>
          <p:grpSpPr>
            <a:xfrm>
              <a:off x="7577217" y="1754099"/>
              <a:ext cx="78784" cy="78784"/>
              <a:chOff x="7577217" y="1754099"/>
              <a:chExt cx="78784" cy="78784"/>
            </a:xfrm>
          </p:grpSpPr>
          <p:sp>
            <p:nvSpPr>
              <p:cNvPr id="3300" name="Freeform 3299">
                <a:extLst>
                  <a:ext uri="{FF2B5EF4-FFF2-40B4-BE49-F238E27FC236}">
                    <a16:creationId xmlns:a16="http://schemas.microsoft.com/office/drawing/2014/main" id="{9D2E20AD-12DC-DA6A-834B-F459ED46AA95}"/>
                  </a:ext>
                </a:extLst>
              </p:cNvPr>
              <p:cNvSpPr/>
              <p:nvPr/>
            </p:nvSpPr>
            <p:spPr>
              <a:xfrm>
                <a:off x="7616610"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01" name="Freeform 3300">
                <a:extLst>
                  <a:ext uri="{FF2B5EF4-FFF2-40B4-BE49-F238E27FC236}">
                    <a16:creationId xmlns:a16="http://schemas.microsoft.com/office/drawing/2014/main" id="{EFC80E8F-BFD0-0C83-E0DC-A544A9578A5C}"/>
                  </a:ext>
                </a:extLst>
              </p:cNvPr>
              <p:cNvSpPr/>
              <p:nvPr/>
            </p:nvSpPr>
            <p:spPr>
              <a:xfrm>
                <a:off x="7577217"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3297" name="Graphic 55">
              <a:extLst>
                <a:ext uri="{FF2B5EF4-FFF2-40B4-BE49-F238E27FC236}">
                  <a16:creationId xmlns:a16="http://schemas.microsoft.com/office/drawing/2014/main" id="{94B7FE2C-66E1-AE2A-318F-F83B884A194D}"/>
                </a:ext>
              </a:extLst>
            </p:cNvPr>
            <p:cNvGrpSpPr/>
            <p:nvPr/>
          </p:nvGrpSpPr>
          <p:grpSpPr>
            <a:xfrm>
              <a:off x="7570864" y="1754099"/>
              <a:ext cx="78784" cy="78784"/>
              <a:chOff x="7570864" y="1754099"/>
              <a:chExt cx="78784" cy="78784"/>
            </a:xfrm>
          </p:grpSpPr>
          <p:sp>
            <p:nvSpPr>
              <p:cNvPr id="3298" name="Freeform 3297">
                <a:extLst>
                  <a:ext uri="{FF2B5EF4-FFF2-40B4-BE49-F238E27FC236}">
                    <a16:creationId xmlns:a16="http://schemas.microsoft.com/office/drawing/2014/main" id="{76064CD9-F7C7-AA44-CA70-61843111A252}"/>
                  </a:ext>
                </a:extLst>
              </p:cNvPr>
              <p:cNvSpPr/>
              <p:nvPr/>
            </p:nvSpPr>
            <p:spPr>
              <a:xfrm>
                <a:off x="7610256" y="175409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99" name="Freeform 3298">
                <a:extLst>
                  <a:ext uri="{FF2B5EF4-FFF2-40B4-BE49-F238E27FC236}">
                    <a16:creationId xmlns:a16="http://schemas.microsoft.com/office/drawing/2014/main" id="{29EA822A-9E65-5924-4567-3F1FFE0AAA67}"/>
                  </a:ext>
                </a:extLst>
              </p:cNvPr>
              <p:cNvSpPr/>
              <p:nvPr/>
            </p:nvSpPr>
            <p:spPr>
              <a:xfrm>
                <a:off x="7570864" y="179349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grpSp>
        <p:nvGrpSpPr>
          <p:cNvPr id="3414" name="Group 3413">
            <a:extLst>
              <a:ext uri="{FF2B5EF4-FFF2-40B4-BE49-F238E27FC236}">
                <a16:creationId xmlns:a16="http://schemas.microsoft.com/office/drawing/2014/main" id="{1BB9E94E-FA45-5B25-C58E-3C3E4825688A}"/>
              </a:ext>
            </a:extLst>
          </p:cNvPr>
          <p:cNvGrpSpPr/>
          <p:nvPr/>
        </p:nvGrpSpPr>
        <p:grpSpPr>
          <a:xfrm>
            <a:off x="994069" y="938402"/>
            <a:ext cx="8341159" cy="2886625"/>
            <a:chOff x="994069" y="936021"/>
            <a:chExt cx="8341159" cy="2886625"/>
          </a:xfrm>
        </p:grpSpPr>
        <p:sp>
          <p:nvSpPr>
            <p:cNvPr id="3415" name="TextBox 3414">
              <a:extLst>
                <a:ext uri="{FF2B5EF4-FFF2-40B4-BE49-F238E27FC236}">
                  <a16:creationId xmlns:a16="http://schemas.microsoft.com/office/drawing/2014/main" id="{051DCFAB-AEFB-E6FC-E0E4-576F4428B15C}"/>
                </a:ext>
              </a:extLst>
            </p:cNvPr>
            <p:cNvSpPr txBox="1"/>
            <p:nvPr/>
          </p:nvSpPr>
          <p:spPr>
            <a:xfrm>
              <a:off x="1604016" y="3576425"/>
              <a:ext cx="6712024" cy="246221"/>
            </a:xfrm>
            <a:prstGeom prst="rect">
              <a:avLst/>
            </a:prstGeom>
            <a:noFill/>
          </p:spPr>
          <p:txBody>
            <a:bodyPr wrap="squar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Months</a:t>
              </a:r>
            </a:p>
          </p:txBody>
        </p:sp>
        <p:sp>
          <p:nvSpPr>
            <p:cNvPr id="3416" name="TextBox 3415">
              <a:extLst>
                <a:ext uri="{FF2B5EF4-FFF2-40B4-BE49-F238E27FC236}">
                  <a16:creationId xmlns:a16="http://schemas.microsoft.com/office/drawing/2014/main" id="{DD49AF2B-C77B-AA90-2BF6-39443C88E25B}"/>
                </a:ext>
              </a:extLst>
            </p:cNvPr>
            <p:cNvSpPr txBox="1"/>
            <p:nvPr/>
          </p:nvSpPr>
          <p:spPr>
            <a:xfrm>
              <a:off x="6542205" y="2991629"/>
              <a:ext cx="582089" cy="246221"/>
            </a:xfrm>
            <a:prstGeom prst="rect">
              <a:avLst/>
            </a:prstGeom>
            <a:noFill/>
          </p:spPr>
          <p:txBody>
            <a:bodyPr wrap="square" rtlCol="0">
              <a:spAutoFit/>
            </a:bodyPr>
            <a:lstStyle/>
            <a:p>
              <a:pPr defTabSz="685800" fontAlgn="auto">
                <a:spcBef>
                  <a:spcPts val="0"/>
                </a:spcBef>
                <a:spcAft>
                  <a:spcPts val="0"/>
                </a:spcAft>
              </a:pPr>
              <a:r>
                <a:rPr lang="en-US" sz="1000">
                  <a:solidFill>
                    <a:srgbClr val="5B9BD5">
                      <a:lumMod val="75000"/>
                    </a:srgbClr>
                  </a:solidFill>
                  <a:latin typeface="Calibri" panose="020F0502020204030204"/>
                  <a:ea typeface="+mn-ea"/>
                  <a:cs typeface="+mn-cs"/>
                </a:rPr>
                <a:t>5%</a:t>
              </a:r>
            </a:p>
          </p:txBody>
        </p:sp>
        <p:cxnSp>
          <p:nvCxnSpPr>
            <p:cNvPr id="3417" name="Straight Connector 3416">
              <a:extLst>
                <a:ext uri="{FF2B5EF4-FFF2-40B4-BE49-F238E27FC236}">
                  <a16:creationId xmlns:a16="http://schemas.microsoft.com/office/drawing/2014/main" id="{1030569E-F9E8-03AC-7B00-99C733EAC19A}"/>
                </a:ext>
              </a:extLst>
            </p:cNvPr>
            <p:cNvCxnSpPr>
              <a:cxnSpLocks/>
            </p:cNvCxnSpPr>
            <p:nvPr/>
          </p:nvCxnSpPr>
          <p:spPr>
            <a:xfrm flipV="1">
              <a:off x="6855229" y="1025452"/>
              <a:ext cx="0" cy="2348294"/>
            </a:xfrm>
            <a:prstGeom prst="line">
              <a:avLst/>
            </a:prstGeom>
            <a:ln w="19050">
              <a:prstDash val="sysDot"/>
            </a:ln>
            <a:effectLst/>
          </p:spPr>
          <p:style>
            <a:lnRef idx="2">
              <a:schemeClr val="accent1"/>
            </a:lnRef>
            <a:fillRef idx="0">
              <a:schemeClr val="accent1"/>
            </a:fillRef>
            <a:effectRef idx="1">
              <a:schemeClr val="accent1"/>
            </a:effectRef>
            <a:fontRef idx="minor">
              <a:schemeClr val="tx1"/>
            </a:fontRef>
          </p:style>
        </p:cxnSp>
        <p:sp>
          <p:nvSpPr>
            <p:cNvPr id="3418" name="TextBox 3417">
              <a:extLst>
                <a:ext uri="{FF2B5EF4-FFF2-40B4-BE49-F238E27FC236}">
                  <a16:creationId xmlns:a16="http://schemas.microsoft.com/office/drawing/2014/main" id="{5E829352-7762-C744-9626-027501A2430D}"/>
                </a:ext>
              </a:extLst>
            </p:cNvPr>
            <p:cNvSpPr txBox="1"/>
            <p:nvPr/>
          </p:nvSpPr>
          <p:spPr>
            <a:xfrm>
              <a:off x="1692834" y="3383846"/>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0</a:t>
              </a:r>
            </a:p>
          </p:txBody>
        </p:sp>
        <p:sp>
          <p:nvSpPr>
            <p:cNvPr id="3419" name="TextBox 3418">
              <a:extLst>
                <a:ext uri="{FF2B5EF4-FFF2-40B4-BE49-F238E27FC236}">
                  <a16:creationId xmlns:a16="http://schemas.microsoft.com/office/drawing/2014/main" id="{34E5AFA7-BFFF-DE00-8236-B997A4BF3C39}"/>
                </a:ext>
              </a:extLst>
            </p:cNvPr>
            <p:cNvSpPr txBox="1"/>
            <p:nvPr/>
          </p:nvSpPr>
          <p:spPr>
            <a:xfrm>
              <a:off x="1902504" y="3383846"/>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a:t>
              </a:r>
            </a:p>
          </p:txBody>
        </p:sp>
        <p:sp>
          <p:nvSpPr>
            <p:cNvPr id="3420" name="TextBox 3419">
              <a:extLst>
                <a:ext uri="{FF2B5EF4-FFF2-40B4-BE49-F238E27FC236}">
                  <a16:creationId xmlns:a16="http://schemas.microsoft.com/office/drawing/2014/main" id="{FD5AF542-B9DB-A389-1DB9-EBABF98AACE9}"/>
                </a:ext>
              </a:extLst>
            </p:cNvPr>
            <p:cNvSpPr txBox="1"/>
            <p:nvPr/>
          </p:nvSpPr>
          <p:spPr>
            <a:xfrm>
              <a:off x="2106352" y="3383846"/>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a:t>
              </a:r>
            </a:p>
          </p:txBody>
        </p:sp>
        <p:sp>
          <p:nvSpPr>
            <p:cNvPr id="3421" name="TextBox 3420">
              <a:extLst>
                <a:ext uri="{FF2B5EF4-FFF2-40B4-BE49-F238E27FC236}">
                  <a16:creationId xmlns:a16="http://schemas.microsoft.com/office/drawing/2014/main" id="{537F438B-F01F-5879-D065-EE91C533E7BB}"/>
                </a:ext>
              </a:extLst>
            </p:cNvPr>
            <p:cNvSpPr txBox="1"/>
            <p:nvPr/>
          </p:nvSpPr>
          <p:spPr>
            <a:xfrm>
              <a:off x="2316024" y="3383846"/>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9</a:t>
              </a:r>
            </a:p>
          </p:txBody>
        </p:sp>
        <p:sp>
          <p:nvSpPr>
            <p:cNvPr id="3422" name="TextBox 3421">
              <a:extLst>
                <a:ext uri="{FF2B5EF4-FFF2-40B4-BE49-F238E27FC236}">
                  <a16:creationId xmlns:a16="http://schemas.microsoft.com/office/drawing/2014/main" id="{19B25BE0-B5A7-7A01-6CB4-BA977A6FAE23}"/>
                </a:ext>
              </a:extLst>
            </p:cNvPr>
            <p:cNvSpPr txBox="1"/>
            <p:nvPr/>
          </p:nvSpPr>
          <p:spPr>
            <a:xfrm>
              <a:off x="2490731"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12</a:t>
              </a:r>
            </a:p>
          </p:txBody>
        </p:sp>
        <p:sp>
          <p:nvSpPr>
            <p:cNvPr id="3423" name="TextBox 3422">
              <a:extLst>
                <a:ext uri="{FF2B5EF4-FFF2-40B4-BE49-F238E27FC236}">
                  <a16:creationId xmlns:a16="http://schemas.microsoft.com/office/drawing/2014/main" id="{69E512D3-4E30-7C61-9455-2EB46171C2BA}"/>
                </a:ext>
              </a:extLst>
            </p:cNvPr>
            <p:cNvSpPr txBox="1"/>
            <p:nvPr/>
          </p:nvSpPr>
          <p:spPr>
            <a:xfrm>
              <a:off x="2700401"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15</a:t>
              </a:r>
            </a:p>
          </p:txBody>
        </p:sp>
        <p:sp>
          <p:nvSpPr>
            <p:cNvPr id="3424" name="TextBox 3423">
              <a:extLst>
                <a:ext uri="{FF2B5EF4-FFF2-40B4-BE49-F238E27FC236}">
                  <a16:creationId xmlns:a16="http://schemas.microsoft.com/office/drawing/2014/main" id="{46311F93-0CEE-0D58-1620-5D053D8A90DE}"/>
                </a:ext>
              </a:extLst>
            </p:cNvPr>
            <p:cNvSpPr txBox="1"/>
            <p:nvPr/>
          </p:nvSpPr>
          <p:spPr>
            <a:xfrm>
              <a:off x="2910599"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18</a:t>
              </a:r>
            </a:p>
          </p:txBody>
        </p:sp>
        <p:sp>
          <p:nvSpPr>
            <p:cNvPr id="3425" name="TextBox 3424">
              <a:extLst>
                <a:ext uri="{FF2B5EF4-FFF2-40B4-BE49-F238E27FC236}">
                  <a16:creationId xmlns:a16="http://schemas.microsoft.com/office/drawing/2014/main" id="{34DA3153-9595-C1D9-3EBB-1F30F50F1EC3}"/>
                </a:ext>
              </a:extLst>
            </p:cNvPr>
            <p:cNvSpPr txBox="1"/>
            <p:nvPr/>
          </p:nvSpPr>
          <p:spPr>
            <a:xfrm>
              <a:off x="3126620"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21</a:t>
              </a:r>
            </a:p>
          </p:txBody>
        </p:sp>
        <p:sp>
          <p:nvSpPr>
            <p:cNvPr id="3426" name="TextBox 3425">
              <a:extLst>
                <a:ext uri="{FF2B5EF4-FFF2-40B4-BE49-F238E27FC236}">
                  <a16:creationId xmlns:a16="http://schemas.microsoft.com/office/drawing/2014/main" id="{E658724B-F103-A474-1603-3C73D36916D2}"/>
                </a:ext>
              </a:extLst>
            </p:cNvPr>
            <p:cNvSpPr txBox="1"/>
            <p:nvPr/>
          </p:nvSpPr>
          <p:spPr>
            <a:xfrm>
              <a:off x="3335765"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24</a:t>
              </a:r>
            </a:p>
          </p:txBody>
        </p:sp>
        <p:sp>
          <p:nvSpPr>
            <p:cNvPr id="3427" name="TextBox 3426">
              <a:extLst>
                <a:ext uri="{FF2B5EF4-FFF2-40B4-BE49-F238E27FC236}">
                  <a16:creationId xmlns:a16="http://schemas.microsoft.com/office/drawing/2014/main" id="{633D9B1F-24E3-C50E-BF60-E17C26DAD76F}"/>
                </a:ext>
              </a:extLst>
            </p:cNvPr>
            <p:cNvSpPr txBox="1"/>
            <p:nvPr/>
          </p:nvSpPr>
          <p:spPr>
            <a:xfrm>
              <a:off x="3545436"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27</a:t>
              </a:r>
            </a:p>
          </p:txBody>
        </p:sp>
        <p:sp>
          <p:nvSpPr>
            <p:cNvPr id="3428" name="TextBox 3427">
              <a:extLst>
                <a:ext uri="{FF2B5EF4-FFF2-40B4-BE49-F238E27FC236}">
                  <a16:creationId xmlns:a16="http://schemas.microsoft.com/office/drawing/2014/main" id="{3ADCCD63-450D-0E3E-3235-618EAD9018B5}"/>
                </a:ext>
              </a:extLst>
            </p:cNvPr>
            <p:cNvSpPr txBox="1"/>
            <p:nvPr/>
          </p:nvSpPr>
          <p:spPr>
            <a:xfrm>
              <a:off x="3755634"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30</a:t>
              </a:r>
            </a:p>
          </p:txBody>
        </p:sp>
        <p:sp>
          <p:nvSpPr>
            <p:cNvPr id="3429" name="TextBox 3428">
              <a:extLst>
                <a:ext uri="{FF2B5EF4-FFF2-40B4-BE49-F238E27FC236}">
                  <a16:creationId xmlns:a16="http://schemas.microsoft.com/office/drawing/2014/main" id="{57A261B3-9AF0-97A0-BB50-B82F96565881}"/>
                </a:ext>
              </a:extLst>
            </p:cNvPr>
            <p:cNvSpPr txBox="1"/>
            <p:nvPr/>
          </p:nvSpPr>
          <p:spPr>
            <a:xfrm>
              <a:off x="3965306"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33</a:t>
              </a:r>
            </a:p>
          </p:txBody>
        </p:sp>
        <p:sp>
          <p:nvSpPr>
            <p:cNvPr id="3430" name="TextBox 3429">
              <a:extLst>
                <a:ext uri="{FF2B5EF4-FFF2-40B4-BE49-F238E27FC236}">
                  <a16:creationId xmlns:a16="http://schemas.microsoft.com/office/drawing/2014/main" id="{95CD58BE-B699-0D1E-7230-AA02C02B5027}"/>
                </a:ext>
              </a:extLst>
            </p:cNvPr>
            <p:cNvSpPr txBox="1"/>
            <p:nvPr/>
          </p:nvSpPr>
          <p:spPr>
            <a:xfrm>
              <a:off x="417287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36</a:t>
              </a:r>
            </a:p>
          </p:txBody>
        </p:sp>
        <p:sp>
          <p:nvSpPr>
            <p:cNvPr id="3431" name="TextBox 3430">
              <a:extLst>
                <a:ext uri="{FF2B5EF4-FFF2-40B4-BE49-F238E27FC236}">
                  <a16:creationId xmlns:a16="http://schemas.microsoft.com/office/drawing/2014/main" id="{CA53CEEA-C92F-D1BD-2643-977CFFB21A19}"/>
                </a:ext>
              </a:extLst>
            </p:cNvPr>
            <p:cNvSpPr txBox="1"/>
            <p:nvPr/>
          </p:nvSpPr>
          <p:spPr>
            <a:xfrm>
              <a:off x="4382544"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39</a:t>
              </a:r>
            </a:p>
          </p:txBody>
        </p:sp>
        <p:sp>
          <p:nvSpPr>
            <p:cNvPr id="3432" name="TextBox 3431">
              <a:extLst>
                <a:ext uri="{FF2B5EF4-FFF2-40B4-BE49-F238E27FC236}">
                  <a16:creationId xmlns:a16="http://schemas.microsoft.com/office/drawing/2014/main" id="{9BD19F33-DA95-35B1-3114-35E467005E14}"/>
                </a:ext>
              </a:extLst>
            </p:cNvPr>
            <p:cNvSpPr txBox="1"/>
            <p:nvPr/>
          </p:nvSpPr>
          <p:spPr>
            <a:xfrm>
              <a:off x="460544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42</a:t>
              </a:r>
            </a:p>
          </p:txBody>
        </p:sp>
        <p:sp>
          <p:nvSpPr>
            <p:cNvPr id="3433" name="TextBox 3432">
              <a:extLst>
                <a:ext uri="{FF2B5EF4-FFF2-40B4-BE49-F238E27FC236}">
                  <a16:creationId xmlns:a16="http://schemas.microsoft.com/office/drawing/2014/main" id="{62159F39-2D19-3A20-0C53-21B7021EAE71}"/>
                </a:ext>
              </a:extLst>
            </p:cNvPr>
            <p:cNvSpPr txBox="1"/>
            <p:nvPr/>
          </p:nvSpPr>
          <p:spPr>
            <a:xfrm>
              <a:off x="481511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45</a:t>
              </a:r>
            </a:p>
          </p:txBody>
        </p:sp>
        <p:sp>
          <p:nvSpPr>
            <p:cNvPr id="3434" name="TextBox 3433">
              <a:extLst>
                <a:ext uri="{FF2B5EF4-FFF2-40B4-BE49-F238E27FC236}">
                  <a16:creationId xmlns:a16="http://schemas.microsoft.com/office/drawing/2014/main" id="{5816B4FC-33CE-D991-5642-074C98079890}"/>
                </a:ext>
              </a:extLst>
            </p:cNvPr>
            <p:cNvSpPr txBox="1"/>
            <p:nvPr/>
          </p:nvSpPr>
          <p:spPr>
            <a:xfrm>
              <a:off x="5018435"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48</a:t>
              </a:r>
            </a:p>
          </p:txBody>
        </p:sp>
        <p:sp>
          <p:nvSpPr>
            <p:cNvPr id="3435" name="TextBox 3434">
              <a:extLst>
                <a:ext uri="{FF2B5EF4-FFF2-40B4-BE49-F238E27FC236}">
                  <a16:creationId xmlns:a16="http://schemas.microsoft.com/office/drawing/2014/main" id="{9633BE3F-8F7D-193D-202B-6054ECECD279}"/>
                </a:ext>
              </a:extLst>
            </p:cNvPr>
            <p:cNvSpPr txBox="1"/>
            <p:nvPr/>
          </p:nvSpPr>
          <p:spPr>
            <a:xfrm>
              <a:off x="5234455"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51</a:t>
              </a:r>
            </a:p>
          </p:txBody>
        </p:sp>
        <p:sp>
          <p:nvSpPr>
            <p:cNvPr id="3436" name="TextBox 3435">
              <a:extLst>
                <a:ext uri="{FF2B5EF4-FFF2-40B4-BE49-F238E27FC236}">
                  <a16:creationId xmlns:a16="http://schemas.microsoft.com/office/drawing/2014/main" id="{31E73F07-8518-5AF4-0528-29D7CFEBB020}"/>
                </a:ext>
              </a:extLst>
            </p:cNvPr>
            <p:cNvSpPr txBox="1"/>
            <p:nvPr/>
          </p:nvSpPr>
          <p:spPr>
            <a:xfrm>
              <a:off x="543195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54</a:t>
              </a:r>
            </a:p>
          </p:txBody>
        </p:sp>
        <p:sp>
          <p:nvSpPr>
            <p:cNvPr id="3437" name="TextBox 3436">
              <a:extLst>
                <a:ext uri="{FF2B5EF4-FFF2-40B4-BE49-F238E27FC236}">
                  <a16:creationId xmlns:a16="http://schemas.microsoft.com/office/drawing/2014/main" id="{BB818FD3-EDCC-B0AA-6921-DC43A718731F}"/>
                </a:ext>
              </a:extLst>
            </p:cNvPr>
            <p:cNvSpPr txBox="1"/>
            <p:nvPr/>
          </p:nvSpPr>
          <p:spPr>
            <a:xfrm>
              <a:off x="5641624"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57</a:t>
              </a:r>
            </a:p>
          </p:txBody>
        </p:sp>
        <p:sp>
          <p:nvSpPr>
            <p:cNvPr id="3438" name="TextBox 3437">
              <a:extLst>
                <a:ext uri="{FF2B5EF4-FFF2-40B4-BE49-F238E27FC236}">
                  <a16:creationId xmlns:a16="http://schemas.microsoft.com/office/drawing/2014/main" id="{5A3F934F-1D30-BF68-548A-FCF23A71836A}"/>
                </a:ext>
              </a:extLst>
            </p:cNvPr>
            <p:cNvSpPr txBox="1"/>
            <p:nvPr/>
          </p:nvSpPr>
          <p:spPr>
            <a:xfrm>
              <a:off x="5861892"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60</a:t>
              </a:r>
            </a:p>
          </p:txBody>
        </p:sp>
        <p:sp>
          <p:nvSpPr>
            <p:cNvPr id="3439" name="TextBox 3438">
              <a:extLst>
                <a:ext uri="{FF2B5EF4-FFF2-40B4-BE49-F238E27FC236}">
                  <a16:creationId xmlns:a16="http://schemas.microsoft.com/office/drawing/2014/main" id="{765F39BA-F48D-6929-2DE1-2C122391DCCA}"/>
                </a:ext>
              </a:extLst>
            </p:cNvPr>
            <p:cNvSpPr txBox="1"/>
            <p:nvPr/>
          </p:nvSpPr>
          <p:spPr>
            <a:xfrm>
              <a:off x="607156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63</a:t>
              </a:r>
            </a:p>
          </p:txBody>
        </p:sp>
        <p:sp>
          <p:nvSpPr>
            <p:cNvPr id="3440" name="TextBox 3439">
              <a:extLst>
                <a:ext uri="{FF2B5EF4-FFF2-40B4-BE49-F238E27FC236}">
                  <a16:creationId xmlns:a16="http://schemas.microsoft.com/office/drawing/2014/main" id="{2921E4FE-B606-E1BF-CA1B-5340E32B255A}"/>
                </a:ext>
              </a:extLst>
            </p:cNvPr>
            <p:cNvSpPr txBox="1"/>
            <p:nvPr/>
          </p:nvSpPr>
          <p:spPr>
            <a:xfrm>
              <a:off x="6275411"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66</a:t>
              </a:r>
            </a:p>
          </p:txBody>
        </p:sp>
        <p:sp>
          <p:nvSpPr>
            <p:cNvPr id="3441" name="TextBox 3440">
              <a:extLst>
                <a:ext uri="{FF2B5EF4-FFF2-40B4-BE49-F238E27FC236}">
                  <a16:creationId xmlns:a16="http://schemas.microsoft.com/office/drawing/2014/main" id="{8228054E-077C-CD48-24CE-7D8C2C4CC4BF}"/>
                </a:ext>
              </a:extLst>
            </p:cNvPr>
            <p:cNvSpPr txBox="1"/>
            <p:nvPr/>
          </p:nvSpPr>
          <p:spPr>
            <a:xfrm>
              <a:off x="6491432"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69</a:t>
              </a:r>
            </a:p>
          </p:txBody>
        </p:sp>
        <p:sp>
          <p:nvSpPr>
            <p:cNvPr id="3442" name="TextBox 3441">
              <a:extLst>
                <a:ext uri="{FF2B5EF4-FFF2-40B4-BE49-F238E27FC236}">
                  <a16:creationId xmlns:a16="http://schemas.microsoft.com/office/drawing/2014/main" id="{FF29A4AC-67BB-6CD2-23A4-5F2139E47BCF}"/>
                </a:ext>
              </a:extLst>
            </p:cNvPr>
            <p:cNvSpPr txBox="1"/>
            <p:nvPr/>
          </p:nvSpPr>
          <p:spPr>
            <a:xfrm>
              <a:off x="6698434"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72</a:t>
              </a:r>
            </a:p>
          </p:txBody>
        </p:sp>
        <p:sp>
          <p:nvSpPr>
            <p:cNvPr id="3443" name="TextBox 3442">
              <a:extLst>
                <a:ext uri="{FF2B5EF4-FFF2-40B4-BE49-F238E27FC236}">
                  <a16:creationId xmlns:a16="http://schemas.microsoft.com/office/drawing/2014/main" id="{50897779-165D-7E8C-FD98-B8C9072CED65}"/>
                </a:ext>
              </a:extLst>
            </p:cNvPr>
            <p:cNvSpPr txBox="1"/>
            <p:nvPr/>
          </p:nvSpPr>
          <p:spPr>
            <a:xfrm>
              <a:off x="6908105"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75</a:t>
              </a:r>
            </a:p>
          </p:txBody>
        </p:sp>
        <p:sp>
          <p:nvSpPr>
            <p:cNvPr id="3444" name="TextBox 3443">
              <a:extLst>
                <a:ext uri="{FF2B5EF4-FFF2-40B4-BE49-F238E27FC236}">
                  <a16:creationId xmlns:a16="http://schemas.microsoft.com/office/drawing/2014/main" id="{A6DD5B30-B1C1-0A00-9615-5946ACD22911}"/>
                </a:ext>
              </a:extLst>
            </p:cNvPr>
            <p:cNvSpPr txBox="1"/>
            <p:nvPr/>
          </p:nvSpPr>
          <p:spPr>
            <a:xfrm>
              <a:off x="711830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78</a:t>
              </a:r>
            </a:p>
          </p:txBody>
        </p:sp>
        <p:sp>
          <p:nvSpPr>
            <p:cNvPr id="3445" name="TextBox 3444">
              <a:extLst>
                <a:ext uri="{FF2B5EF4-FFF2-40B4-BE49-F238E27FC236}">
                  <a16:creationId xmlns:a16="http://schemas.microsoft.com/office/drawing/2014/main" id="{B8E628BF-CD12-77C3-A122-53C078151DCA}"/>
                </a:ext>
              </a:extLst>
            </p:cNvPr>
            <p:cNvSpPr txBox="1"/>
            <p:nvPr/>
          </p:nvSpPr>
          <p:spPr>
            <a:xfrm>
              <a:off x="7327974"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81</a:t>
              </a:r>
            </a:p>
          </p:txBody>
        </p:sp>
        <p:sp>
          <p:nvSpPr>
            <p:cNvPr id="3446" name="TextBox 3445">
              <a:extLst>
                <a:ext uri="{FF2B5EF4-FFF2-40B4-BE49-F238E27FC236}">
                  <a16:creationId xmlns:a16="http://schemas.microsoft.com/office/drawing/2014/main" id="{240C841D-7D94-2CF4-ED55-7B5B97ED4DD8}"/>
                </a:ext>
              </a:extLst>
            </p:cNvPr>
            <p:cNvSpPr txBox="1"/>
            <p:nvPr/>
          </p:nvSpPr>
          <p:spPr>
            <a:xfrm>
              <a:off x="7548242"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84</a:t>
              </a:r>
            </a:p>
          </p:txBody>
        </p:sp>
        <p:sp>
          <p:nvSpPr>
            <p:cNvPr id="3447" name="TextBox 3446">
              <a:extLst>
                <a:ext uri="{FF2B5EF4-FFF2-40B4-BE49-F238E27FC236}">
                  <a16:creationId xmlns:a16="http://schemas.microsoft.com/office/drawing/2014/main" id="{E35A607D-03FD-83F2-FD5A-B5F505F0429A}"/>
                </a:ext>
              </a:extLst>
            </p:cNvPr>
            <p:cNvSpPr txBox="1"/>
            <p:nvPr/>
          </p:nvSpPr>
          <p:spPr>
            <a:xfrm>
              <a:off x="7757913"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87</a:t>
              </a:r>
            </a:p>
          </p:txBody>
        </p:sp>
        <p:sp>
          <p:nvSpPr>
            <p:cNvPr id="3448" name="TextBox 3447">
              <a:extLst>
                <a:ext uri="{FF2B5EF4-FFF2-40B4-BE49-F238E27FC236}">
                  <a16:creationId xmlns:a16="http://schemas.microsoft.com/office/drawing/2014/main" id="{EFAE117F-BE9E-314E-C078-F8D1F7335B92}"/>
                </a:ext>
              </a:extLst>
            </p:cNvPr>
            <p:cNvSpPr txBox="1"/>
            <p:nvPr/>
          </p:nvSpPr>
          <p:spPr>
            <a:xfrm>
              <a:off x="7961761" y="3383846"/>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90</a:t>
              </a:r>
            </a:p>
          </p:txBody>
        </p:sp>
        <p:sp>
          <p:nvSpPr>
            <p:cNvPr id="3449" name="TextBox 3448">
              <a:extLst>
                <a:ext uri="{FF2B5EF4-FFF2-40B4-BE49-F238E27FC236}">
                  <a16:creationId xmlns:a16="http://schemas.microsoft.com/office/drawing/2014/main" id="{43817B07-4A45-80E6-C097-D956594D3528}"/>
                </a:ext>
              </a:extLst>
            </p:cNvPr>
            <p:cNvSpPr txBox="1"/>
            <p:nvPr/>
          </p:nvSpPr>
          <p:spPr>
            <a:xfrm>
              <a:off x="1222369" y="936021"/>
              <a:ext cx="381836"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100</a:t>
              </a:r>
            </a:p>
          </p:txBody>
        </p:sp>
        <p:sp>
          <p:nvSpPr>
            <p:cNvPr id="3450" name="TextBox 3449">
              <a:extLst>
                <a:ext uri="{FF2B5EF4-FFF2-40B4-BE49-F238E27FC236}">
                  <a16:creationId xmlns:a16="http://schemas.microsoft.com/office/drawing/2014/main" id="{6E91BDDE-00B2-8E82-DB6B-7C2BE67EBCD7}"/>
                </a:ext>
              </a:extLst>
            </p:cNvPr>
            <p:cNvSpPr txBox="1"/>
            <p:nvPr/>
          </p:nvSpPr>
          <p:spPr>
            <a:xfrm>
              <a:off x="1288094" y="1397325"/>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80</a:t>
              </a:r>
            </a:p>
          </p:txBody>
        </p:sp>
        <p:sp>
          <p:nvSpPr>
            <p:cNvPr id="3451" name="TextBox 3450">
              <a:extLst>
                <a:ext uri="{FF2B5EF4-FFF2-40B4-BE49-F238E27FC236}">
                  <a16:creationId xmlns:a16="http://schemas.microsoft.com/office/drawing/2014/main" id="{25110E11-9B58-8909-2439-6C2A8FEFF33E}"/>
                </a:ext>
              </a:extLst>
            </p:cNvPr>
            <p:cNvSpPr txBox="1"/>
            <p:nvPr/>
          </p:nvSpPr>
          <p:spPr>
            <a:xfrm>
              <a:off x="1288094" y="1847237"/>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60</a:t>
              </a:r>
            </a:p>
          </p:txBody>
        </p:sp>
        <p:sp>
          <p:nvSpPr>
            <p:cNvPr id="3452" name="TextBox 3451">
              <a:extLst>
                <a:ext uri="{FF2B5EF4-FFF2-40B4-BE49-F238E27FC236}">
                  <a16:creationId xmlns:a16="http://schemas.microsoft.com/office/drawing/2014/main" id="{6C73ADA0-4EB2-3A2A-EE88-3A054FEBB201}"/>
                </a:ext>
              </a:extLst>
            </p:cNvPr>
            <p:cNvSpPr txBox="1"/>
            <p:nvPr/>
          </p:nvSpPr>
          <p:spPr>
            <a:xfrm>
              <a:off x="1288094" y="2308540"/>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40</a:t>
              </a:r>
            </a:p>
          </p:txBody>
        </p:sp>
        <p:sp>
          <p:nvSpPr>
            <p:cNvPr id="3453" name="TextBox 3452">
              <a:extLst>
                <a:ext uri="{FF2B5EF4-FFF2-40B4-BE49-F238E27FC236}">
                  <a16:creationId xmlns:a16="http://schemas.microsoft.com/office/drawing/2014/main" id="{2250741E-80E8-2FD9-7E2C-82431141BACD}"/>
                </a:ext>
              </a:extLst>
            </p:cNvPr>
            <p:cNvSpPr txBox="1"/>
            <p:nvPr/>
          </p:nvSpPr>
          <p:spPr>
            <a:xfrm>
              <a:off x="1288094" y="2758453"/>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20</a:t>
              </a:r>
            </a:p>
          </p:txBody>
        </p:sp>
        <p:sp>
          <p:nvSpPr>
            <p:cNvPr id="3454" name="TextBox 3453">
              <a:extLst>
                <a:ext uri="{FF2B5EF4-FFF2-40B4-BE49-F238E27FC236}">
                  <a16:creationId xmlns:a16="http://schemas.microsoft.com/office/drawing/2014/main" id="{3DCD13C9-F875-3C1C-9CBD-7A0B239F5D34}"/>
                </a:ext>
              </a:extLst>
            </p:cNvPr>
            <p:cNvSpPr txBox="1"/>
            <p:nvPr/>
          </p:nvSpPr>
          <p:spPr>
            <a:xfrm>
              <a:off x="1353816" y="3219756"/>
              <a:ext cx="250390"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0</a:t>
              </a:r>
            </a:p>
          </p:txBody>
        </p:sp>
        <p:sp>
          <p:nvSpPr>
            <p:cNvPr id="3455" name="TextBox 3454">
              <a:extLst>
                <a:ext uri="{FF2B5EF4-FFF2-40B4-BE49-F238E27FC236}">
                  <a16:creationId xmlns:a16="http://schemas.microsoft.com/office/drawing/2014/main" id="{B2E36840-F52A-7D51-1101-4A352E62408A}"/>
                </a:ext>
              </a:extLst>
            </p:cNvPr>
            <p:cNvSpPr txBox="1"/>
            <p:nvPr/>
          </p:nvSpPr>
          <p:spPr>
            <a:xfrm rot="16200000">
              <a:off x="-77484" y="2066073"/>
              <a:ext cx="2389328" cy="246221"/>
            </a:xfrm>
            <a:prstGeom prst="rect">
              <a:avLst/>
            </a:prstGeom>
            <a:noFill/>
          </p:spPr>
          <p:txBody>
            <a:bodyPr wrap="squar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Progression-Free Survival, %</a:t>
              </a:r>
            </a:p>
          </p:txBody>
        </p:sp>
        <p:sp>
          <p:nvSpPr>
            <p:cNvPr id="3456" name="Freeform 3455">
              <a:extLst>
                <a:ext uri="{FF2B5EF4-FFF2-40B4-BE49-F238E27FC236}">
                  <a16:creationId xmlns:a16="http://schemas.microsoft.com/office/drawing/2014/main" id="{EA313549-4C2D-B6B0-0DB9-0D3F1B14E32A}"/>
                </a:ext>
              </a:extLst>
            </p:cNvPr>
            <p:cNvSpPr/>
            <p:nvPr/>
          </p:nvSpPr>
          <p:spPr>
            <a:xfrm>
              <a:off x="1604875" y="1033064"/>
              <a:ext cx="6508583" cy="2339718"/>
            </a:xfrm>
            <a:custGeom>
              <a:avLst/>
              <a:gdLst>
                <a:gd name="connsiteX0" fmla="*/ 0 w 6711896"/>
                <a:gd name="connsiteY0" fmla="*/ 0 h 2663410"/>
                <a:gd name="connsiteX1" fmla="*/ 0 w 6711896"/>
                <a:gd name="connsiteY1" fmla="*/ 2663411 h 2663410"/>
                <a:gd name="connsiteX2" fmla="*/ 6711897 w 6711896"/>
                <a:gd name="connsiteY2" fmla="*/ 2663411 h 2663410"/>
              </a:gdLst>
              <a:ahLst/>
              <a:cxnLst>
                <a:cxn ang="0">
                  <a:pos x="connsiteX0" y="connsiteY0"/>
                </a:cxn>
                <a:cxn ang="0">
                  <a:pos x="connsiteX1" y="connsiteY1"/>
                </a:cxn>
                <a:cxn ang="0">
                  <a:pos x="connsiteX2" y="connsiteY2"/>
                </a:cxn>
              </a:cxnLst>
              <a:rect l="l" t="t" r="r" b="b"/>
              <a:pathLst>
                <a:path w="6711896" h="2663410">
                  <a:moveTo>
                    <a:pt x="0" y="0"/>
                  </a:moveTo>
                  <a:lnTo>
                    <a:pt x="0" y="2663411"/>
                  </a:lnTo>
                  <a:lnTo>
                    <a:pt x="6711897" y="2663411"/>
                  </a:lnTo>
                </a:path>
              </a:pathLst>
            </a:custGeom>
            <a:noFill/>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57" name="Freeform 3456">
              <a:extLst>
                <a:ext uri="{FF2B5EF4-FFF2-40B4-BE49-F238E27FC236}">
                  <a16:creationId xmlns:a16="http://schemas.microsoft.com/office/drawing/2014/main" id="{82A2E982-6404-0110-D526-4109B5C39382}"/>
                </a:ext>
              </a:extLst>
            </p:cNvPr>
            <p:cNvSpPr/>
            <p:nvPr/>
          </p:nvSpPr>
          <p:spPr>
            <a:xfrm>
              <a:off x="453894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58" name="Freeform 3457">
              <a:extLst>
                <a:ext uri="{FF2B5EF4-FFF2-40B4-BE49-F238E27FC236}">
                  <a16:creationId xmlns:a16="http://schemas.microsoft.com/office/drawing/2014/main" id="{0F42BDBC-D5B1-9555-C04E-F8D909D32295}"/>
                </a:ext>
              </a:extLst>
            </p:cNvPr>
            <p:cNvSpPr/>
            <p:nvPr/>
          </p:nvSpPr>
          <p:spPr>
            <a:xfrm>
              <a:off x="4120883"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59" name="Freeform 3458">
              <a:extLst>
                <a:ext uri="{FF2B5EF4-FFF2-40B4-BE49-F238E27FC236}">
                  <a16:creationId xmlns:a16="http://schemas.microsoft.com/office/drawing/2014/main" id="{3214F375-1774-F80B-992A-1D88CFB5F11B}"/>
                </a:ext>
              </a:extLst>
            </p:cNvPr>
            <p:cNvSpPr/>
            <p:nvPr/>
          </p:nvSpPr>
          <p:spPr>
            <a:xfrm>
              <a:off x="4331821"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60" name="Freeform 3459">
              <a:extLst>
                <a:ext uri="{FF2B5EF4-FFF2-40B4-BE49-F238E27FC236}">
                  <a16:creationId xmlns:a16="http://schemas.microsoft.com/office/drawing/2014/main" id="{E219EBB4-097D-D45D-DB58-11D48827A400}"/>
                </a:ext>
              </a:extLst>
            </p:cNvPr>
            <p:cNvSpPr/>
            <p:nvPr/>
          </p:nvSpPr>
          <p:spPr>
            <a:xfrm>
              <a:off x="475242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61" name="Freeform 3460">
              <a:extLst>
                <a:ext uri="{FF2B5EF4-FFF2-40B4-BE49-F238E27FC236}">
                  <a16:creationId xmlns:a16="http://schemas.microsoft.com/office/drawing/2014/main" id="{10A380DE-B23A-9321-88D6-019E285C3A8D}"/>
                </a:ext>
              </a:extLst>
            </p:cNvPr>
            <p:cNvSpPr/>
            <p:nvPr/>
          </p:nvSpPr>
          <p:spPr>
            <a:xfrm>
              <a:off x="3702819"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62" name="Freeform 3461">
              <a:extLst>
                <a:ext uri="{FF2B5EF4-FFF2-40B4-BE49-F238E27FC236}">
                  <a16:creationId xmlns:a16="http://schemas.microsoft.com/office/drawing/2014/main" id="{9E994742-7D3C-5132-2E32-9A27A085C55D}"/>
                </a:ext>
              </a:extLst>
            </p:cNvPr>
            <p:cNvSpPr/>
            <p:nvPr/>
          </p:nvSpPr>
          <p:spPr>
            <a:xfrm>
              <a:off x="3284755"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63" name="Freeform 3462">
              <a:extLst>
                <a:ext uri="{FF2B5EF4-FFF2-40B4-BE49-F238E27FC236}">
                  <a16:creationId xmlns:a16="http://schemas.microsoft.com/office/drawing/2014/main" id="{C9A9D82E-DEBC-BD77-D408-CC919A5F79CA}"/>
                </a:ext>
              </a:extLst>
            </p:cNvPr>
            <p:cNvSpPr/>
            <p:nvPr/>
          </p:nvSpPr>
          <p:spPr>
            <a:xfrm>
              <a:off x="3495693"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64" name="Freeform 3463">
              <a:extLst>
                <a:ext uri="{FF2B5EF4-FFF2-40B4-BE49-F238E27FC236}">
                  <a16:creationId xmlns:a16="http://schemas.microsoft.com/office/drawing/2014/main" id="{351CD81D-E4EE-D566-7261-F295FB0895C7}"/>
                </a:ext>
              </a:extLst>
            </p:cNvPr>
            <p:cNvSpPr/>
            <p:nvPr/>
          </p:nvSpPr>
          <p:spPr>
            <a:xfrm>
              <a:off x="3916299"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65" name="Freeform 3464">
              <a:extLst>
                <a:ext uri="{FF2B5EF4-FFF2-40B4-BE49-F238E27FC236}">
                  <a16:creationId xmlns:a16="http://schemas.microsoft.com/office/drawing/2014/main" id="{274E079B-CDDA-5BDE-B292-905180FB1402}"/>
                </a:ext>
              </a:extLst>
            </p:cNvPr>
            <p:cNvSpPr/>
            <p:nvPr/>
          </p:nvSpPr>
          <p:spPr>
            <a:xfrm>
              <a:off x="285906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66" name="Freeform 3465">
              <a:extLst>
                <a:ext uri="{FF2B5EF4-FFF2-40B4-BE49-F238E27FC236}">
                  <a16:creationId xmlns:a16="http://schemas.microsoft.com/office/drawing/2014/main" id="{E87318E6-F2A4-1428-B53C-57EC7CDF7477}"/>
                </a:ext>
              </a:extLst>
            </p:cNvPr>
            <p:cNvSpPr/>
            <p:nvPr/>
          </p:nvSpPr>
          <p:spPr>
            <a:xfrm>
              <a:off x="2441003"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67" name="Freeform 3466">
              <a:extLst>
                <a:ext uri="{FF2B5EF4-FFF2-40B4-BE49-F238E27FC236}">
                  <a16:creationId xmlns:a16="http://schemas.microsoft.com/office/drawing/2014/main" id="{9B3BBEF8-8ACD-31A7-6900-6F6F7027961F}"/>
                </a:ext>
              </a:extLst>
            </p:cNvPr>
            <p:cNvSpPr/>
            <p:nvPr/>
          </p:nvSpPr>
          <p:spPr>
            <a:xfrm>
              <a:off x="2651941"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68" name="Freeform 3467">
              <a:extLst>
                <a:ext uri="{FF2B5EF4-FFF2-40B4-BE49-F238E27FC236}">
                  <a16:creationId xmlns:a16="http://schemas.microsoft.com/office/drawing/2014/main" id="{1D96141B-7A78-DCAD-4A47-15158D33D8E6}"/>
                </a:ext>
              </a:extLst>
            </p:cNvPr>
            <p:cNvSpPr/>
            <p:nvPr/>
          </p:nvSpPr>
          <p:spPr>
            <a:xfrm>
              <a:off x="307254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69" name="Freeform 3468">
              <a:extLst>
                <a:ext uri="{FF2B5EF4-FFF2-40B4-BE49-F238E27FC236}">
                  <a16:creationId xmlns:a16="http://schemas.microsoft.com/office/drawing/2014/main" id="{BF7CCA90-2168-650A-8F6F-E3E57D947B81}"/>
                </a:ext>
              </a:extLst>
            </p:cNvPr>
            <p:cNvSpPr/>
            <p:nvPr/>
          </p:nvSpPr>
          <p:spPr>
            <a:xfrm>
              <a:off x="2022939"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70" name="Freeform 3469">
              <a:extLst>
                <a:ext uri="{FF2B5EF4-FFF2-40B4-BE49-F238E27FC236}">
                  <a16:creationId xmlns:a16="http://schemas.microsoft.com/office/drawing/2014/main" id="{42E71E3D-6F40-651F-B27E-9FC50E092DDF}"/>
                </a:ext>
              </a:extLst>
            </p:cNvPr>
            <p:cNvSpPr/>
            <p:nvPr/>
          </p:nvSpPr>
          <p:spPr>
            <a:xfrm>
              <a:off x="1552776" y="3326056"/>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71" name="Freeform 3470">
              <a:extLst>
                <a:ext uri="{FF2B5EF4-FFF2-40B4-BE49-F238E27FC236}">
                  <a16:creationId xmlns:a16="http://schemas.microsoft.com/office/drawing/2014/main" id="{C3B9CB20-1B14-18C7-8E54-1A7176FCE2D5}"/>
                </a:ext>
              </a:extLst>
            </p:cNvPr>
            <p:cNvSpPr/>
            <p:nvPr/>
          </p:nvSpPr>
          <p:spPr>
            <a:xfrm>
              <a:off x="1552776" y="2866773"/>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72" name="Freeform 3471">
              <a:extLst>
                <a:ext uri="{FF2B5EF4-FFF2-40B4-BE49-F238E27FC236}">
                  <a16:creationId xmlns:a16="http://schemas.microsoft.com/office/drawing/2014/main" id="{D3DF95B3-D57B-3DA6-B6DC-69CC2D521524}"/>
                </a:ext>
              </a:extLst>
            </p:cNvPr>
            <p:cNvSpPr/>
            <p:nvPr/>
          </p:nvSpPr>
          <p:spPr>
            <a:xfrm>
              <a:off x="1552776" y="2412050"/>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73" name="Freeform 3472">
              <a:extLst>
                <a:ext uri="{FF2B5EF4-FFF2-40B4-BE49-F238E27FC236}">
                  <a16:creationId xmlns:a16="http://schemas.microsoft.com/office/drawing/2014/main" id="{44F60AE9-3703-0F75-5014-E4178F286F3A}"/>
                </a:ext>
              </a:extLst>
            </p:cNvPr>
            <p:cNvSpPr/>
            <p:nvPr/>
          </p:nvSpPr>
          <p:spPr>
            <a:xfrm>
              <a:off x="1552776" y="1951628"/>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74" name="Freeform 3473">
              <a:extLst>
                <a:ext uri="{FF2B5EF4-FFF2-40B4-BE49-F238E27FC236}">
                  <a16:creationId xmlns:a16="http://schemas.microsoft.com/office/drawing/2014/main" id="{B05FEE68-EE68-1EF6-7627-01FF29280B34}"/>
                </a:ext>
              </a:extLst>
            </p:cNvPr>
            <p:cNvSpPr/>
            <p:nvPr/>
          </p:nvSpPr>
          <p:spPr>
            <a:xfrm>
              <a:off x="1552776" y="1493485"/>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75" name="Freeform 3474">
              <a:extLst>
                <a:ext uri="{FF2B5EF4-FFF2-40B4-BE49-F238E27FC236}">
                  <a16:creationId xmlns:a16="http://schemas.microsoft.com/office/drawing/2014/main" id="{60632EA0-0A23-7BB0-D106-177AE55BF06D}"/>
                </a:ext>
              </a:extLst>
            </p:cNvPr>
            <p:cNvSpPr/>
            <p:nvPr/>
          </p:nvSpPr>
          <p:spPr>
            <a:xfrm>
              <a:off x="1552776" y="1035344"/>
              <a:ext cx="52099" cy="11396"/>
            </a:xfrm>
            <a:custGeom>
              <a:avLst/>
              <a:gdLst>
                <a:gd name="connsiteX0" fmla="*/ 52099 w 52099"/>
                <a:gd name="connsiteY0" fmla="*/ 0 h 12707"/>
                <a:gd name="connsiteX1" fmla="*/ 0 w 52099"/>
                <a:gd name="connsiteY1" fmla="*/ 0 h 12707"/>
              </a:gdLst>
              <a:ahLst/>
              <a:cxnLst>
                <a:cxn ang="0">
                  <a:pos x="connsiteX0" y="connsiteY0"/>
                </a:cxn>
                <a:cxn ang="0">
                  <a:pos x="connsiteX1" y="connsiteY1"/>
                </a:cxn>
              </a:cxnLst>
              <a:rect l="l" t="t" r="r" b="b"/>
              <a:pathLst>
                <a:path w="52099" h="12707">
                  <a:moveTo>
                    <a:pt x="5209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76" name="Freeform 3475">
              <a:extLst>
                <a:ext uri="{FF2B5EF4-FFF2-40B4-BE49-F238E27FC236}">
                  <a16:creationId xmlns:a16="http://schemas.microsoft.com/office/drawing/2014/main" id="{50DD26B9-2882-146B-FC37-02F42D3F4EE6}"/>
                </a:ext>
              </a:extLst>
            </p:cNvPr>
            <p:cNvSpPr/>
            <p:nvPr/>
          </p:nvSpPr>
          <p:spPr>
            <a:xfrm>
              <a:off x="1815813"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77" name="Freeform 3476">
              <a:extLst>
                <a:ext uri="{FF2B5EF4-FFF2-40B4-BE49-F238E27FC236}">
                  <a16:creationId xmlns:a16="http://schemas.microsoft.com/office/drawing/2014/main" id="{3D392D5C-02B0-91A1-A9B5-DC68EA169194}"/>
                </a:ext>
              </a:extLst>
            </p:cNvPr>
            <p:cNvSpPr/>
            <p:nvPr/>
          </p:nvSpPr>
          <p:spPr>
            <a:xfrm>
              <a:off x="2236419"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78" name="Freeform 3477">
              <a:extLst>
                <a:ext uri="{FF2B5EF4-FFF2-40B4-BE49-F238E27FC236}">
                  <a16:creationId xmlns:a16="http://schemas.microsoft.com/office/drawing/2014/main" id="{FF40AC01-EFF2-D569-4A1B-25DE9380C3D6}"/>
                </a:ext>
              </a:extLst>
            </p:cNvPr>
            <p:cNvSpPr/>
            <p:nvPr/>
          </p:nvSpPr>
          <p:spPr>
            <a:xfrm>
              <a:off x="6215015"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79" name="Freeform 3478">
              <a:extLst>
                <a:ext uri="{FF2B5EF4-FFF2-40B4-BE49-F238E27FC236}">
                  <a16:creationId xmlns:a16="http://schemas.microsoft.com/office/drawing/2014/main" id="{9F009466-1C56-5DF1-40E0-E625190F6B92}"/>
                </a:ext>
              </a:extLst>
            </p:cNvPr>
            <p:cNvSpPr/>
            <p:nvPr/>
          </p:nvSpPr>
          <p:spPr>
            <a:xfrm>
              <a:off x="5796951"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80" name="Freeform 3479">
              <a:extLst>
                <a:ext uri="{FF2B5EF4-FFF2-40B4-BE49-F238E27FC236}">
                  <a16:creationId xmlns:a16="http://schemas.microsoft.com/office/drawing/2014/main" id="{19752250-8F9A-243F-A6CB-A94BA813C181}"/>
                </a:ext>
              </a:extLst>
            </p:cNvPr>
            <p:cNvSpPr/>
            <p:nvPr/>
          </p:nvSpPr>
          <p:spPr>
            <a:xfrm>
              <a:off x="6007889"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81" name="Freeform 3480">
              <a:extLst>
                <a:ext uri="{FF2B5EF4-FFF2-40B4-BE49-F238E27FC236}">
                  <a16:creationId xmlns:a16="http://schemas.microsoft.com/office/drawing/2014/main" id="{13C2D57A-D6C2-0E12-21E7-5F0FB32B52FE}"/>
                </a:ext>
              </a:extLst>
            </p:cNvPr>
            <p:cNvSpPr/>
            <p:nvPr/>
          </p:nvSpPr>
          <p:spPr>
            <a:xfrm>
              <a:off x="6428495"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82" name="Freeform 3481">
              <a:extLst>
                <a:ext uri="{FF2B5EF4-FFF2-40B4-BE49-F238E27FC236}">
                  <a16:creationId xmlns:a16="http://schemas.microsoft.com/office/drawing/2014/main" id="{3E514969-5923-237C-7330-DB597305EF8F}"/>
                </a:ext>
              </a:extLst>
            </p:cNvPr>
            <p:cNvSpPr/>
            <p:nvPr/>
          </p:nvSpPr>
          <p:spPr>
            <a:xfrm>
              <a:off x="537888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83" name="Freeform 3482">
              <a:extLst>
                <a:ext uri="{FF2B5EF4-FFF2-40B4-BE49-F238E27FC236}">
                  <a16:creationId xmlns:a16="http://schemas.microsoft.com/office/drawing/2014/main" id="{940F1A6A-CF30-285A-FF54-A8ACD3D15AD1}"/>
                </a:ext>
              </a:extLst>
            </p:cNvPr>
            <p:cNvSpPr/>
            <p:nvPr/>
          </p:nvSpPr>
          <p:spPr>
            <a:xfrm>
              <a:off x="4960823"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84" name="Freeform 3483">
              <a:extLst>
                <a:ext uri="{FF2B5EF4-FFF2-40B4-BE49-F238E27FC236}">
                  <a16:creationId xmlns:a16="http://schemas.microsoft.com/office/drawing/2014/main" id="{22070235-3F4B-5CAB-2865-F2EA4ABD86EC}"/>
                </a:ext>
              </a:extLst>
            </p:cNvPr>
            <p:cNvSpPr/>
            <p:nvPr/>
          </p:nvSpPr>
          <p:spPr>
            <a:xfrm>
              <a:off x="5171761"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85" name="Freeform 3484">
              <a:extLst>
                <a:ext uri="{FF2B5EF4-FFF2-40B4-BE49-F238E27FC236}">
                  <a16:creationId xmlns:a16="http://schemas.microsoft.com/office/drawing/2014/main" id="{EEDAB7A7-FA73-357B-8DE2-DD3EC2681ABB}"/>
                </a:ext>
              </a:extLst>
            </p:cNvPr>
            <p:cNvSpPr/>
            <p:nvPr/>
          </p:nvSpPr>
          <p:spPr>
            <a:xfrm>
              <a:off x="5592367"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86" name="Freeform 3485">
              <a:extLst>
                <a:ext uri="{FF2B5EF4-FFF2-40B4-BE49-F238E27FC236}">
                  <a16:creationId xmlns:a16="http://schemas.microsoft.com/office/drawing/2014/main" id="{A69CCDEA-CB7D-DD39-B44A-2FDF71D0D74E}"/>
                </a:ext>
              </a:extLst>
            </p:cNvPr>
            <p:cNvSpPr/>
            <p:nvPr/>
          </p:nvSpPr>
          <p:spPr>
            <a:xfrm>
              <a:off x="7899978"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87" name="Freeform 3486">
              <a:extLst>
                <a:ext uri="{FF2B5EF4-FFF2-40B4-BE49-F238E27FC236}">
                  <a16:creationId xmlns:a16="http://schemas.microsoft.com/office/drawing/2014/main" id="{0C29FA6A-AB13-0673-0E93-D83DB48189F3}"/>
                </a:ext>
              </a:extLst>
            </p:cNvPr>
            <p:cNvSpPr/>
            <p:nvPr/>
          </p:nvSpPr>
          <p:spPr>
            <a:xfrm>
              <a:off x="7481914"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88" name="Freeform 3487">
              <a:extLst>
                <a:ext uri="{FF2B5EF4-FFF2-40B4-BE49-F238E27FC236}">
                  <a16:creationId xmlns:a16="http://schemas.microsoft.com/office/drawing/2014/main" id="{737054E8-E674-3F16-A2B8-0EC59FA00B45}"/>
                </a:ext>
              </a:extLst>
            </p:cNvPr>
            <p:cNvSpPr/>
            <p:nvPr/>
          </p:nvSpPr>
          <p:spPr>
            <a:xfrm>
              <a:off x="7692852"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89" name="Freeform 3488">
              <a:extLst>
                <a:ext uri="{FF2B5EF4-FFF2-40B4-BE49-F238E27FC236}">
                  <a16:creationId xmlns:a16="http://schemas.microsoft.com/office/drawing/2014/main" id="{239E20CC-1CCB-2CF4-10B5-82049C916976}"/>
                </a:ext>
              </a:extLst>
            </p:cNvPr>
            <p:cNvSpPr/>
            <p:nvPr/>
          </p:nvSpPr>
          <p:spPr>
            <a:xfrm>
              <a:off x="8113458"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90" name="Freeform 3489">
              <a:extLst>
                <a:ext uri="{FF2B5EF4-FFF2-40B4-BE49-F238E27FC236}">
                  <a16:creationId xmlns:a16="http://schemas.microsoft.com/office/drawing/2014/main" id="{CB37ED84-180B-DAC4-5FC3-8FF84015B72F}"/>
                </a:ext>
              </a:extLst>
            </p:cNvPr>
            <p:cNvSpPr/>
            <p:nvPr/>
          </p:nvSpPr>
          <p:spPr>
            <a:xfrm>
              <a:off x="7063850"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91" name="Freeform 3490">
              <a:extLst>
                <a:ext uri="{FF2B5EF4-FFF2-40B4-BE49-F238E27FC236}">
                  <a16:creationId xmlns:a16="http://schemas.microsoft.com/office/drawing/2014/main" id="{450E23D2-F1F4-CE92-125E-0C5F864E78C0}"/>
                </a:ext>
              </a:extLst>
            </p:cNvPr>
            <p:cNvSpPr/>
            <p:nvPr/>
          </p:nvSpPr>
          <p:spPr>
            <a:xfrm>
              <a:off x="6645786"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92" name="Freeform 3491">
              <a:extLst>
                <a:ext uri="{FF2B5EF4-FFF2-40B4-BE49-F238E27FC236}">
                  <a16:creationId xmlns:a16="http://schemas.microsoft.com/office/drawing/2014/main" id="{65EB8BF6-4369-949B-9117-DE5094D9C0C3}"/>
                </a:ext>
              </a:extLst>
            </p:cNvPr>
            <p:cNvSpPr/>
            <p:nvPr/>
          </p:nvSpPr>
          <p:spPr>
            <a:xfrm>
              <a:off x="6856724"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93" name="Freeform 3492">
              <a:extLst>
                <a:ext uri="{FF2B5EF4-FFF2-40B4-BE49-F238E27FC236}">
                  <a16:creationId xmlns:a16="http://schemas.microsoft.com/office/drawing/2014/main" id="{BA05C33B-6965-F5C9-CFDC-E146627177C2}"/>
                </a:ext>
              </a:extLst>
            </p:cNvPr>
            <p:cNvSpPr/>
            <p:nvPr/>
          </p:nvSpPr>
          <p:spPr>
            <a:xfrm>
              <a:off x="7277330" y="3372781"/>
              <a:ext cx="12707" cy="46726"/>
            </a:xfrm>
            <a:custGeom>
              <a:avLst/>
              <a:gdLst>
                <a:gd name="connsiteX0" fmla="*/ 0 w 12707"/>
                <a:gd name="connsiteY0" fmla="*/ 0 h 52099"/>
                <a:gd name="connsiteX1" fmla="*/ 0 w 12707"/>
                <a:gd name="connsiteY1" fmla="*/ 52099 h 52099"/>
              </a:gdLst>
              <a:ahLst/>
              <a:cxnLst>
                <a:cxn ang="0">
                  <a:pos x="connsiteX0" y="connsiteY0"/>
                </a:cxn>
                <a:cxn ang="0">
                  <a:pos x="connsiteX1" y="connsiteY1"/>
                </a:cxn>
              </a:cxnLst>
              <a:rect l="l" t="t" r="r" b="b"/>
              <a:pathLst>
                <a:path w="12707" h="52099">
                  <a:moveTo>
                    <a:pt x="0" y="0"/>
                  </a:moveTo>
                  <a:lnTo>
                    <a:pt x="0" y="52099"/>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3494" name="Graphic 55">
              <a:extLst>
                <a:ext uri="{FF2B5EF4-FFF2-40B4-BE49-F238E27FC236}">
                  <a16:creationId xmlns:a16="http://schemas.microsoft.com/office/drawing/2014/main" id="{5E48A074-258A-2014-2662-3DF934C63299}"/>
                </a:ext>
              </a:extLst>
            </p:cNvPr>
            <p:cNvGrpSpPr/>
            <p:nvPr/>
          </p:nvGrpSpPr>
          <p:grpSpPr>
            <a:xfrm>
              <a:off x="1775151" y="996594"/>
              <a:ext cx="6080352" cy="2255382"/>
              <a:chOff x="1775151" y="583774"/>
              <a:chExt cx="6080352" cy="2514737"/>
            </a:xfrm>
            <a:noFill/>
          </p:grpSpPr>
          <p:sp>
            <p:nvSpPr>
              <p:cNvPr id="3520" name="Freeform 3519">
                <a:extLst>
                  <a:ext uri="{FF2B5EF4-FFF2-40B4-BE49-F238E27FC236}">
                    <a16:creationId xmlns:a16="http://schemas.microsoft.com/office/drawing/2014/main" id="{C80D942B-E0E2-8A29-CF46-1CEB350C953D}"/>
                  </a:ext>
                </a:extLst>
              </p:cNvPr>
              <p:cNvSpPr/>
              <p:nvPr/>
            </p:nvSpPr>
            <p:spPr>
              <a:xfrm>
                <a:off x="1814543" y="620625"/>
                <a:ext cx="5978695" cy="1512146"/>
              </a:xfrm>
              <a:custGeom>
                <a:avLst/>
                <a:gdLst>
                  <a:gd name="connsiteX0" fmla="*/ 5978696 w 5978695"/>
                  <a:gd name="connsiteY0" fmla="*/ 1512146 h 1512146"/>
                  <a:gd name="connsiteX1" fmla="*/ 5035828 w 5978695"/>
                  <a:gd name="connsiteY1" fmla="*/ 1512146 h 1512146"/>
                  <a:gd name="connsiteX2" fmla="*/ 5035828 w 5978695"/>
                  <a:gd name="connsiteY2" fmla="*/ 1413031 h 1512146"/>
                  <a:gd name="connsiteX3" fmla="*/ 4849034 w 5978695"/>
                  <a:gd name="connsiteY3" fmla="*/ 1413031 h 1512146"/>
                  <a:gd name="connsiteX4" fmla="*/ 4849034 w 5978695"/>
                  <a:gd name="connsiteY4" fmla="*/ 1329164 h 1512146"/>
                  <a:gd name="connsiteX5" fmla="*/ 4640637 w 5978695"/>
                  <a:gd name="connsiteY5" fmla="*/ 1329164 h 1512146"/>
                  <a:gd name="connsiteX6" fmla="*/ 4640637 w 5978695"/>
                  <a:gd name="connsiteY6" fmla="*/ 1250380 h 1512146"/>
                  <a:gd name="connsiteX7" fmla="*/ 4302628 w 5978695"/>
                  <a:gd name="connsiteY7" fmla="*/ 1250380 h 1512146"/>
                  <a:gd name="connsiteX8" fmla="*/ 4302628 w 5978695"/>
                  <a:gd name="connsiteY8" fmla="*/ 1172866 h 1512146"/>
                  <a:gd name="connsiteX9" fmla="*/ 4100585 w 5978695"/>
                  <a:gd name="connsiteY9" fmla="*/ 1172866 h 1512146"/>
                  <a:gd name="connsiteX10" fmla="*/ 4100585 w 5978695"/>
                  <a:gd name="connsiteY10" fmla="*/ 1099165 h 1512146"/>
                  <a:gd name="connsiteX11" fmla="*/ 3685062 w 5978695"/>
                  <a:gd name="connsiteY11" fmla="*/ 1099165 h 1512146"/>
                  <a:gd name="connsiteX12" fmla="*/ 3685062 w 5978695"/>
                  <a:gd name="connsiteY12" fmla="*/ 1030547 h 1512146"/>
                  <a:gd name="connsiteX13" fmla="*/ 3509704 w 5978695"/>
                  <a:gd name="connsiteY13" fmla="*/ 1030547 h 1512146"/>
                  <a:gd name="connsiteX14" fmla="*/ 3509704 w 5978695"/>
                  <a:gd name="connsiteY14" fmla="*/ 977177 h 1512146"/>
                  <a:gd name="connsiteX15" fmla="*/ 3373738 w 5978695"/>
                  <a:gd name="connsiteY15" fmla="*/ 977177 h 1512146"/>
                  <a:gd name="connsiteX16" fmla="*/ 3373738 w 5978695"/>
                  <a:gd name="connsiteY16" fmla="*/ 918724 h 1512146"/>
                  <a:gd name="connsiteX17" fmla="*/ 3214899 w 5978695"/>
                  <a:gd name="connsiteY17" fmla="*/ 918724 h 1512146"/>
                  <a:gd name="connsiteX18" fmla="*/ 3214899 w 5978695"/>
                  <a:gd name="connsiteY18" fmla="*/ 859001 h 1512146"/>
                  <a:gd name="connsiteX19" fmla="*/ 3092911 w 5978695"/>
                  <a:gd name="connsiteY19" fmla="*/ 859001 h 1512146"/>
                  <a:gd name="connsiteX20" fmla="*/ 3092911 w 5978695"/>
                  <a:gd name="connsiteY20" fmla="*/ 805631 h 1512146"/>
                  <a:gd name="connsiteX21" fmla="*/ 2894680 w 5978695"/>
                  <a:gd name="connsiteY21" fmla="*/ 805631 h 1512146"/>
                  <a:gd name="connsiteX22" fmla="*/ 2894680 w 5978695"/>
                  <a:gd name="connsiteY22" fmla="*/ 756073 h 1512146"/>
                  <a:gd name="connsiteX23" fmla="*/ 2716780 w 5978695"/>
                  <a:gd name="connsiteY23" fmla="*/ 756073 h 1512146"/>
                  <a:gd name="connsiteX24" fmla="*/ 2716780 w 5978695"/>
                  <a:gd name="connsiteY24" fmla="*/ 712869 h 1512146"/>
                  <a:gd name="connsiteX25" fmla="*/ 2701532 w 5978695"/>
                  <a:gd name="connsiteY25" fmla="*/ 712869 h 1512146"/>
                  <a:gd name="connsiteX26" fmla="*/ 2701532 w 5978695"/>
                  <a:gd name="connsiteY26" fmla="*/ 653146 h 1512146"/>
                  <a:gd name="connsiteX27" fmla="*/ 1972144 w 5978695"/>
                  <a:gd name="connsiteY27" fmla="*/ 653146 h 1512146"/>
                  <a:gd name="connsiteX28" fmla="*/ 1972144 w 5978695"/>
                  <a:gd name="connsiteY28" fmla="*/ 599776 h 1512146"/>
                  <a:gd name="connsiteX29" fmla="*/ 1945459 w 5978695"/>
                  <a:gd name="connsiteY29" fmla="*/ 599776 h 1512146"/>
                  <a:gd name="connsiteX30" fmla="*/ 1945459 w 5978695"/>
                  <a:gd name="connsiteY30" fmla="*/ 548947 h 1512146"/>
                  <a:gd name="connsiteX31" fmla="*/ 1826012 w 5978695"/>
                  <a:gd name="connsiteY31" fmla="*/ 548947 h 1512146"/>
                  <a:gd name="connsiteX32" fmla="*/ 1826012 w 5978695"/>
                  <a:gd name="connsiteY32" fmla="*/ 494307 h 1512146"/>
                  <a:gd name="connsiteX33" fmla="*/ 1555351 w 5978695"/>
                  <a:gd name="connsiteY33" fmla="*/ 494307 h 1512146"/>
                  <a:gd name="connsiteX34" fmla="*/ 1555351 w 5978695"/>
                  <a:gd name="connsiteY34" fmla="*/ 443478 h 1512146"/>
                  <a:gd name="connsiteX35" fmla="*/ 1540102 w 5978695"/>
                  <a:gd name="connsiteY35" fmla="*/ 443478 h 1512146"/>
                  <a:gd name="connsiteX36" fmla="*/ 1540102 w 5978695"/>
                  <a:gd name="connsiteY36" fmla="*/ 393920 h 1512146"/>
                  <a:gd name="connsiteX37" fmla="*/ 1463859 w 5978695"/>
                  <a:gd name="connsiteY37" fmla="*/ 393920 h 1512146"/>
                  <a:gd name="connsiteX38" fmla="*/ 1463859 w 5978695"/>
                  <a:gd name="connsiteY38" fmla="*/ 349446 h 1512146"/>
                  <a:gd name="connsiteX39" fmla="*/ 1349495 w 5978695"/>
                  <a:gd name="connsiteY39" fmla="*/ 349446 h 1512146"/>
                  <a:gd name="connsiteX40" fmla="*/ 1349495 w 5978695"/>
                  <a:gd name="connsiteY40" fmla="*/ 288451 h 1512146"/>
                  <a:gd name="connsiteX41" fmla="*/ 1340600 w 5978695"/>
                  <a:gd name="connsiteY41" fmla="*/ 288451 h 1512146"/>
                  <a:gd name="connsiteX42" fmla="*/ 1340600 w 5978695"/>
                  <a:gd name="connsiteY42" fmla="*/ 237623 h 1512146"/>
                  <a:gd name="connsiteX43" fmla="*/ 1110602 w 5978695"/>
                  <a:gd name="connsiteY43" fmla="*/ 237623 h 1512146"/>
                  <a:gd name="connsiteX44" fmla="*/ 1110602 w 5978695"/>
                  <a:gd name="connsiteY44" fmla="*/ 198231 h 1512146"/>
                  <a:gd name="connsiteX45" fmla="*/ 1000050 w 5978695"/>
                  <a:gd name="connsiteY45" fmla="*/ 198231 h 1512146"/>
                  <a:gd name="connsiteX46" fmla="*/ 1000050 w 5978695"/>
                  <a:gd name="connsiteY46" fmla="*/ 144861 h 1512146"/>
                  <a:gd name="connsiteX47" fmla="*/ 974635 w 5978695"/>
                  <a:gd name="connsiteY47" fmla="*/ 144861 h 1512146"/>
                  <a:gd name="connsiteX48" fmla="*/ 974635 w 5978695"/>
                  <a:gd name="connsiteY48" fmla="*/ 95303 h 1512146"/>
                  <a:gd name="connsiteX49" fmla="*/ 432042 w 5978695"/>
                  <a:gd name="connsiteY49" fmla="*/ 95303 h 1512146"/>
                  <a:gd name="connsiteX50" fmla="*/ 432042 w 5978695"/>
                  <a:gd name="connsiteY50" fmla="*/ 47016 h 1512146"/>
                  <a:gd name="connsiteX51" fmla="*/ 222374 w 5978695"/>
                  <a:gd name="connsiteY51" fmla="*/ 47016 h 1512146"/>
                  <a:gd name="connsiteX52" fmla="*/ 222374 w 5978695"/>
                  <a:gd name="connsiteY52" fmla="*/ 34309 h 1512146"/>
                  <a:gd name="connsiteX53" fmla="*/ 129613 w 5978695"/>
                  <a:gd name="connsiteY53" fmla="*/ 34309 h 1512146"/>
                  <a:gd name="connsiteX54" fmla="*/ 129613 w 5978695"/>
                  <a:gd name="connsiteY54" fmla="*/ 12707 h 1512146"/>
                  <a:gd name="connsiteX55" fmla="*/ 68618 w 5978695"/>
                  <a:gd name="connsiteY55" fmla="*/ 12707 h 1512146"/>
                  <a:gd name="connsiteX56" fmla="*/ 68618 w 5978695"/>
                  <a:gd name="connsiteY56" fmla="*/ 0 h 1512146"/>
                  <a:gd name="connsiteX57" fmla="*/ 0 w 5978695"/>
                  <a:gd name="connsiteY57" fmla="*/ 0 h 151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78695" h="1512146">
                    <a:moveTo>
                      <a:pt x="5978696" y="1512146"/>
                    </a:moveTo>
                    <a:lnTo>
                      <a:pt x="5035828" y="1512146"/>
                    </a:lnTo>
                    <a:lnTo>
                      <a:pt x="5035828" y="1413031"/>
                    </a:lnTo>
                    <a:lnTo>
                      <a:pt x="4849034" y="1413031"/>
                    </a:lnTo>
                    <a:lnTo>
                      <a:pt x="4849034" y="1329164"/>
                    </a:lnTo>
                    <a:lnTo>
                      <a:pt x="4640637" y="1329164"/>
                    </a:lnTo>
                    <a:lnTo>
                      <a:pt x="4640637" y="1250380"/>
                    </a:lnTo>
                    <a:lnTo>
                      <a:pt x="4302628" y="1250380"/>
                    </a:lnTo>
                    <a:lnTo>
                      <a:pt x="4302628" y="1172866"/>
                    </a:lnTo>
                    <a:lnTo>
                      <a:pt x="4100585" y="1172866"/>
                    </a:lnTo>
                    <a:lnTo>
                      <a:pt x="4100585" y="1099165"/>
                    </a:lnTo>
                    <a:lnTo>
                      <a:pt x="3685062" y="1099165"/>
                    </a:lnTo>
                    <a:lnTo>
                      <a:pt x="3685062" y="1030547"/>
                    </a:lnTo>
                    <a:lnTo>
                      <a:pt x="3509704" y="1030547"/>
                    </a:lnTo>
                    <a:lnTo>
                      <a:pt x="3509704" y="977177"/>
                    </a:lnTo>
                    <a:lnTo>
                      <a:pt x="3373738" y="977177"/>
                    </a:lnTo>
                    <a:lnTo>
                      <a:pt x="3373738" y="918724"/>
                    </a:lnTo>
                    <a:lnTo>
                      <a:pt x="3214899" y="918724"/>
                    </a:lnTo>
                    <a:lnTo>
                      <a:pt x="3214899" y="859001"/>
                    </a:lnTo>
                    <a:lnTo>
                      <a:pt x="3092911" y="859001"/>
                    </a:lnTo>
                    <a:lnTo>
                      <a:pt x="3092911" y="805631"/>
                    </a:lnTo>
                    <a:lnTo>
                      <a:pt x="2894680" y="805631"/>
                    </a:lnTo>
                    <a:lnTo>
                      <a:pt x="2894680" y="756073"/>
                    </a:lnTo>
                    <a:lnTo>
                      <a:pt x="2716780" y="756073"/>
                    </a:lnTo>
                    <a:lnTo>
                      <a:pt x="2716780" y="712869"/>
                    </a:lnTo>
                    <a:lnTo>
                      <a:pt x="2701532" y="712869"/>
                    </a:lnTo>
                    <a:lnTo>
                      <a:pt x="2701532" y="653146"/>
                    </a:lnTo>
                    <a:lnTo>
                      <a:pt x="1972144" y="653146"/>
                    </a:lnTo>
                    <a:lnTo>
                      <a:pt x="1972144" y="599776"/>
                    </a:lnTo>
                    <a:lnTo>
                      <a:pt x="1945459" y="599776"/>
                    </a:lnTo>
                    <a:lnTo>
                      <a:pt x="1945459" y="548947"/>
                    </a:lnTo>
                    <a:lnTo>
                      <a:pt x="1826012" y="548947"/>
                    </a:lnTo>
                    <a:lnTo>
                      <a:pt x="1826012" y="494307"/>
                    </a:lnTo>
                    <a:lnTo>
                      <a:pt x="1555351" y="494307"/>
                    </a:lnTo>
                    <a:lnTo>
                      <a:pt x="1555351" y="443478"/>
                    </a:lnTo>
                    <a:lnTo>
                      <a:pt x="1540102" y="443478"/>
                    </a:lnTo>
                    <a:lnTo>
                      <a:pt x="1540102" y="393920"/>
                    </a:lnTo>
                    <a:lnTo>
                      <a:pt x="1463859" y="393920"/>
                    </a:lnTo>
                    <a:lnTo>
                      <a:pt x="1463859" y="349446"/>
                    </a:lnTo>
                    <a:lnTo>
                      <a:pt x="1349495" y="349446"/>
                    </a:lnTo>
                    <a:lnTo>
                      <a:pt x="1349495" y="288451"/>
                    </a:lnTo>
                    <a:lnTo>
                      <a:pt x="1340600" y="288451"/>
                    </a:lnTo>
                    <a:lnTo>
                      <a:pt x="1340600" y="237623"/>
                    </a:lnTo>
                    <a:lnTo>
                      <a:pt x="1110602" y="237623"/>
                    </a:lnTo>
                    <a:lnTo>
                      <a:pt x="1110602" y="198231"/>
                    </a:lnTo>
                    <a:lnTo>
                      <a:pt x="1000050" y="198231"/>
                    </a:lnTo>
                    <a:lnTo>
                      <a:pt x="1000050" y="144861"/>
                    </a:lnTo>
                    <a:lnTo>
                      <a:pt x="974635" y="144861"/>
                    </a:lnTo>
                    <a:lnTo>
                      <a:pt x="974635" y="95303"/>
                    </a:lnTo>
                    <a:lnTo>
                      <a:pt x="432042" y="95303"/>
                    </a:lnTo>
                    <a:lnTo>
                      <a:pt x="432042" y="47016"/>
                    </a:lnTo>
                    <a:lnTo>
                      <a:pt x="222374" y="47016"/>
                    </a:lnTo>
                    <a:lnTo>
                      <a:pt x="222374" y="34309"/>
                    </a:lnTo>
                    <a:lnTo>
                      <a:pt x="129613" y="34309"/>
                    </a:lnTo>
                    <a:lnTo>
                      <a:pt x="129613" y="12707"/>
                    </a:lnTo>
                    <a:lnTo>
                      <a:pt x="68618" y="12707"/>
                    </a:lnTo>
                    <a:lnTo>
                      <a:pt x="68618" y="0"/>
                    </a:lnTo>
                    <a:lnTo>
                      <a:pt x="0" y="0"/>
                    </a:lnTo>
                  </a:path>
                </a:pathLst>
              </a:custGeom>
              <a:noFill/>
              <a:ln w="12700" cap="flat">
                <a:solidFill>
                  <a:schemeClr val="accent5">
                    <a:lumMod val="75000"/>
                  </a:schemeClr>
                </a:solidFill>
                <a:custDash>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21" name="Freeform 3520">
                <a:extLst>
                  <a:ext uri="{FF2B5EF4-FFF2-40B4-BE49-F238E27FC236}">
                    <a16:creationId xmlns:a16="http://schemas.microsoft.com/office/drawing/2014/main" id="{5AFF0963-B9AA-1EB4-C742-A6D3CB67760F}"/>
                  </a:ext>
                </a:extLst>
              </p:cNvPr>
              <p:cNvSpPr/>
              <p:nvPr/>
            </p:nvSpPr>
            <p:spPr>
              <a:xfrm>
                <a:off x="1823438" y="623166"/>
                <a:ext cx="5087927" cy="2435953"/>
              </a:xfrm>
              <a:custGeom>
                <a:avLst/>
                <a:gdLst>
                  <a:gd name="connsiteX0" fmla="*/ 0 w 5087927"/>
                  <a:gd name="connsiteY0" fmla="*/ 0 h 2435953"/>
                  <a:gd name="connsiteX1" fmla="*/ 0 w 5087927"/>
                  <a:gd name="connsiteY1" fmla="*/ 47016 h 2435953"/>
                  <a:gd name="connsiteX2" fmla="*/ 198231 w 5087927"/>
                  <a:gd name="connsiteY2" fmla="*/ 47016 h 2435953"/>
                  <a:gd name="connsiteX3" fmla="*/ 198231 w 5087927"/>
                  <a:gd name="connsiteY3" fmla="*/ 92762 h 2435953"/>
                  <a:gd name="connsiteX4" fmla="*/ 213479 w 5087927"/>
                  <a:gd name="connsiteY4" fmla="*/ 92762 h 2435953"/>
                  <a:gd name="connsiteX5" fmla="*/ 213479 w 5087927"/>
                  <a:gd name="connsiteY5" fmla="*/ 114364 h 2435953"/>
                  <a:gd name="connsiteX6" fmla="*/ 326573 w 5087927"/>
                  <a:gd name="connsiteY6" fmla="*/ 114364 h 2435953"/>
                  <a:gd name="connsiteX7" fmla="*/ 326573 w 5087927"/>
                  <a:gd name="connsiteY7" fmla="*/ 139778 h 2435953"/>
                  <a:gd name="connsiteX8" fmla="*/ 382484 w 5087927"/>
                  <a:gd name="connsiteY8" fmla="*/ 139778 h 2435953"/>
                  <a:gd name="connsiteX9" fmla="*/ 382484 w 5087927"/>
                  <a:gd name="connsiteY9" fmla="*/ 163922 h 2435953"/>
                  <a:gd name="connsiteX10" fmla="*/ 601046 w 5087927"/>
                  <a:gd name="connsiteY10" fmla="*/ 163922 h 2435953"/>
                  <a:gd name="connsiteX11" fmla="*/ 601046 w 5087927"/>
                  <a:gd name="connsiteY11" fmla="*/ 185524 h 2435953"/>
                  <a:gd name="connsiteX12" fmla="*/ 615024 w 5087927"/>
                  <a:gd name="connsiteY12" fmla="*/ 185524 h 2435953"/>
                  <a:gd name="connsiteX13" fmla="*/ 615024 w 5087927"/>
                  <a:gd name="connsiteY13" fmla="*/ 210938 h 2435953"/>
                  <a:gd name="connsiteX14" fmla="*/ 629002 w 5087927"/>
                  <a:gd name="connsiteY14" fmla="*/ 210938 h 2435953"/>
                  <a:gd name="connsiteX15" fmla="*/ 629002 w 5087927"/>
                  <a:gd name="connsiteY15" fmla="*/ 228728 h 2435953"/>
                  <a:gd name="connsiteX16" fmla="*/ 756073 w 5087927"/>
                  <a:gd name="connsiteY16" fmla="*/ 228728 h 2435953"/>
                  <a:gd name="connsiteX17" fmla="*/ 756073 w 5087927"/>
                  <a:gd name="connsiteY17" fmla="*/ 255413 h 2435953"/>
                  <a:gd name="connsiteX18" fmla="*/ 764968 w 5087927"/>
                  <a:gd name="connsiteY18" fmla="*/ 255413 h 2435953"/>
                  <a:gd name="connsiteX19" fmla="*/ 764968 w 5087927"/>
                  <a:gd name="connsiteY19" fmla="*/ 282098 h 2435953"/>
                  <a:gd name="connsiteX20" fmla="*/ 770051 w 5087927"/>
                  <a:gd name="connsiteY20" fmla="*/ 282098 h 2435953"/>
                  <a:gd name="connsiteX21" fmla="*/ 770051 w 5087927"/>
                  <a:gd name="connsiteY21" fmla="*/ 306241 h 2435953"/>
                  <a:gd name="connsiteX22" fmla="*/ 775134 w 5087927"/>
                  <a:gd name="connsiteY22" fmla="*/ 306241 h 2435953"/>
                  <a:gd name="connsiteX23" fmla="*/ 775134 w 5087927"/>
                  <a:gd name="connsiteY23" fmla="*/ 376131 h 2435953"/>
                  <a:gd name="connsiteX24" fmla="*/ 777675 w 5087927"/>
                  <a:gd name="connsiteY24" fmla="*/ 376131 h 2435953"/>
                  <a:gd name="connsiteX25" fmla="*/ 777675 w 5087927"/>
                  <a:gd name="connsiteY25" fmla="*/ 401545 h 2435953"/>
                  <a:gd name="connsiteX26" fmla="*/ 781487 w 5087927"/>
                  <a:gd name="connsiteY26" fmla="*/ 401545 h 2435953"/>
                  <a:gd name="connsiteX27" fmla="*/ 781487 w 5087927"/>
                  <a:gd name="connsiteY27" fmla="*/ 424418 h 2435953"/>
                  <a:gd name="connsiteX28" fmla="*/ 784029 w 5087927"/>
                  <a:gd name="connsiteY28" fmla="*/ 424418 h 2435953"/>
                  <a:gd name="connsiteX29" fmla="*/ 784029 w 5087927"/>
                  <a:gd name="connsiteY29" fmla="*/ 470163 h 2435953"/>
                  <a:gd name="connsiteX30" fmla="*/ 789112 w 5087927"/>
                  <a:gd name="connsiteY30" fmla="*/ 470163 h 2435953"/>
                  <a:gd name="connsiteX31" fmla="*/ 789112 w 5087927"/>
                  <a:gd name="connsiteY31" fmla="*/ 517179 h 2435953"/>
                  <a:gd name="connsiteX32" fmla="*/ 814526 w 5087927"/>
                  <a:gd name="connsiteY32" fmla="*/ 517179 h 2435953"/>
                  <a:gd name="connsiteX33" fmla="*/ 814526 w 5087927"/>
                  <a:gd name="connsiteY33" fmla="*/ 542594 h 2435953"/>
                  <a:gd name="connsiteX34" fmla="*/ 842481 w 5087927"/>
                  <a:gd name="connsiteY34" fmla="*/ 542594 h 2435953"/>
                  <a:gd name="connsiteX35" fmla="*/ 842481 w 5087927"/>
                  <a:gd name="connsiteY35" fmla="*/ 566737 h 2435953"/>
                  <a:gd name="connsiteX36" fmla="*/ 936514 w 5087927"/>
                  <a:gd name="connsiteY36" fmla="*/ 566737 h 2435953"/>
                  <a:gd name="connsiteX37" fmla="*/ 936514 w 5087927"/>
                  <a:gd name="connsiteY37" fmla="*/ 588339 h 2435953"/>
                  <a:gd name="connsiteX38" fmla="*/ 942868 w 5087927"/>
                  <a:gd name="connsiteY38" fmla="*/ 588339 h 2435953"/>
                  <a:gd name="connsiteX39" fmla="*/ 942868 w 5087927"/>
                  <a:gd name="connsiteY39" fmla="*/ 609941 h 2435953"/>
                  <a:gd name="connsiteX40" fmla="*/ 969553 w 5087927"/>
                  <a:gd name="connsiteY40" fmla="*/ 609941 h 2435953"/>
                  <a:gd name="connsiteX41" fmla="*/ 969553 w 5087927"/>
                  <a:gd name="connsiteY41" fmla="*/ 636626 h 2435953"/>
                  <a:gd name="connsiteX42" fmla="*/ 977177 w 5087927"/>
                  <a:gd name="connsiteY42" fmla="*/ 636626 h 2435953"/>
                  <a:gd name="connsiteX43" fmla="*/ 977177 w 5087927"/>
                  <a:gd name="connsiteY43" fmla="*/ 663311 h 2435953"/>
                  <a:gd name="connsiteX44" fmla="*/ 986072 w 5087927"/>
                  <a:gd name="connsiteY44" fmla="*/ 663311 h 2435953"/>
                  <a:gd name="connsiteX45" fmla="*/ 986072 w 5087927"/>
                  <a:gd name="connsiteY45" fmla="*/ 687455 h 2435953"/>
                  <a:gd name="connsiteX46" fmla="*/ 991155 w 5087927"/>
                  <a:gd name="connsiteY46" fmla="*/ 687455 h 2435953"/>
                  <a:gd name="connsiteX47" fmla="*/ 991155 w 5087927"/>
                  <a:gd name="connsiteY47" fmla="*/ 707786 h 2435953"/>
                  <a:gd name="connsiteX48" fmla="*/ 997508 w 5087927"/>
                  <a:gd name="connsiteY48" fmla="*/ 707786 h 2435953"/>
                  <a:gd name="connsiteX49" fmla="*/ 997508 w 5087927"/>
                  <a:gd name="connsiteY49" fmla="*/ 778946 h 2435953"/>
                  <a:gd name="connsiteX50" fmla="*/ 1110602 w 5087927"/>
                  <a:gd name="connsiteY50" fmla="*/ 778946 h 2435953"/>
                  <a:gd name="connsiteX51" fmla="*/ 1110602 w 5087927"/>
                  <a:gd name="connsiteY51" fmla="*/ 805631 h 2435953"/>
                  <a:gd name="connsiteX52" fmla="*/ 1132204 w 5087927"/>
                  <a:gd name="connsiteY52" fmla="*/ 805631 h 2435953"/>
                  <a:gd name="connsiteX53" fmla="*/ 1132204 w 5087927"/>
                  <a:gd name="connsiteY53" fmla="*/ 828504 h 2435953"/>
                  <a:gd name="connsiteX54" fmla="*/ 1139828 w 5087927"/>
                  <a:gd name="connsiteY54" fmla="*/ 828504 h 2435953"/>
                  <a:gd name="connsiteX55" fmla="*/ 1139828 w 5087927"/>
                  <a:gd name="connsiteY55" fmla="*/ 851377 h 2435953"/>
                  <a:gd name="connsiteX56" fmla="*/ 1139828 w 5087927"/>
                  <a:gd name="connsiteY56" fmla="*/ 902205 h 2435953"/>
                  <a:gd name="connsiteX57" fmla="*/ 1144911 w 5087927"/>
                  <a:gd name="connsiteY57" fmla="*/ 902205 h 2435953"/>
                  <a:gd name="connsiteX58" fmla="*/ 1144911 w 5087927"/>
                  <a:gd name="connsiteY58" fmla="*/ 921266 h 2435953"/>
                  <a:gd name="connsiteX59" fmla="*/ 1148723 w 5087927"/>
                  <a:gd name="connsiteY59" fmla="*/ 921266 h 2435953"/>
                  <a:gd name="connsiteX60" fmla="*/ 1148723 w 5087927"/>
                  <a:gd name="connsiteY60" fmla="*/ 944138 h 2435953"/>
                  <a:gd name="connsiteX61" fmla="*/ 1155077 w 5087927"/>
                  <a:gd name="connsiteY61" fmla="*/ 944138 h 2435953"/>
                  <a:gd name="connsiteX62" fmla="*/ 1155077 w 5087927"/>
                  <a:gd name="connsiteY62" fmla="*/ 970823 h 2435953"/>
                  <a:gd name="connsiteX63" fmla="*/ 1162701 w 5087927"/>
                  <a:gd name="connsiteY63" fmla="*/ 970823 h 2435953"/>
                  <a:gd name="connsiteX64" fmla="*/ 1162701 w 5087927"/>
                  <a:gd name="connsiteY64" fmla="*/ 994967 h 2435953"/>
                  <a:gd name="connsiteX65" fmla="*/ 1166513 w 5087927"/>
                  <a:gd name="connsiteY65" fmla="*/ 994967 h 2435953"/>
                  <a:gd name="connsiteX66" fmla="*/ 1166513 w 5087927"/>
                  <a:gd name="connsiteY66" fmla="*/ 1039442 h 2435953"/>
                  <a:gd name="connsiteX67" fmla="*/ 1198281 w 5087927"/>
                  <a:gd name="connsiteY67" fmla="*/ 1039442 h 2435953"/>
                  <a:gd name="connsiteX68" fmla="*/ 1198281 w 5087927"/>
                  <a:gd name="connsiteY68" fmla="*/ 1062315 h 2435953"/>
                  <a:gd name="connsiteX69" fmla="*/ 1226236 w 5087927"/>
                  <a:gd name="connsiteY69" fmla="*/ 1062315 h 2435953"/>
                  <a:gd name="connsiteX70" fmla="*/ 1226236 w 5087927"/>
                  <a:gd name="connsiteY70" fmla="*/ 1090270 h 2435953"/>
                  <a:gd name="connsiteX71" fmla="*/ 1264358 w 5087927"/>
                  <a:gd name="connsiteY71" fmla="*/ 1090270 h 2435953"/>
                  <a:gd name="connsiteX72" fmla="*/ 1264358 w 5087927"/>
                  <a:gd name="connsiteY72" fmla="*/ 1109331 h 2435953"/>
                  <a:gd name="connsiteX73" fmla="*/ 1334247 w 5087927"/>
                  <a:gd name="connsiteY73" fmla="*/ 1109331 h 2435953"/>
                  <a:gd name="connsiteX74" fmla="*/ 1334247 w 5087927"/>
                  <a:gd name="connsiteY74" fmla="*/ 1138557 h 2435953"/>
                  <a:gd name="connsiteX75" fmla="*/ 1345683 w 5087927"/>
                  <a:gd name="connsiteY75" fmla="*/ 1138557 h 2435953"/>
                  <a:gd name="connsiteX76" fmla="*/ 1345683 w 5087927"/>
                  <a:gd name="connsiteY76" fmla="*/ 1160159 h 2435953"/>
                  <a:gd name="connsiteX77" fmla="*/ 1349495 w 5087927"/>
                  <a:gd name="connsiteY77" fmla="*/ 1160159 h 2435953"/>
                  <a:gd name="connsiteX78" fmla="*/ 1349495 w 5087927"/>
                  <a:gd name="connsiteY78" fmla="*/ 1181761 h 2435953"/>
                  <a:gd name="connsiteX79" fmla="*/ 1357119 w 5087927"/>
                  <a:gd name="connsiteY79" fmla="*/ 1181761 h 2435953"/>
                  <a:gd name="connsiteX80" fmla="*/ 1357119 w 5087927"/>
                  <a:gd name="connsiteY80" fmla="*/ 1208446 h 2435953"/>
                  <a:gd name="connsiteX81" fmla="*/ 1387617 w 5087927"/>
                  <a:gd name="connsiteY81" fmla="*/ 1208446 h 2435953"/>
                  <a:gd name="connsiteX82" fmla="*/ 1387617 w 5087927"/>
                  <a:gd name="connsiteY82" fmla="*/ 1227507 h 2435953"/>
                  <a:gd name="connsiteX83" fmla="*/ 1401594 w 5087927"/>
                  <a:gd name="connsiteY83" fmla="*/ 1227507 h 2435953"/>
                  <a:gd name="connsiteX84" fmla="*/ 1401594 w 5087927"/>
                  <a:gd name="connsiteY84" fmla="*/ 1250380 h 2435953"/>
                  <a:gd name="connsiteX85" fmla="*/ 1521041 w 5087927"/>
                  <a:gd name="connsiteY85" fmla="*/ 1250380 h 2435953"/>
                  <a:gd name="connsiteX86" fmla="*/ 1521041 w 5087927"/>
                  <a:gd name="connsiteY86" fmla="*/ 1273253 h 2435953"/>
                  <a:gd name="connsiteX87" fmla="*/ 1538831 w 5087927"/>
                  <a:gd name="connsiteY87" fmla="*/ 1273253 h 2435953"/>
                  <a:gd name="connsiteX88" fmla="*/ 1538831 w 5087927"/>
                  <a:gd name="connsiteY88" fmla="*/ 1298667 h 2435953"/>
                  <a:gd name="connsiteX89" fmla="*/ 1551538 w 5087927"/>
                  <a:gd name="connsiteY89" fmla="*/ 1298667 h 2435953"/>
                  <a:gd name="connsiteX90" fmla="*/ 1551538 w 5087927"/>
                  <a:gd name="connsiteY90" fmla="*/ 1324081 h 2435953"/>
                  <a:gd name="connsiteX91" fmla="*/ 1564245 w 5087927"/>
                  <a:gd name="connsiteY91" fmla="*/ 1324081 h 2435953"/>
                  <a:gd name="connsiteX92" fmla="*/ 1564245 w 5087927"/>
                  <a:gd name="connsiteY92" fmla="*/ 1346954 h 2435953"/>
                  <a:gd name="connsiteX93" fmla="*/ 1570599 w 5087927"/>
                  <a:gd name="connsiteY93" fmla="*/ 1346954 h 2435953"/>
                  <a:gd name="connsiteX94" fmla="*/ 1570599 w 5087927"/>
                  <a:gd name="connsiteY94" fmla="*/ 1399053 h 2435953"/>
                  <a:gd name="connsiteX95" fmla="*/ 1574411 w 5087927"/>
                  <a:gd name="connsiteY95" fmla="*/ 1399053 h 2435953"/>
                  <a:gd name="connsiteX96" fmla="*/ 1574411 w 5087927"/>
                  <a:gd name="connsiteY96" fmla="*/ 1421926 h 2435953"/>
                  <a:gd name="connsiteX97" fmla="*/ 1582035 w 5087927"/>
                  <a:gd name="connsiteY97" fmla="*/ 1421926 h 2435953"/>
                  <a:gd name="connsiteX98" fmla="*/ 1582035 w 5087927"/>
                  <a:gd name="connsiteY98" fmla="*/ 1444799 h 2435953"/>
                  <a:gd name="connsiteX99" fmla="*/ 1606179 w 5087927"/>
                  <a:gd name="connsiteY99" fmla="*/ 1444799 h 2435953"/>
                  <a:gd name="connsiteX100" fmla="*/ 1606179 w 5087927"/>
                  <a:gd name="connsiteY100" fmla="*/ 1470213 h 2435953"/>
                  <a:gd name="connsiteX101" fmla="*/ 1613803 w 5087927"/>
                  <a:gd name="connsiteY101" fmla="*/ 1470213 h 2435953"/>
                  <a:gd name="connsiteX102" fmla="*/ 1613803 w 5087927"/>
                  <a:gd name="connsiteY102" fmla="*/ 1496898 h 2435953"/>
                  <a:gd name="connsiteX103" fmla="*/ 1678609 w 5087927"/>
                  <a:gd name="connsiteY103" fmla="*/ 1496898 h 2435953"/>
                  <a:gd name="connsiteX104" fmla="*/ 1678609 w 5087927"/>
                  <a:gd name="connsiteY104" fmla="*/ 1518500 h 2435953"/>
                  <a:gd name="connsiteX105" fmla="*/ 1831095 w 5087927"/>
                  <a:gd name="connsiteY105" fmla="*/ 1518500 h 2435953"/>
                  <a:gd name="connsiteX106" fmla="*/ 1831095 w 5087927"/>
                  <a:gd name="connsiteY106" fmla="*/ 1540102 h 2435953"/>
                  <a:gd name="connsiteX107" fmla="*/ 1909879 w 5087927"/>
                  <a:gd name="connsiteY107" fmla="*/ 1540102 h 2435953"/>
                  <a:gd name="connsiteX108" fmla="*/ 1909879 w 5087927"/>
                  <a:gd name="connsiteY108" fmla="*/ 1569328 h 2435953"/>
                  <a:gd name="connsiteX109" fmla="*/ 1932752 w 5087927"/>
                  <a:gd name="connsiteY109" fmla="*/ 1569328 h 2435953"/>
                  <a:gd name="connsiteX110" fmla="*/ 1932752 w 5087927"/>
                  <a:gd name="connsiteY110" fmla="*/ 1621428 h 2435953"/>
                  <a:gd name="connsiteX111" fmla="*/ 1939105 w 5087927"/>
                  <a:gd name="connsiteY111" fmla="*/ 1621428 h 2435953"/>
                  <a:gd name="connsiteX112" fmla="*/ 1939105 w 5087927"/>
                  <a:gd name="connsiteY112" fmla="*/ 1692587 h 2435953"/>
                  <a:gd name="connsiteX113" fmla="*/ 1939105 w 5087927"/>
                  <a:gd name="connsiteY113" fmla="*/ 1719272 h 2435953"/>
                  <a:gd name="connsiteX114" fmla="*/ 1945459 w 5087927"/>
                  <a:gd name="connsiteY114" fmla="*/ 1719272 h 2435953"/>
                  <a:gd name="connsiteX115" fmla="*/ 1945459 w 5087927"/>
                  <a:gd name="connsiteY115" fmla="*/ 1740874 h 2435953"/>
                  <a:gd name="connsiteX116" fmla="*/ 1954354 w 5087927"/>
                  <a:gd name="connsiteY116" fmla="*/ 1740874 h 2435953"/>
                  <a:gd name="connsiteX117" fmla="*/ 1954354 w 5087927"/>
                  <a:gd name="connsiteY117" fmla="*/ 1770101 h 2435953"/>
                  <a:gd name="connsiteX118" fmla="*/ 1991204 w 5087927"/>
                  <a:gd name="connsiteY118" fmla="*/ 1770101 h 2435953"/>
                  <a:gd name="connsiteX119" fmla="*/ 1991204 w 5087927"/>
                  <a:gd name="connsiteY119" fmla="*/ 1791703 h 2435953"/>
                  <a:gd name="connsiteX120" fmla="*/ 1997558 w 5087927"/>
                  <a:gd name="connsiteY120" fmla="*/ 1791703 h 2435953"/>
                  <a:gd name="connsiteX121" fmla="*/ 1997558 w 5087927"/>
                  <a:gd name="connsiteY121" fmla="*/ 1818388 h 2435953"/>
                  <a:gd name="connsiteX122" fmla="*/ 2006453 w 5087927"/>
                  <a:gd name="connsiteY122" fmla="*/ 1818388 h 2435953"/>
                  <a:gd name="connsiteX123" fmla="*/ 2006453 w 5087927"/>
                  <a:gd name="connsiteY123" fmla="*/ 1838719 h 2435953"/>
                  <a:gd name="connsiteX124" fmla="*/ 2117005 w 5087927"/>
                  <a:gd name="connsiteY124" fmla="*/ 1838719 h 2435953"/>
                  <a:gd name="connsiteX125" fmla="*/ 2117005 w 5087927"/>
                  <a:gd name="connsiteY125" fmla="*/ 1866675 h 2435953"/>
                  <a:gd name="connsiteX126" fmla="*/ 2297446 w 5087927"/>
                  <a:gd name="connsiteY126" fmla="*/ 1866675 h 2435953"/>
                  <a:gd name="connsiteX127" fmla="*/ 2297446 w 5087927"/>
                  <a:gd name="connsiteY127" fmla="*/ 1897172 h 2435953"/>
                  <a:gd name="connsiteX128" fmla="*/ 2317777 w 5087927"/>
                  <a:gd name="connsiteY128" fmla="*/ 1897172 h 2435953"/>
                  <a:gd name="connsiteX129" fmla="*/ 2317777 w 5087927"/>
                  <a:gd name="connsiteY129" fmla="*/ 1969602 h 2435953"/>
                  <a:gd name="connsiteX130" fmla="*/ 2327943 w 5087927"/>
                  <a:gd name="connsiteY130" fmla="*/ 1969602 h 2435953"/>
                  <a:gd name="connsiteX131" fmla="*/ 2327943 w 5087927"/>
                  <a:gd name="connsiteY131" fmla="*/ 1998829 h 2435953"/>
                  <a:gd name="connsiteX132" fmla="*/ 2369876 w 5087927"/>
                  <a:gd name="connsiteY132" fmla="*/ 1998829 h 2435953"/>
                  <a:gd name="connsiteX133" fmla="*/ 2369876 w 5087927"/>
                  <a:gd name="connsiteY133" fmla="*/ 2022972 h 2435953"/>
                  <a:gd name="connsiteX134" fmla="*/ 2376230 w 5087927"/>
                  <a:gd name="connsiteY134" fmla="*/ 2022972 h 2435953"/>
                  <a:gd name="connsiteX135" fmla="*/ 2376230 w 5087927"/>
                  <a:gd name="connsiteY135" fmla="*/ 2049657 h 2435953"/>
                  <a:gd name="connsiteX136" fmla="*/ 2479158 w 5087927"/>
                  <a:gd name="connsiteY136" fmla="*/ 2049657 h 2435953"/>
                  <a:gd name="connsiteX137" fmla="*/ 2479158 w 5087927"/>
                  <a:gd name="connsiteY137" fmla="*/ 2075071 h 2435953"/>
                  <a:gd name="connsiteX138" fmla="*/ 2531257 w 5087927"/>
                  <a:gd name="connsiteY138" fmla="*/ 2075071 h 2435953"/>
                  <a:gd name="connsiteX139" fmla="*/ 2531257 w 5087927"/>
                  <a:gd name="connsiteY139" fmla="*/ 2100486 h 2435953"/>
                  <a:gd name="connsiteX140" fmla="*/ 2648162 w 5087927"/>
                  <a:gd name="connsiteY140" fmla="*/ 2100486 h 2435953"/>
                  <a:gd name="connsiteX141" fmla="*/ 2648162 w 5087927"/>
                  <a:gd name="connsiteY141" fmla="*/ 2124629 h 2435953"/>
                  <a:gd name="connsiteX142" fmla="*/ 2688825 w 5087927"/>
                  <a:gd name="connsiteY142" fmla="*/ 2124629 h 2435953"/>
                  <a:gd name="connsiteX143" fmla="*/ 2688825 w 5087927"/>
                  <a:gd name="connsiteY143" fmla="*/ 2152585 h 2435953"/>
                  <a:gd name="connsiteX144" fmla="*/ 2697720 w 5087927"/>
                  <a:gd name="connsiteY144" fmla="*/ 2152585 h 2435953"/>
                  <a:gd name="connsiteX145" fmla="*/ 2697720 w 5087927"/>
                  <a:gd name="connsiteY145" fmla="*/ 2176728 h 2435953"/>
                  <a:gd name="connsiteX146" fmla="*/ 2704073 w 5087927"/>
                  <a:gd name="connsiteY146" fmla="*/ 2176728 h 2435953"/>
                  <a:gd name="connsiteX147" fmla="*/ 2704073 w 5087927"/>
                  <a:gd name="connsiteY147" fmla="*/ 2202143 h 2435953"/>
                  <a:gd name="connsiteX148" fmla="*/ 2768880 w 5087927"/>
                  <a:gd name="connsiteY148" fmla="*/ 2202143 h 2435953"/>
                  <a:gd name="connsiteX149" fmla="*/ 2768880 w 5087927"/>
                  <a:gd name="connsiteY149" fmla="*/ 2227557 h 2435953"/>
                  <a:gd name="connsiteX150" fmla="*/ 2781587 w 5087927"/>
                  <a:gd name="connsiteY150" fmla="*/ 2227557 h 2435953"/>
                  <a:gd name="connsiteX151" fmla="*/ 2781587 w 5087927"/>
                  <a:gd name="connsiteY151" fmla="*/ 2252971 h 2435953"/>
                  <a:gd name="connsiteX152" fmla="*/ 2897221 w 5087927"/>
                  <a:gd name="connsiteY152" fmla="*/ 2252971 h 2435953"/>
                  <a:gd name="connsiteX153" fmla="*/ 2897221 w 5087927"/>
                  <a:gd name="connsiteY153" fmla="*/ 2280927 h 2435953"/>
                  <a:gd name="connsiteX154" fmla="*/ 3109430 w 5087927"/>
                  <a:gd name="connsiteY154" fmla="*/ 2280927 h 2435953"/>
                  <a:gd name="connsiteX155" fmla="*/ 3109430 w 5087927"/>
                  <a:gd name="connsiteY155" fmla="*/ 2305070 h 2435953"/>
                  <a:gd name="connsiteX156" fmla="*/ 3303849 w 5087927"/>
                  <a:gd name="connsiteY156" fmla="*/ 2305070 h 2435953"/>
                  <a:gd name="connsiteX157" fmla="*/ 3303849 w 5087927"/>
                  <a:gd name="connsiteY157" fmla="*/ 2334297 h 2435953"/>
                  <a:gd name="connsiteX158" fmla="*/ 3483019 w 5087927"/>
                  <a:gd name="connsiteY158" fmla="*/ 2334297 h 2435953"/>
                  <a:gd name="connsiteX159" fmla="*/ 3483019 w 5087927"/>
                  <a:gd name="connsiteY159" fmla="*/ 2360981 h 2435953"/>
                  <a:gd name="connsiteX160" fmla="*/ 3981138 w 5087927"/>
                  <a:gd name="connsiteY160" fmla="*/ 2360981 h 2435953"/>
                  <a:gd name="connsiteX161" fmla="*/ 3981138 w 5087927"/>
                  <a:gd name="connsiteY161" fmla="*/ 2395291 h 2435953"/>
                  <a:gd name="connsiteX162" fmla="*/ 4253070 w 5087927"/>
                  <a:gd name="connsiteY162" fmla="*/ 2395291 h 2435953"/>
                  <a:gd name="connsiteX163" fmla="*/ 4253070 w 5087927"/>
                  <a:gd name="connsiteY163" fmla="*/ 2435954 h 2435953"/>
                  <a:gd name="connsiteX164" fmla="*/ 5087927 w 5087927"/>
                  <a:gd name="connsiteY164" fmla="*/ 2435954 h 243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5087927" h="2435953">
                    <a:moveTo>
                      <a:pt x="0" y="0"/>
                    </a:moveTo>
                    <a:lnTo>
                      <a:pt x="0" y="47016"/>
                    </a:lnTo>
                    <a:lnTo>
                      <a:pt x="198231" y="47016"/>
                    </a:lnTo>
                    <a:lnTo>
                      <a:pt x="198231" y="92762"/>
                    </a:lnTo>
                    <a:lnTo>
                      <a:pt x="213479" y="92762"/>
                    </a:lnTo>
                    <a:lnTo>
                      <a:pt x="213479" y="114364"/>
                    </a:lnTo>
                    <a:lnTo>
                      <a:pt x="326573" y="114364"/>
                    </a:lnTo>
                    <a:lnTo>
                      <a:pt x="326573" y="139778"/>
                    </a:lnTo>
                    <a:lnTo>
                      <a:pt x="382484" y="139778"/>
                    </a:lnTo>
                    <a:lnTo>
                      <a:pt x="382484" y="163922"/>
                    </a:lnTo>
                    <a:lnTo>
                      <a:pt x="601046" y="163922"/>
                    </a:lnTo>
                    <a:lnTo>
                      <a:pt x="601046" y="185524"/>
                    </a:lnTo>
                    <a:lnTo>
                      <a:pt x="615024" y="185524"/>
                    </a:lnTo>
                    <a:lnTo>
                      <a:pt x="615024" y="210938"/>
                    </a:lnTo>
                    <a:lnTo>
                      <a:pt x="629002" y="210938"/>
                    </a:lnTo>
                    <a:lnTo>
                      <a:pt x="629002" y="228728"/>
                    </a:lnTo>
                    <a:lnTo>
                      <a:pt x="756073" y="228728"/>
                    </a:lnTo>
                    <a:lnTo>
                      <a:pt x="756073" y="255413"/>
                    </a:lnTo>
                    <a:lnTo>
                      <a:pt x="764968" y="255413"/>
                    </a:lnTo>
                    <a:lnTo>
                      <a:pt x="764968" y="282098"/>
                    </a:lnTo>
                    <a:lnTo>
                      <a:pt x="770051" y="282098"/>
                    </a:lnTo>
                    <a:lnTo>
                      <a:pt x="770051" y="306241"/>
                    </a:lnTo>
                    <a:lnTo>
                      <a:pt x="775134" y="306241"/>
                    </a:lnTo>
                    <a:lnTo>
                      <a:pt x="775134" y="376131"/>
                    </a:lnTo>
                    <a:lnTo>
                      <a:pt x="777675" y="376131"/>
                    </a:lnTo>
                    <a:lnTo>
                      <a:pt x="777675" y="401545"/>
                    </a:lnTo>
                    <a:lnTo>
                      <a:pt x="781487" y="401545"/>
                    </a:lnTo>
                    <a:lnTo>
                      <a:pt x="781487" y="424418"/>
                    </a:lnTo>
                    <a:lnTo>
                      <a:pt x="784029" y="424418"/>
                    </a:lnTo>
                    <a:lnTo>
                      <a:pt x="784029" y="470163"/>
                    </a:lnTo>
                    <a:lnTo>
                      <a:pt x="789112" y="470163"/>
                    </a:lnTo>
                    <a:lnTo>
                      <a:pt x="789112" y="517179"/>
                    </a:lnTo>
                    <a:lnTo>
                      <a:pt x="814526" y="517179"/>
                    </a:lnTo>
                    <a:lnTo>
                      <a:pt x="814526" y="542594"/>
                    </a:lnTo>
                    <a:lnTo>
                      <a:pt x="842481" y="542594"/>
                    </a:lnTo>
                    <a:lnTo>
                      <a:pt x="842481" y="566737"/>
                    </a:lnTo>
                    <a:lnTo>
                      <a:pt x="936514" y="566737"/>
                    </a:lnTo>
                    <a:lnTo>
                      <a:pt x="936514" y="588339"/>
                    </a:lnTo>
                    <a:lnTo>
                      <a:pt x="942868" y="588339"/>
                    </a:lnTo>
                    <a:lnTo>
                      <a:pt x="942868" y="609941"/>
                    </a:lnTo>
                    <a:lnTo>
                      <a:pt x="969553" y="609941"/>
                    </a:lnTo>
                    <a:lnTo>
                      <a:pt x="969553" y="636626"/>
                    </a:lnTo>
                    <a:lnTo>
                      <a:pt x="977177" y="636626"/>
                    </a:lnTo>
                    <a:lnTo>
                      <a:pt x="977177" y="663311"/>
                    </a:lnTo>
                    <a:lnTo>
                      <a:pt x="986072" y="663311"/>
                    </a:lnTo>
                    <a:lnTo>
                      <a:pt x="986072" y="687455"/>
                    </a:lnTo>
                    <a:lnTo>
                      <a:pt x="991155" y="687455"/>
                    </a:lnTo>
                    <a:lnTo>
                      <a:pt x="991155" y="707786"/>
                    </a:lnTo>
                    <a:lnTo>
                      <a:pt x="997508" y="707786"/>
                    </a:lnTo>
                    <a:lnTo>
                      <a:pt x="997508" y="778946"/>
                    </a:lnTo>
                    <a:lnTo>
                      <a:pt x="1110602" y="778946"/>
                    </a:lnTo>
                    <a:lnTo>
                      <a:pt x="1110602" y="805631"/>
                    </a:lnTo>
                    <a:lnTo>
                      <a:pt x="1132204" y="805631"/>
                    </a:lnTo>
                    <a:lnTo>
                      <a:pt x="1132204" y="828504"/>
                    </a:lnTo>
                    <a:lnTo>
                      <a:pt x="1139828" y="828504"/>
                    </a:lnTo>
                    <a:lnTo>
                      <a:pt x="1139828" y="851377"/>
                    </a:lnTo>
                    <a:lnTo>
                      <a:pt x="1139828" y="902205"/>
                    </a:lnTo>
                    <a:lnTo>
                      <a:pt x="1144911" y="902205"/>
                    </a:lnTo>
                    <a:lnTo>
                      <a:pt x="1144911" y="921266"/>
                    </a:lnTo>
                    <a:lnTo>
                      <a:pt x="1148723" y="921266"/>
                    </a:lnTo>
                    <a:lnTo>
                      <a:pt x="1148723" y="944138"/>
                    </a:lnTo>
                    <a:lnTo>
                      <a:pt x="1155077" y="944138"/>
                    </a:lnTo>
                    <a:lnTo>
                      <a:pt x="1155077" y="970823"/>
                    </a:lnTo>
                    <a:lnTo>
                      <a:pt x="1162701" y="970823"/>
                    </a:lnTo>
                    <a:lnTo>
                      <a:pt x="1162701" y="994967"/>
                    </a:lnTo>
                    <a:lnTo>
                      <a:pt x="1166513" y="994967"/>
                    </a:lnTo>
                    <a:lnTo>
                      <a:pt x="1166513" y="1039442"/>
                    </a:lnTo>
                    <a:lnTo>
                      <a:pt x="1198281" y="1039442"/>
                    </a:lnTo>
                    <a:lnTo>
                      <a:pt x="1198281" y="1062315"/>
                    </a:lnTo>
                    <a:lnTo>
                      <a:pt x="1226236" y="1062315"/>
                    </a:lnTo>
                    <a:lnTo>
                      <a:pt x="1226236" y="1090270"/>
                    </a:lnTo>
                    <a:lnTo>
                      <a:pt x="1264358" y="1090270"/>
                    </a:lnTo>
                    <a:lnTo>
                      <a:pt x="1264358" y="1109331"/>
                    </a:lnTo>
                    <a:lnTo>
                      <a:pt x="1334247" y="1109331"/>
                    </a:lnTo>
                    <a:lnTo>
                      <a:pt x="1334247" y="1138557"/>
                    </a:lnTo>
                    <a:lnTo>
                      <a:pt x="1345683" y="1138557"/>
                    </a:lnTo>
                    <a:lnTo>
                      <a:pt x="1345683" y="1160159"/>
                    </a:lnTo>
                    <a:lnTo>
                      <a:pt x="1349495" y="1160159"/>
                    </a:lnTo>
                    <a:lnTo>
                      <a:pt x="1349495" y="1181761"/>
                    </a:lnTo>
                    <a:lnTo>
                      <a:pt x="1357119" y="1181761"/>
                    </a:lnTo>
                    <a:lnTo>
                      <a:pt x="1357119" y="1208446"/>
                    </a:lnTo>
                    <a:lnTo>
                      <a:pt x="1387617" y="1208446"/>
                    </a:lnTo>
                    <a:lnTo>
                      <a:pt x="1387617" y="1227507"/>
                    </a:lnTo>
                    <a:lnTo>
                      <a:pt x="1401594" y="1227507"/>
                    </a:lnTo>
                    <a:lnTo>
                      <a:pt x="1401594" y="1250380"/>
                    </a:lnTo>
                    <a:lnTo>
                      <a:pt x="1521041" y="1250380"/>
                    </a:lnTo>
                    <a:lnTo>
                      <a:pt x="1521041" y="1273253"/>
                    </a:lnTo>
                    <a:lnTo>
                      <a:pt x="1538831" y="1273253"/>
                    </a:lnTo>
                    <a:lnTo>
                      <a:pt x="1538831" y="1298667"/>
                    </a:lnTo>
                    <a:lnTo>
                      <a:pt x="1551538" y="1298667"/>
                    </a:lnTo>
                    <a:lnTo>
                      <a:pt x="1551538" y="1324081"/>
                    </a:lnTo>
                    <a:lnTo>
                      <a:pt x="1564245" y="1324081"/>
                    </a:lnTo>
                    <a:lnTo>
                      <a:pt x="1564245" y="1346954"/>
                    </a:lnTo>
                    <a:lnTo>
                      <a:pt x="1570599" y="1346954"/>
                    </a:lnTo>
                    <a:lnTo>
                      <a:pt x="1570599" y="1399053"/>
                    </a:lnTo>
                    <a:lnTo>
                      <a:pt x="1574411" y="1399053"/>
                    </a:lnTo>
                    <a:lnTo>
                      <a:pt x="1574411" y="1421926"/>
                    </a:lnTo>
                    <a:lnTo>
                      <a:pt x="1582035" y="1421926"/>
                    </a:lnTo>
                    <a:lnTo>
                      <a:pt x="1582035" y="1444799"/>
                    </a:lnTo>
                    <a:lnTo>
                      <a:pt x="1606179" y="1444799"/>
                    </a:lnTo>
                    <a:lnTo>
                      <a:pt x="1606179" y="1470213"/>
                    </a:lnTo>
                    <a:lnTo>
                      <a:pt x="1613803" y="1470213"/>
                    </a:lnTo>
                    <a:lnTo>
                      <a:pt x="1613803" y="1496898"/>
                    </a:lnTo>
                    <a:lnTo>
                      <a:pt x="1678609" y="1496898"/>
                    </a:lnTo>
                    <a:lnTo>
                      <a:pt x="1678609" y="1518500"/>
                    </a:lnTo>
                    <a:lnTo>
                      <a:pt x="1831095" y="1518500"/>
                    </a:lnTo>
                    <a:lnTo>
                      <a:pt x="1831095" y="1540102"/>
                    </a:lnTo>
                    <a:lnTo>
                      <a:pt x="1909879" y="1540102"/>
                    </a:lnTo>
                    <a:lnTo>
                      <a:pt x="1909879" y="1569328"/>
                    </a:lnTo>
                    <a:lnTo>
                      <a:pt x="1932752" y="1569328"/>
                    </a:lnTo>
                    <a:lnTo>
                      <a:pt x="1932752" y="1621428"/>
                    </a:lnTo>
                    <a:lnTo>
                      <a:pt x="1939105" y="1621428"/>
                    </a:lnTo>
                    <a:lnTo>
                      <a:pt x="1939105" y="1692587"/>
                    </a:lnTo>
                    <a:lnTo>
                      <a:pt x="1939105" y="1719272"/>
                    </a:lnTo>
                    <a:lnTo>
                      <a:pt x="1945459" y="1719272"/>
                    </a:lnTo>
                    <a:lnTo>
                      <a:pt x="1945459" y="1740874"/>
                    </a:lnTo>
                    <a:lnTo>
                      <a:pt x="1954354" y="1740874"/>
                    </a:lnTo>
                    <a:lnTo>
                      <a:pt x="1954354" y="1770101"/>
                    </a:lnTo>
                    <a:lnTo>
                      <a:pt x="1991204" y="1770101"/>
                    </a:lnTo>
                    <a:lnTo>
                      <a:pt x="1991204" y="1791703"/>
                    </a:lnTo>
                    <a:lnTo>
                      <a:pt x="1997558" y="1791703"/>
                    </a:lnTo>
                    <a:lnTo>
                      <a:pt x="1997558" y="1818388"/>
                    </a:lnTo>
                    <a:lnTo>
                      <a:pt x="2006453" y="1818388"/>
                    </a:lnTo>
                    <a:lnTo>
                      <a:pt x="2006453" y="1838719"/>
                    </a:lnTo>
                    <a:lnTo>
                      <a:pt x="2117005" y="1838719"/>
                    </a:lnTo>
                    <a:lnTo>
                      <a:pt x="2117005" y="1866675"/>
                    </a:lnTo>
                    <a:lnTo>
                      <a:pt x="2297446" y="1866675"/>
                    </a:lnTo>
                    <a:lnTo>
                      <a:pt x="2297446" y="1897172"/>
                    </a:lnTo>
                    <a:lnTo>
                      <a:pt x="2317777" y="1897172"/>
                    </a:lnTo>
                    <a:lnTo>
                      <a:pt x="2317777" y="1969602"/>
                    </a:lnTo>
                    <a:lnTo>
                      <a:pt x="2327943" y="1969602"/>
                    </a:lnTo>
                    <a:lnTo>
                      <a:pt x="2327943" y="1998829"/>
                    </a:lnTo>
                    <a:lnTo>
                      <a:pt x="2369876" y="1998829"/>
                    </a:lnTo>
                    <a:lnTo>
                      <a:pt x="2369876" y="2022972"/>
                    </a:lnTo>
                    <a:lnTo>
                      <a:pt x="2376230" y="2022972"/>
                    </a:lnTo>
                    <a:lnTo>
                      <a:pt x="2376230" y="2049657"/>
                    </a:lnTo>
                    <a:lnTo>
                      <a:pt x="2479158" y="2049657"/>
                    </a:lnTo>
                    <a:lnTo>
                      <a:pt x="2479158" y="2075071"/>
                    </a:lnTo>
                    <a:lnTo>
                      <a:pt x="2531257" y="2075071"/>
                    </a:lnTo>
                    <a:lnTo>
                      <a:pt x="2531257" y="2100486"/>
                    </a:lnTo>
                    <a:lnTo>
                      <a:pt x="2648162" y="2100486"/>
                    </a:lnTo>
                    <a:lnTo>
                      <a:pt x="2648162" y="2124629"/>
                    </a:lnTo>
                    <a:lnTo>
                      <a:pt x="2688825" y="2124629"/>
                    </a:lnTo>
                    <a:lnTo>
                      <a:pt x="2688825" y="2152585"/>
                    </a:lnTo>
                    <a:lnTo>
                      <a:pt x="2697720" y="2152585"/>
                    </a:lnTo>
                    <a:lnTo>
                      <a:pt x="2697720" y="2176728"/>
                    </a:lnTo>
                    <a:lnTo>
                      <a:pt x="2704073" y="2176728"/>
                    </a:lnTo>
                    <a:lnTo>
                      <a:pt x="2704073" y="2202143"/>
                    </a:lnTo>
                    <a:lnTo>
                      <a:pt x="2768880" y="2202143"/>
                    </a:lnTo>
                    <a:lnTo>
                      <a:pt x="2768880" y="2227557"/>
                    </a:lnTo>
                    <a:lnTo>
                      <a:pt x="2781587" y="2227557"/>
                    </a:lnTo>
                    <a:lnTo>
                      <a:pt x="2781587" y="2252971"/>
                    </a:lnTo>
                    <a:lnTo>
                      <a:pt x="2897221" y="2252971"/>
                    </a:lnTo>
                    <a:lnTo>
                      <a:pt x="2897221" y="2280927"/>
                    </a:lnTo>
                    <a:lnTo>
                      <a:pt x="3109430" y="2280927"/>
                    </a:lnTo>
                    <a:lnTo>
                      <a:pt x="3109430" y="2305070"/>
                    </a:lnTo>
                    <a:lnTo>
                      <a:pt x="3303849" y="2305070"/>
                    </a:lnTo>
                    <a:lnTo>
                      <a:pt x="3303849" y="2334297"/>
                    </a:lnTo>
                    <a:lnTo>
                      <a:pt x="3483019" y="2334297"/>
                    </a:lnTo>
                    <a:lnTo>
                      <a:pt x="3483019" y="2360981"/>
                    </a:lnTo>
                    <a:lnTo>
                      <a:pt x="3981138" y="2360981"/>
                    </a:lnTo>
                    <a:lnTo>
                      <a:pt x="3981138" y="2395291"/>
                    </a:lnTo>
                    <a:lnTo>
                      <a:pt x="4253070" y="2395291"/>
                    </a:lnTo>
                    <a:lnTo>
                      <a:pt x="4253070" y="2435954"/>
                    </a:lnTo>
                    <a:lnTo>
                      <a:pt x="5087927" y="2435954"/>
                    </a:lnTo>
                  </a:path>
                </a:pathLst>
              </a:custGeom>
              <a:noFill/>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22" name="Freeform 3521">
                <a:extLst>
                  <a:ext uri="{FF2B5EF4-FFF2-40B4-BE49-F238E27FC236}">
                    <a16:creationId xmlns:a16="http://schemas.microsoft.com/office/drawing/2014/main" id="{016CE369-01D4-548E-163A-6271CCF639DE}"/>
                  </a:ext>
                </a:extLst>
              </p:cNvPr>
              <p:cNvSpPr/>
              <p:nvPr/>
            </p:nvSpPr>
            <p:spPr>
              <a:xfrm>
                <a:off x="6920260" y="301972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23" name="Freeform 3522">
                <a:extLst>
                  <a:ext uri="{FF2B5EF4-FFF2-40B4-BE49-F238E27FC236}">
                    <a16:creationId xmlns:a16="http://schemas.microsoft.com/office/drawing/2014/main" id="{8FA61224-3300-229A-9103-7F75A0EAFD67}"/>
                  </a:ext>
                </a:extLst>
              </p:cNvPr>
              <p:cNvSpPr/>
              <p:nvPr/>
            </p:nvSpPr>
            <p:spPr>
              <a:xfrm>
                <a:off x="6880868" y="305912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24" name="Freeform 3523">
                <a:extLst>
                  <a:ext uri="{FF2B5EF4-FFF2-40B4-BE49-F238E27FC236}">
                    <a16:creationId xmlns:a16="http://schemas.microsoft.com/office/drawing/2014/main" id="{8374FEAA-39D6-99CA-83D4-23034DED60BD}"/>
                  </a:ext>
                </a:extLst>
              </p:cNvPr>
              <p:cNvSpPr/>
              <p:nvPr/>
            </p:nvSpPr>
            <p:spPr>
              <a:xfrm>
                <a:off x="6870702" y="301972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25" name="Freeform 3524">
                <a:extLst>
                  <a:ext uri="{FF2B5EF4-FFF2-40B4-BE49-F238E27FC236}">
                    <a16:creationId xmlns:a16="http://schemas.microsoft.com/office/drawing/2014/main" id="{BE80157F-3371-D13F-28E3-A571D5CF0317}"/>
                  </a:ext>
                </a:extLst>
              </p:cNvPr>
              <p:cNvSpPr/>
              <p:nvPr/>
            </p:nvSpPr>
            <p:spPr>
              <a:xfrm>
                <a:off x="6831310" y="305912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26" name="Freeform 3525">
                <a:extLst>
                  <a:ext uri="{FF2B5EF4-FFF2-40B4-BE49-F238E27FC236}">
                    <a16:creationId xmlns:a16="http://schemas.microsoft.com/office/drawing/2014/main" id="{8F132A89-2FF4-8A0B-3FDC-C52F2EC4C7D9}"/>
                  </a:ext>
                </a:extLst>
              </p:cNvPr>
              <p:cNvSpPr/>
              <p:nvPr/>
            </p:nvSpPr>
            <p:spPr>
              <a:xfrm>
                <a:off x="6678825" y="301972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27" name="Freeform 3526">
                <a:extLst>
                  <a:ext uri="{FF2B5EF4-FFF2-40B4-BE49-F238E27FC236}">
                    <a16:creationId xmlns:a16="http://schemas.microsoft.com/office/drawing/2014/main" id="{598D749E-BBB7-CD26-0804-4CF31565B583}"/>
                  </a:ext>
                </a:extLst>
              </p:cNvPr>
              <p:cNvSpPr/>
              <p:nvPr/>
            </p:nvSpPr>
            <p:spPr>
              <a:xfrm>
                <a:off x="6639433" y="305912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28" name="Freeform 3527">
                <a:extLst>
                  <a:ext uri="{FF2B5EF4-FFF2-40B4-BE49-F238E27FC236}">
                    <a16:creationId xmlns:a16="http://schemas.microsoft.com/office/drawing/2014/main" id="{6981D23B-9331-136D-C527-1DD9DEFA1EDB}"/>
                  </a:ext>
                </a:extLst>
              </p:cNvPr>
              <p:cNvSpPr/>
              <p:nvPr/>
            </p:nvSpPr>
            <p:spPr>
              <a:xfrm>
                <a:off x="5954519" y="298033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29" name="Freeform 3528">
                <a:extLst>
                  <a:ext uri="{FF2B5EF4-FFF2-40B4-BE49-F238E27FC236}">
                    <a16:creationId xmlns:a16="http://schemas.microsoft.com/office/drawing/2014/main" id="{FFA1B71D-2DA1-8894-A849-6ED9E6498AE7}"/>
                  </a:ext>
                </a:extLst>
              </p:cNvPr>
              <p:cNvSpPr/>
              <p:nvPr/>
            </p:nvSpPr>
            <p:spPr>
              <a:xfrm>
                <a:off x="5915127" y="301972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30" name="Freeform 3529">
                <a:extLst>
                  <a:ext uri="{FF2B5EF4-FFF2-40B4-BE49-F238E27FC236}">
                    <a16:creationId xmlns:a16="http://schemas.microsoft.com/office/drawing/2014/main" id="{F508B096-EC96-DCED-2A2C-44F2B703C207}"/>
                  </a:ext>
                </a:extLst>
              </p:cNvPr>
              <p:cNvSpPr/>
              <p:nvPr/>
            </p:nvSpPr>
            <p:spPr>
              <a:xfrm>
                <a:off x="5307727" y="294475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31" name="Freeform 3530">
                <a:extLst>
                  <a:ext uri="{FF2B5EF4-FFF2-40B4-BE49-F238E27FC236}">
                    <a16:creationId xmlns:a16="http://schemas.microsoft.com/office/drawing/2014/main" id="{32BD237A-07CF-673E-93A0-535A3B05682D}"/>
                  </a:ext>
                </a:extLst>
              </p:cNvPr>
              <p:cNvSpPr/>
              <p:nvPr/>
            </p:nvSpPr>
            <p:spPr>
              <a:xfrm>
                <a:off x="5268335" y="298414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32" name="Freeform 3531">
                <a:extLst>
                  <a:ext uri="{FF2B5EF4-FFF2-40B4-BE49-F238E27FC236}">
                    <a16:creationId xmlns:a16="http://schemas.microsoft.com/office/drawing/2014/main" id="{038F833C-6B4B-EF02-A5F1-DC5826FBCECD}"/>
                  </a:ext>
                </a:extLst>
              </p:cNvPr>
              <p:cNvSpPr/>
              <p:nvPr/>
            </p:nvSpPr>
            <p:spPr>
              <a:xfrm>
                <a:off x="4899829" y="286470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33" name="Freeform 3532">
                <a:extLst>
                  <a:ext uri="{FF2B5EF4-FFF2-40B4-BE49-F238E27FC236}">
                    <a16:creationId xmlns:a16="http://schemas.microsoft.com/office/drawing/2014/main" id="{151DB504-03E5-C5BD-9EDE-799E089D4DCF}"/>
                  </a:ext>
                </a:extLst>
              </p:cNvPr>
              <p:cNvSpPr/>
              <p:nvPr/>
            </p:nvSpPr>
            <p:spPr>
              <a:xfrm>
                <a:off x="4860437" y="290409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34" name="Freeform 3533">
                <a:extLst>
                  <a:ext uri="{FF2B5EF4-FFF2-40B4-BE49-F238E27FC236}">
                    <a16:creationId xmlns:a16="http://schemas.microsoft.com/office/drawing/2014/main" id="{BA3816BA-B95D-CDE4-7A98-66B23595EBC1}"/>
                  </a:ext>
                </a:extLst>
              </p:cNvPr>
              <p:cNvSpPr/>
              <p:nvPr/>
            </p:nvSpPr>
            <p:spPr>
              <a:xfrm>
                <a:off x="3779062" y="235387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35" name="Freeform 3534">
                <a:extLst>
                  <a:ext uri="{FF2B5EF4-FFF2-40B4-BE49-F238E27FC236}">
                    <a16:creationId xmlns:a16="http://schemas.microsoft.com/office/drawing/2014/main" id="{D3DF88BC-76A7-7571-D67B-3C5762C1FD4F}"/>
                  </a:ext>
                </a:extLst>
              </p:cNvPr>
              <p:cNvSpPr/>
              <p:nvPr/>
            </p:nvSpPr>
            <p:spPr>
              <a:xfrm>
                <a:off x="3739670" y="239326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36" name="Freeform 3535">
                <a:extLst>
                  <a:ext uri="{FF2B5EF4-FFF2-40B4-BE49-F238E27FC236}">
                    <a16:creationId xmlns:a16="http://schemas.microsoft.com/office/drawing/2014/main" id="{9D0A5E62-0E3B-E121-5215-E578FA7DDFD0}"/>
                  </a:ext>
                </a:extLst>
              </p:cNvPr>
              <p:cNvSpPr/>
              <p:nvPr/>
            </p:nvSpPr>
            <p:spPr>
              <a:xfrm>
                <a:off x="3438511" y="2079401"/>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37" name="Freeform 3536">
                <a:extLst>
                  <a:ext uri="{FF2B5EF4-FFF2-40B4-BE49-F238E27FC236}">
                    <a16:creationId xmlns:a16="http://schemas.microsoft.com/office/drawing/2014/main" id="{95CE9E88-DE11-2923-DE62-44D8770A859C}"/>
                  </a:ext>
                </a:extLst>
              </p:cNvPr>
              <p:cNvSpPr/>
              <p:nvPr/>
            </p:nvSpPr>
            <p:spPr>
              <a:xfrm>
                <a:off x="3399119" y="2118794"/>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38" name="Freeform 3537">
                <a:extLst>
                  <a:ext uri="{FF2B5EF4-FFF2-40B4-BE49-F238E27FC236}">
                    <a16:creationId xmlns:a16="http://schemas.microsoft.com/office/drawing/2014/main" id="{4E51E059-A49A-0F01-329B-6FE16E676BA2}"/>
                  </a:ext>
                </a:extLst>
              </p:cNvPr>
              <p:cNvSpPr/>
              <p:nvPr/>
            </p:nvSpPr>
            <p:spPr>
              <a:xfrm>
                <a:off x="3374976" y="190912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39" name="Freeform 3538">
                <a:extLst>
                  <a:ext uri="{FF2B5EF4-FFF2-40B4-BE49-F238E27FC236}">
                    <a16:creationId xmlns:a16="http://schemas.microsoft.com/office/drawing/2014/main" id="{B9570C62-2E69-218D-09C8-E3E142E35719}"/>
                  </a:ext>
                </a:extLst>
              </p:cNvPr>
              <p:cNvSpPr/>
              <p:nvPr/>
            </p:nvSpPr>
            <p:spPr>
              <a:xfrm>
                <a:off x="3335584" y="194851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40" name="Freeform 3539">
                <a:extLst>
                  <a:ext uri="{FF2B5EF4-FFF2-40B4-BE49-F238E27FC236}">
                    <a16:creationId xmlns:a16="http://schemas.microsoft.com/office/drawing/2014/main" id="{1F8617AC-6BB7-DDA7-B76A-07CCA3D4E5D2}"/>
                  </a:ext>
                </a:extLst>
              </p:cNvPr>
              <p:cNvSpPr/>
              <p:nvPr/>
            </p:nvSpPr>
            <p:spPr>
              <a:xfrm>
                <a:off x="2203380" y="74642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41" name="Freeform 3540">
                <a:extLst>
                  <a:ext uri="{FF2B5EF4-FFF2-40B4-BE49-F238E27FC236}">
                    <a16:creationId xmlns:a16="http://schemas.microsoft.com/office/drawing/2014/main" id="{3B964F3D-0BA6-9DE3-BC07-9E126A300166}"/>
                  </a:ext>
                </a:extLst>
              </p:cNvPr>
              <p:cNvSpPr/>
              <p:nvPr/>
            </p:nvSpPr>
            <p:spPr>
              <a:xfrm>
                <a:off x="2163988" y="78581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42" name="Freeform 3541">
                <a:extLst>
                  <a:ext uri="{FF2B5EF4-FFF2-40B4-BE49-F238E27FC236}">
                    <a16:creationId xmlns:a16="http://schemas.microsoft.com/office/drawing/2014/main" id="{C759CD93-94CC-F8C8-3B4F-FC70AF522268}"/>
                  </a:ext>
                </a:extLst>
              </p:cNvPr>
              <p:cNvSpPr/>
              <p:nvPr/>
            </p:nvSpPr>
            <p:spPr>
              <a:xfrm>
                <a:off x="2695145" y="67526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43" name="Freeform 3542">
                <a:extLst>
                  <a:ext uri="{FF2B5EF4-FFF2-40B4-BE49-F238E27FC236}">
                    <a16:creationId xmlns:a16="http://schemas.microsoft.com/office/drawing/2014/main" id="{7733957E-AF8A-F461-274C-39D7E6F999FF}"/>
                  </a:ext>
                </a:extLst>
              </p:cNvPr>
              <p:cNvSpPr/>
              <p:nvPr/>
            </p:nvSpPr>
            <p:spPr>
              <a:xfrm>
                <a:off x="2655753" y="71465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44" name="Freeform 3543">
                <a:extLst>
                  <a:ext uri="{FF2B5EF4-FFF2-40B4-BE49-F238E27FC236}">
                    <a16:creationId xmlns:a16="http://schemas.microsoft.com/office/drawing/2014/main" id="{793A519D-8B86-797E-0EEB-7A583CB28CFC}"/>
                  </a:ext>
                </a:extLst>
              </p:cNvPr>
              <p:cNvSpPr/>
              <p:nvPr/>
            </p:nvSpPr>
            <p:spPr>
              <a:xfrm>
                <a:off x="2776471" y="675266"/>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45" name="Freeform 3544">
                <a:extLst>
                  <a:ext uri="{FF2B5EF4-FFF2-40B4-BE49-F238E27FC236}">
                    <a16:creationId xmlns:a16="http://schemas.microsoft.com/office/drawing/2014/main" id="{EA13D927-DC6F-51BF-078D-1A6E7E955E43}"/>
                  </a:ext>
                </a:extLst>
              </p:cNvPr>
              <p:cNvSpPr/>
              <p:nvPr/>
            </p:nvSpPr>
            <p:spPr>
              <a:xfrm>
                <a:off x="2737079" y="714658"/>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46" name="Freeform 3545">
                <a:extLst>
                  <a:ext uri="{FF2B5EF4-FFF2-40B4-BE49-F238E27FC236}">
                    <a16:creationId xmlns:a16="http://schemas.microsoft.com/office/drawing/2014/main" id="{4437A1AD-A174-D83E-EA7C-5791A95950AD}"/>
                  </a:ext>
                </a:extLst>
              </p:cNvPr>
              <p:cNvSpPr/>
              <p:nvPr/>
            </p:nvSpPr>
            <p:spPr>
              <a:xfrm>
                <a:off x="3057298" y="81758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47" name="Freeform 3546">
                <a:extLst>
                  <a:ext uri="{FF2B5EF4-FFF2-40B4-BE49-F238E27FC236}">
                    <a16:creationId xmlns:a16="http://schemas.microsoft.com/office/drawing/2014/main" id="{A883C4FA-F69A-52D8-6EB0-994C7EE2D401}"/>
                  </a:ext>
                </a:extLst>
              </p:cNvPr>
              <p:cNvSpPr/>
              <p:nvPr/>
            </p:nvSpPr>
            <p:spPr>
              <a:xfrm>
                <a:off x="3017906" y="85697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48" name="Freeform 3547">
                <a:extLst>
                  <a:ext uri="{FF2B5EF4-FFF2-40B4-BE49-F238E27FC236}">
                    <a16:creationId xmlns:a16="http://schemas.microsoft.com/office/drawing/2014/main" id="{55212BB0-0FED-BAFB-4634-DE32DF418961}"/>
                  </a:ext>
                </a:extLst>
              </p:cNvPr>
              <p:cNvSpPr/>
              <p:nvPr/>
            </p:nvSpPr>
            <p:spPr>
              <a:xfrm>
                <a:off x="3613870" y="107554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49" name="Freeform 3548">
                <a:extLst>
                  <a:ext uri="{FF2B5EF4-FFF2-40B4-BE49-F238E27FC236}">
                    <a16:creationId xmlns:a16="http://schemas.microsoft.com/office/drawing/2014/main" id="{820F211D-D2EA-0318-2002-350FE384ADE0}"/>
                  </a:ext>
                </a:extLst>
              </p:cNvPr>
              <p:cNvSpPr/>
              <p:nvPr/>
            </p:nvSpPr>
            <p:spPr>
              <a:xfrm>
                <a:off x="3574477" y="111493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50" name="Freeform 3549">
                <a:extLst>
                  <a:ext uri="{FF2B5EF4-FFF2-40B4-BE49-F238E27FC236}">
                    <a16:creationId xmlns:a16="http://schemas.microsoft.com/office/drawing/2014/main" id="{92E93A34-2369-28F6-A7F8-722C4291485B}"/>
                  </a:ext>
                </a:extLst>
              </p:cNvPr>
              <p:cNvSpPr/>
              <p:nvPr/>
            </p:nvSpPr>
            <p:spPr>
              <a:xfrm>
                <a:off x="4246684" y="1231837"/>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51" name="Freeform 3550">
                <a:extLst>
                  <a:ext uri="{FF2B5EF4-FFF2-40B4-BE49-F238E27FC236}">
                    <a16:creationId xmlns:a16="http://schemas.microsoft.com/office/drawing/2014/main" id="{6455B2B1-D4D2-F716-6FF9-BB5F115EDDE2}"/>
                  </a:ext>
                </a:extLst>
              </p:cNvPr>
              <p:cNvSpPr/>
              <p:nvPr/>
            </p:nvSpPr>
            <p:spPr>
              <a:xfrm>
                <a:off x="4207292" y="1271229"/>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52" name="Freeform 3551">
                <a:extLst>
                  <a:ext uri="{FF2B5EF4-FFF2-40B4-BE49-F238E27FC236}">
                    <a16:creationId xmlns:a16="http://schemas.microsoft.com/office/drawing/2014/main" id="{6209125D-C2D3-4928-0177-188E3C94B877}"/>
                  </a:ext>
                </a:extLst>
              </p:cNvPr>
              <p:cNvSpPr/>
              <p:nvPr/>
            </p:nvSpPr>
            <p:spPr>
              <a:xfrm>
                <a:off x="4724471" y="138813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53" name="Freeform 3552">
                <a:extLst>
                  <a:ext uri="{FF2B5EF4-FFF2-40B4-BE49-F238E27FC236}">
                    <a16:creationId xmlns:a16="http://schemas.microsoft.com/office/drawing/2014/main" id="{98B28E63-AB4A-D7D6-FAC3-A4EECDFA9AFF}"/>
                  </a:ext>
                </a:extLst>
              </p:cNvPr>
              <p:cNvSpPr/>
              <p:nvPr/>
            </p:nvSpPr>
            <p:spPr>
              <a:xfrm>
                <a:off x="4685079" y="142752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54" name="Freeform 3553">
                <a:extLst>
                  <a:ext uri="{FF2B5EF4-FFF2-40B4-BE49-F238E27FC236}">
                    <a16:creationId xmlns:a16="http://schemas.microsoft.com/office/drawing/2014/main" id="{EC36E18A-E559-0D01-D60D-438F45D106F3}"/>
                  </a:ext>
                </a:extLst>
              </p:cNvPr>
              <p:cNvSpPr/>
              <p:nvPr/>
            </p:nvSpPr>
            <p:spPr>
              <a:xfrm>
                <a:off x="4969718" y="144150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55" name="Freeform 3554">
                <a:extLst>
                  <a:ext uri="{FF2B5EF4-FFF2-40B4-BE49-F238E27FC236}">
                    <a16:creationId xmlns:a16="http://schemas.microsoft.com/office/drawing/2014/main" id="{48489EA8-D90D-2965-BF61-EC2B04713EFE}"/>
                  </a:ext>
                </a:extLst>
              </p:cNvPr>
              <p:cNvSpPr/>
              <p:nvPr/>
            </p:nvSpPr>
            <p:spPr>
              <a:xfrm>
                <a:off x="4930326" y="148089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56" name="Freeform 3555">
                <a:extLst>
                  <a:ext uri="{FF2B5EF4-FFF2-40B4-BE49-F238E27FC236}">
                    <a16:creationId xmlns:a16="http://schemas.microsoft.com/office/drawing/2014/main" id="{880FDC21-1473-F9A8-8E9D-7A4713FFB081}"/>
                  </a:ext>
                </a:extLst>
              </p:cNvPr>
              <p:cNvSpPr/>
              <p:nvPr/>
            </p:nvSpPr>
            <p:spPr>
              <a:xfrm>
                <a:off x="5326788" y="161305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57" name="Freeform 3556">
                <a:extLst>
                  <a:ext uri="{FF2B5EF4-FFF2-40B4-BE49-F238E27FC236}">
                    <a16:creationId xmlns:a16="http://schemas.microsoft.com/office/drawing/2014/main" id="{5E8DBC72-5ED4-C325-0B48-28ABD135441E}"/>
                  </a:ext>
                </a:extLst>
              </p:cNvPr>
              <p:cNvSpPr/>
              <p:nvPr/>
            </p:nvSpPr>
            <p:spPr>
              <a:xfrm>
                <a:off x="5287396" y="1652443"/>
                <a:ext cx="80054" cy="12707"/>
              </a:xfrm>
              <a:custGeom>
                <a:avLst/>
                <a:gdLst>
                  <a:gd name="connsiteX0" fmla="*/ 80055 w 80054"/>
                  <a:gd name="connsiteY0" fmla="*/ 0 h 12707"/>
                  <a:gd name="connsiteX1" fmla="*/ 0 w 80054"/>
                  <a:gd name="connsiteY1" fmla="*/ 0 h 12707"/>
                </a:gdLst>
                <a:ahLst/>
                <a:cxnLst>
                  <a:cxn ang="0">
                    <a:pos x="connsiteX0" y="connsiteY0"/>
                  </a:cxn>
                  <a:cxn ang="0">
                    <a:pos x="connsiteX1" y="connsiteY1"/>
                  </a:cxn>
                </a:cxnLst>
                <a:rect l="l" t="t" r="r" b="b"/>
                <a:pathLst>
                  <a:path w="80054" h="12707">
                    <a:moveTo>
                      <a:pt x="80055"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58" name="Freeform 3557">
                <a:extLst>
                  <a:ext uri="{FF2B5EF4-FFF2-40B4-BE49-F238E27FC236}">
                    <a16:creationId xmlns:a16="http://schemas.microsoft.com/office/drawing/2014/main" id="{4CBAB539-94E0-96D6-3773-B2ECC9DD7E5D}"/>
                  </a:ext>
                </a:extLst>
              </p:cNvPr>
              <p:cNvSpPr/>
              <p:nvPr/>
            </p:nvSpPr>
            <p:spPr>
              <a:xfrm>
                <a:off x="5343307" y="161305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59" name="Freeform 3558">
                <a:extLst>
                  <a:ext uri="{FF2B5EF4-FFF2-40B4-BE49-F238E27FC236}">
                    <a16:creationId xmlns:a16="http://schemas.microsoft.com/office/drawing/2014/main" id="{D8274E2D-18A1-A85B-571B-1B6AD9F71007}"/>
                  </a:ext>
                </a:extLst>
              </p:cNvPr>
              <p:cNvSpPr/>
              <p:nvPr/>
            </p:nvSpPr>
            <p:spPr>
              <a:xfrm>
                <a:off x="5303915" y="165244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60" name="Freeform 3559">
                <a:extLst>
                  <a:ext uri="{FF2B5EF4-FFF2-40B4-BE49-F238E27FC236}">
                    <a16:creationId xmlns:a16="http://schemas.microsoft.com/office/drawing/2014/main" id="{A273D375-E94C-4F06-F94B-435E9ADC3B3B}"/>
                  </a:ext>
                </a:extLst>
              </p:cNvPr>
              <p:cNvSpPr/>
              <p:nvPr/>
            </p:nvSpPr>
            <p:spPr>
              <a:xfrm>
                <a:off x="5376346" y="161305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61" name="Freeform 3560">
                <a:extLst>
                  <a:ext uri="{FF2B5EF4-FFF2-40B4-BE49-F238E27FC236}">
                    <a16:creationId xmlns:a16="http://schemas.microsoft.com/office/drawing/2014/main" id="{D40C8C41-F563-BEF1-AAB4-3A387524E3CE}"/>
                  </a:ext>
                </a:extLst>
              </p:cNvPr>
              <p:cNvSpPr/>
              <p:nvPr/>
            </p:nvSpPr>
            <p:spPr>
              <a:xfrm>
                <a:off x="5336954" y="1652443"/>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62" name="Freeform 3561">
                <a:extLst>
                  <a:ext uri="{FF2B5EF4-FFF2-40B4-BE49-F238E27FC236}">
                    <a16:creationId xmlns:a16="http://schemas.microsoft.com/office/drawing/2014/main" id="{90693A62-F448-E59D-9B27-8D65808E231E}"/>
                  </a:ext>
                </a:extLst>
              </p:cNvPr>
              <p:cNvSpPr/>
              <p:nvPr/>
            </p:nvSpPr>
            <p:spPr>
              <a:xfrm>
                <a:off x="5771537" y="168039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63" name="Freeform 3562">
                <a:extLst>
                  <a:ext uri="{FF2B5EF4-FFF2-40B4-BE49-F238E27FC236}">
                    <a16:creationId xmlns:a16="http://schemas.microsoft.com/office/drawing/2014/main" id="{B1AF5B0E-BFC2-EBED-8691-F3F53DBDA856}"/>
                  </a:ext>
                </a:extLst>
              </p:cNvPr>
              <p:cNvSpPr/>
              <p:nvPr/>
            </p:nvSpPr>
            <p:spPr>
              <a:xfrm>
                <a:off x="5732145" y="171979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64" name="Freeform 3563">
                <a:extLst>
                  <a:ext uri="{FF2B5EF4-FFF2-40B4-BE49-F238E27FC236}">
                    <a16:creationId xmlns:a16="http://schemas.microsoft.com/office/drawing/2014/main" id="{01006E1C-D940-E00E-BCC1-75D272855CBC}"/>
                  </a:ext>
                </a:extLst>
              </p:cNvPr>
              <p:cNvSpPr/>
              <p:nvPr/>
            </p:nvSpPr>
            <p:spPr>
              <a:xfrm>
                <a:off x="5892255" y="1680398"/>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65" name="Freeform 3564">
                <a:extLst>
                  <a:ext uri="{FF2B5EF4-FFF2-40B4-BE49-F238E27FC236}">
                    <a16:creationId xmlns:a16="http://schemas.microsoft.com/office/drawing/2014/main" id="{14CA42BB-9528-C7C5-5277-FD54568C033D}"/>
                  </a:ext>
                </a:extLst>
              </p:cNvPr>
              <p:cNvSpPr/>
              <p:nvPr/>
            </p:nvSpPr>
            <p:spPr>
              <a:xfrm>
                <a:off x="5852863" y="1719790"/>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66" name="Freeform 3565">
                <a:extLst>
                  <a:ext uri="{FF2B5EF4-FFF2-40B4-BE49-F238E27FC236}">
                    <a16:creationId xmlns:a16="http://schemas.microsoft.com/office/drawing/2014/main" id="{D571B90A-918D-7F0C-D7BF-9E6C9A9D2573}"/>
                  </a:ext>
                </a:extLst>
              </p:cNvPr>
              <p:cNvSpPr/>
              <p:nvPr/>
            </p:nvSpPr>
            <p:spPr>
              <a:xfrm>
                <a:off x="6080320" y="175282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67" name="Freeform 3566">
                <a:extLst>
                  <a:ext uri="{FF2B5EF4-FFF2-40B4-BE49-F238E27FC236}">
                    <a16:creationId xmlns:a16="http://schemas.microsoft.com/office/drawing/2014/main" id="{3E4D24ED-0B95-BB37-D9D4-956E9CAA7177}"/>
                  </a:ext>
                </a:extLst>
              </p:cNvPr>
              <p:cNvSpPr/>
              <p:nvPr/>
            </p:nvSpPr>
            <p:spPr>
              <a:xfrm>
                <a:off x="6040928" y="179222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68" name="Freeform 3567">
                <a:extLst>
                  <a:ext uri="{FF2B5EF4-FFF2-40B4-BE49-F238E27FC236}">
                    <a16:creationId xmlns:a16="http://schemas.microsoft.com/office/drawing/2014/main" id="{86E80568-4A96-A478-C70D-C91F6CFF1174}"/>
                  </a:ext>
                </a:extLst>
              </p:cNvPr>
              <p:cNvSpPr/>
              <p:nvPr/>
            </p:nvSpPr>
            <p:spPr>
              <a:xfrm>
                <a:off x="6479323" y="190658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69" name="Freeform 3568">
                <a:extLst>
                  <a:ext uri="{FF2B5EF4-FFF2-40B4-BE49-F238E27FC236}">
                    <a16:creationId xmlns:a16="http://schemas.microsoft.com/office/drawing/2014/main" id="{2A0AAB88-088C-061C-BC5F-D07B1E38C35D}"/>
                  </a:ext>
                </a:extLst>
              </p:cNvPr>
              <p:cNvSpPr/>
              <p:nvPr/>
            </p:nvSpPr>
            <p:spPr>
              <a:xfrm>
                <a:off x="6439931" y="194597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70" name="Freeform 3569">
                <a:extLst>
                  <a:ext uri="{FF2B5EF4-FFF2-40B4-BE49-F238E27FC236}">
                    <a16:creationId xmlns:a16="http://schemas.microsoft.com/office/drawing/2014/main" id="{FAF4A240-97AB-A0E4-78DF-584C5F720AEE}"/>
                  </a:ext>
                </a:extLst>
              </p:cNvPr>
              <p:cNvSpPr/>
              <p:nvPr/>
            </p:nvSpPr>
            <p:spPr>
              <a:xfrm>
                <a:off x="6530152" y="190658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71" name="Freeform 3570">
                <a:extLst>
                  <a:ext uri="{FF2B5EF4-FFF2-40B4-BE49-F238E27FC236}">
                    <a16:creationId xmlns:a16="http://schemas.microsoft.com/office/drawing/2014/main" id="{7C7F9E78-EE49-581A-27FE-4BEE35451620}"/>
                  </a:ext>
                </a:extLst>
              </p:cNvPr>
              <p:cNvSpPr/>
              <p:nvPr/>
            </p:nvSpPr>
            <p:spPr>
              <a:xfrm>
                <a:off x="6490759" y="194597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72" name="Freeform 3571">
                <a:extLst>
                  <a:ext uri="{FF2B5EF4-FFF2-40B4-BE49-F238E27FC236}">
                    <a16:creationId xmlns:a16="http://schemas.microsoft.com/office/drawing/2014/main" id="{15A2FD34-5BA0-315C-C995-FDD4768774AF}"/>
                  </a:ext>
                </a:extLst>
              </p:cNvPr>
              <p:cNvSpPr/>
              <p:nvPr/>
            </p:nvSpPr>
            <p:spPr>
              <a:xfrm>
                <a:off x="6746172" y="1996805"/>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73" name="Freeform 3572">
                <a:extLst>
                  <a:ext uri="{FF2B5EF4-FFF2-40B4-BE49-F238E27FC236}">
                    <a16:creationId xmlns:a16="http://schemas.microsoft.com/office/drawing/2014/main" id="{7DD7B2AD-BF09-619C-2C49-AD588A87BC2F}"/>
                  </a:ext>
                </a:extLst>
              </p:cNvPr>
              <p:cNvSpPr/>
              <p:nvPr/>
            </p:nvSpPr>
            <p:spPr>
              <a:xfrm>
                <a:off x="6706780" y="2036197"/>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74" name="Freeform 3573">
                <a:extLst>
                  <a:ext uri="{FF2B5EF4-FFF2-40B4-BE49-F238E27FC236}">
                    <a16:creationId xmlns:a16="http://schemas.microsoft.com/office/drawing/2014/main" id="{1C77F11A-F60C-E9D4-A36D-D6E4D340B4F6}"/>
                  </a:ext>
                </a:extLst>
              </p:cNvPr>
              <p:cNvSpPr/>
              <p:nvPr/>
            </p:nvSpPr>
            <p:spPr>
              <a:xfrm>
                <a:off x="6924072"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75" name="Freeform 3574">
                <a:extLst>
                  <a:ext uri="{FF2B5EF4-FFF2-40B4-BE49-F238E27FC236}">
                    <a16:creationId xmlns:a16="http://schemas.microsoft.com/office/drawing/2014/main" id="{469AEC69-6DFD-4296-D58B-70F00B71D9DF}"/>
                  </a:ext>
                </a:extLst>
              </p:cNvPr>
              <p:cNvSpPr/>
              <p:nvPr/>
            </p:nvSpPr>
            <p:spPr>
              <a:xfrm>
                <a:off x="6884680"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76" name="Freeform 3575">
                <a:extLst>
                  <a:ext uri="{FF2B5EF4-FFF2-40B4-BE49-F238E27FC236}">
                    <a16:creationId xmlns:a16="http://schemas.microsoft.com/office/drawing/2014/main" id="{D92F62B1-1B48-D3E9-5432-B79BA0F4F84C}"/>
                  </a:ext>
                </a:extLst>
              </p:cNvPr>
              <p:cNvSpPr/>
              <p:nvPr/>
            </p:nvSpPr>
            <p:spPr>
              <a:xfrm>
                <a:off x="7029541"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77" name="Freeform 3576">
                <a:extLst>
                  <a:ext uri="{FF2B5EF4-FFF2-40B4-BE49-F238E27FC236}">
                    <a16:creationId xmlns:a16="http://schemas.microsoft.com/office/drawing/2014/main" id="{9D09BDDF-32ED-7116-651B-E7F19B216438}"/>
                  </a:ext>
                </a:extLst>
              </p:cNvPr>
              <p:cNvSpPr/>
              <p:nvPr/>
            </p:nvSpPr>
            <p:spPr>
              <a:xfrm>
                <a:off x="6990149"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78" name="Freeform 3577">
                <a:extLst>
                  <a:ext uri="{FF2B5EF4-FFF2-40B4-BE49-F238E27FC236}">
                    <a16:creationId xmlns:a16="http://schemas.microsoft.com/office/drawing/2014/main" id="{8E63DBF8-87ED-26B0-AE15-AA82ACDC36D6}"/>
                  </a:ext>
                </a:extLst>
              </p:cNvPr>
              <p:cNvSpPr/>
              <p:nvPr/>
            </p:nvSpPr>
            <p:spPr>
              <a:xfrm>
                <a:off x="7096889"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79" name="Freeform 3578">
                <a:extLst>
                  <a:ext uri="{FF2B5EF4-FFF2-40B4-BE49-F238E27FC236}">
                    <a16:creationId xmlns:a16="http://schemas.microsoft.com/office/drawing/2014/main" id="{6A879A82-5F74-64C2-1043-468B614013E4}"/>
                  </a:ext>
                </a:extLst>
              </p:cNvPr>
              <p:cNvSpPr/>
              <p:nvPr/>
            </p:nvSpPr>
            <p:spPr>
              <a:xfrm>
                <a:off x="7057497"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80" name="Freeform 3579">
                <a:extLst>
                  <a:ext uri="{FF2B5EF4-FFF2-40B4-BE49-F238E27FC236}">
                    <a16:creationId xmlns:a16="http://schemas.microsoft.com/office/drawing/2014/main" id="{BF79E504-CC5D-4F74-A5F0-3FDEA6A5E513}"/>
                  </a:ext>
                </a:extLst>
              </p:cNvPr>
              <p:cNvSpPr/>
              <p:nvPr/>
            </p:nvSpPr>
            <p:spPr>
              <a:xfrm>
                <a:off x="7213794"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81" name="Freeform 3580">
                <a:extLst>
                  <a:ext uri="{FF2B5EF4-FFF2-40B4-BE49-F238E27FC236}">
                    <a16:creationId xmlns:a16="http://schemas.microsoft.com/office/drawing/2014/main" id="{34612D3B-CAEF-BA2B-5348-35E069789268}"/>
                  </a:ext>
                </a:extLst>
              </p:cNvPr>
              <p:cNvSpPr/>
              <p:nvPr/>
            </p:nvSpPr>
            <p:spPr>
              <a:xfrm>
                <a:off x="7174402"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82" name="Freeform 3581">
                <a:extLst>
                  <a:ext uri="{FF2B5EF4-FFF2-40B4-BE49-F238E27FC236}">
                    <a16:creationId xmlns:a16="http://schemas.microsoft.com/office/drawing/2014/main" id="{9B1F145B-8765-F902-FC56-2D7AB083D121}"/>
                  </a:ext>
                </a:extLst>
              </p:cNvPr>
              <p:cNvSpPr/>
              <p:nvPr/>
            </p:nvSpPr>
            <p:spPr>
              <a:xfrm>
                <a:off x="7390423"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83" name="Freeform 3582">
                <a:extLst>
                  <a:ext uri="{FF2B5EF4-FFF2-40B4-BE49-F238E27FC236}">
                    <a16:creationId xmlns:a16="http://schemas.microsoft.com/office/drawing/2014/main" id="{7F6A742F-1A42-8A23-5035-2FBE14F31537}"/>
                  </a:ext>
                </a:extLst>
              </p:cNvPr>
              <p:cNvSpPr/>
              <p:nvPr/>
            </p:nvSpPr>
            <p:spPr>
              <a:xfrm>
                <a:off x="7351031"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84" name="Freeform 3583">
                <a:extLst>
                  <a:ext uri="{FF2B5EF4-FFF2-40B4-BE49-F238E27FC236}">
                    <a16:creationId xmlns:a16="http://schemas.microsoft.com/office/drawing/2014/main" id="{EB4735E1-351B-4F56-60B5-5059435A9EED}"/>
                  </a:ext>
                </a:extLst>
              </p:cNvPr>
              <p:cNvSpPr/>
              <p:nvPr/>
            </p:nvSpPr>
            <p:spPr>
              <a:xfrm>
                <a:off x="7457771"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85" name="Freeform 3584">
                <a:extLst>
                  <a:ext uri="{FF2B5EF4-FFF2-40B4-BE49-F238E27FC236}">
                    <a16:creationId xmlns:a16="http://schemas.microsoft.com/office/drawing/2014/main" id="{17BAE42F-4568-F565-5D4F-68C94AF0B9E2}"/>
                  </a:ext>
                </a:extLst>
              </p:cNvPr>
              <p:cNvSpPr/>
              <p:nvPr/>
            </p:nvSpPr>
            <p:spPr>
              <a:xfrm>
                <a:off x="7418379"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86" name="Freeform 3585">
                <a:extLst>
                  <a:ext uri="{FF2B5EF4-FFF2-40B4-BE49-F238E27FC236}">
                    <a16:creationId xmlns:a16="http://schemas.microsoft.com/office/drawing/2014/main" id="{AC52C44C-56D0-17C9-420F-EDAA26F77F74}"/>
                  </a:ext>
                </a:extLst>
              </p:cNvPr>
              <p:cNvSpPr/>
              <p:nvPr/>
            </p:nvSpPr>
            <p:spPr>
              <a:xfrm>
                <a:off x="7603902"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87" name="Freeform 3586">
                <a:extLst>
                  <a:ext uri="{FF2B5EF4-FFF2-40B4-BE49-F238E27FC236}">
                    <a16:creationId xmlns:a16="http://schemas.microsoft.com/office/drawing/2014/main" id="{210B63B1-752E-DD45-8AC1-BDED56AE6E5D}"/>
                  </a:ext>
                </a:extLst>
              </p:cNvPr>
              <p:cNvSpPr/>
              <p:nvPr/>
            </p:nvSpPr>
            <p:spPr>
              <a:xfrm>
                <a:off x="7564510"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88" name="Freeform 3587">
                <a:extLst>
                  <a:ext uri="{FF2B5EF4-FFF2-40B4-BE49-F238E27FC236}">
                    <a16:creationId xmlns:a16="http://schemas.microsoft.com/office/drawing/2014/main" id="{19A1E3E8-6AA0-2D39-8A1B-15EF373261A5}"/>
                  </a:ext>
                </a:extLst>
              </p:cNvPr>
              <p:cNvSpPr/>
              <p:nvPr/>
            </p:nvSpPr>
            <p:spPr>
              <a:xfrm>
                <a:off x="7617880"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89" name="Freeform 3588">
                <a:extLst>
                  <a:ext uri="{FF2B5EF4-FFF2-40B4-BE49-F238E27FC236}">
                    <a16:creationId xmlns:a16="http://schemas.microsoft.com/office/drawing/2014/main" id="{097B8746-ED71-8CAB-FF04-151BC4A672E3}"/>
                  </a:ext>
                </a:extLst>
              </p:cNvPr>
              <p:cNvSpPr/>
              <p:nvPr/>
            </p:nvSpPr>
            <p:spPr>
              <a:xfrm>
                <a:off x="7578488"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90" name="Freeform 3589">
                <a:extLst>
                  <a:ext uri="{FF2B5EF4-FFF2-40B4-BE49-F238E27FC236}">
                    <a16:creationId xmlns:a16="http://schemas.microsoft.com/office/drawing/2014/main" id="{E5C44FA2-3132-3F58-2C26-61780E6BABBC}"/>
                  </a:ext>
                </a:extLst>
              </p:cNvPr>
              <p:cNvSpPr/>
              <p:nvPr/>
            </p:nvSpPr>
            <p:spPr>
              <a:xfrm>
                <a:off x="7816111" y="2093379"/>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91" name="Freeform 3590">
                <a:extLst>
                  <a:ext uri="{FF2B5EF4-FFF2-40B4-BE49-F238E27FC236}">
                    <a16:creationId xmlns:a16="http://schemas.microsoft.com/office/drawing/2014/main" id="{76B7B20F-5717-5E9A-FB73-13D287B4245E}"/>
                  </a:ext>
                </a:extLst>
              </p:cNvPr>
              <p:cNvSpPr/>
              <p:nvPr/>
            </p:nvSpPr>
            <p:spPr>
              <a:xfrm>
                <a:off x="7776719" y="2132771"/>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92" name="Freeform 3591">
                <a:extLst>
                  <a:ext uri="{FF2B5EF4-FFF2-40B4-BE49-F238E27FC236}">
                    <a16:creationId xmlns:a16="http://schemas.microsoft.com/office/drawing/2014/main" id="{4C4F0FC4-01C0-72EC-C95F-8522CEE3DC2F}"/>
                  </a:ext>
                </a:extLst>
              </p:cNvPr>
              <p:cNvSpPr/>
              <p:nvPr/>
            </p:nvSpPr>
            <p:spPr>
              <a:xfrm>
                <a:off x="2021669" y="677807"/>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93" name="Freeform 3592">
                <a:extLst>
                  <a:ext uri="{FF2B5EF4-FFF2-40B4-BE49-F238E27FC236}">
                    <a16:creationId xmlns:a16="http://schemas.microsoft.com/office/drawing/2014/main" id="{DA89BCA5-2AC1-662E-1126-7CDB7989BB38}"/>
                  </a:ext>
                </a:extLst>
              </p:cNvPr>
              <p:cNvSpPr/>
              <p:nvPr/>
            </p:nvSpPr>
            <p:spPr>
              <a:xfrm>
                <a:off x="1982276" y="717199"/>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94" name="Freeform 3593">
                <a:extLst>
                  <a:ext uri="{FF2B5EF4-FFF2-40B4-BE49-F238E27FC236}">
                    <a16:creationId xmlns:a16="http://schemas.microsoft.com/office/drawing/2014/main" id="{42FE6CAD-FBE8-E537-18F2-630A43931984}"/>
                  </a:ext>
                </a:extLst>
              </p:cNvPr>
              <p:cNvSpPr/>
              <p:nvPr/>
            </p:nvSpPr>
            <p:spPr>
              <a:xfrm>
                <a:off x="1814543" y="583774"/>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95" name="Freeform 3594">
                <a:extLst>
                  <a:ext uri="{FF2B5EF4-FFF2-40B4-BE49-F238E27FC236}">
                    <a16:creationId xmlns:a16="http://schemas.microsoft.com/office/drawing/2014/main" id="{1CAC367E-2C35-2E73-18A9-41DAC8ABC57C}"/>
                  </a:ext>
                </a:extLst>
              </p:cNvPr>
              <p:cNvSpPr/>
              <p:nvPr/>
            </p:nvSpPr>
            <p:spPr>
              <a:xfrm>
                <a:off x="1775151" y="623166"/>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96" name="Freeform 3595">
                <a:extLst>
                  <a:ext uri="{FF2B5EF4-FFF2-40B4-BE49-F238E27FC236}">
                    <a16:creationId xmlns:a16="http://schemas.microsoft.com/office/drawing/2014/main" id="{25A2DAFD-6098-13FB-550B-D3F22D6AFA36}"/>
                  </a:ext>
                </a:extLst>
              </p:cNvPr>
              <p:cNvSpPr/>
              <p:nvPr/>
            </p:nvSpPr>
            <p:spPr>
              <a:xfrm>
                <a:off x="1945426" y="62952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97" name="Freeform 3596">
                <a:extLst>
                  <a:ext uri="{FF2B5EF4-FFF2-40B4-BE49-F238E27FC236}">
                    <a16:creationId xmlns:a16="http://schemas.microsoft.com/office/drawing/2014/main" id="{8BA9902A-9FC0-01B2-6760-D4CABA2C3A1F}"/>
                  </a:ext>
                </a:extLst>
              </p:cNvPr>
              <p:cNvSpPr/>
              <p:nvPr/>
            </p:nvSpPr>
            <p:spPr>
              <a:xfrm>
                <a:off x="1906034" y="66891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98" name="Freeform 3597">
                <a:extLst>
                  <a:ext uri="{FF2B5EF4-FFF2-40B4-BE49-F238E27FC236}">
                    <a16:creationId xmlns:a16="http://schemas.microsoft.com/office/drawing/2014/main" id="{410DC6DF-A1E9-7B30-903A-EB06C2959380}"/>
                  </a:ext>
                </a:extLst>
              </p:cNvPr>
              <p:cNvSpPr/>
              <p:nvPr/>
            </p:nvSpPr>
            <p:spPr>
              <a:xfrm>
                <a:off x="2069956" y="62952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99" name="Freeform 3598">
                <a:extLst>
                  <a:ext uri="{FF2B5EF4-FFF2-40B4-BE49-F238E27FC236}">
                    <a16:creationId xmlns:a16="http://schemas.microsoft.com/office/drawing/2014/main" id="{43E4C44C-9760-0558-61F5-0E8D0D2E6DA6}"/>
                  </a:ext>
                </a:extLst>
              </p:cNvPr>
              <p:cNvSpPr/>
              <p:nvPr/>
            </p:nvSpPr>
            <p:spPr>
              <a:xfrm>
                <a:off x="2030563" y="66891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600" name="Freeform 3599">
                <a:extLst>
                  <a:ext uri="{FF2B5EF4-FFF2-40B4-BE49-F238E27FC236}">
                    <a16:creationId xmlns:a16="http://schemas.microsoft.com/office/drawing/2014/main" id="{E008F253-2B75-C960-91E1-62D3B3CBA9B7}"/>
                  </a:ext>
                </a:extLst>
              </p:cNvPr>
              <p:cNvSpPr/>
              <p:nvPr/>
            </p:nvSpPr>
            <p:spPr>
              <a:xfrm>
                <a:off x="2137303" y="629520"/>
                <a:ext cx="12707" cy="78784"/>
              </a:xfrm>
              <a:custGeom>
                <a:avLst/>
                <a:gdLst>
                  <a:gd name="connsiteX0" fmla="*/ 0 w 12707"/>
                  <a:gd name="connsiteY0" fmla="*/ 0 h 78784"/>
                  <a:gd name="connsiteX1" fmla="*/ 0 w 12707"/>
                  <a:gd name="connsiteY1" fmla="*/ 78784 h 78784"/>
                </a:gdLst>
                <a:ahLst/>
                <a:cxnLst>
                  <a:cxn ang="0">
                    <a:pos x="connsiteX0" y="connsiteY0"/>
                  </a:cxn>
                  <a:cxn ang="0">
                    <a:pos x="connsiteX1" y="connsiteY1"/>
                  </a:cxn>
                </a:cxnLst>
                <a:rect l="l" t="t" r="r" b="b"/>
                <a:pathLst>
                  <a:path w="12707" h="78784">
                    <a:moveTo>
                      <a:pt x="0" y="0"/>
                    </a:moveTo>
                    <a:lnTo>
                      <a:pt x="0" y="7878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601" name="Freeform 3600">
                <a:extLst>
                  <a:ext uri="{FF2B5EF4-FFF2-40B4-BE49-F238E27FC236}">
                    <a16:creationId xmlns:a16="http://schemas.microsoft.com/office/drawing/2014/main" id="{750AA191-29BA-0842-28D9-B123D20A8B17}"/>
                  </a:ext>
                </a:extLst>
              </p:cNvPr>
              <p:cNvSpPr/>
              <p:nvPr/>
            </p:nvSpPr>
            <p:spPr>
              <a:xfrm>
                <a:off x="2097911" y="668912"/>
                <a:ext cx="78784" cy="12707"/>
              </a:xfrm>
              <a:custGeom>
                <a:avLst/>
                <a:gdLst>
                  <a:gd name="connsiteX0" fmla="*/ 78784 w 78784"/>
                  <a:gd name="connsiteY0" fmla="*/ 0 h 12707"/>
                  <a:gd name="connsiteX1" fmla="*/ 0 w 78784"/>
                  <a:gd name="connsiteY1" fmla="*/ 0 h 12707"/>
                </a:gdLst>
                <a:ahLst/>
                <a:cxnLst>
                  <a:cxn ang="0">
                    <a:pos x="connsiteX0" y="connsiteY0"/>
                  </a:cxn>
                  <a:cxn ang="0">
                    <a:pos x="connsiteX1" y="connsiteY1"/>
                  </a:cxn>
                </a:cxnLst>
                <a:rect l="l" t="t" r="r" b="b"/>
                <a:pathLst>
                  <a:path w="78784" h="12707">
                    <a:moveTo>
                      <a:pt x="78784" y="0"/>
                    </a:moveTo>
                    <a:lnTo>
                      <a:pt x="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sp>
          <p:nvSpPr>
            <p:cNvPr id="3495" name="TextBox 3494">
              <a:extLst>
                <a:ext uri="{FF2B5EF4-FFF2-40B4-BE49-F238E27FC236}">
                  <a16:creationId xmlns:a16="http://schemas.microsoft.com/office/drawing/2014/main" id="{1ADBC713-E439-7731-51A6-8DBED8AC61D7}"/>
                </a:ext>
              </a:extLst>
            </p:cNvPr>
            <p:cNvSpPr txBox="1"/>
            <p:nvPr/>
          </p:nvSpPr>
          <p:spPr>
            <a:xfrm>
              <a:off x="1936736" y="2571742"/>
              <a:ext cx="1723120" cy="215444"/>
            </a:xfrm>
            <a:prstGeom prst="rect">
              <a:avLst/>
            </a:prstGeom>
            <a:noFill/>
          </p:spPr>
          <p:txBody>
            <a:bodyPr wrap="square" rtlCol="0">
              <a:spAutoFit/>
            </a:bodyPr>
            <a:lstStyle/>
            <a:p>
              <a:pPr defTabSz="685800" fontAlgn="auto">
                <a:spcBef>
                  <a:spcPts val="0"/>
                </a:spcBef>
                <a:spcAft>
                  <a:spcPts val="0"/>
                </a:spcAft>
              </a:pPr>
              <a:r>
                <a:rPr lang="en-US" sz="800">
                  <a:solidFill>
                    <a:prstClr val="black"/>
                  </a:solidFill>
                  <a:latin typeface="Calibri" panose="020F0502020204030204"/>
                  <a:ea typeface="+mn-ea"/>
                  <a:cs typeface="+mn-cs"/>
                </a:rPr>
                <a:t>uIGHV, A+O</a:t>
              </a:r>
            </a:p>
          </p:txBody>
        </p:sp>
        <p:sp>
          <p:nvSpPr>
            <p:cNvPr id="3496" name="TextBox 3495">
              <a:extLst>
                <a:ext uri="{FF2B5EF4-FFF2-40B4-BE49-F238E27FC236}">
                  <a16:creationId xmlns:a16="http://schemas.microsoft.com/office/drawing/2014/main" id="{58A18CA9-3466-EC13-2CF0-10F1F451A698}"/>
                </a:ext>
              </a:extLst>
            </p:cNvPr>
            <p:cNvSpPr txBox="1"/>
            <p:nvPr/>
          </p:nvSpPr>
          <p:spPr>
            <a:xfrm>
              <a:off x="1936735" y="2683789"/>
              <a:ext cx="2300243" cy="215444"/>
            </a:xfrm>
            <a:prstGeom prst="rect">
              <a:avLst/>
            </a:prstGeom>
            <a:noFill/>
          </p:spPr>
          <p:txBody>
            <a:bodyPr wrap="square" rtlCol="0">
              <a:spAutoFit/>
            </a:bodyPr>
            <a:lstStyle/>
            <a:p>
              <a:pPr defTabSz="685800" fontAlgn="auto">
                <a:spcBef>
                  <a:spcPts val="0"/>
                </a:spcBef>
                <a:spcAft>
                  <a:spcPts val="0"/>
                </a:spcAft>
              </a:pPr>
              <a:r>
                <a:rPr lang="en-US" sz="800">
                  <a:solidFill>
                    <a:srgbClr val="000000"/>
                  </a:solidFill>
                  <a:latin typeface="Calibri" panose="020F0502020204030204"/>
                  <a:ea typeface="+mn-ea"/>
                  <a:cs typeface="+mn-cs"/>
                </a:rPr>
                <a:t>mIGHV</a:t>
              </a:r>
              <a:r>
                <a:rPr lang="en-US" sz="800">
                  <a:solidFill>
                    <a:prstClr val="black"/>
                  </a:solidFill>
                  <a:latin typeface="Calibri" panose="020F0502020204030204"/>
                  <a:ea typeface="+mn-ea"/>
                  <a:cs typeface="+mn-cs"/>
                </a:rPr>
                <a:t>, A+O</a:t>
              </a:r>
            </a:p>
          </p:txBody>
        </p:sp>
        <p:sp>
          <p:nvSpPr>
            <p:cNvPr id="3497" name="TextBox 3496">
              <a:extLst>
                <a:ext uri="{FF2B5EF4-FFF2-40B4-BE49-F238E27FC236}">
                  <a16:creationId xmlns:a16="http://schemas.microsoft.com/office/drawing/2014/main" id="{796CAF05-022F-7023-D906-0005F5EAEC06}"/>
                </a:ext>
              </a:extLst>
            </p:cNvPr>
            <p:cNvSpPr txBox="1"/>
            <p:nvPr/>
          </p:nvSpPr>
          <p:spPr>
            <a:xfrm>
              <a:off x="1936736" y="2795837"/>
              <a:ext cx="1570840" cy="215444"/>
            </a:xfrm>
            <a:prstGeom prst="rect">
              <a:avLst/>
            </a:prstGeom>
            <a:noFill/>
          </p:spPr>
          <p:txBody>
            <a:bodyPr wrap="square" rtlCol="0">
              <a:spAutoFit/>
            </a:bodyPr>
            <a:lstStyle/>
            <a:p>
              <a:pPr defTabSz="685800" fontAlgn="auto">
                <a:spcBef>
                  <a:spcPts val="0"/>
                </a:spcBef>
                <a:spcAft>
                  <a:spcPts val="0"/>
                </a:spcAft>
              </a:pPr>
              <a:r>
                <a:rPr lang="en-US" sz="800">
                  <a:solidFill>
                    <a:prstClr val="black"/>
                  </a:solidFill>
                  <a:latin typeface="Calibri" panose="020F0502020204030204"/>
                  <a:ea typeface="+mn-ea"/>
                  <a:cs typeface="+mn-cs"/>
                </a:rPr>
                <a:t>uIGHV, A</a:t>
              </a:r>
            </a:p>
          </p:txBody>
        </p:sp>
        <p:sp>
          <p:nvSpPr>
            <p:cNvPr id="3498" name="TextBox 3497">
              <a:extLst>
                <a:ext uri="{FF2B5EF4-FFF2-40B4-BE49-F238E27FC236}">
                  <a16:creationId xmlns:a16="http://schemas.microsoft.com/office/drawing/2014/main" id="{23B7A04F-FD51-F4E3-6562-04FFB3C6B63F}"/>
                </a:ext>
              </a:extLst>
            </p:cNvPr>
            <p:cNvSpPr txBox="1"/>
            <p:nvPr/>
          </p:nvSpPr>
          <p:spPr>
            <a:xfrm>
              <a:off x="1936736" y="2907884"/>
              <a:ext cx="1570842" cy="215444"/>
            </a:xfrm>
            <a:prstGeom prst="rect">
              <a:avLst/>
            </a:prstGeom>
            <a:noFill/>
          </p:spPr>
          <p:txBody>
            <a:bodyPr wrap="square" rtlCol="0">
              <a:spAutoFit/>
            </a:bodyPr>
            <a:lstStyle/>
            <a:p>
              <a:pPr defTabSz="685800" fontAlgn="auto">
                <a:spcBef>
                  <a:spcPts val="0"/>
                </a:spcBef>
                <a:spcAft>
                  <a:spcPts val="0"/>
                </a:spcAft>
              </a:pPr>
              <a:r>
                <a:rPr lang="en-US" sz="800">
                  <a:solidFill>
                    <a:srgbClr val="000000"/>
                  </a:solidFill>
                  <a:latin typeface="Calibri" panose="020F0502020204030204"/>
                  <a:ea typeface="+mn-ea"/>
                  <a:cs typeface="+mn-cs"/>
                </a:rPr>
                <a:t>mIGHV</a:t>
              </a:r>
              <a:r>
                <a:rPr lang="en-US" sz="800">
                  <a:solidFill>
                    <a:prstClr val="black"/>
                  </a:solidFill>
                  <a:latin typeface="Calibri" panose="020F0502020204030204"/>
                  <a:ea typeface="+mn-ea"/>
                  <a:cs typeface="+mn-cs"/>
                </a:rPr>
                <a:t>, A</a:t>
              </a:r>
            </a:p>
          </p:txBody>
        </p:sp>
        <p:sp>
          <p:nvSpPr>
            <p:cNvPr id="3499" name="TextBox 3498">
              <a:extLst>
                <a:ext uri="{FF2B5EF4-FFF2-40B4-BE49-F238E27FC236}">
                  <a16:creationId xmlns:a16="http://schemas.microsoft.com/office/drawing/2014/main" id="{1DE155E4-1749-1705-86EA-05F348E0203C}"/>
                </a:ext>
              </a:extLst>
            </p:cNvPr>
            <p:cNvSpPr txBox="1"/>
            <p:nvPr/>
          </p:nvSpPr>
          <p:spPr>
            <a:xfrm>
              <a:off x="1936735" y="3019932"/>
              <a:ext cx="2010515" cy="215444"/>
            </a:xfrm>
            <a:prstGeom prst="rect">
              <a:avLst/>
            </a:prstGeom>
            <a:noFill/>
          </p:spPr>
          <p:txBody>
            <a:bodyPr wrap="square" rtlCol="0">
              <a:spAutoFit/>
            </a:bodyPr>
            <a:lstStyle/>
            <a:p>
              <a:pPr defTabSz="685800" fontAlgn="auto">
                <a:spcBef>
                  <a:spcPts val="0"/>
                </a:spcBef>
                <a:spcAft>
                  <a:spcPts val="0"/>
                </a:spcAft>
              </a:pPr>
              <a:r>
                <a:rPr lang="en-US" sz="800">
                  <a:solidFill>
                    <a:prstClr val="black"/>
                  </a:solidFill>
                  <a:latin typeface="Calibri" panose="020F0502020204030204"/>
                  <a:ea typeface="+mn-ea"/>
                  <a:cs typeface="+mn-cs"/>
                </a:rPr>
                <a:t>uIGHV, </a:t>
              </a:r>
              <a:r>
                <a:rPr lang="en-US" sz="800">
                  <a:solidFill>
                    <a:srgbClr val="000000"/>
                  </a:solidFill>
                  <a:latin typeface="Calibri" panose="020F0502020204030204"/>
                  <a:ea typeface="+mn-ea"/>
                  <a:cs typeface="+mn-cs"/>
                </a:rPr>
                <a:t>O+Clb</a:t>
              </a:r>
            </a:p>
          </p:txBody>
        </p:sp>
        <p:sp>
          <p:nvSpPr>
            <p:cNvPr id="3500" name="TextBox 3499">
              <a:extLst>
                <a:ext uri="{FF2B5EF4-FFF2-40B4-BE49-F238E27FC236}">
                  <a16:creationId xmlns:a16="http://schemas.microsoft.com/office/drawing/2014/main" id="{3160B015-6154-25F9-7C15-2AC76868B00C}"/>
                </a:ext>
              </a:extLst>
            </p:cNvPr>
            <p:cNvSpPr txBox="1"/>
            <p:nvPr/>
          </p:nvSpPr>
          <p:spPr>
            <a:xfrm>
              <a:off x="1936735" y="3131977"/>
              <a:ext cx="1828063" cy="215444"/>
            </a:xfrm>
            <a:prstGeom prst="rect">
              <a:avLst/>
            </a:prstGeom>
            <a:noFill/>
          </p:spPr>
          <p:txBody>
            <a:bodyPr wrap="square" rtlCol="0">
              <a:spAutoFit/>
            </a:bodyPr>
            <a:lstStyle/>
            <a:p>
              <a:pPr defTabSz="685800" fontAlgn="auto">
                <a:spcBef>
                  <a:spcPts val="0"/>
                </a:spcBef>
                <a:spcAft>
                  <a:spcPts val="0"/>
                </a:spcAft>
              </a:pPr>
              <a:r>
                <a:rPr lang="en-US" sz="800">
                  <a:solidFill>
                    <a:srgbClr val="000000"/>
                  </a:solidFill>
                  <a:latin typeface="Calibri" panose="020F0502020204030204"/>
                  <a:ea typeface="+mn-ea"/>
                  <a:cs typeface="+mn-cs"/>
                </a:rPr>
                <a:t>mIGHV</a:t>
              </a:r>
              <a:r>
                <a:rPr lang="en-US" sz="800">
                  <a:solidFill>
                    <a:prstClr val="black"/>
                  </a:solidFill>
                  <a:latin typeface="Calibri" panose="020F0502020204030204"/>
                  <a:ea typeface="+mn-ea"/>
                  <a:cs typeface="+mn-cs"/>
                </a:rPr>
                <a:t>, </a:t>
              </a:r>
              <a:r>
                <a:rPr lang="en-US" sz="800">
                  <a:solidFill>
                    <a:srgbClr val="000000"/>
                  </a:solidFill>
                  <a:latin typeface="Calibri" panose="020F0502020204030204"/>
                  <a:ea typeface="+mn-ea"/>
                  <a:cs typeface="+mn-cs"/>
                </a:rPr>
                <a:t>O+Clb</a:t>
              </a:r>
            </a:p>
          </p:txBody>
        </p:sp>
        <p:sp>
          <p:nvSpPr>
            <p:cNvPr id="3501" name="TextBox 3500">
              <a:extLst>
                <a:ext uri="{FF2B5EF4-FFF2-40B4-BE49-F238E27FC236}">
                  <a16:creationId xmlns:a16="http://schemas.microsoft.com/office/drawing/2014/main" id="{F4A7A12E-065B-BCEF-6A87-80297AB4753B}"/>
                </a:ext>
              </a:extLst>
            </p:cNvPr>
            <p:cNvSpPr txBox="1"/>
            <p:nvPr/>
          </p:nvSpPr>
          <p:spPr>
            <a:xfrm>
              <a:off x="6833233" y="2982920"/>
              <a:ext cx="2501995" cy="246221"/>
            </a:xfrm>
            <a:prstGeom prst="rect">
              <a:avLst/>
            </a:prstGeom>
            <a:noFill/>
          </p:spPr>
          <p:txBody>
            <a:bodyPr wrap="square" rtlCol="0">
              <a:spAutoFit/>
            </a:bodyPr>
            <a:lstStyle/>
            <a:p>
              <a:pPr defTabSz="685800" fontAlgn="auto">
                <a:spcBef>
                  <a:spcPts val="0"/>
                </a:spcBef>
                <a:spcAft>
                  <a:spcPts val="0"/>
                </a:spcAft>
              </a:pPr>
              <a:r>
                <a:rPr lang="en-US" sz="1000">
                  <a:solidFill>
                    <a:srgbClr val="5B9BD5">
                      <a:lumMod val="75000"/>
                    </a:srgbClr>
                  </a:solidFill>
                  <a:latin typeface="Calibri" panose="020F0502020204030204"/>
                  <a:ea typeface="+mn-ea"/>
                  <a:cs typeface="+mn-cs"/>
                </a:rPr>
                <a:t>O+Clb uIGHV: Median PFS=22.2 mo</a:t>
              </a:r>
            </a:p>
          </p:txBody>
        </p:sp>
        <p:grpSp>
          <p:nvGrpSpPr>
            <p:cNvPr id="3502" name="Group 3501">
              <a:extLst>
                <a:ext uri="{FF2B5EF4-FFF2-40B4-BE49-F238E27FC236}">
                  <a16:creationId xmlns:a16="http://schemas.microsoft.com/office/drawing/2014/main" id="{CE68CB36-7335-7F62-6E93-D97AABEB9C14}"/>
                </a:ext>
              </a:extLst>
            </p:cNvPr>
            <p:cNvGrpSpPr/>
            <p:nvPr/>
          </p:nvGrpSpPr>
          <p:grpSpPr>
            <a:xfrm>
              <a:off x="1766669" y="2679866"/>
              <a:ext cx="190611" cy="563306"/>
              <a:chOff x="1766669" y="2460611"/>
              <a:chExt cx="190611" cy="628082"/>
            </a:xfrm>
          </p:grpSpPr>
          <p:sp>
            <p:nvSpPr>
              <p:cNvPr id="3505" name="Freeform 3504">
                <a:extLst>
                  <a:ext uri="{FF2B5EF4-FFF2-40B4-BE49-F238E27FC236}">
                    <a16:creationId xmlns:a16="http://schemas.microsoft.com/office/drawing/2014/main" id="{F1BA29F2-9676-9498-362B-FB182438B88C}"/>
                  </a:ext>
                </a:extLst>
              </p:cNvPr>
              <p:cNvSpPr/>
              <p:nvPr/>
            </p:nvSpPr>
            <p:spPr>
              <a:xfrm>
                <a:off x="1766669" y="2460611"/>
                <a:ext cx="190610" cy="12669"/>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3506" name="Graphic 2">
                <a:extLst>
                  <a:ext uri="{FF2B5EF4-FFF2-40B4-BE49-F238E27FC236}">
                    <a16:creationId xmlns:a16="http://schemas.microsoft.com/office/drawing/2014/main" id="{3D2FD7D2-76E6-1D01-A13D-2673F3DCFE71}"/>
                  </a:ext>
                </a:extLst>
              </p:cNvPr>
              <p:cNvGrpSpPr/>
              <p:nvPr/>
            </p:nvGrpSpPr>
            <p:grpSpPr>
              <a:xfrm>
                <a:off x="1766669" y="2583694"/>
                <a:ext cx="190611" cy="12669"/>
                <a:chOff x="1454696" y="2725088"/>
                <a:chExt cx="190611" cy="12669"/>
              </a:xfrm>
            </p:grpSpPr>
            <p:sp>
              <p:nvSpPr>
                <p:cNvPr id="3517" name="Freeform 3516">
                  <a:extLst>
                    <a:ext uri="{FF2B5EF4-FFF2-40B4-BE49-F238E27FC236}">
                      <a16:creationId xmlns:a16="http://schemas.microsoft.com/office/drawing/2014/main" id="{D5EE54C9-2EE5-FE6F-2798-6675E713EEAF}"/>
                    </a:ext>
                  </a:extLst>
                </p:cNvPr>
                <p:cNvSpPr/>
                <p:nvPr/>
              </p:nvSpPr>
              <p:spPr>
                <a:xfrm>
                  <a:off x="1454696" y="2725088"/>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18" name="Freeform 3517">
                  <a:extLst>
                    <a:ext uri="{FF2B5EF4-FFF2-40B4-BE49-F238E27FC236}">
                      <a16:creationId xmlns:a16="http://schemas.microsoft.com/office/drawing/2014/main" id="{7E35165E-F8AD-8D95-8400-61A2B9972694}"/>
                    </a:ext>
                  </a:extLst>
                </p:cNvPr>
                <p:cNvSpPr/>
                <p:nvPr/>
              </p:nvSpPr>
              <p:spPr>
                <a:xfrm>
                  <a:off x="1499172" y="2725088"/>
                  <a:ext cx="114366" cy="12669"/>
                </a:xfrm>
                <a:custGeom>
                  <a:avLst/>
                  <a:gdLst>
                    <a:gd name="connsiteX0" fmla="*/ 0 w 114366"/>
                    <a:gd name="connsiteY0" fmla="*/ 0 h 12669"/>
                    <a:gd name="connsiteX1" fmla="*/ 114366 w 114366"/>
                    <a:gd name="connsiteY1" fmla="*/ 0 h 12669"/>
                  </a:gdLst>
                  <a:ahLst/>
                  <a:cxnLst>
                    <a:cxn ang="0">
                      <a:pos x="connsiteX0" y="connsiteY0"/>
                    </a:cxn>
                    <a:cxn ang="0">
                      <a:pos x="connsiteX1" y="connsiteY1"/>
                    </a:cxn>
                  </a:cxnLst>
                  <a:rect l="l" t="t" r="r" b="b"/>
                  <a:pathLst>
                    <a:path w="114366" h="12669">
                      <a:moveTo>
                        <a:pt x="0" y="0"/>
                      </a:moveTo>
                      <a:lnTo>
                        <a:pt x="114366" y="0"/>
                      </a:lnTo>
                    </a:path>
                  </a:pathLst>
                </a:custGeom>
                <a:ln w="12700" cap="flat">
                  <a:solidFill>
                    <a:schemeClr val="accent3">
                      <a:lumMod val="50000"/>
                    </a:schemeClr>
                  </a:solidFill>
                  <a:custDash>
                    <a:ds d="0" sp="0"/>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19" name="Freeform 3518">
                  <a:extLst>
                    <a:ext uri="{FF2B5EF4-FFF2-40B4-BE49-F238E27FC236}">
                      <a16:creationId xmlns:a16="http://schemas.microsoft.com/office/drawing/2014/main" id="{2DE79894-F74E-3D63-AC5E-B9BF4177456F}"/>
                    </a:ext>
                  </a:extLst>
                </p:cNvPr>
                <p:cNvSpPr/>
                <p:nvPr/>
              </p:nvSpPr>
              <p:spPr>
                <a:xfrm>
                  <a:off x="1626246" y="2725088"/>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sp>
            <p:nvSpPr>
              <p:cNvPr id="3507" name="Freeform 3506">
                <a:extLst>
                  <a:ext uri="{FF2B5EF4-FFF2-40B4-BE49-F238E27FC236}">
                    <a16:creationId xmlns:a16="http://schemas.microsoft.com/office/drawing/2014/main" id="{C43CD001-C418-C7D0-70C8-9361785D7383}"/>
                  </a:ext>
                </a:extLst>
              </p:cNvPr>
              <p:cNvSpPr/>
              <p:nvPr/>
            </p:nvSpPr>
            <p:spPr>
              <a:xfrm>
                <a:off x="1766669" y="2706777"/>
                <a:ext cx="190610" cy="12669"/>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3508" name="Graphic 2">
                <a:extLst>
                  <a:ext uri="{FF2B5EF4-FFF2-40B4-BE49-F238E27FC236}">
                    <a16:creationId xmlns:a16="http://schemas.microsoft.com/office/drawing/2014/main" id="{F9142C72-C058-D57F-092C-56C1339060A6}"/>
                  </a:ext>
                </a:extLst>
              </p:cNvPr>
              <p:cNvGrpSpPr/>
              <p:nvPr/>
            </p:nvGrpSpPr>
            <p:grpSpPr>
              <a:xfrm>
                <a:off x="1766669" y="2829860"/>
                <a:ext cx="190611" cy="12669"/>
                <a:chOff x="1454696" y="2901189"/>
                <a:chExt cx="190611" cy="12669"/>
              </a:xfrm>
            </p:grpSpPr>
            <p:sp>
              <p:nvSpPr>
                <p:cNvPr id="3514" name="Freeform 3513">
                  <a:extLst>
                    <a:ext uri="{FF2B5EF4-FFF2-40B4-BE49-F238E27FC236}">
                      <a16:creationId xmlns:a16="http://schemas.microsoft.com/office/drawing/2014/main" id="{0F12B449-0320-2425-ECAF-95F8D03F6A94}"/>
                    </a:ext>
                  </a:extLst>
                </p:cNvPr>
                <p:cNvSpPr/>
                <p:nvPr/>
              </p:nvSpPr>
              <p:spPr>
                <a:xfrm>
                  <a:off x="1454696" y="2901189"/>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15" name="Freeform 3514">
                  <a:extLst>
                    <a:ext uri="{FF2B5EF4-FFF2-40B4-BE49-F238E27FC236}">
                      <a16:creationId xmlns:a16="http://schemas.microsoft.com/office/drawing/2014/main" id="{9CC1D2F0-F854-F2EA-712F-958C38570707}"/>
                    </a:ext>
                  </a:extLst>
                </p:cNvPr>
                <p:cNvSpPr/>
                <p:nvPr/>
              </p:nvSpPr>
              <p:spPr>
                <a:xfrm>
                  <a:off x="1499172" y="2901189"/>
                  <a:ext cx="114366" cy="12669"/>
                </a:xfrm>
                <a:custGeom>
                  <a:avLst/>
                  <a:gdLst>
                    <a:gd name="connsiteX0" fmla="*/ 0 w 114366"/>
                    <a:gd name="connsiteY0" fmla="*/ 0 h 12669"/>
                    <a:gd name="connsiteX1" fmla="*/ 114366 w 114366"/>
                    <a:gd name="connsiteY1" fmla="*/ 0 h 12669"/>
                  </a:gdLst>
                  <a:ahLst/>
                  <a:cxnLst>
                    <a:cxn ang="0">
                      <a:pos x="connsiteX0" y="connsiteY0"/>
                    </a:cxn>
                    <a:cxn ang="0">
                      <a:pos x="connsiteX1" y="connsiteY1"/>
                    </a:cxn>
                  </a:cxnLst>
                  <a:rect l="l" t="t" r="r" b="b"/>
                  <a:pathLst>
                    <a:path w="114366" h="12669">
                      <a:moveTo>
                        <a:pt x="0" y="0"/>
                      </a:moveTo>
                      <a:lnTo>
                        <a:pt x="114366" y="0"/>
                      </a:lnTo>
                    </a:path>
                  </a:pathLst>
                </a:custGeom>
                <a:ln w="12700" cap="flat">
                  <a:solidFill>
                    <a:srgbClr val="8D1D58"/>
                  </a:solidFill>
                  <a:custDash>
                    <a:ds d="0" sp="0"/>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16" name="Freeform 3515">
                  <a:extLst>
                    <a:ext uri="{FF2B5EF4-FFF2-40B4-BE49-F238E27FC236}">
                      <a16:creationId xmlns:a16="http://schemas.microsoft.com/office/drawing/2014/main" id="{A1B9E7FD-C90F-D44F-7537-566B976AAF17}"/>
                    </a:ext>
                  </a:extLst>
                </p:cNvPr>
                <p:cNvSpPr/>
                <p:nvPr/>
              </p:nvSpPr>
              <p:spPr>
                <a:xfrm>
                  <a:off x="1626246" y="2901189"/>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sp>
            <p:nvSpPr>
              <p:cNvPr id="3509" name="Freeform 3508">
                <a:extLst>
                  <a:ext uri="{FF2B5EF4-FFF2-40B4-BE49-F238E27FC236}">
                    <a16:creationId xmlns:a16="http://schemas.microsoft.com/office/drawing/2014/main" id="{07D754D2-5C07-0575-F052-F53B0FDE4D5F}"/>
                  </a:ext>
                </a:extLst>
              </p:cNvPr>
              <p:cNvSpPr/>
              <p:nvPr/>
            </p:nvSpPr>
            <p:spPr>
              <a:xfrm>
                <a:off x="1766669" y="2952943"/>
                <a:ext cx="190610" cy="12669"/>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3510" name="Graphic 2">
                <a:extLst>
                  <a:ext uri="{FF2B5EF4-FFF2-40B4-BE49-F238E27FC236}">
                    <a16:creationId xmlns:a16="http://schemas.microsoft.com/office/drawing/2014/main" id="{B6D769A3-2474-44F8-FAB9-ACD3031F9CDD}"/>
                  </a:ext>
                </a:extLst>
              </p:cNvPr>
              <p:cNvGrpSpPr/>
              <p:nvPr/>
            </p:nvGrpSpPr>
            <p:grpSpPr>
              <a:xfrm>
                <a:off x="1766669" y="3076024"/>
                <a:ext cx="190611" cy="12669"/>
                <a:chOff x="1454696" y="3076024"/>
                <a:chExt cx="190611" cy="12669"/>
              </a:xfrm>
            </p:grpSpPr>
            <p:sp>
              <p:nvSpPr>
                <p:cNvPr id="3511" name="Freeform 3510">
                  <a:extLst>
                    <a:ext uri="{FF2B5EF4-FFF2-40B4-BE49-F238E27FC236}">
                      <a16:creationId xmlns:a16="http://schemas.microsoft.com/office/drawing/2014/main" id="{901B0926-49C0-818B-D15C-B77D796B7C8E}"/>
                    </a:ext>
                  </a:extLst>
                </p:cNvPr>
                <p:cNvSpPr/>
                <p:nvPr/>
              </p:nvSpPr>
              <p:spPr>
                <a:xfrm>
                  <a:off x="1454696" y="3076024"/>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12" name="Freeform 3511">
                  <a:extLst>
                    <a:ext uri="{FF2B5EF4-FFF2-40B4-BE49-F238E27FC236}">
                      <a16:creationId xmlns:a16="http://schemas.microsoft.com/office/drawing/2014/main" id="{6EBD7A01-8704-87A3-DB2D-9C3BEAB267A3}"/>
                    </a:ext>
                  </a:extLst>
                </p:cNvPr>
                <p:cNvSpPr/>
                <p:nvPr/>
              </p:nvSpPr>
              <p:spPr>
                <a:xfrm>
                  <a:off x="1499172" y="3076024"/>
                  <a:ext cx="114366" cy="12669"/>
                </a:xfrm>
                <a:custGeom>
                  <a:avLst/>
                  <a:gdLst>
                    <a:gd name="connsiteX0" fmla="*/ 0 w 114366"/>
                    <a:gd name="connsiteY0" fmla="*/ 0 h 12669"/>
                    <a:gd name="connsiteX1" fmla="*/ 114366 w 114366"/>
                    <a:gd name="connsiteY1" fmla="*/ 0 h 12669"/>
                  </a:gdLst>
                  <a:ahLst/>
                  <a:cxnLst>
                    <a:cxn ang="0">
                      <a:pos x="connsiteX0" y="connsiteY0"/>
                    </a:cxn>
                    <a:cxn ang="0">
                      <a:pos x="connsiteX1" y="connsiteY1"/>
                    </a:cxn>
                  </a:cxnLst>
                  <a:rect l="l" t="t" r="r" b="b"/>
                  <a:pathLst>
                    <a:path w="114366" h="12669">
                      <a:moveTo>
                        <a:pt x="0" y="0"/>
                      </a:moveTo>
                      <a:lnTo>
                        <a:pt x="114366" y="0"/>
                      </a:lnTo>
                    </a:path>
                  </a:pathLst>
                </a:custGeom>
                <a:ln w="12700" cap="flat">
                  <a:solidFill>
                    <a:schemeClr val="accent5">
                      <a:lumMod val="75000"/>
                    </a:schemeClr>
                  </a:solidFill>
                  <a:custDash>
                    <a:ds d="0" sp="0"/>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13" name="Freeform 3512">
                  <a:extLst>
                    <a:ext uri="{FF2B5EF4-FFF2-40B4-BE49-F238E27FC236}">
                      <a16:creationId xmlns:a16="http://schemas.microsoft.com/office/drawing/2014/main" id="{81BE64FE-4C22-B848-2442-7D2E67A6892C}"/>
                    </a:ext>
                  </a:extLst>
                </p:cNvPr>
                <p:cNvSpPr/>
                <p:nvPr/>
              </p:nvSpPr>
              <p:spPr>
                <a:xfrm>
                  <a:off x="1626246" y="3076024"/>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sp>
          <p:nvSpPr>
            <p:cNvPr id="3503" name="Rectangle 3502">
              <a:extLst>
                <a:ext uri="{FF2B5EF4-FFF2-40B4-BE49-F238E27FC236}">
                  <a16:creationId xmlns:a16="http://schemas.microsoft.com/office/drawing/2014/main" id="{9A73B20B-C4A4-F3D2-815A-4B4AB145962F}"/>
                </a:ext>
              </a:extLst>
            </p:cNvPr>
            <p:cNvSpPr/>
            <p:nvPr/>
          </p:nvSpPr>
          <p:spPr>
            <a:xfrm>
              <a:off x="1648679" y="1467147"/>
              <a:ext cx="1170996" cy="1168145"/>
            </a:xfrm>
            <a:prstGeom prst="rect">
              <a:avLst/>
            </a:prstGeom>
            <a:solidFill>
              <a:srgbClr val="F8F8F8">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800">
                <a:solidFill>
                  <a:prstClr val="white"/>
                </a:solidFill>
                <a:latin typeface="Calibri" panose="020F0502020204030204"/>
              </a:endParaRPr>
            </a:p>
          </p:txBody>
        </p:sp>
        <p:sp>
          <p:nvSpPr>
            <p:cNvPr id="3504" name="TextBox 3503">
              <a:extLst>
                <a:ext uri="{FF2B5EF4-FFF2-40B4-BE49-F238E27FC236}">
                  <a16:creationId xmlns:a16="http://schemas.microsoft.com/office/drawing/2014/main" id="{19A0A218-CB5A-DFB7-2706-1F90278DF97B}"/>
                </a:ext>
              </a:extLst>
            </p:cNvPr>
            <p:cNvSpPr txBox="1"/>
            <p:nvPr/>
          </p:nvSpPr>
          <p:spPr>
            <a:xfrm>
              <a:off x="1586921" y="1418251"/>
              <a:ext cx="1365955" cy="1269578"/>
            </a:xfrm>
            <a:prstGeom prst="rect">
              <a:avLst/>
            </a:prstGeom>
            <a:noFill/>
          </p:spPr>
          <p:txBody>
            <a:bodyPr wrap="square" rtlCol="0">
              <a:spAutoFit/>
            </a:bodyPr>
            <a:lstStyle/>
            <a:p>
              <a:pPr defTabSz="685800" fontAlgn="auto">
                <a:spcBef>
                  <a:spcPts val="0"/>
                </a:spcBef>
                <a:spcAft>
                  <a:spcPts val="0"/>
                </a:spcAft>
              </a:pPr>
              <a:r>
                <a:rPr lang="en-US" sz="850" b="1">
                  <a:solidFill>
                    <a:prstClr val="black"/>
                  </a:solidFill>
                  <a:latin typeface="Calibri" panose="020F0502020204030204"/>
                  <a:ea typeface="+mn-ea"/>
                  <a:cs typeface="+mn-cs"/>
                </a:rPr>
                <a:t>uIGHV: A+O vs O+Clb</a:t>
              </a:r>
            </a:p>
            <a:p>
              <a:pPr defTabSz="685800" fontAlgn="auto">
                <a:spcBef>
                  <a:spcPts val="0"/>
                </a:spcBef>
                <a:spcAft>
                  <a:spcPts val="0"/>
                </a:spcAft>
              </a:pPr>
              <a:r>
                <a:rPr lang="en-US" sz="850">
                  <a:solidFill>
                    <a:prstClr val="black"/>
                  </a:solidFill>
                  <a:latin typeface="Calibri" panose="020F0502020204030204"/>
                  <a:ea typeface="+mn-ea"/>
                  <a:cs typeface="+mn-cs"/>
                </a:rPr>
                <a:t>HR</a:t>
              </a:r>
              <a:r>
                <a:rPr lang="en-US" sz="850" baseline="30000">
                  <a:solidFill>
                    <a:prstClr val="black"/>
                  </a:solidFill>
                  <a:latin typeface="Calibri" panose="020F0502020204030204"/>
                  <a:ea typeface="+mn-ea"/>
                  <a:cs typeface="+mn-cs"/>
                </a:rPr>
                <a:t>a</a:t>
              </a:r>
              <a:r>
                <a:rPr lang="en-US" sz="850">
                  <a:solidFill>
                    <a:prstClr val="black"/>
                  </a:solidFill>
                  <a:latin typeface="Calibri" panose="020F0502020204030204"/>
                  <a:ea typeface="+mn-ea"/>
                  <a:cs typeface="+mn-cs"/>
                </a:rPr>
                <a:t> (95% CI): 0.08 (0.05, 0.12); </a:t>
              </a:r>
              <a:r>
                <a:rPr lang="en-US" sz="850" i="1">
                  <a:solidFill>
                    <a:prstClr val="black"/>
                  </a:solidFill>
                  <a:latin typeface="Calibri" panose="020F0502020204030204"/>
                  <a:ea typeface="+mn-ea"/>
                  <a:cs typeface="+mn-cs"/>
                </a:rPr>
                <a:t>P</a:t>
              </a:r>
              <a:r>
                <a:rPr lang="en-US" sz="850">
                  <a:solidFill>
                    <a:prstClr val="black"/>
                  </a:solidFill>
                  <a:latin typeface="Calibri" panose="020F0502020204030204"/>
                  <a:ea typeface="+mn-ea"/>
                  <a:cs typeface="+mn-cs"/>
                </a:rPr>
                <a:t>&lt;0.0001</a:t>
              </a:r>
              <a:r>
                <a:rPr lang="en-US" sz="850" baseline="30000">
                  <a:solidFill>
                    <a:prstClr val="black"/>
                  </a:solidFill>
                  <a:latin typeface="Calibri" panose="020F0502020204030204"/>
                  <a:ea typeface="+mn-ea"/>
                  <a:cs typeface="+mn-cs"/>
                </a:rPr>
                <a:t>b</a:t>
              </a:r>
            </a:p>
            <a:p>
              <a:pPr defTabSz="685800" fontAlgn="auto">
                <a:spcBef>
                  <a:spcPts val="0"/>
                </a:spcBef>
                <a:spcAft>
                  <a:spcPts val="0"/>
                </a:spcAft>
              </a:pPr>
              <a:r>
                <a:rPr lang="en-US" sz="850" b="1">
                  <a:solidFill>
                    <a:prstClr val="black"/>
                  </a:solidFill>
                  <a:latin typeface="Calibri" panose="020F0502020204030204"/>
                  <a:ea typeface="+mn-ea"/>
                  <a:cs typeface="+mn-cs"/>
                </a:rPr>
                <a:t>uIGHV: A vs O+Clb</a:t>
              </a:r>
            </a:p>
            <a:p>
              <a:pPr defTabSz="685800" fontAlgn="auto">
                <a:spcBef>
                  <a:spcPts val="0"/>
                </a:spcBef>
                <a:spcAft>
                  <a:spcPts val="0"/>
                </a:spcAft>
              </a:pPr>
              <a:r>
                <a:rPr lang="en-US" sz="850">
                  <a:solidFill>
                    <a:prstClr val="black"/>
                  </a:solidFill>
                  <a:latin typeface="Calibri" panose="020F0502020204030204"/>
                  <a:ea typeface="+mn-ea"/>
                  <a:cs typeface="+mn-cs"/>
                </a:rPr>
                <a:t>HR</a:t>
              </a:r>
              <a:r>
                <a:rPr lang="en-US" sz="850" baseline="30000">
                  <a:solidFill>
                    <a:prstClr val="black"/>
                  </a:solidFill>
                  <a:latin typeface="Calibri" panose="020F0502020204030204"/>
                  <a:ea typeface="+mn-ea"/>
                  <a:cs typeface="+mn-cs"/>
                </a:rPr>
                <a:t>a</a:t>
              </a:r>
              <a:r>
                <a:rPr lang="en-US" sz="850">
                  <a:solidFill>
                    <a:prstClr val="black"/>
                  </a:solidFill>
                  <a:latin typeface="Calibri" panose="020F0502020204030204"/>
                  <a:ea typeface="+mn-ea"/>
                  <a:cs typeface="+mn-cs"/>
                </a:rPr>
                <a:t> (95% CI): 0.12 (0.08, 0.18); </a:t>
              </a:r>
              <a:r>
                <a:rPr lang="en-US" sz="850" i="1">
                  <a:solidFill>
                    <a:prstClr val="black"/>
                  </a:solidFill>
                  <a:latin typeface="Calibri" panose="020F0502020204030204"/>
                  <a:ea typeface="+mn-ea"/>
                  <a:cs typeface="+mn-cs"/>
                </a:rPr>
                <a:t>P</a:t>
              </a:r>
              <a:r>
                <a:rPr lang="en-US" sz="850">
                  <a:solidFill>
                    <a:prstClr val="black"/>
                  </a:solidFill>
                  <a:latin typeface="Calibri" panose="020F0502020204030204"/>
                  <a:ea typeface="+mn-ea"/>
                  <a:cs typeface="+mn-cs"/>
                </a:rPr>
                <a:t>&lt;0.0001</a:t>
              </a:r>
              <a:r>
                <a:rPr lang="en-US" sz="850" baseline="30000">
                  <a:solidFill>
                    <a:prstClr val="black"/>
                  </a:solidFill>
                  <a:latin typeface="Calibri" panose="020F0502020204030204"/>
                  <a:ea typeface="+mn-ea"/>
                  <a:cs typeface="+mn-cs"/>
                </a:rPr>
                <a:t>b</a:t>
              </a:r>
            </a:p>
            <a:p>
              <a:pPr defTabSz="685800" fontAlgn="auto">
                <a:spcBef>
                  <a:spcPts val="0"/>
                </a:spcBef>
                <a:spcAft>
                  <a:spcPts val="0"/>
                </a:spcAft>
              </a:pPr>
              <a:r>
                <a:rPr lang="en-US" sz="850" b="1">
                  <a:solidFill>
                    <a:prstClr val="black"/>
                  </a:solidFill>
                  <a:latin typeface="Calibri" panose="020F0502020204030204"/>
                  <a:ea typeface="+mn-ea"/>
                  <a:cs typeface="+mn-cs"/>
                </a:rPr>
                <a:t>uIGHV: A+O vs A</a:t>
              </a:r>
            </a:p>
            <a:p>
              <a:pPr defTabSz="685800" fontAlgn="auto">
                <a:spcBef>
                  <a:spcPts val="0"/>
                </a:spcBef>
                <a:spcAft>
                  <a:spcPts val="0"/>
                </a:spcAft>
              </a:pPr>
              <a:r>
                <a:rPr lang="en-US" sz="850">
                  <a:solidFill>
                    <a:prstClr val="black"/>
                  </a:solidFill>
                  <a:latin typeface="Calibri" panose="020F0502020204030204"/>
                  <a:ea typeface="+mn-ea"/>
                  <a:cs typeface="+mn-cs"/>
                </a:rPr>
                <a:t>HR</a:t>
              </a:r>
              <a:r>
                <a:rPr lang="en-US" sz="850" baseline="30000">
                  <a:solidFill>
                    <a:prstClr val="black"/>
                  </a:solidFill>
                  <a:latin typeface="Calibri" panose="020F0502020204030204"/>
                  <a:ea typeface="+mn-ea"/>
                  <a:cs typeface="+mn-cs"/>
                </a:rPr>
                <a:t>a</a:t>
              </a:r>
              <a:r>
                <a:rPr lang="en-US" sz="850">
                  <a:solidFill>
                    <a:prstClr val="black"/>
                  </a:solidFill>
                  <a:latin typeface="Calibri" panose="020F0502020204030204"/>
                  <a:ea typeface="+mn-ea"/>
                  <a:cs typeface="+mn-cs"/>
                </a:rPr>
                <a:t> (95% CI): 0.63 (0.39, 1.01); </a:t>
              </a:r>
              <a:r>
                <a:rPr lang="en-US" sz="850" i="1">
                  <a:solidFill>
                    <a:prstClr val="black"/>
                  </a:solidFill>
                  <a:latin typeface="Calibri" panose="020F0502020204030204"/>
                  <a:ea typeface="+mn-ea"/>
                  <a:cs typeface="+mn-cs"/>
                </a:rPr>
                <a:t>P</a:t>
              </a:r>
              <a:r>
                <a:rPr lang="en-US" sz="850">
                  <a:solidFill>
                    <a:prstClr val="black"/>
                  </a:solidFill>
                  <a:latin typeface="Calibri" panose="020F0502020204030204"/>
                  <a:ea typeface="+mn-ea"/>
                  <a:cs typeface="+mn-cs"/>
                </a:rPr>
                <a:t>=0.2586</a:t>
              </a:r>
              <a:r>
                <a:rPr lang="en-US" sz="850" baseline="30000">
                  <a:solidFill>
                    <a:prstClr val="black"/>
                  </a:solidFill>
                  <a:latin typeface="Calibri" panose="020F0502020204030204"/>
                  <a:ea typeface="+mn-ea"/>
                  <a:cs typeface="+mn-cs"/>
                </a:rPr>
                <a:t>b</a:t>
              </a:r>
            </a:p>
          </p:txBody>
        </p:sp>
      </p:grpSp>
      <p:graphicFrame>
        <p:nvGraphicFramePr>
          <p:cNvPr id="3602" name="Table 2934">
            <a:extLst>
              <a:ext uri="{FF2B5EF4-FFF2-40B4-BE49-F238E27FC236}">
                <a16:creationId xmlns:a16="http://schemas.microsoft.com/office/drawing/2014/main" id="{4D287CE2-7636-F367-B565-620835A50139}"/>
              </a:ext>
            </a:extLst>
          </p:cNvPr>
          <p:cNvGraphicFramePr>
            <a:graphicFrameLocks noGrp="1"/>
          </p:cNvGraphicFramePr>
          <p:nvPr/>
        </p:nvGraphicFramePr>
        <p:xfrm>
          <a:off x="1708173" y="3845726"/>
          <a:ext cx="6522253" cy="640080"/>
        </p:xfrm>
        <a:graphic>
          <a:graphicData uri="http://schemas.openxmlformats.org/drawingml/2006/table">
            <a:tbl>
              <a:tblPr firstRow="1" bandRow="1">
                <a:tableStyleId>{5C22544A-7EE6-4342-B048-85BDC9FD1C3A}</a:tableStyleId>
              </a:tblPr>
              <a:tblGrid>
                <a:gridCol w="210395">
                  <a:extLst>
                    <a:ext uri="{9D8B030D-6E8A-4147-A177-3AD203B41FA5}">
                      <a16:colId xmlns:a16="http://schemas.microsoft.com/office/drawing/2014/main" val="2282795252"/>
                    </a:ext>
                  </a:extLst>
                </a:gridCol>
                <a:gridCol w="210395">
                  <a:extLst>
                    <a:ext uri="{9D8B030D-6E8A-4147-A177-3AD203B41FA5}">
                      <a16:colId xmlns:a16="http://schemas.microsoft.com/office/drawing/2014/main" val="1482493627"/>
                    </a:ext>
                  </a:extLst>
                </a:gridCol>
                <a:gridCol w="210395">
                  <a:extLst>
                    <a:ext uri="{9D8B030D-6E8A-4147-A177-3AD203B41FA5}">
                      <a16:colId xmlns:a16="http://schemas.microsoft.com/office/drawing/2014/main" val="3299529336"/>
                    </a:ext>
                  </a:extLst>
                </a:gridCol>
                <a:gridCol w="210395">
                  <a:extLst>
                    <a:ext uri="{9D8B030D-6E8A-4147-A177-3AD203B41FA5}">
                      <a16:colId xmlns:a16="http://schemas.microsoft.com/office/drawing/2014/main" val="73712764"/>
                    </a:ext>
                  </a:extLst>
                </a:gridCol>
                <a:gridCol w="210395">
                  <a:extLst>
                    <a:ext uri="{9D8B030D-6E8A-4147-A177-3AD203B41FA5}">
                      <a16:colId xmlns:a16="http://schemas.microsoft.com/office/drawing/2014/main" val="443531768"/>
                    </a:ext>
                  </a:extLst>
                </a:gridCol>
                <a:gridCol w="210395">
                  <a:extLst>
                    <a:ext uri="{9D8B030D-6E8A-4147-A177-3AD203B41FA5}">
                      <a16:colId xmlns:a16="http://schemas.microsoft.com/office/drawing/2014/main" val="2290675574"/>
                    </a:ext>
                  </a:extLst>
                </a:gridCol>
                <a:gridCol w="210395">
                  <a:extLst>
                    <a:ext uri="{9D8B030D-6E8A-4147-A177-3AD203B41FA5}">
                      <a16:colId xmlns:a16="http://schemas.microsoft.com/office/drawing/2014/main" val="1422294577"/>
                    </a:ext>
                  </a:extLst>
                </a:gridCol>
                <a:gridCol w="210395">
                  <a:extLst>
                    <a:ext uri="{9D8B030D-6E8A-4147-A177-3AD203B41FA5}">
                      <a16:colId xmlns:a16="http://schemas.microsoft.com/office/drawing/2014/main" val="265111118"/>
                    </a:ext>
                  </a:extLst>
                </a:gridCol>
                <a:gridCol w="210395">
                  <a:extLst>
                    <a:ext uri="{9D8B030D-6E8A-4147-A177-3AD203B41FA5}">
                      <a16:colId xmlns:a16="http://schemas.microsoft.com/office/drawing/2014/main" val="3054842853"/>
                    </a:ext>
                  </a:extLst>
                </a:gridCol>
                <a:gridCol w="210395">
                  <a:extLst>
                    <a:ext uri="{9D8B030D-6E8A-4147-A177-3AD203B41FA5}">
                      <a16:colId xmlns:a16="http://schemas.microsoft.com/office/drawing/2014/main" val="158649731"/>
                    </a:ext>
                  </a:extLst>
                </a:gridCol>
                <a:gridCol w="210395">
                  <a:extLst>
                    <a:ext uri="{9D8B030D-6E8A-4147-A177-3AD203B41FA5}">
                      <a16:colId xmlns:a16="http://schemas.microsoft.com/office/drawing/2014/main" val="2086004233"/>
                    </a:ext>
                  </a:extLst>
                </a:gridCol>
                <a:gridCol w="210395">
                  <a:extLst>
                    <a:ext uri="{9D8B030D-6E8A-4147-A177-3AD203B41FA5}">
                      <a16:colId xmlns:a16="http://schemas.microsoft.com/office/drawing/2014/main" val="1410402741"/>
                    </a:ext>
                  </a:extLst>
                </a:gridCol>
                <a:gridCol w="210395">
                  <a:extLst>
                    <a:ext uri="{9D8B030D-6E8A-4147-A177-3AD203B41FA5}">
                      <a16:colId xmlns:a16="http://schemas.microsoft.com/office/drawing/2014/main" val="641719834"/>
                    </a:ext>
                  </a:extLst>
                </a:gridCol>
                <a:gridCol w="210395">
                  <a:extLst>
                    <a:ext uri="{9D8B030D-6E8A-4147-A177-3AD203B41FA5}">
                      <a16:colId xmlns:a16="http://schemas.microsoft.com/office/drawing/2014/main" val="3151599353"/>
                    </a:ext>
                  </a:extLst>
                </a:gridCol>
                <a:gridCol w="210395">
                  <a:extLst>
                    <a:ext uri="{9D8B030D-6E8A-4147-A177-3AD203B41FA5}">
                      <a16:colId xmlns:a16="http://schemas.microsoft.com/office/drawing/2014/main" val="2195008622"/>
                    </a:ext>
                  </a:extLst>
                </a:gridCol>
                <a:gridCol w="210395">
                  <a:extLst>
                    <a:ext uri="{9D8B030D-6E8A-4147-A177-3AD203B41FA5}">
                      <a16:colId xmlns:a16="http://schemas.microsoft.com/office/drawing/2014/main" val="4064214242"/>
                    </a:ext>
                  </a:extLst>
                </a:gridCol>
                <a:gridCol w="210395">
                  <a:extLst>
                    <a:ext uri="{9D8B030D-6E8A-4147-A177-3AD203B41FA5}">
                      <a16:colId xmlns:a16="http://schemas.microsoft.com/office/drawing/2014/main" val="3158462429"/>
                    </a:ext>
                  </a:extLst>
                </a:gridCol>
                <a:gridCol w="210395">
                  <a:extLst>
                    <a:ext uri="{9D8B030D-6E8A-4147-A177-3AD203B41FA5}">
                      <a16:colId xmlns:a16="http://schemas.microsoft.com/office/drawing/2014/main" val="4218325464"/>
                    </a:ext>
                  </a:extLst>
                </a:gridCol>
                <a:gridCol w="210395">
                  <a:extLst>
                    <a:ext uri="{9D8B030D-6E8A-4147-A177-3AD203B41FA5}">
                      <a16:colId xmlns:a16="http://schemas.microsoft.com/office/drawing/2014/main" val="680919806"/>
                    </a:ext>
                  </a:extLst>
                </a:gridCol>
                <a:gridCol w="210395">
                  <a:extLst>
                    <a:ext uri="{9D8B030D-6E8A-4147-A177-3AD203B41FA5}">
                      <a16:colId xmlns:a16="http://schemas.microsoft.com/office/drawing/2014/main" val="1849934185"/>
                    </a:ext>
                  </a:extLst>
                </a:gridCol>
                <a:gridCol w="210395">
                  <a:extLst>
                    <a:ext uri="{9D8B030D-6E8A-4147-A177-3AD203B41FA5}">
                      <a16:colId xmlns:a16="http://schemas.microsoft.com/office/drawing/2014/main" val="1495133064"/>
                    </a:ext>
                  </a:extLst>
                </a:gridCol>
                <a:gridCol w="210395">
                  <a:extLst>
                    <a:ext uri="{9D8B030D-6E8A-4147-A177-3AD203B41FA5}">
                      <a16:colId xmlns:a16="http://schemas.microsoft.com/office/drawing/2014/main" val="2351097443"/>
                    </a:ext>
                  </a:extLst>
                </a:gridCol>
                <a:gridCol w="210395">
                  <a:extLst>
                    <a:ext uri="{9D8B030D-6E8A-4147-A177-3AD203B41FA5}">
                      <a16:colId xmlns:a16="http://schemas.microsoft.com/office/drawing/2014/main" val="3104606335"/>
                    </a:ext>
                  </a:extLst>
                </a:gridCol>
                <a:gridCol w="210395">
                  <a:extLst>
                    <a:ext uri="{9D8B030D-6E8A-4147-A177-3AD203B41FA5}">
                      <a16:colId xmlns:a16="http://schemas.microsoft.com/office/drawing/2014/main" val="1339162880"/>
                    </a:ext>
                  </a:extLst>
                </a:gridCol>
                <a:gridCol w="210395">
                  <a:extLst>
                    <a:ext uri="{9D8B030D-6E8A-4147-A177-3AD203B41FA5}">
                      <a16:colId xmlns:a16="http://schemas.microsoft.com/office/drawing/2014/main" val="1146337631"/>
                    </a:ext>
                  </a:extLst>
                </a:gridCol>
                <a:gridCol w="210395">
                  <a:extLst>
                    <a:ext uri="{9D8B030D-6E8A-4147-A177-3AD203B41FA5}">
                      <a16:colId xmlns:a16="http://schemas.microsoft.com/office/drawing/2014/main" val="1238105028"/>
                    </a:ext>
                  </a:extLst>
                </a:gridCol>
                <a:gridCol w="210395">
                  <a:extLst>
                    <a:ext uri="{9D8B030D-6E8A-4147-A177-3AD203B41FA5}">
                      <a16:colId xmlns:a16="http://schemas.microsoft.com/office/drawing/2014/main" val="2915863881"/>
                    </a:ext>
                  </a:extLst>
                </a:gridCol>
                <a:gridCol w="210395">
                  <a:extLst>
                    <a:ext uri="{9D8B030D-6E8A-4147-A177-3AD203B41FA5}">
                      <a16:colId xmlns:a16="http://schemas.microsoft.com/office/drawing/2014/main" val="2302370350"/>
                    </a:ext>
                  </a:extLst>
                </a:gridCol>
                <a:gridCol w="210395">
                  <a:extLst>
                    <a:ext uri="{9D8B030D-6E8A-4147-A177-3AD203B41FA5}">
                      <a16:colId xmlns:a16="http://schemas.microsoft.com/office/drawing/2014/main" val="1053739462"/>
                    </a:ext>
                  </a:extLst>
                </a:gridCol>
                <a:gridCol w="210395">
                  <a:extLst>
                    <a:ext uri="{9D8B030D-6E8A-4147-A177-3AD203B41FA5}">
                      <a16:colId xmlns:a16="http://schemas.microsoft.com/office/drawing/2014/main" val="1725715375"/>
                    </a:ext>
                  </a:extLst>
                </a:gridCol>
                <a:gridCol w="210395">
                  <a:extLst>
                    <a:ext uri="{9D8B030D-6E8A-4147-A177-3AD203B41FA5}">
                      <a16:colId xmlns:a16="http://schemas.microsoft.com/office/drawing/2014/main" val="1917687807"/>
                    </a:ext>
                  </a:extLst>
                </a:gridCol>
              </a:tblGrid>
              <a:tr h="106680">
                <a:tc>
                  <a:txBody>
                    <a:bodyPr/>
                    <a:lstStyle/>
                    <a:p>
                      <a:pPr algn="ctr"/>
                      <a:r>
                        <a:rPr lang="en-US" sz="700" b="0">
                          <a:solidFill>
                            <a:schemeClr val="tx1"/>
                          </a:solidFill>
                        </a:rPr>
                        <a:t>103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175822"/>
                  </a:ext>
                </a:extLst>
              </a:tr>
              <a:tr h="106680">
                <a:tc>
                  <a:txBody>
                    <a:bodyPr/>
                    <a:lstStyle/>
                    <a:p>
                      <a:pPr algn="ctr"/>
                      <a:r>
                        <a:rPr lang="en-US" sz="700" b="0">
                          <a:solidFill>
                            <a:schemeClr val="tx1"/>
                          </a:solidFill>
                        </a:rPr>
                        <a:t>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699138"/>
                  </a:ext>
                </a:extLst>
              </a:tr>
              <a:tr h="106680">
                <a:tc>
                  <a:txBody>
                    <a:bodyPr/>
                    <a:lstStyle/>
                    <a:p>
                      <a:pPr algn="ctr"/>
                      <a:r>
                        <a:rPr lang="en-US" sz="700" b="0">
                          <a:solidFill>
                            <a:schemeClr val="tx1"/>
                          </a:solidFill>
                        </a:rPr>
                        <a:t>118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2260968"/>
                  </a:ext>
                </a:extLst>
              </a:tr>
              <a:tr h="106680">
                <a:tc>
                  <a:txBody>
                    <a:bodyPr/>
                    <a:lstStyle/>
                    <a:p>
                      <a:pPr algn="ctr"/>
                      <a:r>
                        <a:rPr lang="en-US" sz="700" b="0">
                          <a:solidFill>
                            <a:schemeClr val="tx1"/>
                          </a:solidFill>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4501060"/>
                  </a:ext>
                </a:extLst>
              </a:tr>
              <a:tr h="106680">
                <a:tc>
                  <a:txBody>
                    <a:bodyPr/>
                    <a:lstStyle/>
                    <a:p>
                      <a:pPr algn="ctr"/>
                      <a:r>
                        <a:rPr lang="en-US" sz="700" b="0">
                          <a:solidFill>
                            <a:schemeClr val="tx1"/>
                          </a:solidFill>
                        </a:rPr>
                        <a:t>116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680713"/>
                  </a:ext>
                </a:extLst>
              </a:tr>
              <a:tr h="106680">
                <a:tc>
                  <a:txBody>
                    <a:bodyPr/>
                    <a:lstStyle/>
                    <a:p>
                      <a:pPr algn="ctr"/>
                      <a:r>
                        <a:rPr lang="en-US" sz="700" b="0">
                          <a:solidFill>
                            <a:schemeClr val="tx1"/>
                          </a:solidFill>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7084349"/>
                  </a:ext>
                </a:extLst>
              </a:tr>
            </a:tbl>
          </a:graphicData>
        </a:graphic>
      </p:graphicFrame>
      <p:graphicFrame>
        <p:nvGraphicFramePr>
          <p:cNvPr id="3603" name="Table 3602">
            <a:extLst>
              <a:ext uri="{FF2B5EF4-FFF2-40B4-BE49-F238E27FC236}">
                <a16:creationId xmlns:a16="http://schemas.microsoft.com/office/drawing/2014/main" id="{6C951A13-048B-56A8-D320-1F7595E691CA}"/>
              </a:ext>
            </a:extLst>
          </p:cNvPr>
          <p:cNvGraphicFramePr>
            <a:graphicFrameLocks noGrp="1"/>
          </p:cNvGraphicFramePr>
          <p:nvPr/>
        </p:nvGraphicFramePr>
        <p:xfrm>
          <a:off x="877615" y="3844612"/>
          <a:ext cx="775311" cy="640080"/>
        </p:xfrm>
        <a:graphic>
          <a:graphicData uri="http://schemas.openxmlformats.org/drawingml/2006/table">
            <a:tbl>
              <a:tblPr firstRow="1" bandRow="1">
                <a:tableStyleId>{5C22544A-7EE6-4342-B048-85BDC9FD1C3A}</a:tableStyleId>
              </a:tblPr>
              <a:tblGrid>
                <a:gridCol w="775311">
                  <a:extLst>
                    <a:ext uri="{9D8B030D-6E8A-4147-A177-3AD203B41FA5}">
                      <a16:colId xmlns:a16="http://schemas.microsoft.com/office/drawing/2014/main" val="3269790236"/>
                    </a:ext>
                  </a:extLst>
                </a:gridCol>
              </a:tblGrid>
              <a:tr h="106680">
                <a:tc>
                  <a:txBody>
                    <a:bodyPr/>
                    <a:lstStyle/>
                    <a:p>
                      <a:pPr algn="r"/>
                      <a:r>
                        <a:rPr lang="en-US" sz="700" b="0">
                          <a:solidFill>
                            <a:schemeClr val="tx1"/>
                          </a:solidFill>
                        </a:rPr>
                        <a:t>uIGHV, A+O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658574"/>
                  </a:ext>
                </a:extLst>
              </a:tr>
              <a:tr h="106680">
                <a:tc>
                  <a:txBody>
                    <a:bodyPr/>
                    <a:lstStyle/>
                    <a:p>
                      <a:pPr algn="r"/>
                      <a:r>
                        <a:rPr lang="en-US" sz="700" b="0">
                          <a:solidFill>
                            <a:schemeClr val="tx1"/>
                          </a:solidFill>
                        </a:rPr>
                        <a:t>mIGHV, A+O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0415033"/>
                  </a:ext>
                </a:extLst>
              </a:tr>
              <a:tr h="106680">
                <a:tc>
                  <a:txBody>
                    <a:bodyPr/>
                    <a:lstStyle/>
                    <a:p>
                      <a:pPr algn="r"/>
                      <a:r>
                        <a:rPr lang="en-US" sz="700" b="0">
                          <a:solidFill>
                            <a:schemeClr val="tx1"/>
                          </a:solidFill>
                        </a:rPr>
                        <a:t>uIGHV, 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3460017"/>
                  </a:ext>
                </a:extLst>
              </a:tr>
              <a:tr h="106680">
                <a:tc>
                  <a:txBody>
                    <a:bodyPr/>
                    <a:lstStyle/>
                    <a:p>
                      <a:pPr algn="r"/>
                      <a:r>
                        <a:rPr lang="en-US" sz="700" b="0">
                          <a:solidFill>
                            <a:schemeClr val="tx1"/>
                          </a:solidFill>
                        </a:rPr>
                        <a:t>mIGHV, 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5544767"/>
                  </a:ext>
                </a:extLst>
              </a:tr>
              <a:tr h="106680">
                <a:tc>
                  <a:txBody>
                    <a:bodyPr/>
                    <a:lstStyle/>
                    <a:p>
                      <a:pPr algn="r"/>
                      <a:r>
                        <a:rPr lang="en-US" sz="700" b="0">
                          <a:solidFill>
                            <a:schemeClr val="tx1"/>
                          </a:solidFill>
                        </a:rPr>
                        <a:t>uIGHV, O+Clb</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7747014"/>
                  </a:ext>
                </a:extLst>
              </a:tr>
              <a:tr h="106680">
                <a:tc>
                  <a:txBody>
                    <a:bodyPr/>
                    <a:lstStyle/>
                    <a:p>
                      <a:pPr algn="r"/>
                      <a:r>
                        <a:rPr lang="en-US" sz="700" b="0">
                          <a:solidFill>
                            <a:schemeClr val="tx1"/>
                          </a:solidFill>
                        </a:rPr>
                        <a:t>mIGHV, O+Clb</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2212700"/>
                  </a:ext>
                </a:extLst>
              </a:tr>
            </a:tbl>
          </a:graphicData>
        </a:graphic>
      </p:graphicFrame>
      <p:graphicFrame>
        <p:nvGraphicFramePr>
          <p:cNvPr id="3604" name="Table 3603">
            <a:extLst>
              <a:ext uri="{FF2B5EF4-FFF2-40B4-BE49-F238E27FC236}">
                <a16:creationId xmlns:a16="http://schemas.microsoft.com/office/drawing/2014/main" id="{B70FA332-6AE5-6B4F-7738-49C6A34814FC}"/>
              </a:ext>
            </a:extLst>
          </p:cNvPr>
          <p:cNvGraphicFramePr>
            <a:graphicFrameLocks noGrp="1"/>
          </p:cNvGraphicFramePr>
          <p:nvPr/>
        </p:nvGraphicFramePr>
        <p:xfrm>
          <a:off x="877615" y="3696557"/>
          <a:ext cx="775311" cy="128946"/>
        </p:xfrm>
        <a:graphic>
          <a:graphicData uri="http://schemas.openxmlformats.org/drawingml/2006/table">
            <a:tbl>
              <a:tblPr firstRow="1" bandRow="1">
                <a:tableStyleId>{5C22544A-7EE6-4342-B048-85BDC9FD1C3A}</a:tableStyleId>
              </a:tblPr>
              <a:tblGrid>
                <a:gridCol w="775311">
                  <a:extLst>
                    <a:ext uri="{9D8B030D-6E8A-4147-A177-3AD203B41FA5}">
                      <a16:colId xmlns:a16="http://schemas.microsoft.com/office/drawing/2014/main" val="3269790236"/>
                    </a:ext>
                  </a:extLst>
                </a:gridCol>
              </a:tblGrid>
              <a:tr h="128946">
                <a:tc>
                  <a:txBody>
                    <a:bodyPr/>
                    <a:lstStyle/>
                    <a:p>
                      <a:pPr algn="r"/>
                      <a:r>
                        <a:rPr lang="en-US" sz="700" b="0">
                          <a:solidFill>
                            <a:schemeClr val="tx1"/>
                          </a:solidFill>
                        </a:rPr>
                        <a:t>No. at risk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658574"/>
                  </a:ext>
                </a:extLst>
              </a:tr>
            </a:tbl>
          </a:graphicData>
        </a:graphic>
      </p:graphicFrame>
      <p:sp>
        <p:nvSpPr>
          <p:cNvPr id="3605" name="TextBox 3604">
            <a:extLst>
              <a:ext uri="{FF2B5EF4-FFF2-40B4-BE49-F238E27FC236}">
                <a16:creationId xmlns:a16="http://schemas.microsoft.com/office/drawing/2014/main" id="{A78831BE-89D6-B4DD-182E-14C5C58B86E0}"/>
              </a:ext>
            </a:extLst>
          </p:cNvPr>
          <p:cNvSpPr txBox="1"/>
          <p:nvPr/>
        </p:nvSpPr>
        <p:spPr>
          <a:xfrm>
            <a:off x="392032" y="4681654"/>
            <a:ext cx="8543246" cy="338554"/>
          </a:xfrm>
          <a:prstGeom prst="rect">
            <a:avLst/>
          </a:prstGeom>
          <a:noFill/>
        </p:spPr>
        <p:txBody>
          <a:bodyPr wrap="square" rtlCol="0" anchor="b">
            <a:spAutoFit/>
          </a:bodyPr>
          <a:lstStyle/>
          <a:p>
            <a:pPr defTabSz="685800" fontAlgn="auto">
              <a:spcBef>
                <a:spcPts val="0"/>
              </a:spcBef>
              <a:spcAft>
                <a:spcPts val="0"/>
              </a:spcAft>
            </a:pPr>
            <a:r>
              <a:rPr lang="en-US" sz="800" baseline="30000">
                <a:solidFill>
                  <a:prstClr val="black"/>
                </a:solidFill>
                <a:latin typeface="Calibri" panose="020F0502020204030204"/>
                <a:ea typeface="+mn-ea"/>
                <a:cs typeface="+mn-cs"/>
              </a:rPr>
              <a:t>a</a:t>
            </a:r>
            <a:r>
              <a:rPr lang="en-US" sz="800">
                <a:solidFill>
                  <a:prstClr val="black"/>
                </a:solidFill>
                <a:latin typeface="Calibri" panose="020F0502020204030204"/>
                <a:ea typeface="+mn-ea"/>
                <a:cs typeface="+mn-cs"/>
              </a:rPr>
              <a:t>Hazard ratio based on unstratified Cox proportional-hazards model. </a:t>
            </a:r>
          </a:p>
          <a:p>
            <a:pPr defTabSz="685800" fontAlgn="auto">
              <a:spcBef>
                <a:spcPts val="0"/>
              </a:spcBef>
              <a:spcAft>
                <a:spcPts val="0"/>
              </a:spcAft>
            </a:pPr>
            <a:r>
              <a:rPr lang="en-US" sz="800" baseline="30000">
                <a:solidFill>
                  <a:prstClr val="black"/>
                </a:solidFill>
                <a:latin typeface="Calibri" panose="020F0502020204030204"/>
                <a:ea typeface="+mn-ea"/>
                <a:cs typeface="+mn-cs"/>
              </a:rPr>
              <a:t>b</a:t>
            </a:r>
            <a:r>
              <a:rPr lang="en-US" sz="800" i="1">
                <a:solidFill>
                  <a:prstClr val="black"/>
                </a:solidFill>
                <a:latin typeface="Calibri" panose="020F0502020204030204"/>
                <a:ea typeface="+mn-ea"/>
                <a:cs typeface="+mn-cs"/>
              </a:rPr>
              <a:t>P</a:t>
            </a:r>
            <a:r>
              <a:rPr lang="en-US" sz="800">
                <a:solidFill>
                  <a:prstClr val="black"/>
                </a:solidFill>
                <a:latin typeface="Calibri" panose="020F0502020204030204"/>
                <a:ea typeface="+mn-ea"/>
                <a:cs typeface="+mn-cs"/>
              </a:rPr>
              <a:t>-value based on unstratified log-rank test.</a:t>
            </a:r>
          </a:p>
        </p:txBody>
      </p:sp>
      <p:sp>
        <p:nvSpPr>
          <p:cNvPr id="5" name="Title 2">
            <a:extLst>
              <a:ext uri="{FF2B5EF4-FFF2-40B4-BE49-F238E27FC236}">
                <a16:creationId xmlns:a16="http://schemas.microsoft.com/office/drawing/2014/main" id="{E43EF69C-EB5B-AD37-28EA-AE92070C6D42}"/>
              </a:ext>
            </a:extLst>
          </p:cNvPr>
          <p:cNvSpPr>
            <a:spLocks noGrp="1"/>
          </p:cNvSpPr>
          <p:nvPr>
            <p:ph type="title"/>
          </p:nvPr>
        </p:nvSpPr>
        <p:spPr>
          <a:xfrm>
            <a:off x="237063" y="203549"/>
            <a:ext cx="8765651" cy="310500"/>
          </a:xfrm>
        </p:spPr>
        <p:txBody>
          <a:bodyPr>
            <a:normAutofit fontScale="90000"/>
          </a:bodyPr>
          <a:lstStyle/>
          <a:p>
            <a:r>
              <a:rPr lang="en-US" dirty="0">
                <a:solidFill>
                  <a:schemeClr val="tx1"/>
                </a:solidFill>
              </a:rPr>
              <a:t>IGHV status impacts PFS for patients treated with </a:t>
            </a:r>
            <a:r>
              <a:rPr lang="en-US" dirty="0" err="1">
                <a:solidFill>
                  <a:schemeClr val="tx1"/>
                </a:solidFill>
              </a:rPr>
              <a:t>O+Clb</a:t>
            </a:r>
            <a:r>
              <a:rPr lang="en-US" dirty="0">
                <a:solidFill>
                  <a:schemeClr val="tx1"/>
                </a:solidFill>
              </a:rPr>
              <a:t>, but not with acalabrutinib regimens</a:t>
            </a:r>
            <a:endParaRPr lang="en-US" strike="sngStrike" dirty="0">
              <a:solidFill>
                <a:schemeClr val="tx1"/>
              </a:solidFill>
            </a:endParaRPr>
          </a:p>
        </p:txBody>
      </p:sp>
      <p:sp>
        <p:nvSpPr>
          <p:cNvPr id="2" name="TextBox 1">
            <a:extLst>
              <a:ext uri="{FF2B5EF4-FFF2-40B4-BE49-F238E27FC236}">
                <a16:creationId xmlns:a16="http://schemas.microsoft.com/office/drawing/2014/main" id="{FD85D229-CA8A-F3C2-9918-991186B060D9}"/>
              </a:ext>
            </a:extLst>
          </p:cNvPr>
          <p:cNvSpPr txBox="1"/>
          <p:nvPr/>
        </p:nvSpPr>
        <p:spPr>
          <a:xfrm>
            <a:off x="4754486" y="4961216"/>
            <a:ext cx="4571211" cy="207749"/>
          </a:xfrm>
          <a:prstGeom prst="rect">
            <a:avLst/>
          </a:prstGeom>
          <a:noFill/>
        </p:spPr>
        <p:txBody>
          <a:bodyPr wrap="square">
            <a:spAutoFit/>
          </a:bodyPr>
          <a:lstStyle/>
          <a:p>
            <a:pPr defTabSz="685800" fontAlgn="auto">
              <a:spcBef>
                <a:spcPts val="0"/>
              </a:spcBef>
              <a:spcAft>
                <a:spcPts val="0"/>
              </a:spcAft>
              <a:defRPr/>
            </a:pPr>
            <a:r>
              <a:rPr lang="it-IT" sz="750" dirty="0">
                <a:solidFill>
                  <a:prstClr val="black"/>
                </a:solidFill>
                <a:latin typeface="Calibri" panose="020F0502020204030204"/>
                <a:ea typeface="+mn-ea"/>
                <a:cs typeface="+mn-cs"/>
              </a:rPr>
              <a:t>Sharman et al </a:t>
            </a:r>
            <a:r>
              <a:rPr lang="en-US" sz="750" i="1" dirty="0">
                <a:solidFill>
                  <a:prstClr val="black"/>
                </a:solidFill>
                <a:latin typeface="Calibri" panose="020F0502020204030204"/>
                <a:ea typeface="+mn-ea"/>
                <a:cs typeface="+mn-cs"/>
              </a:rPr>
              <a:t>Presented at the American Society of Hematology (ASH) Annual Meeting; December 9–12, 2023 </a:t>
            </a:r>
            <a:endParaRPr lang="en-US" sz="75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8338770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25B55D-C6BB-4355-9295-36E3FB226C55}"/>
              </a:ext>
            </a:extLst>
          </p:cNvPr>
          <p:cNvSpPr txBox="1"/>
          <p:nvPr/>
        </p:nvSpPr>
        <p:spPr>
          <a:xfrm>
            <a:off x="6878367" y="2320806"/>
            <a:ext cx="2947252" cy="338554"/>
          </a:xfrm>
          <a:prstGeom prst="rect">
            <a:avLst/>
          </a:prstGeom>
          <a:noFill/>
        </p:spPr>
        <p:txBody>
          <a:bodyPr wrap="square" rtlCol="0">
            <a:spAutoFit/>
          </a:bodyPr>
          <a:lstStyle/>
          <a:p>
            <a:pPr defTabSz="685800" fontAlgn="auto">
              <a:spcBef>
                <a:spcPts val="0"/>
              </a:spcBef>
              <a:spcAft>
                <a:spcPts val="0"/>
              </a:spcAft>
            </a:pPr>
            <a:r>
              <a:rPr lang="en-US" sz="800">
                <a:solidFill>
                  <a:srgbClr val="A5A5A5">
                    <a:lumMod val="50000"/>
                  </a:srgbClr>
                </a:solidFill>
                <a:latin typeface="Calibri" panose="020F0502020204030204"/>
                <a:ea typeface="+mn-ea"/>
                <a:cs typeface="+mn-cs"/>
              </a:rPr>
              <a:t>w/ del(17p) and/or </a:t>
            </a:r>
            <a:r>
              <a:rPr lang="en-US" sz="800" i="1">
                <a:solidFill>
                  <a:srgbClr val="A5A5A5">
                    <a:lumMod val="50000"/>
                  </a:srgbClr>
                </a:solidFill>
                <a:latin typeface="Calibri" panose="020F0502020204030204"/>
                <a:ea typeface="+mn-ea"/>
                <a:cs typeface="+mn-cs"/>
              </a:rPr>
              <a:t>TP53</a:t>
            </a:r>
            <a:r>
              <a:rPr lang="en-US" sz="800">
                <a:solidFill>
                  <a:srgbClr val="A5A5A5">
                    <a:lumMod val="50000"/>
                  </a:srgbClr>
                </a:solidFill>
                <a:latin typeface="Calibri" panose="020F0502020204030204"/>
                <a:ea typeface="+mn-ea"/>
                <a:cs typeface="+mn-cs"/>
              </a:rPr>
              <a:t>m: </a:t>
            </a:r>
          </a:p>
          <a:p>
            <a:pPr defTabSz="685800" fontAlgn="auto">
              <a:spcBef>
                <a:spcPts val="0"/>
              </a:spcBef>
              <a:spcAft>
                <a:spcPts val="0"/>
              </a:spcAft>
            </a:pPr>
            <a:r>
              <a:rPr lang="en-US" sz="800">
                <a:solidFill>
                  <a:srgbClr val="A5A5A5">
                    <a:lumMod val="50000"/>
                  </a:srgbClr>
                </a:solidFill>
                <a:latin typeface="Calibri" panose="020F0502020204030204"/>
                <a:ea typeface="+mn-ea"/>
                <a:cs typeface="+mn-cs"/>
              </a:rPr>
              <a:t>Median PFS=73.1 mo</a:t>
            </a:r>
          </a:p>
        </p:txBody>
      </p:sp>
      <p:sp>
        <p:nvSpPr>
          <p:cNvPr id="16" name="TextBox 15">
            <a:extLst>
              <a:ext uri="{FF2B5EF4-FFF2-40B4-BE49-F238E27FC236}">
                <a16:creationId xmlns:a16="http://schemas.microsoft.com/office/drawing/2014/main" id="{F95EFA35-F609-4DDA-8970-4BE9E9827729}"/>
              </a:ext>
            </a:extLst>
          </p:cNvPr>
          <p:cNvSpPr txBox="1"/>
          <p:nvPr/>
        </p:nvSpPr>
        <p:spPr>
          <a:xfrm>
            <a:off x="6939994" y="2019597"/>
            <a:ext cx="2780263" cy="215444"/>
          </a:xfrm>
          <a:prstGeom prst="rect">
            <a:avLst/>
          </a:prstGeom>
          <a:noFill/>
        </p:spPr>
        <p:txBody>
          <a:bodyPr wrap="square" rtlCol="0">
            <a:spAutoFit/>
          </a:bodyPr>
          <a:lstStyle/>
          <a:p>
            <a:pPr defTabSz="685800" fontAlgn="auto">
              <a:spcBef>
                <a:spcPts val="0"/>
              </a:spcBef>
              <a:spcAft>
                <a:spcPts val="0"/>
              </a:spcAft>
            </a:pPr>
            <a:r>
              <a:rPr lang="en-US" sz="800">
                <a:solidFill>
                  <a:srgbClr val="830051"/>
                </a:solidFill>
                <a:latin typeface="Calibri" panose="020F0502020204030204"/>
                <a:ea typeface="+mn-ea"/>
                <a:cs typeface="+mn-cs"/>
              </a:rPr>
              <a:t>w/ del(17p) and/or </a:t>
            </a:r>
            <a:r>
              <a:rPr lang="en-US" sz="800" i="1">
                <a:solidFill>
                  <a:srgbClr val="830051"/>
                </a:solidFill>
                <a:latin typeface="Calibri" panose="020F0502020204030204"/>
                <a:ea typeface="+mn-ea"/>
                <a:cs typeface="+mn-cs"/>
              </a:rPr>
              <a:t>TP53</a:t>
            </a:r>
            <a:r>
              <a:rPr lang="en-US" sz="800">
                <a:solidFill>
                  <a:srgbClr val="830051"/>
                </a:solidFill>
                <a:latin typeface="Calibri" panose="020F0502020204030204"/>
                <a:ea typeface="+mn-ea"/>
                <a:cs typeface="+mn-cs"/>
              </a:rPr>
              <a:t>m: </a:t>
            </a:r>
            <a:r>
              <a:rPr lang="en-US" sz="800">
                <a:solidFill>
                  <a:srgbClr val="ED7D31"/>
                </a:solidFill>
                <a:latin typeface="Calibri" panose="020F0502020204030204"/>
                <a:ea typeface="+mn-ea"/>
                <a:cs typeface="+mn-cs"/>
              </a:rPr>
              <a:t>Median PFS=NR</a:t>
            </a:r>
          </a:p>
        </p:txBody>
      </p:sp>
      <p:sp>
        <p:nvSpPr>
          <p:cNvPr id="17" name="TextBox 16">
            <a:extLst>
              <a:ext uri="{FF2B5EF4-FFF2-40B4-BE49-F238E27FC236}">
                <a16:creationId xmlns:a16="http://schemas.microsoft.com/office/drawing/2014/main" id="{4DBFE847-0B23-4FCD-A3BB-9A02C490FCC4}"/>
              </a:ext>
            </a:extLst>
          </p:cNvPr>
          <p:cNvSpPr txBox="1"/>
          <p:nvPr/>
        </p:nvSpPr>
        <p:spPr>
          <a:xfrm>
            <a:off x="6867700" y="2686447"/>
            <a:ext cx="1548818" cy="338554"/>
          </a:xfrm>
          <a:prstGeom prst="rect">
            <a:avLst/>
          </a:prstGeom>
          <a:noFill/>
        </p:spPr>
        <p:txBody>
          <a:bodyPr wrap="square" rtlCol="0">
            <a:spAutoFit/>
          </a:bodyPr>
          <a:lstStyle/>
          <a:p>
            <a:pPr defTabSz="685800" fontAlgn="auto">
              <a:spcBef>
                <a:spcPts val="0"/>
              </a:spcBef>
              <a:spcAft>
                <a:spcPts val="0"/>
              </a:spcAft>
            </a:pPr>
            <a:r>
              <a:rPr lang="en-US" sz="800">
                <a:solidFill>
                  <a:srgbClr val="5B9BD5">
                    <a:lumMod val="75000"/>
                  </a:srgbClr>
                </a:solidFill>
                <a:latin typeface="Calibri" panose="020F0502020204030204"/>
                <a:ea typeface="+mn-ea"/>
                <a:cs typeface="+mn-cs"/>
              </a:rPr>
              <a:t>w/ del(17p) and/or </a:t>
            </a:r>
            <a:r>
              <a:rPr lang="en-US" sz="800" i="1">
                <a:solidFill>
                  <a:srgbClr val="5B9BD5">
                    <a:lumMod val="75000"/>
                  </a:srgbClr>
                </a:solidFill>
                <a:latin typeface="Calibri" panose="020F0502020204030204"/>
                <a:ea typeface="+mn-ea"/>
                <a:cs typeface="+mn-cs"/>
              </a:rPr>
              <a:t>TP53</a:t>
            </a:r>
            <a:r>
              <a:rPr lang="en-US" sz="800">
                <a:solidFill>
                  <a:srgbClr val="5B9BD5">
                    <a:lumMod val="75000"/>
                  </a:srgbClr>
                </a:solidFill>
                <a:latin typeface="Calibri" panose="020F0502020204030204"/>
                <a:ea typeface="+mn-ea"/>
                <a:cs typeface="+mn-cs"/>
              </a:rPr>
              <a:t>m: </a:t>
            </a:r>
          </a:p>
          <a:p>
            <a:pPr defTabSz="685800" fontAlgn="auto">
              <a:spcBef>
                <a:spcPts val="0"/>
              </a:spcBef>
              <a:spcAft>
                <a:spcPts val="0"/>
              </a:spcAft>
            </a:pPr>
            <a:r>
              <a:rPr lang="en-US" sz="800">
                <a:solidFill>
                  <a:srgbClr val="5B9BD5">
                    <a:lumMod val="75000"/>
                  </a:srgbClr>
                </a:solidFill>
                <a:latin typeface="Calibri" panose="020F0502020204030204"/>
                <a:ea typeface="+mn-ea"/>
                <a:cs typeface="+mn-cs"/>
              </a:rPr>
              <a:t>Median PFS=17.5 mo</a:t>
            </a:r>
          </a:p>
        </p:txBody>
      </p:sp>
      <p:sp>
        <p:nvSpPr>
          <p:cNvPr id="18" name="TextBox 17">
            <a:extLst>
              <a:ext uri="{FF2B5EF4-FFF2-40B4-BE49-F238E27FC236}">
                <a16:creationId xmlns:a16="http://schemas.microsoft.com/office/drawing/2014/main" id="{398F7AFC-E246-4FE1-B3E8-C52552B5300C}"/>
              </a:ext>
            </a:extLst>
          </p:cNvPr>
          <p:cNvSpPr txBox="1"/>
          <p:nvPr/>
        </p:nvSpPr>
        <p:spPr>
          <a:xfrm>
            <a:off x="6429757" y="2101717"/>
            <a:ext cx="566204" cy="246221"/>
          </a:xfrm>
          <a:prstGeom prst="rect">
            <a:avLst/>
          </a:prstGeom>
          <a:noFill/>
        </p:spPr>
        <p:txBody>
          <a:bodyPr wrap="square" rtlCol="0">
            <a:spAutoFit/>
          </a:bodyPr>
          <a:lstStyle/>
          <a:p>
            <a:pPr algn="r" defTabSz="685800" fontAlgn="auto">
              <a:spcBef>
                <a:spcPts val="0"/>
              </a:spcBef>
              <a:spcAft>
                <a:spcPts val="0"/>
              </a:spcAft>
            </a:pPr>
            <a:r>
              <a:rPr lang="en-US" sz="1000">
                <a:solidFill>
                  <a:srgbClr val="A5A5A5">
                    <a:lumMod val="50000"/>
                  </a:srgbClr>
                </a:solidFill>
                <a:latin typeface="Calibri" panose="020F0502020204030204"/>
                <a:ea typeface="+mn-ea"/>
                <a:cs typeface="+mn-cs"/>
              </a:rPr>
              <a:t>56%</a:t>
            </a:r>
          </a:p>
        </p:txBody>
      </p:sp>
      <p:sp>
        <p:nvSpPr>
          <p:cNvPr id="19" name="TextBox 18">
            <a:extLst>
              <a:ext uri="{FF2B5EF4-FFF2-40B4-BE49-F238E27FC236}">
                <a16:creationId xmlns:a16="http://schemas.microsoft.com/office/drawing/2014/main" id="{85CAC6BC-FC4A-4C27-AE29-A5562090EEC2}"/>
              </a:ext>
            </a:extLst>
          </p:cNvPr>
          <p:cNvSpPr txBox="1"/>
          <p:nvPr/>
        </p:nvSpPr>
        <p:spPr>
          <a:xfrm>
            <a:off x="6404925" y="1971401"/>
            <a:ext cx="582089" cy="246221"/>
          </a:xfrm>
          <a:prstGeom prst="rect">
            <a:avLst/>
          </a:prstGeom>
          <a:noFill/>
        </p:spPr>
        <p:txBody>
          <a:bodyPr wrap="square" rtlCol="0">
            <a:spAutoFit/>
          </a:bodyPr>
          <a:lstStyle/>
          <a:p>
            <a:pPr algn="r" defTabSz="685800" fontAlgn="auto">
              <a:spcBef>
                <a:spcPts val="0"/>
              </a:spcBef>
              <a:spcAft>
                <a:spcPts val="0"/>
              </a:spcAft>
            </a:pPr>
            <a:r>
              <a:rPr lang="en-US" sz="1000">
                <a:solidFill>
                  <a:srgbClr val="ED7D31"/>
                </a:solidFill>
                <a:latin typeface="Calibri" panose="020F0502020204030204"/>
                <a:ea typeface="+mn-ea"/>
                <a:cs typeface="+mn-cs"/>
              </a:rPr>
              <a:t>56%</a:t>
            </a:r>
          </a:p>
        </p:txBody>
      </p:sp>
      <p:sp>
        <p:nvSpPr>
          <p:cNvPr id="20" name="TextBox 19">
            <a:extLst>
              <a:ext uri="{FF2B5EF4-FFF2-40B4-BE49-F238E27FC236}">
                <a16:creationId xmlns:a16="http://schemas.microsoft.com/office/drawing/2014/main" id="{4E8BF5F9-12A1-43AA-94C0-255C01E03BE1}"/>
              </a:ext>
            </a:extLst>
          </p:cNvPr>
          <p:cNvSpPr txBox="1"/>
          <p:nvPr/>
        </p:nvSpPr>
        <p:spPr>
          <a:xfrm>
            <a:off x="6413717" y="2983238"/>
            <a:ext cx="582089" cy="246221"/>
          </a:xfrm>
          <a:prstGeom prst="rect">
            <a:avLst/>
          </a:prstGeom>
          <a:noFill/>
        </p:spPr>
        <p:txBody>
          <a:bodyPr wrap="square" rtlCol="0">
            <a:spAutoFit/>
          </a:bodyPr>
          <a:lstStyle/>
          <a:p>
            <a:pPr algn="r" defTabSz="685800" fontAlgn="auto">
              <a:spcBef>
                <a:spcPts val="0"/>
              </a:spcBef>
              <a:spcAft>
                <a:spcPts val="0"/>
              </a:spcAft>
            </a:pPr>
            <a:r>
              <a:rPr lang="en-US" sz="1000">
                <a:solidFill>
                  <a:srgbClr val="5B9BD5">
                    <a:lumMod val="75000"/>
                  </a:srgbClr>
                </a:solidFill>
                <a:latin typeface="Calibri" panose="020F0502020204030204"/>
                <a:ea typeface="+mn-ea"/>
                <a:cs typeface="+mn-cs"/>
              </a:rPr>
              <a:t>18%</a:t>
            </a:r>
          </a:p>
        </p:txBody>
      </p:sp>
      <p:sp>
        <p:nvSpPr>
          <p:cNvPr id="8" name="Title 2">
            <a:extLst>
              <a:ext uri="{FF2B5EF4-FFF2-40B4-BE49-F238E27FC236}">
                <a16:creationId xmlns:a16="http://schemas.microsoft.com/office/drawing/2014/main" id="{393E92BB-79A2-01E6-0E5E-195AA4767AD5}"/>
              </a:ext>
            </a:extLst>
          </p:cNvPr>
          <p:cNvSpPr>
            <a:spLocks noGrp="1"/>
          </p:cNvSpPr>
          <p:nvPr>
            <p:ph type="title"/>
          </p:nvPr>
        </p:nvSpPr>
        <p:spPr/>
        <p:txBody>
          <a:bodyPr>
            <a:normAutofit fontScale="90000"/>
          </a:bodyPr>
          <a:lstStyle/>
          <a:p>
            <a:r>
              <a:rPr lang="en-US">
                <a:solidFill>
                  <a:schemeClr val="tx1"/>
                </a:solidFill>
              </a:rPr>
              <a:t>Median PFS was significantly higher for A-containing arms vs O+Clb in patients with del(17p) and/or </a:t>
            </a:r>
            <a:r>
              <a:rPr lang="en-US" i="1">
                <a:solidFill>
                  <a:schemeClr val="tx1"/>
                </a:solidFill>
              </a:rPr>
              <a:t>TP53</a:t>
            </a:r>
            <a:r>
              <a:rPr lang="en-US">
                <a:solidFill>
                  <a:schemeClr val="tx1"/>
                </a:solidFill>
              </a:rPr>
              <a:t>m</a:t>
            </a:r>
            <a:endParaRPr lang="en-US" strike="sngStrike">
              <a:solidFill>
                <a:schemeClr val="tx1"/>
              </a:solidFill>
            </a:endParaRPr>
          </a:p>
        </p:txBody>
      </p:sp>
      <p:sp>
        <p:nvSpPr>
          <p:cNvPr id="3915" name="Slide Number Placeholder 20">
            <a:extLst>
              <a:ext uri="{FF2B5EF4-FFF2-40B4-BE49-F238E27FC236}">
                <a16:creationId xmlns:a16="http://schemas.microsoft.com/office/drawing/2014/main" id="{C720D65B-277F-69B6-1F1D-320F4C75822A}"/>
              </a:ext>
            </a:extLst>
          </p:cNvPr>
          <p:cNvSpPr>
            <a:spLocks noGrp="1"/>
          </p:cNvSpPr>
          <p:nvPr>
            <p:ph type="sldNum" sz="quarter" idx="4"/>
          </p:nvPr>
        </p:nvSpPr>
        <p:spPr/>
        <p:txBody>
          <a:bodyPr/>
          <a:lstStyle/>
          <a:p>
            <a:pPr defTabSz="685800" fontAlgn="auto">
              <a:spcBef>
                <a:spcPts val="0"/>
              </a:spcBef>
              <a:spcAft>
                <a:spcPts val="0"/>
              </a:spcAft>
            </a:pPr>
            <a:fld id="{3C4F54F3-C349-4609-AFEE-01462D5C7942}" type="slidenum">
              <a:rPr lang="en-GB">
                <a:solidFill>
                  <a:prstClr val="black"/>
                </a:solidFill>
                <a:ea typeface="+mn-ea"/>
              </a:rPr>
              <a:pPr defTabSz="685800" fontAlgn="auto">
                <a:spcBef>
                  <a:spcPts val="0"/>
                </a:spcBef>
                <a:spcAft>
                  <a:spcPts val="0"/>
                </a:spcAft>
              </a:pPr>
              <a:t>75</a:t>
            </a:fld>
            <a:endParaRPr lang="en-GB">
              <a:solidFill>
                <a:prstClr val="black"/>
              </a:solidFill>
              <a:ea typeface="+mn-ea"/>
            </a:endParaRPr>
          </a:p>
        </p:txBody>
      </p:sp>
      <p:sp>
        <p:nvSpPr>
          <p:cNvPr id="4000" name="TextBox 3999">
            <a:extLst>
              <a:ext uri="{FF2B5EF4-FFF2-40B4-BE49-F238E27FC236}">
                <a16:creationId xmlns:a16="http://schemas.microsoft.com/office/drawing/2014/main" id="{28354386-FF5A-018A-A042-96E538EA002D}"/>
              </a:ext>
            </a:extLst>
          </p:cNvPr>
          <p:cNvSpPr txBox="1"/>
          <p:nvPr/>
        </p:nvSpPr>
        <p:spPr>
          <a:xfrm>
            <a:off x="1213577" y="777590"/>
            <a:ext cx="381836"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100</a:t>
            </a:r>
          </a:p>
        </p:txBody>
      </p:sp>
      <p:sp>
        <p:nvSpPr>
          <p:cNvPr id="4001" name="TextBox 4000">
            <a:extLst>
              <a:ext uri="{FF2B5EF4-FFF2-40B4-BE49-F238E27FC236}">
                <a16:creationId xmlns:a16="http://schemas.microsoft.com/office/drawing/2014/main" id="{15E59EEB-C634-684B-F541-A48F6E385804}"/>
              </a:ext>
            </a:extLst>
          </p:cNvPr>
          <p:cNvSpPr txBox="1"/>
          <p:nvPr/>
        </p:nvSpPr>
        <p:spPr>
          <a:xfrm>
            <a:off x="1279302" y="1291940"/>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80</a:t>
            </a:r>
          </a:p>
        </p:txBody>
      </p:sp>
      <p:sp>
        <p:nvSpPr>
          <p:cNvPr id="4002" name="TextBox 4001">
            <a:extLst>
              <a:ext uri="{FF2B5EF4-FFF2-40B4-BE49-F238E27FC236}">
                <a16:creationId xmlns:a16="http://schemas.microsoft.com/office/drawing/2014/main" id="{9370B26E-6AF3-6658-4A89-41CC9639DE9C}"/>
              </a:ext>
            </a:extLst>
          </p:cNvPr>
          <p:cNvSpPr txBox="1"/>
          <p:nvPr/>
        </p:nvSpPr>
        <p:spPr>
          <a:xfrm>
            <a:off x="1279302" y="1793590"/>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60</a:t>
            </a:r>
          </a:p>
        </p:txBody>
      </p:sp>
      <p:sp>
        <p:nvSpPr>
          <p:cNvPr id="4003" name="TextBox 4002">
            <a:extLst>
              <a:ext uri="{FF2B5EF4-FFF2-40B4-BE49-F238E27FC236}">
                <a16:creationId xmlns:a16="http://schemas.microsoft.com/office/drawing/2014/main" id="{85486C6B-7580-62B1-3F7A-E8139359FCDB}"/>
              </a:ext>
            </a:extLst>
          </p:cNvPr>
          <p:cNvSpPr txBox="1"/>
          <p:nvPr/>
        </p:nvSpPr>
        <p:spPr>
          <a:xfrm>
            <a:off x="1279302" y="2307940"/>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40</a:t>
            </a:r>
          </a:p>
        </p:txBody>
      </p:sp>
      <p:sp>
        <p:nvSpPr>
          <p:cNvPr id="4004" name="TextBox 4003">
            <a:extLst>
              <a:ext uri="{FF2B5EF4-FFF2-40B4-BE49-F238E27FC236}">
                <a16:creationId xmlns:a16="http://schemas.microsoft.com/office/drawing/2014/main" id="{F3DFBC0E-F6BE-F449-EB17-3D5810703F72}"/>
              </a:ext>
            </a:extLst>
          </p:cNvPr>
          <p:cNvSpPr txBox="1"/>
          <p:nvPr/>
        </p:nvSpPr>
        <p:spPr>
          <a:xfrm>
            <a:off x="1279302" y="2809589"/>
            <a:ext cx="316112"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20</a:t>
            </a:r>
          </a:p>
        </p:txBody>
      </p:sp>
      <p:sp>
        <p:nvSpPr>
          <p:cNvPr id="4005" name="TextBox 4004">
            <a:extLst>
              <a:ext uri="{FF2B5EF4-FFF2-40B4-BE49-F238E27FC236}">
                <a16:creationId xmlns:a16="http://schemas.microsoft.com/office/drawing/2014/main" id="{B9423EFB-65FA-4380-FDA3-FFFDC4277576}"/>
              </a:ext>
            </a:extLst>
          </p:cNvPr>
          <p:cNvSpPr txBox="1"/>
          <p:nvPr/>
        </p:nvSpPr>
        <p:spPr>
          <a:xfrm>
            <a:off x="1345024" y="3323939"/>
            <a:ext cx="250390" cy="246221"/>
          </a:xfrm>
          <a:prstGeom prst="rect">
            <a:avLst/>
          </a:prstGeom>
          <a:noFill/>
        </p:spPr>
        <p:txBody>
          <a:bodyPr wrap="none" rtlCol="0">
            <a:spAutoFit/>
          </a:bodyPr>
          <a:lstStyle/>
          <a:p>
            <a:pPr algn="r" defTabSz="685800" fontAlgn="auto">
              <a:spcBef>
                <a:spcPts val="0"/>
              </a:spcBef>
              <a:spcAft>
                <a:spcPts val="0"/>
              </a:spcAft>
            </a:pPr>
            <a:r>
              <a:rPr lang="en-US" sz="1000">
                <a:solidFill>
                  <a:prstClr val="black"/>
                </a:solidFill>
                <a:latin typeface="Calibri" panose="020F0502020204030204"/>
                <a:ea typeface="+mn-ea"/>
                <a:cs typeface="+mn-cs"/>
              </a:rPr>
              <a:t>0</a:t>
            </a:r>
          </a:p>
        </p:txBody>
      </p:sp>
      <p:sp>
        <p:nvSpPr>
          <p:cNvPr id="4006" name="TextBox 4005">
            <a:extLst>
              <a:ext uri="{FF2B5EF4-FFF2-40B4-BE49-F238E27FC236}">
                <a16:creationId xmlns:a16="http://schemas.microsoft.com/office/drawing/2014/main" id="{25085A71-359B-2393-A7CC-6499826502B9}"/>
              </a:ext>
            </a:extLst>
          </p:cNvPr>
          <p:cNvSpPr txBox="1"/>
          <p:nvPr/>
        </p:nvSpPr>
        <p:spPr>
          <a:xfrm>
            <a:off x="1595225" y="3681500"/>
            <a:ext cx="6712024" cy="246221"/>
          </a:xfrm>
          <a:prstGeom prst="rect">
            <a:avLst/>
          </a:prstGeom>
          <a:noFill/>
        </p:spPr>
        <p:txBody>
          <a:bodyPr wrap="squar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Months</a:t>
            </a:r>
          </a:p>
        </p:txBody>
      </p:sp>
      <p:sp>
        <p:nvSpPr>
          <p:cNvPr id="4007" name="TextBox 4006">
            <a:extLst>
              <a:ext uri="{FF2B5EF4-FFF2-40B4-BE49-F238E27FC236}">
                <a16:creationId xmlns:a16="http://schemas.microsoft.com/office/drawing/2014/main" id="{E2261065-D270-A33C-01EB-FD416F0B3BAC}"/>
              </a:ext>
            </a:extLst>
          </p:cNvPr>
          <p:cNvSpPr txBox="1"/>
          <p:nvPr/>
        </p:nvSpPr>
        <p:spPr>
          <a:xfrm rot="16200000">
            <a:off x="-223655" y="2051747"/>
            <a:ext cx="2664086" cy="246221"/>
          </a:xfrm>
          <a:prstGeom prst="rect">
            <a:avLst/>
          </a:prstGeom>
          <a:noFill/>
        </p:spPr>
        <p:txBody>
          <a:bodyPr wrap="squar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Progression-Free Survival, %</a:t>
            </a:r>
          </a:p>
        </p:txBody>
      </p:sp>
      <p:graphicFrame>
        <p:nvGraphicFramePr>
          <p:cNvPr id="4008" name="Table 2934">
            <a:extLst>
              <a:ext uri="{FF2B5EF4-FFF2-40B4-BE49-F238E27FC236}">
                <a16:creationId xmlns:a16="http://schemas.microsoft.com/office/drawing/2014/main" id="{F6DECE3B-B9C0-00C6-0457-F8B4DAC6A6CE}"/>
              </a:ext>
            </a:extLst>
          </p:cNvPr>
          <p:cNvGraphicFramePr>
            <a:graphicFrameLocks noGrp="1"/>
          </p:cNvGraphicFramePr>
          <p:nvPr/>
        </p:nvGraphicFramePr>
        <p:xfrm>
          <a:off x="1708172" y="3961387"/>
          <a:ext cx="6317522" cy="768096"/>
        </p:xfrm>
        <a:graphic>
          <a:graphicData uri="http://schemas.openxmlformats.org/drawingml/2006/table">
            <a:tbl>
              <a:tblPr firstRow="1" bandRow="1">
                <a:tableStyleId>{5C22544A-7EE6-4342-B048-85BDC9FD1C3A}</a:tableStyleId>
              </a:tblPr>
              <a:tblGrid>
                <a:gridCol w="210340">
                  <a:extLst>
                    <a:ext uri="{9D8B030D-6E8A-4147-A177-3AD203B41FA5}">
                      <a16:colId xmlns:a16="http://schemas.microsoft.com/office/drawing/2014/main" val="2282795252"/>
                    </a:ext>
                  </a:extLst>
                </a:gridCol>
                <a:gridCol w="210340">
                  <a:extLst>
                    <a:ext uri="{9D8B030D-6E8A-4147-A177-3AD203B41FA5}">
                      <a16:colId xmlns:a16="http://schemas.microsoft.com/office/drawing/2014/main" val="1482493627"/>
                    </a:ext>
                  </a:extLst>
                </a:gridCol>
                <a:gridCol w="210340">
                  <a:extLst>
                    <a:ext uri="{9D8B030D-6E8A-4147-A177-3AD203B41FA5}">
                      <a16:colId xmlns:a16="http://schemas.microsoft.com/office/drawing/2014/main" val="3299529336"/>
                    </a:ext>
                  </a:extLst>
                </a:gridCol>
                <a:gridCol w="210340">
                  <a:extLst>
                    <a:ext uri="{9D8B030D-6E8A-4147-A177-3AD203B41FA5}">
                      <a16:colId xmlns:a16="http://schemas.microsoft.com/office/drawing/2014/main" val="73712764"/>
                    </a:ext>
                  </a:extLst>
                </a:gridCol>
                <a:gridCol w="210340">
                  <a:extLst>
                    <a:ext uri="{9D8B030D-6E8A-4147-A177-3AD203B41FA5}">
                      <a16:colId xmlns:a16="http://schemas.microsoft.com/office/drawing/2014/main" val="443531768"/>
                    </a:ext>
                  </a:extLst>
                </a:gridCol>
                <a:gridCol w="210340">
                  <a:extLst>
                    <a:ext uri="{9D8B030D-6E8A-4147-A177-3AD203B41FA5}">
                      <a16:colId xmlns:a16="http://schemas.microsoft.com/office/drawing/2014/main" val="2290675574"/>
                    </a:ext>
                  </a:extLst>
                </a:gridCol>
                <a:gridCol w="210340">
                  <a:extLst>
                    <a:ext uri="{9D8B030D-6E8A-4147-A177-3AD203B41FA5}">
                      <a16:colId xmlns:a16="http://schemas.microsoft.com/office/drawing/2014/main" val="1422294577"/>
                    </a:ext>
                  </a:extLst>
                </a:gridCol>
                <a:gridCol w="210340">
                  <a:extLst>
                    <a:ext uri="{9D8B030D-6E8A-4147-A177-3AD203B41FA5}">
                      <a16:colId xmlns:a16="http://schemas.microsoft.com/office/drawing/2014/main" val="265111118"/>
                    </a:ext>
                  </a:extLst>
                </a:gridCol>
                <a:gridCol w="210340">
                  <a:extLst>
                    <a:ext uri="{9D8B030D-6E8A-4147-A177-3AD203B41FA5}">
                      <a16:colId xmlns:a16="http://schemas.microsoft.com/office/drawing/2014/main" val="3054842853"/>
                    </a:ext>
                  </a:extLst>
                </a:gridCol>
                <a:gridCol w="210340">
                  <a:extLst>
                    <a:ext uri="{9D8B030D-6E8A-4147-A177-3AD203B41FA5}">
                      <a16:colId xmlns:a16="http://schemas.microsoft.com/office/drawing/2014/main" val="158649731"/>
                    </a:ext>
                  </a:extLst>
                </a:gridCol>
                <a:gridCol w="210340">
                  <a:extLst>
                    <a:ext uri="{9D8B030D-6E8A-4147-A177-3AD203B41FA5}">
                      <a16:colId xmlns:a16="http://schemas.microsoft.com/office/drawing/2014/main" val="2086004233"/>
                    </a:ext>
                  </a:extLst>
                </a:gridCol>
                <a:gridCol w="210340">
                  <a:extLst>
                    <a:ext uri="{9D8B030D-6E8A-4147-A177-3AD203B41FA5}">
                      <a16:colId xmlns:a16="http://schemas.microsoft.com/office/drawing/2014/main" val="1410402741"/>
                    </a:ext>
                  </a:extLst>
                </a:gridCol>
                <a:gridCol w="210340">
                  <a:extLst>
                    <a:ext uri="{9D8B030D-6E8A-4147-A177-3AD203B41FA5}">
                      <a16:colId xmlns:a16="http://schemas.microsoft.com/office/drawing/2014/main" val="641719834"/>
                    </a:ext>
                  </a:extLst>
                </a:gridCol>
                <a:gridCol w="217669">
                  <a:extLst>
                    <a:ext uri="{9D8B030D-6E8A-4147-A177-3AD203B41FA5}">
                      <a16:colId xmlns:a16="http://schemas.microsoft.com/office/drawing/2014/main" val="3151599353"/>
                    </a:ext>
                  </a:extLst>
                </a:gridCol>
                <a:gridCol w="210340">
                  <a:extLst>
                    <a:ext uri="{9D8B030D-6E8A-4147-A177-3AD203B41FA5}">
                      <a16:colId xmlns:a16="http://schemas.microsoft.com/office/drawing/2014/main" val="2195008622"/>
                    </a:ext>
                  </a:extLst>
                </a:gridCol>
                <a:gridCol w="210340">
                  <a:extLst>
                    <a:ext uri="{9D8B030D-6E8A-4147-A177-3AD203B41FA5}">
                      <a16:colId xmlns:a16="http://schemas.microsoft.com/office/drawing/2014/main" val="4064214242"/>
                    </a:ext>
                  </a:extLst>
                </a:gridCol>
                <a:gridCol w="210340">
                  <a:extLst>
                    <a:ext uri="{9D8B030D-6E8A-4147-A177-3AD203B41FA5}">
                      <a16:colId xmlns:a16="http://schemas.microsoft.com/office/drawing/2014/main" val="3158462429"/>
                    </a:ext>
                  </a:extLst>
                </a:gridCol>
                <a:gridCol w="210340">
                  <a:extLst>
                    <a:ext uri="{9D8B030D-6E8A-4147-A177-3AD203B41FA5}">
                      <a16:colId xmlns:a16="http://schemas.microsoft.com/office/drawing/2014/main" val="4218325464"/>
                    </a:ext>
                  </a:extLst>
                </a:gridCol>
                <a:gridCol w="210340">
                  <a:extLst>
                    <a:ext uri="{9D8B030D-6E8A-4147-A177-3AD203B41FA5}">
                      <a16:colId xmlns:a16="http://schemas.microsoft.com/office/drawing/2014/main" val="680919806"/>
                    </a:ext>
                  </a:extLst>
                </a:gridCol>
                <a:gridCol w="210340">
                  <a:extLst>
                    <a:ext uri="{9D8B030D-6E8A-4147-A177-3AD203B41FA5}">
                      <a16:colId xmlns:a16="http://schemas.microsoft.com/office/drawing/2014/main" val="1849934185"/>
                    </a:ext>
                  </a:extLst>
                </a:gridCol>
                <a:gridCol w="210340">
                  <a:extLst>
                    <a:ext uri="{9D8B030D-6E8A-4147-A177-3AD203B41FA5}">
                      <a16:colId xmlns:a16="http://schemas.microsoft.com/office/drawing/2014/main" val="1495133064"/>
                    </a:ext>
                  </a:extLst>
                </a:gridCol>
                <a:gridCol w="210340">
                  <a:extLst>
                    <a:ext uri="{9D8B030D-6E8A-4147-A177-3AD203B41FA5}">
                      <a16:colId xmlns:a16="http://schemas.microsoft.com/office/drawing/2014/main" val="2351097443"/>
                    </a:ext>
                  </a:extLst>
                </a:gridCol>
                <a:gridCol w="210340">
                  <a:extLst>
                    <a:ext uri="{9D8B030D-6E8A-4147-A177-3AD203B41FA5}">
                      <a16:colId xmlns:a16="http://schemas.microsoft.com/office/drawing/2014/main" val="3104606335"/>
                    </a:ext>
                  </a:extLst>
                </a:gridCol>
                <a:gridCol w="210340">
                  <a:extLst>
                    <a:ext uri="{9D8B030D-6E8A-4147-A177-3AD203B41FA5}">
                      <a16:colId xmlns:a16="http://schemas.microsoft.com/office/drawing/2014/main" val="1339162880"/>
                    </a:ext>
                  </a:extLst>
                </a:gridCol>
                <a:gridCol w="210340">
                  <a:extLst>
                    <a:ext uri="{9D8B030D-6E8A-4147-A177-3AD203B41FA5}">
                      <a16:colId xmlns:a16="http://schemas.microsoft.com/office/drawing/2014/main" val="1146337631"/>
                    </a:ext>
                  </a:extLst>
                </a:gridCol>
                <a:gridCol w="210340">
                  <a:extLst>
                    <a:ext uri="{9D8B030D-6E8A-4147-A177-3AD203B41FA5}">
                      <a16:colId xmlns:a16="http://schemas.microsoft.com/office/drawing/2014/main" val="1238105028"/>
                    </a:ext>
                  </a:extLst>
                </a:gridCol>
                <a:gridCol w="210340">
                  <a:extLst>
                    <a:ext uri="{9D8B030D-6E8A-4147-A177-3AD203B41FA5}">
                      <a16:colId xmlns:a16="http://schemas.microsoft.com/office/drawing/2014/main" val="2915863881"/>
                    </a:ext>
                  </a:extLst>
                </a:gridCol>
                <a:gridCol w="210340">
                  <a:extLst>
                    <a:ext uri="{9D8B030D-6E8A-4147-A177-3AD203B41FA5}">
                      <a16:colId xmlns:a16="http://schemas.microsoft.com/office/drawing/2014/main" val="2302370350"/>
                    </a:ext>
                  </a:extLst>
                </a:gridCol>
                <a:gridCol w="210340">
                  <a:extLst>
                    <a:ext uri="{9D8B030D-6E8A-4147-A177-3AD203B41FA5}">
                      <a16:colId xmlns:a16="http://schemas.microsoft.com/office/drawing/2014/main" val="1053739462"/>
                    </a:ext>
                  </a:extLst>
                </a:gridCol>
                <a:gridCol w="210340">
                  <a:extLst>
                    <a:ext uri="{9D8B030D-6E8A-4147-A177-3AD203B41FA5}">
                      <a16:colId xmlns:a16="http://schemas.microsoft.com/office/drawing/2014/main" val="1725715375"/>
                    </a:ext>
                  </a:extLst>
                </a:gridCol>
              </a:tblGrid>
              <a:tr h="128016">
                <a:tc>
                  <a:txBody>
                    <a:bodyPr/>
                    <a:lstStyle/>
                    <a:p>
                      <a:pPr algn="ctr"/>
                      <a:r>
                        <a:rPr lang="en-US" sz="700" b="0">
                          <a:solidFill>
                            <a:schemeClr val="tx1"/>
                          </a:solidFill>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175822"/>
                  </a:ext>
                </a:extLst>
              </a:tr>
              <a:tr h="128016">
                <a:tc>
                  <a:txBody>
                    <a:bodyPr/>
                    <a:lstStyle/>
                    <a:p>
                      <a:pPr algn="ctr"/>
                      <a:r>
                        <a:rPr lang="en-US" sz="700" b="0">
                          <a:solidFill>
                            <a:schemeClr val="tx1"/>
                          </a:solidFill>
                        </a:rPr>
                        <a:t>154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2260968"/>
                  </a:ext>
                </a:extLst>
              </a:tr>
              <a:tr h="128016">
                <a:tc>
                  <a:txBody>
                    <a:bodyPr/>
                    <a:lstStyle/>
                    <a:p>
                      <a:pPr algn="ctr"/>
                      <a:r>
                        <a:rPr lang="en-US" sz="700" b="0">
                          <a:solidFill>
                            <a:schemeClr val="tx1"/>
                          </a:solidFill>
                        </a:rPr>
                        <a:t>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680713"/>
                  </a:ext>
                </a:extLst>
              </a:tr>
              <a:tr h="128016">
                <a:tc>
                  <a:txBody>
                    <a:bodyPr/>
                    <a:lstStyle/>
                    <a:p>
                      <a:pPr algn="ctr"/>
                      <a:r>
                        <a:rPr lang="en-US" sz="700" b="0">
                          <a:solidFill>
                            <a:schemeClr val="tx1"/>
                          </a:solidFill>
                        </a:rPr>
                        <a:t>156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946050"/>
                  </a:ext>
                </a:extLst>
              </a:tr>
              <a:tr h="128016">
                <a:tc>
                  <a:txBody>
                    <a:bodyPr/>
                    <a:lstStyle/>
                    <a:p>
                      <a:pPr algn="ctr"/>
                      <a:r>
                        <a:rPr lang="en-US" sz="700" b="0">
                          <a:solidFill>
                            <a:schemeClr val="tx1"/>
                          </a:solidFill>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5783554"/>
                  </a:ext>
                </a:extLst>
              </a:tr>
              <a:tr h="128016">
                <a:tc>
                  <a:txBody>
                    <a:bodyPr/>
                    <a:lstStyle/>
                    <a:p>
                      <a:pPr algn="ctr"/>
                      <a:r>
                        <a:rPr lang="en-US" sz="700" b="0">
                          <a:solidFill>
                            <a:schemeClr val="tx1"/>
                          </a:solidFill>
                        </a:rPr>
                        <a:t>152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7084349"/>
                  </a:ext>
                </a:extLst>
              </a:tr>
            </a:tbl>
          </a:graphicData>
        </a:graphic>
      </p:graphicFrame>
      <p:sp>
        <p:nvSpPr>
          <p:cNvPr id="4015" name="Freeform 4014">
            <a:extLst>
              <a:ext uri="{FF2B5EF4-FFF2-40B4-BE49-F238E27FC236}">
                <a16:creationId xmlns:a16="http://schemas.microsoft.com/office/drawing/2014/main" id="{BF3E15B5-97AC-696D-07ED-B94F82E7DA7A}"/>
              </a:ext>
            </a:extLst>
          </p:cNvPr>
          <p:cNvSpPr/>
          <p:nvPr/>
        </p:nvSpPr>
        <p:spPr>
          <a:xfrm>
            <a:off x="1601224" y="900047"/>
            <a:ext cx="6512304" cy="2605708"/>
          </a:xfrm>
          <a:custGeom>
            <a:avLst/>
            <a:gdLst>
              <a:gd name="connsiteX0" fmla="*/ 0 w 6715736"/>
              <a:gd name="connsiteY0" fmla="*/ 0 h 2662878"/>
              <a:gd name="connsiteX1" fmla="*/ 0 w 6715736"/>
              <a:gd name="connsiteY1" fmla="*/ 2662878 h 2662878"/>
              <a:gd name="connsiteX2" fmla="*/ 6715737 w 6715736"/>
              <a:gd name="connsiteY2" fmla="*/ 2662878 h 2662878"/>
            </a:gdLst>
            <a:ahLst/>
            <a:cxnLst>
              <a:cxn ang="0">
                <a:pos x="connsiteX0" y="connsiteY0"/>
              </a:cxn>
              <a:cxn ang="0">
                <a:pos x="connsiteX1" y="connsiteY1"/>
              </a:cxn>
              <a:cxn ang="0">
                <a:pos x="connsiteX2" y="connsiteY2"/>
              </a:cxn>
            </a:cxnLst>
            <a:rect l="l" t="t" r="r" b="b"/>
            <a:pathLst>
              <a:path w="6715736" h="2662878">
                <a:moveTo>
                  <a:pt x="0" y="0"/>
                </a:moveTo>
                <a:lnTo>
                  <a:pt x="0" y="2662878"/>
                </a:lnTo>
                <a:lnTo>
                  <a:pt x="6715737" y="2662878"/>
                </a:lnTo>
              </a:path>
            </a:pathLst>
          </a:custGeom>
          <a:noFill/>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22" name="Freeform 4021">
            <a:extLst>
              <a:ext uri="{FF2B5EF4-FFF2-40B4-BE49-F238E27FC236}">
                <a16:creationId xmlns:a16="http://schemas.microsoft.com/office/drawing/2014/main" id="{09A738CE-A6E8-C78F-DE6E-8C049F12CA04}"/>
              </a:ext>
            </a:extLst>
          </p:cNvPr>
          <p:cNvSpPr/>
          <p:nvPr/>
        </p:nvSpPr>
        <p:spPr>
          <a:xfrm>
            <a:off x="1549095" y="3453666"/>
            <a:ext cx="52128" cy="12704"/>
          </a:xfrm>
          <a:custGeom>
            <a:avLst/>
            <a:gdLst>
              <a:gd name="connsiteX0" fmla="*/ 52129 w 52128"/>
              <a:gd name="connsiteY0" fmla="*/ 0 h 12704"/>
              <a:gd name="connsiteX1" fmla="*/ 0 w 52128"/>
              <a:gd name="connsiteY1" fmla="*/ 0 h 12704"/>
            </a:gdLst>
            <a:ahLst/>
            <a:cxnLst>
              <a:cxn ang="0">
                <a:pos x="connsiteX0" y="connsiteY0"/>
              </a:cxn>
              <a:cxn ang="0">
                <a:pos x="connsiteX1" y="connsiteY1"/>
              </a:cxn>
            </a:cxnLst>
            <a:rect l="l" t="t" r="r" b="b"/>
            <a:pathLst>
              <a:path w="52128" h="12704">
                <a:moveTo>
                  <a:pt x="5212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23" name="Freeform 4022">
            <a:extLst>
              <a:ext uri="{FF2B5EF4-FFF2-40B4-BE49-F238E27FC236}">
                <a16:creationId xmlns:a16="http://schemas.microsoft.com/office/drawing/2014/main" id="{88EFC0B3-D935-99DA-CE2E-1819DE17A002}"/>
              </a:ext>
            </a:extLst>
          </p:cNvPr>
          <p:cNvSpPr/>
          <p:nvPr/>
        </p:nvSpPr>
        <p:spPr>
          <a:xfrm>
            <a:off x="1549095" y="2941671"/>
            <a:ext cx="52128" cy="12704"/>
          </a:xfrm>
          <a:custGeom>
            <a:avLst/>
            <a:gdLst>
              <a:gd name="connsiteX0" fmla="*/ 52129 w 52128"/>
              <a:gd name="connsiteY0" fmla="*/ 0 h 12704"/>
              <a:gd name="connsiteX1" fmla="*/ 0 w 52128"/>
              <a:gd name="connsiteY1" fmla="*/ 0 h 12704"/>
            </a:gdLst>
            <a:ahLst/>
            <a:cxnLst>
              <a:cxn ang="0">
                <a:pos x="connsiteX0" y="connsiteY0"/>
              </a:cxn>
              <a:cxn ang="0">
                <a:pos x="connsiteX1" y="connsiteY1"/>
              </a:cxn>
            </a:cxnLst>
            <a:rect l="l" t="t" r="r" b="b"/>
            <a:pathLst>
              <a:path w="52128" h="12704">
                <a:moveTo>
                  <a:pt x="5212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24" name="Freeform 4023">
            <a:extLst>
              <a:ext uri="{FF2B5EF4-FFF2-40B4-BE49-F238E27FC236}">
                <a16:creationId xmlns:a16="http://schemas.microsoft.com/office/drawing/2014/main" id="{8EACF23C-22F3-6576-10DB-DDA3D8A663CF}"/>
              </a:ext>
            </a:extLst>
          </p:cNvPr>
          <p:cNvSpPr/>
          <p:nvPr/>
        </p:nvSpPr>
        <p:spPr>
          <a:xfrm>
            <a:off x="1549095" y="2434758"/>
            <a:ext cx="52128" cy="12704"/>
          </a:xfrm>
          <a:custGeom>
            <a:avLst/>
            <a:gdLst>
              <a:gd name="connsiteX0" fmla="*/ 52129 w 52128"/>
              <a:gd name="connsiteY0" fmla="*/ 0 h 12704"/>
              <a:gd name="connsiteX1" fmla="*/ 0 w 52128"/>
              <a:gd name="connsiteY1" fmla="*/ 0 h 12704"/>
            </a:gdLst>
            <a:ahLst/>
            <a:cxnLst>
              <a:cxn ang="0">
                <a:pos x="connsiteX0" y="connsiteY0"/>
              </a:cxn>
              <a:cxn ang="0">
                <a:pos x="connsiteX1" y="connsiteY1"/>
              </a:cxn>
            </a:cxnLst>
            <a:rect l="l" t="t" r="r" b="b"/>
            <a:pathLst>
              <a:path w="52128" h="12704">
                <a:moveTo>
                  <a:pt x="5212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25" name="Freeform 4024">
            <a:extLst>
              <a:ext uri="{FF2B5EF4-FFF2-40B4-BE49-F238E27FC236}">
                <a16:creationId xmlns:a16="http://schemas.microsoft.com/office/drawing/2014/main" id="{DAE6C11B-0E68-4957-81E2-D2A30250E39C}"/>
              </a:ext>
            </a:extLst>
          </p:cNvPr>
          <p:cNvSpPr/>
          <p:nvPr/>
        </p:nvSpPr>
        <p:spPr>
          <a:xfrm>
            <a:off x="1549095" y="1921494"/>
            <a:ext cx="52128" cy="12704"/>
          </a:xfrm>
          <a:custGeom>
            <a:avLst/>
            <a:gdLst>
              <a:gd name="connsiteX0" fmla="*/ 52129 w 52128"/>
              <a:gd name="connsiteY0" fmla="*/ 0 h 12704"/>
              <a:gd name="connsiteX1" fmla="*/ 0 w 52128"/>
              <a:gd name="connsiteY1" fmla="*/ 0 h 12704"/>
            </a:gdLst>
            <a:ahLst/>
            <a:cxnLst>
              <a:cxn ang="0">
                <a:pos x="connsiteX0" y="connsiteY0"/>
              </a:cxn>
              <a:cxn ang="0">
                <a:pos x="connsiteX1" y="connsiteY1"/>
              </a:cxn>
            </a:cxnLst>
            <a:rect l="l" t="t" r="r" b="b"/>
            <a:pathLst>
              <a:path w="52128" h="12704">
                <a:moveTo>
                  <a:pt x="5212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26" name="Freeform 4025">
            <a:extLst>
              <a:ext uri="{FF2B5EF4-FFF2-40B4-BE49-F238E27FC236}">
                <a16:creationId xmlns:a16="http://schemas.microsoft.com/office/drawing/2014/main" id="{8694E548-C482-CE07-9A0E-D0FC97C4964E}"/>
              </a:ext>
            </a:extLst>
          </p:cNvPr>
          <p:cNvSpPr/>
          <p:nvPr/>
        </p:nvSpPr>
        <p:spPr>
          <a:xfrm>
            <a:off x="1549095" y="1410771"/>
            <a:ext cx="52128" cy="12704"/>
          </a:xfrm>
          <a:custGeom>
            <a:avLst/>
            <a:gdLst>
              <a:gd name="connsiteX0" fmla="*/ 52129 w 52128"/>
              <a:gd name="connsiteY0" fmla="*/ 0 h 12704"/>
              <a:gd name="connsiteX1" fmla="*/ 0 w 52128"/>
              <a:gd name="connsiteY1" fmla="*/ 0 h 12704"/>
            </a:gdLst>
            <a:ahLst/>
            <a:cxnLst>
              <a:cxn ang="0">
                <a:pos x="connsiteX0" y="connsiteY0"/>
              </a:cxn>
              <a:cxn ang="0">
                <a:pos x="connsiteX1" y="connsiteY1"/>
              </a:cxn>
            </a:cxnLst>
            <a:rect l="l" t="t" r="r" b="b"/>
            <a:pathLst>
              <a:path w="52128" h="12704">
                <a:moveTo>
                  <a:pt x="5212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27" name="Freeform 4026">
            <a:extLst>
              <a:ext uri="{FF2B5EF4-FFF2-40B4-BE49-F238E27FC236}">
                <a16:creationId xmlns:a16="http://schemas.microsoft.com/office/drawing/2014/main" id="{750A9100-5385-6C07-4BE7-1D839C5D65C7}"/>
              </a:ext>
            </a:extLst>
          </p:cNvPr>
          <p:cNvSpPr/>
          <p:nvPr/>
        </p:nvSpPr>
        <p:spPr>
          <a:xfrm>
            <a:off x="1549095" y="900047"/>
            <a:ext cx="52128" cy="12704"/>
          </a:xfrm>
          <a:custGeom>
            <a:avLst/>
            <a:gdLst>
              <a:gd name="connsiteX0" fmla="*/ 52129 w 52128"/>
              <a:gd name="connsiteY0" fmla="*/ 0 h 12704"/>
              <a:gd name="connsiteX1" fmla="*/ 0 w 52128"/>
              <a:gd name="connsiteY1" fmla="*/ 0 h 12704"/>
            </a:gdLst>
            <a:ahLst/>
            <a:cxnLst>
              <a:cxn ang="0">
                <a:pos x="connsiteX0" y="connsiteY0"/>
              </a:cxn>
              <a:cxn ang="0">
                <a:pos x="connsiteX1" y="connsiteY1"/>
              </a:cxn>
            </a:cxnLst>
            <a:rect l="l" t="t" r="r" b="b"/>
            <a:pathLst>
              <a:path w="52128" h="12704">
                <a:moveTo>
                  <a:pt x="52129" y="0"/>
                </a:moveTo>
                <a:lnTo>
                  <a:pt x="0" y="0"/>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4038" name="Graphic 4011">
            <a:extLst>
              <a:ext uri="{FF2B5EF4-FFF2-40B4-BE49-F238E27FC236}">
                <a16:creationId xmlns:a16="http://schemas.microsoft.com/office/drawing/2014/main" id="{C3EF33EA-D035-BAD6-4AFF-681BAD506B9C}"/>
              </a:ext>
            </a:extLst>
          </p:cNvPr>
          <p:cNvGrpSpPr/>
          <p:nvPr/>
        </p:nvGrpSpPr>
        <p:grpSpPr>
          <a:xfrm>
            <a:off x="1814826" y="860663"/>
            <a:ext cx="6326676" cy="1205663"/>
            <a:chOff x="1823618" y="599308"/>
            <a:chExt cx="6326676" cy="1205663"/>
          </a:xfrm>
        </p:grpSpPr>
        <p:sp>
          <p:nvSpPr>
            <p:cNvPr id="4039" name="Freeform 4038">
              <a:extLst>
                <a:ext uri="{FF2B5EF4-FFF2-40B4-BE49-F238E27FC236}">
                  <a16:creationId xmlns:a16="http://schemas.microsoft.com/office/drawing/2014/main" id="{1EF4B1B8-318C-861B-E643-5CC3D34FE552}"/>
                </a:ext>
              </a:extLst>
            </p:cNvPr>
            <p:cNvSpPr/>
            <p:nvPr/>
          </p:nvSpPr>
          <p:spPr>
            <a:xfrm>
              <a:off x="1823618" y="638692"/>
              <a:ext cx="6285990" cy="1126895"/>
            </a:xfrm>
            <a:custGeom>
              <a:avLst/>
              <a:gdLst>
                <a:gd name="connsiteX0" fmla="*/ 0 w 6285990"/>
                <a:gd name="connsiteY0" fmla="*/ 0 h 1126895"/>
                <a:gd name="connsiteX1" fmla="*/ 835335 w 6285990"/>
                <a:gd name="connsiteY1" fmla="*/ 0 h 1126895"/>
                <a:gd name="connsiteX2" fmla="*/ 835335 w 6285990"/>
                <a:gd name="connsiteY2" fmla="*/ 135939 h 1126895"/>
                <a:gd name="connsiteX3" fmla="*/ 1471054 w 6285990"/>
                <a:gd name="connsiteY3" fmla="*/ 135939 h 1126895"/>
                <a:gd name="connsiteX4" fmla="*/ 1471054 w 6285990"/>
                <a:gd name="connsiteY4" fmla="*/ 256632 h 1126895"/>
                <a:gd name="connsiteX5" fmla="*/ 1652870 w 6285990"/>
                <a:gd name="connsiteY5" fmla="*/ 256632 h 1126895"/>
                <a:gd name="connsiteX6" fmla="*/ 1652870 w 6285990"/>
                <a:gd name="connsiteY6" fmla="*/ 376055 h 1126895"/>
                <a:gd name="connsiteX7" fmla="*/ 2745035 w 6285990"/>
                <a:gd name="connsiteY7" fmla="*/ 376055 h 1126895"/>
                <a:gd name="connsiteX8" fmla="*/ 2745035 w 6285990"/>
                <a:gd name="connsiteY8" fmla="*/ 498019 h 1126895"/>
                <a:gd name="connsiteX9" fmla="*/ 2764107 w 6285990"/>
                <a:gd name="connsiteY9" fmla="*/ 498019 h 1126895"/>
                <a:gd name="connsiteX10" fmla="*/ 2764107 w 6285990"/>
                <a:gd name="connsiteY10" fmla="*/ 625065 h 1126895"/>
                <a:gd name="connsiteX11" fmla="*/ 3520612 w 6285990"/>
                <a:gd name="connsiteY11" fmla="*/ 625065 h 1126895"/>
                <a:gd name="connsiteX12" fmla="*/ 3520612 w 6285990"/>
                <a:gd name="connsiteY12" fmla="*/ 740677 h 1126895"/>
                <a:gd name="connsiteX13" fmla="*/ 4532677 w 6285990"/>
                <a:gd name="connsiteY13" fmla="*/ 740677 h 1126895"/>
                <a:gd name="connsiteX14" fmla="*/ 4532677 w 6285990"/>
                <a:gd name="connsiteY14" fmla="*/ 870263 h 1126895"/>
                <a:gd name="connsiteX15" fmla="*/ 4686521 w 6285990"/>
                <a:gd name="connsiteY15" fmla="*/ 870263 h 1126895"/>
                <a:gd name="connsiteX16" fmla="*/ 4686521 w 6285990"/>
                <a:gd name="connsiteY16" fmla="*/ 998579 h 1126895"/>
                <a:gd name="connsiteX17" fmla="*/ 4837822 w 6285990"/>
                <a:gd name="connsiteY17" fmla="*/ 998579 h 1126895"/>
                <a:gd name="connsiteX18" fmla="*/ 4837822 w 6285990"/>
                <a:gd name="connsiteY18" fmla="*/ 1126896 h 1126895"/>
                <a:gd name="connsiteX19" fmla="*/ 5370555 w 6285990"/>
                <a:gd name="connsiteY19" fmla="*/ 1126896 h 1126895"/>
                <a:gd name="connsiteX20" fmla="*/ 5838444 w 6285990"/>
                <a:gd name="connsiteY20" fmla="*/ 1126896 h 1126895"/>
                <a:gd name="connsiteX21" fmla="*/ 6285991 w 6285990"/>
                <a:gd name="connsiteY21" fmla="*/ 1126896 h 112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85990" h="1126895">
                  <a:moveTo>
                    <a:pt x="0" y="0"/>
                  </a:moveTo>
                  <a:lnTo>
                    <a:pt x="835335" y="0"/>
                  </a:lnTo>
                  <a:lnTo>
                    <a:pt x="835335" y="135939"/>
                  </a:lnTo>
                  <a:lnTo>
                    <a:pt x="1471054" y="135939"/>
                  </a:lnTo>
                  <a:lnTo>
                    <a:pt x="1471054" y="256632"/>
                  </a:lnTo>
                  <a:lnTo>
                    <a:pt x="1652870" y="256632"/>
                  </a:lnTo>
                  <a:lnTo>
                    <a:pt x="1652870" y="376055"/>
                  </a:lnTo>
                  <a:lnTo>
                    <a:pt x="2745035" y="376055"/>
                  </a:lnTo>
                  <a:lnTo>
                    <a:pt x="2745035" y="498019"/>
                  </a:lnTo>
                  <a:lnTo>
                    <a:pt x="2764107" y="498019"/>
                  </a:lnTo>
                  <a:lnTo>
                    <a:pt x="2764107" y="625065"/>
                  </a:lnTo>
                  <a:lnTo>
                    <a:pt x="3520612" y="625065"/>
                  </a:lnTo>
                  <a:lnTo>
                    <a:pt x="3520612" y="740677"/>
                  </a:lnTo>
                  <a:lnTo>
                    <a:pt x="4532677" y="740677"/>
                  </a:lnTo>
                  <a:lnTo>
                    <a:pt x="4532677" y="870263"/>
                  </a:lnTo>
                  <a:lnTo>
                    <a:pt x="4686521" y="870263"/>
                  </a:lnTo>
                  <a:lnTo>
                    <a:pt x="4686521" y="998579"/>
                  </a:lnTo>
                  <a:lnTo>
                    <a:pt x="4837822" y="998579"/>
                  </a:lnTo>
                  <a:lnTo>
                    <a:pt x="4837822" y="1126896"/>
                  </a:lnTo>
                  <a:lnTo>
                    <a:pt x="5370555" y="1126896"/>
                  </a:lnTo>
                  <a:lnTo>
                    <a:pt x="5838444" y="1126896"/>
                  </a:lnTo>
                  <a:lnTo>
                    <a:pt x="6285991" y="1126896"/>
                  </a:lnTo>
                </a:path>
              </a:pathLst>
            </a:custGeom>
            <a:noFill/>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4040" name="Graphic 4011">
              <a:extLst>
                <a:ext uri="{FF2B5EF4-FFF2-40B4-BE49-F238E27FC236}">
                  <a16:creationId xmlns:a16="http://schemas.microsoft.com/office/drawing/2014/main" id="{9FA04E07-0C81-2305-A4E8-8C0A5C42F8BF}"/>
                </a:ext>
              </a:extLst>
            </p:cNvPr>
            <p:cNvGrpSpPr/>
            <p:nvPr/>
          </p:nvGrpSpPr>
          <p:grpSpPr>
            <a:xfrm>
              <a:off x="2096977" y="599308"/>
              <a:ext cx="80100" cy="80038"/>
              <a:chOff x="2096977" y="599308"/>
              <a:chExt cx="80100" cy="80038"/>
            </a:xfrm>
          </p:grpSpPr>
          <p:sp>
            <p:nvSpPr>
              <p:cNvPr id="4041" name="Freeform 4040">
                <a:extLst>
                  <a:ext uri="{FF2B5EF4-FFF2-40B4-BE49-F238E27FC236}">
                    <a16:creationId xmlns:a16="http://schemas.microsoft.com/office/drawing/2014/main" id="{E10AA420-A3C1-73B4-AC4F-68E14C8B11D5}"/>
                  </a:ext>
                </a:extLst>
              </p:cNvPr>
              <p:cNvSpPr/>
              <p:nvPr/>
            </p:nvSpPr>
            <p:spPr>
              <a:xfrm>
                <a:off x="2136392" y="599308"/>
                <a:ext cx="12714" cy="80038"/>
              </a:xfrm>
              <a:custGeom>
                <a:avLst/>
                <a:gdLst>
                  <a:gd name="connsiteX0" fmla="*/ 46 w 12714"/>
                  <a:gd name="connsiteY0" fmla="*/ 6 h 80038"/>
                  <a:gd name="connsiteX1" fmla="*/ 46 w 12714"/>
                  <a:gd name="connsiteY1" fmla="*/ 80045 h 80038"/>
                </a:gdLst>
                <a:ahLst/>
                <a:cxnLst>
                  <a:cxn ang="0">
                    <a:pos x="connsiteX0" y="connsiteY0"/>
                  </a:cxn>
                  <a:cxn ang="0">
                    <a:pos x="connsiteX1" y="connsiteY1"/>
                  </a:cxn>
                </a:cxnLst>
                <a:rect l="l" t="t" r="r" b="b"/>
                <a:pathLst>
                  <a:path w="12714" h="80038">
                    <a:moveTo>
                      <a:pt x="46" y="6"/>
                    </a:moveTo>
                    <a:lnTo>
                      <a:pt x="46" y="8004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42" name="Freeform 4041">
                <a:extLst>
                  <a:ext uri="{FF2B5EF4-FFF2-40B4-BE49-F238E27FC236}">
                    <a16:creationId xmlns:a16="http://schemas.microsoft.com/office/drawing/2014/main" id="{D7B9273A-1B7A-AED2-B735-1564377FA90C}"/>
                  </a:ext>
                </a:extLst>
              </p:cNvPr>
              <p:cNvSpPr/>
              <p:nvPr/>
            </p:nvSpPr>
            <p:spPr>
              <a:xfrm>
                <a:off x="2096977" y="638692"/>
                <a:ext cx="80100" cy="12704"/>
              </a:xfrm>
              <a:custGeom>
                <a:avLst/>
                <a:gdLst>
                  <a:gd name="connsiteX0" fmla="*/ 80147 w 80100"/>
                  <a:gd name="connsiteY0" fmla="*/ 6 h 12704"/>
                  <a:gd name="connsiteX1" fmla="*/ 46 w 80100"/>
                  <a:gd name="connsiteY1" fmla="*/ 6 h 12704"/>
                </a:gdLst>
                <a:ahLst/>
                <a:cxnLst>
                  <a:cxn ang="0">
                    <a:pos x="connsiteX0" y="connsiteY0"/>
                  </a:cxn>
                  <a:cxn ang="0">
                    <a:pos x="connsiteX1" y="connsiteY1"/>
                  </a:cxn>
                </a:cxnLst>
                <a:rect l="l" t="t" r="r" b="b"/>
                <a:pathLst>
                  <a:path w="80100" h="12704">
                    <a:moveTo>
                      <a:pt x="80147" y="6"/>
                    </a:moveTo>
                    <a:lnTo>
                      <a:pt x="46" y="6"/>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43" name="Graphic 4011">
              <a:extLst>
                <a:ext uri="{FF2B5EF4-FFF2-40B4-BE49-F238E27FC236}">
                  <a16:creationId xmlns:a16="http://schemas.microsoft.com/office/drawing/2014/main" id="{9E3C3A9A-C468-EB50-62CF-219DEB87CE98}"/>
                </a:ext>
              </a:extLst>
            </p:cNvPr>
            <p:cNvGrpSpPr/>
            <p:nvPr/>
          </p:nvGrpSpPr>
          <p:grpSpPr>
            <a:xfrm>
              <a:off x="5940535" y="1338714"/>
              <a:ext cx="80100" cy="80038"/>
              <a:chOff x="5940535" y="1338714"/>
              <a:chExt cx="80100" cy="80038"/>
            </a:xfrm>
          </p:grpSpPr>
          <p:sp>
            <p:nvSpPr>
              <p:cNvPr id="4044" name="Freeform 4043">
                <a:extLst>
                  <a:ext uri="{FF2B5EF4-FFF2-40B4-BE49-F238E27FC236}">
                    <a16:creationId xmlns:a16="http://schemas.microsoft.com/office/drawing/2014/main" id="{C0113FE8-46B0-AC53-DBD8-21C0CC578D1C}"/>
                  </a:ext>
                </a:extLst>
              </p:cNvPr>
              <p:cNvSpPr/>
              <p:nvPr/>
            </p:nvSpPr>
            <p:spPr>
              <a:xfrm>
                <a:off x="5979949" y="1338714"/>
                <a:ext cx="12714" cy="80038"/>
              </a:xfrm>
              <a:custGeom>
                <a:avLst/>
                <a:gdLst>
                  <a:gd name="connsiteX0" fmla="*/ 348 w 12714"/>
                  <a:gd name="connsiteY0" fmla="*/ 64 h 80038"/>
                  <a:gd name="connsiteX1" fmla="*/ 348 w 12714"/>
                  <a:gd name="connsiteY1" fmla="*/ 80103 h 80038"/>
                </a:gdLst>
                <a:ahLst/>
                <a:cxnLst>
                  <a:cxn ang="0">
                    <a:pos x="connsiteX0" y="connsiteY0"/>
                  </a:cxn>
                  <a:cxn ang="0">
                    <a:pos x="connsiteX1" y="connsiteY1"/>
                  </a:cxn>
                </a:cxnLst>
                <a:rect l="l" t="t" r="r" b="b"/>
                <a:pathLst>
                  <a:path w="12714" h="80038">
                    <a:moveTo>
                      <a:pt x="348" y="64"/>
                    </a:moveTo>
                    <a:lnTo>
                      <a:pt x="348" y="80103"/>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45" name="Freeform 4044">
                <a:extLst>
                  <a:ext uri="{FF2B5EF4-FFF2-40B4-BE49-F238E27FC236}">
                    <a16:creationId xmlns:a16="http://schemas.microsoft.com/office/drawing/2014/main" id="{A225FF4A-D73C-CB6B-118E-63A68F65AAE1}"/>
                  </a:ext>
                </a:extLst>
              </p:cNvPr>
              <p:cNvSpPr/>
              <p:nvPr/>
            </p:nvSpPr>
            <p:spPr>
              <a:xfrm>
                <a:off x="5940535" y="1378098"/>
                <a:ext cx="80100" cy="12704"/>
              </a:xfrm>
              <a:custGeom>
                <a:avLst/>
                <a:gdLst>
                  <a:gd name="connsiteX0" fmla="*/ 80449 w 80100"/>
                  <a:gd name="connsiteY0" fmla="*/ 64 h 12704"/>
                  <a:gd name="connsiteX1" fmla="*/ 348 w 80100"/>
                  <a:gd name="connsiteY1" fmla="*/ 64 h 12704"/>
                </a:gdLst>
                <a:ahLst/>
                <a:cxnLst>
                  <a:cxn ang="0">
                    <a:pos x="connsiteX0" y="connsiteY0"/>
                  </a:cxn>
                  <a:cxn ang="0">
                    <a:pos x="connsiteX1" y="connsiteY1"/>
                  </a:cxn>
                </a:cxnLst>
                <a:rect l="l" t="t" r="r" b="b"/>
                <a:pathLst>
                  <a:path w="80100" h="12704">
                    <a:moveTo>
                      <a:pt x="80449" y="64"/>
                    </a:moveTo>
                    <a:lnTo>
                      <a:pt x="348" y="6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46" name="Graphic 4011">
              <a:extLst>
                <a:ext uri="{FF2B5EF4-FFF2-40B4-BE49-F238E27FC236}">
                  <a16:creationId xmlns:a16="http://schemas.microsoft.com/office/drawing/2014/main" id="{1AF634AF-95A6-E0D8-8085-AE005589D608}"/>
                </a:ext>
              </a:extLst>
            </p:cNvPr>
            <p:cNvGrpSpPr/>
            <p:nvPr/>
          </p:nvGrpSpPr>
          <p:grpSpPr>
            <a:xfrm>
              <a:off x="6895385" y="1724933"/>
              <a:ext cx="80100" cy="80038"/>
              <a:chOff x="6895385" y="1724933"/>
              <a:chExt cx="80100" cy="80038"/>
            </a:xfrm>
          </p:grpSpPr>
          <p:sp>
            <p:nvSpPr>
              <p:cNvPr id="4047" name="Freeform 4046">
                <a:extLst>
                  <a:ext uri="{FF2B5EF4-FFF2-40B4-BE49-F238E27FC236}">
                    <a16:creationId xmlns:a16="http://schemas.microsoft.com/office/drawing/2014/main" id="{7DF6E58D-F583-FA15-2F5A-6A241F090456}"/>
                  </a:ext>
                </a:extLst>
              </p:cNvPr>
              <p:cNvSpPr/>
              <p:nvPr/>
            </p:nvSpPr>
            <p:spPr>
              <a:xfrm>
                <a:off x="6934799" y="1724933"/>
                <a:ext cx="12714" cy="80038"/>
              </a:xfrm>
              <a:custGeom>
                <a:avLst/>
                <a:gdLst>
                  <a:gd name="connsiteX0" fmla="*/ 423 w 12714"/>
                  <a:gd name="connsiteY0" fmla="*/ 94 h 80038"/>
                  <a:gd name="connsiteX1" fmla="*/ 423 w 12714"/>
                  <a:gd name="connsiteY1" fmla="*/ 80133 h 80038"/>
                </a:gdLst>
                <a:ahLst/>
                <a:cxnLst>
                  <a:cxn ang="0">
                    <a:pos x="connsiteX0" y="connsiteY0"/>
                  </a:cxn>
                  <a:cxn ang="0">
                    <a:pos x="connsiteX1" y="connsiteY1"/>
                  </a:cxn>
                </a:cxnLst>
                <a:rect l="l" t="t" r="r" b="b"/>
                <a:pathLst>
                  <a:path w="12714" h="80038">
                    <a:moveTo>
                      <a:pt x="423" y="94"/>
                    </a:moveTo>
                    <a:lnTo>
                      <a:pt x="423" y="80133"/>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48" name="Freeform 4047">
                <a:extLst>
                  <a:ext uri="{FF2B5EF4-FFF2-40B4-BE49-F238E27FC236}">
                    <a16:creationId xmlns:a16="http://schemas.microsoft.com/office/drawing/2014/main" id="{C6AAD429-D59A-8AB5-B937-D3B8662B8C47}"/>
                  </a:ext>
                </a:extLst>
              </p:cNvPr>
              <p:cNvSpPr/>
              <p:nvPr/>
            </p:nvSpPr>
            <p:spPr>
              <a:xfrm>
                <a:off x="6895385" y="1764317"/>
                <a:ext cx="80100" cy="12704"/>
              </a:xfrm>
              <a:custGeom>
                <a:avLst/>
                <a:gdLst>
                  <a:gd name="connsiteX0" fmla="*/ 80524 w 80100"/>
                  <a:gd name="connsiteY0" fmla="*/ 94 h 12704"/>
                  <a:gd name="connsiteX1" fmla="*/ 423 w 80100"/>
                  <a:gd name="connsiteY1" fmla="*/ 94 h 12704"/>
                </a:gdLst>
                <a:ahLst/>
                <a:cxnLst>
                  <a:cxn ang="0">
                    <a:pos x="connsiteX0" y="connsiteY0"/>
                  </a:cxn>
                  <a:cxn ang="0">
                    <a:pos x="connsiteX1" y="connsiteY1"/>
                  </a:cxn>
                </a:cxnLst>
                <a:rect l="l" t="t" r="r" b="b"/>
                <a:pathLst>
                  <a:path w="80100" h="12704">
                    <a:moveTo>
                      <a:pt x="80524" y="94"/>
                    </a:moveTo>
                    <a:lnTo>
                      <a:pt x="423" y="9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49" name="Graphic 4011">
              <a:extLst>
                <a:ext uri="{FF2B5EF4-FFF2-40B4-BE49-F238E27FC236}">
                  <a16:creationId xmlns:a16="http://schemas.microsoft.com/office/drawing/2014/main" id="{AB2F07D3-19BD-8D2D-E76D-7D34B89AFD7E}"/>
                </a:ext>
              </a:extLst>
            </p:cNvPr>
            <p:cNvGrpSpPr/>
            <p:nvPr/>
          </p:nvGrpSpPr>
          <p:grpSpPr>
            <a:xfrm>
              <a:off x="6951328" y="1724933"/>
              <a:ext cx="80100" cy="80038"/>
              <a:chOff x="6951328" y="1724933"/>
              <a:chExt cx="80100" cy="80038"/>
            </a:xfrm>
          </p:grpSpPr>
          <p:sp>
            <p:nvSpPr>
              <p:cNvPr id="4050" name="Freeform 4049">
                <a:extLst>
                  <a:ext uri="{FF2B5EF4-FFF2-40B4-BE49-F238E27FC236}">
                    <a16:creationId xmlns:a16="http://schemas.microsoft.com/office/drawing/2014/main" id="{09502D21-E77D-B296-6F0A-36157ED4B2AE}"/>
                  </a:ext>
                </a:extLst>
              </p:cNvPr>
              <p:cNvSpPr/>
              <p:nvPr/>
            </p:nvSpPr>
            <p:spPr>
              <a:xfrm>
                <a:off x="6990742" y="1724933"/>
                <a:ext cx="12714" cy="80038"/>
              </a:xfrm>
              <a:custGeom>
                <a:avLst/>
                <a:gdLst>
                  <a:gd name="connsiteX0" fmla="*/ 428 w 12714"/>
                  <a:gd name="connsiteY0" fmla="*/ 94 h 80038"/>
                  <a:gd name="connsiteX1" fmla="*/ 428 w 12714"/>
                  <a:gd name="connsiteY1" fmla="*/ 80133 h 80038"/>
                </a:gdLst>
                <a:ahLst/>
                <a:cxnLst>
                  <a:cxn ang="0">
                    <a:pos x="connsiteX0" y="connsiteY0"/>
                  </a:cxn>
                  <a:cxn ang="0">
                    <a:pos x="connsiteX1" y="connsiteY1"/>
                  </a:cxn>
                </a:cxnLst>
                <a:rect l="l" t="t" r="r" b="b"/>
                <a:pathLst>
                  <a:path w="12714" h="80038">
                    <a:moveTo>
                      <a:pt x="428" y="94"/>
                    </a:moveTo>
                    <a:lnTo>
                      <a:pt x="428" y="80133"/>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51" name="Freeform 4050">
                <a:extLst>
                  <a:ext uri="{FF2B5EF4-FFF2-40B4-BE49-F238E27FC236}">
                    <a16:creationId xmlns:a16="http://schemas.microsoft.com/office/drawing/2014/main" id="{C47B8A60-E44A-D784-A790-3BAC2A5A1257}"/>
                  </a:ext>
                </a:extLst>
              </p:cNvPr>
              <p:cNvSpPr/>
              <p:nvPr/>
            </p:nvSpPr>
            <p:spPr>
              <a:xfrm>
                <a:off x="6951328" y="1764317"/>
                <a:ext cx="80100" cy="12704"/>
              </a:xfrm>
              <a:custGeom>
                <a:avLst/>
                <a:gdLst>
                  <a:gd name="connsiteX0" fmla="*/ 80528 w 80100"/>
                  <a:gd name="connsiteY0" fmla="*/ 94 h 12704"/>
                  <a:gd name="connsiteX1" fmla="*/ 428 w 80100"/>
                  <a:gd name="connsiteY1" fmla="*/ 94 h 12704"/>
                </a:gdLst>
                <a:ahLst/>
                <a:cxnLst>
                  <a:cxn ang="0">
                    <a:pos x="connsiteX0" y="connsiteY0"/>
                  </a:cxn>
                  <a:cxn ang="0">
                    <a:pos x="connsiteX1" y="connsiteY1"/>
                  </a:cxn>
                </a:cxnLst>
                <a:rect l="l" t="t" r="r" b="b"/>
                <a:pathLst>
                  <a:path w="80100" h="12704">
                    <a:moveTo>
                      <a:pt x="80528" y="94"/>
                    </a:moveTo>
                    <a:lnTo>
                      <a:pt x="428" y="9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52" name="Graphic 4011">
              <a:extLst>
                <a:ext uri="{FF2B5EF4-FFF2-40B4-BE49-F238E27FC236}">
                  <a16:creationId xmlns:a16="http://schemas.microsoft.com/office/drawing/2014/main" id="{2DF8E949-54E8-DEC0-E33C-08101822EA16}"/>
                </a:ext>
              </a:extLst>
            </p:cNvPr>
            <p:cNvGrpSpPr/>
            <p:nvPr/>
          </p:nvGrpSpPr>
          <p:grpSpPr>
            <a:xfrm>
              <a:off x="7055586" y="1724933"/>
              <a:ext cx="80100" cy="80038"/>
              <a:chOff x="7055586" y="1724933"/>
              <a:chExt cx="80100" cy="80038"/>
            </a:xfrm>
          </p:grpSpPr>
          <p:sp>
            <p:nvSpPr>
              <p:cNvPr id="4053" name="Freeform 4052">
                <a:extLst>
                  <a:ext uri="{FF2B5EF4-FFF2-40B4-BE49-F238E27FC236}">
                    <a16:creationId xmlns:a16="http://schemas.microsoft.com/office/drawing/2014/main" id="{3CE96CBC-C5A0-706B-5451-4B370887D527}"/>
                  </a:ext>
                </a:extLst>
              </p:cNvPr>
              <p:cNvSpPr/>
              <p:nvPr/>
            </p:nvSpPr>
            <p:spPr>
              <a:xfrm>
                <a:off x="7095000" y="1724933"/>
                <a:ext cx="12714" cy="80038"/>
              </a:xfrm>
              <a:custGeom>
                <a:avLst/>
                <a:gdLst>
                  <a:gd name="connsiteX0" fmla="*/ 436 w 12714"/>
                  <a:gd name="connsiteY0" fmla="*/ 94 h 80038"/>
                  <a:gd name="connsiteX1" fmla="*/ 436 w 12714"/>
                  <a:gd name="connsiteY1" fmla="*/ 80133 h 80038"/>
                </a:gdLst>
                <a:ahLst/>
                <a:cxnLst>
                  <a:cxn ang="0">
                    <a:pos x="connsiteX0" y="connsiteY0"/>
                  </a:cxn>
                  <a:cxn ang="0">
                    <a:pos x="connsiteX1" y="connsiteY1"/>
                  </a:cxn>
                </a:cxnLst>
                <a:rect l="l" t="t" r="r" b="b"/>
                <a:pathLst>
                  <a:path w="12714" h="80038">
                    <a:moveTo>
                      <a:pt x="436" y="94"/>
                    </a:moveTo>
                    <a:lnTo>
                      <a:pt x="436" y="80133"/>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54" name="Freeform 4053">
                <a:extLst>
                  <a:ext uri="{FF2B5EF4-FFF2-40B4-BE49-F238E27FC236}">
                    <a16:creationId xmlns:a16="http://schemas.microsoft.com/office/drawing/2014/main" id="{32348B70-B92A-9F24-8300-94BFA2051B84}"/>
                  </a:ext>
                </a:extLst>
              </p:cNvPr>
              <p:cNvSpPr/>
              <p:nvPr/>
            </p:nvSpPr>
            <p:spPr>
              <a:xfrm>
                <a:off x="7055586" y="1764317"/>
                <a:ext cx="80100" cy="12704"/>
              </a:xfrm>
              <a:custGeom>
                <a:avLst/>
                <a:gdLst>
                  <a:gd name="connsiteX0" fmla="*/ 80537 w 80100"/>
                  <a:gd name="connsiteY0" fmla="*/ 94 h 12704"/>
                  <a:gd name="connsiteX1" fmla="*/ 436 w 80100"/>
                  <a:gd name="connsiteY1" fmla="*/ 94 h 12704"/>
                </a:gdLst>
                <a:ahLst/>
                <a:cxnLst>
                  <a:cxn ang="0">
                    <a:pos x="connsiteX0" y="connsiteY0"/>
                  </a:cxn>
                  <a:cxn ang="0">
                    <a:pos x="connsiteX1" y="connsiteY1"/>
                  </a:cxn>
                </a:cxnLst>
                <a:rect l="l" t="t" r="r" b="b"/>
                <a:pathLst>
                  <a:path w="80100" h="12704">
                    <a:moveTo>
                      <a:pt x="80537" y="94"/>
                    </a:moveTo>
                    <a:lnTo>
                      <a:pt x="436" y="9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55" name="Graphic 4011">
              <a:extLst>
                <a:ext uri="{FF2B5EF4-FFF2-40B4-BE49-F238E27FC236}">
                  <a16:creationId xmlns:a16="http://schemas.microsoft.com/office/drawing/2014/main" id="{11DAA4F1-535B-E050-2392-054B8FF0D14D}"/>
                </a:ext>
              </a:extLst>
            </p:cNvPr>
            <p:cNvGrpSpPr/>
            <p:nvPr/>
          </p:nvGrpSpPr>
          <p:grpSpPr>
            <a:xfrm>
              <a:off x="7454817" y="1724933"/>
              <a:ext cx="80100" cy="80038"/>
              <a:chOff x="7454817" y="1724933"/>
              <a:chExt cx="80100" cy="80038"/>
            </a:xfrm>
          </p:grpSpPr>
          <p:sp>
            <p:nvSpPr>
              <p:cNvPr id="4056" name="Freeform 4055">
                <a:extLst>
                  <a:ext uri="{FF2B5EF4-FFF2-40B4-BE49-F238E27FC236}">
                    <a16:creationId xmlns:a16="http://schemas.microsoft.com/office/drawing/2014/main" id="{9A838D3F-048A-3E85-509E-0D6CDE9FEDC5}"/>
                  </a:ext>
                </a:extLst>
              </p:cNvPr>
              <p:cNvSpPr/>
              <p:nvPr/>
            </p:nvSpPr>
            <p:spPr>
              <a:xfrm>
                <a:off x="7494232" y="1724933"/>
                <a:ext cx="12714" cy="80038"/>
              </a:xfrm>
              <a:custGeom>
                <a:avLst/>
                <a:gdLst>
                  <a:gd name="connsiteX0" fmla="*/ 467 w 12714"/>
                  <a:gd name="connsiteY0" fmla="*/ 94 h 80038"/>
                  <a:gd name="connsiteX1" fmla="*/ 467 w 12714"/>
                  <a:gd name="connsiteY1" fmla="*/ 80133 h 80038"/>
                </a:gdLst>
                <a:ahLst/>
                <a:cxnLst>
                  <a:cxn ang="0">
                    <a:pos x="connsiteX0" y="connsiteY0"/>
                  </a:cxn>
                  <a:cxn ang="0">
                    <a:pos x="connsiteX1" y="connsiteY1"/>
                  </a:cxn>
                </a:cxnLst>
                <a:rect l="l" t="t" r="r" b="b"/>
                <a:pathLst>
                  <a:path w="12714" h="80038">
                    <a:moveTo>
                      <a:pt x="467" y="94"/>
                    </a:moveTo>
                    <a:lnTo>
                      <a:pt x="467" y="80133"/>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57" name="Freeform 4056">
                <a:extLst>
                  <a:ext uri="{FF2B5EF4-FFF2-40B4-BE49-F238E27FC236}">
                    <a16:creationId xmlns:a16="http://schemas.microsoft.com/office/drawing/2014/main" id="{BA5C9DBA-B95B-380B-908C-64520E4AE563}"/>
                  </a:ext>
                </a:extLst>
              </p:cNvPr>
              <p:cNvSpPr/>
              <p:nvPr/>
            </p:nvSpPr>
            <p:spPr>
              <a:xfrm>
                <a:off x="7454817" y="1764317"/>
                <a:ext cx="80100" cy="12704"/>
              </a:xfrm>
              <a:custGeom>
                <a:avLst/>
                <a:gdLst>
                  <a:gd name="connsiteX0" fmla="*/ 80568 w 80100"/>
                  <a:gd name="connsiteY0" fmla="*/ 94 h 12704"/>
                  <a:gd name="connsiteX1" fmla="*/ 467 w 80100"/>
                  <a:gd name="connsiteY1" fmla="*/ 94 h 12704"/>
                </a:gdLst>
                <a:ahLst/>
                <a:cxnLst>
                  <a:cxn ang="0">
                    <a:pos x="connsiteX0" y="connsiteY0"/>
                  </a:cxn>
                  <a:cxn ang="0">
                    <a:pos x="connsiteX1" y="connsiteY1"/>
                  </a:cxn>
                </a:cxnLst>
                <a:rect l="l" t="t" r="r" b="b"/>
                <a:pathLst>
                  <a:path w="80100" h="12704">
                    <a:moveTo>
                      <a:pt x="80568" y="94"/>
                    </a:moveTo>
                    <a:lnTo>
                      <a:pt x="467" y="9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58" name="Graphic 4011">
              <a:extLst>
                <a:ext uri="{FF2B5EF4-FFF2-40B4-BE49-F238E27FC236}">
                  <a16:creationId xmlns:a16="http://schemas.microsoft.com/office/drawing/2014/main" id="{29D98904-214A-43BB-B36E-375BD2D5F957}"/>
                </a:ext>
              </a:extLst>
            </p:cNvPr>
            <p:cNvGrpSpPr/>
            <p:nvPr/>
          </p:nvGrpSpPr>
          <p:grpSpPr>
            <a:xfrm>
              <a:off x="7484060" y="1724933"/>
              <a:ext cx="80100" cy="80038"/>
              <a:chOff x="7484060" y="1724933"/>
              <a:chExt cx="80100" cy="80038"/>
            </a:xfrm>
          </p:grpSpPr>
          <p:sp>
            <p:nvSpPr>
              <p:cNvPr id="4059" name="Freeform 4058">
                <a:extLst>
                  <a:ext uri="{FF2B5EF4-FFF2-40B4-BE49-F238E27FC236}">
                    <a16:creationId xmlns:a16="http://schemas.microsoft.com/office/drawing/2014/main" id="{BA234090-67A8-0D8B-FF8F-BD186347351B}"/>
                  </a:ext>
                </a:extLst>
              </p:cNvPr>
              <p:cNvSpPr/>
              <p:nvPr/>
            </p:nvSpPr>
            <p:spPr>
              <a:xfrm>
                <a:off x="7523475" y="1724933"/>
                <a:ext cx="12714" cy="80038"/>
              </a:xfrm>
              <a:custGeom>
                <a:avLst/>
                <a:gdLst>
                  <a:gd name="connsiteX0" fmla="*/ 470 w 12714"/>
                  <a:gd name="connsiteY0" fmla="*/ 94 h 80038"/>
                  <a:gd name="connsiteX1" fmla="*/ 470 w 12714"/>
                  <a:gd name="connsiteY1" fmla="*/ 80133 h 80038"/>
                </a:gdLst>
                <a:ahLst/>
                <a:cxnLst>
                  <a:cxn ang="0">
                    <a:pos x="connsiteX0" y="connsiteY0"/>
                  </a:cxn>
                  <a:cxn ang="0">
                    <a:pos x="connsiteX1" y="connsiteY1"/>
                  </a:cxn>
                </a:cxnLst>
                <a:rect l="l" t="t" r="r" b="b"/>
                <a:pathLst>
                  <a:path w="12714" h="80038">
                    <a:moveTo>
                      <a:pt x="470" y="94"/>
                    </a:moveTo>
                    <a:lnTo>
                      <a:pt x="470" y="80133"/>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60" name="Freeform 4059">
                <a:extLst>
                  <a:ext uri="{FF2B5EF4-FFF2-40B4-BE49-F238E27FC236}">
                    <a16:creationId xmlns:a16="http://schemas.microsoft.com/office/drawing/2014/main" id="{94537283-1B99-CE4C-A903-22A864CBE72C}"/>
                  </a:ext>
                </a:extLst>
              </p:cNvPr>
              <p:cNvSpPr/>
              <p:nvPr/>
            </p:nvSpPr>
            <p:spPr>
              <a:xfrm>
                <a:off x="7484060" y="1764317"/>
                <a:ext cx="80100" cy="12704"/>
              </a:xfrm>
              <a:custGeom>
                <a:avLst/>
                <a:gdLst>
                  <a:gd name="connsiteX0" fmla="*/ 80570 w 80100"/>
                  <a:gd name="connsiteY0" fmla="*/ 94 h 12704"/>
                  <a:gd name="connsiteX1" fmla="*/ 470 w 80100"/>
                  <a:gd name="connsiteY1" fmla="*/ 94 h 12704"/>
                </a:gdLst>
                <a:ahLst/>
                <a:cxnLst>
                  <a:cxn ang="0">
                    <a:pos x="connsiteX0" y="connsiteY0"/>
                  </a:cxn>
                  <a:cxn ang="0">
                    <a:pos x="connsiteX1" y="connsiteY1"/>
                  </a:cxn>
                </a:cxnLst>
                <a:rect l="l" t="t" r="r" b="b"/>
                <a:pathLst>
                  <a:path w="80100" h="12704">
                    <a:moveTo>
                      <a:pt x="80570" y="94"/>
                    </a:moveTo>
                    <a:lnTo>
                      <a:pt x="470" y="9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61" name="Graphic 4011">
              <a:extLst>
                <a:ext uri="{FF2B5EF4-FFF2-40B4-BE49-F238E27FC236}">
                  <a16:creationId xmlns:a16="http://schemas.microsoft.com/office/drawing/2014/main" id="{FB2593E8-8844-238F-175D-9D59B2FA8DDF}"/>
                </a:ext>
              </a:extLst>
            </p:cNvPr>
            <p:cNvGrpSpPr/>
            <p:nvPr/>
          </p:nvGrpSpPr>
          <p:grpSpPr>
            <a:xfrm>
              <a:off x="7505675" y="1724933"/>
              <a:ext cx="80100" cy="80038"/>
              <a:chOff x="7505675" y="1724933"/>
              <a:chExt cx="80100" cy="80038"/>
            </a:xfrm>
          </p:grpSpPr>
          <p:sp>
            <p:nvSpPr>
              <p:cNvPr id="4062" name="Freeform 4061">
                <a:extLst>
                  <a:ext uri="{FF2B5EF4-FFF2-40B4-BE49-F238E27FC236}">
                    <a16:creationId xmlns:a16="http://schemas.microsoft.com/office/drawing/2014/main" id="{E29F42F4-7E6C-378F-7F2B-8D8BF8C07566}"/>
                  </a:ext>
                </a:extLst>
              </p:cNvPr>
              <p:cNvSpPr/>
              <p:nvPr/>
            </p:nvSpPr>
            <p:spPr>
              <a:xfrm>
                <a:off x="7545090" y="1724933"/>
                <a:ext cx="12714" cy="80038"/>
              </a:xfrm>
              <a:custGeom>
                <a:avLst/>
                <a:gdLst>
                  <a:gd name="connsiteX0" fmla="*/ 471 w 12714"/>
                  <a:gd name="connsiteY0" fmla="*/ 94 h 80038"/>
                  <a:gd name="connsiteX1" fmla="*/ 471 w 12714"/>
                  <a:gd name="connsiteY1" fmla="*/ 80133 h 80038"/>
                </a:gdLst>
                <a:ahLst/>
                <a:cxnLst>
                  <a:cxn ang="0">
                    <a:pos x="connsiteX0" y="connsiteY0"/>
                  </a:cxn>
                  <a:cxn ang="0">
                    <a:pos x="connsiteX1" y="connsiteY1"/>
                  </a:cxn>
                </a:cxnLst>
                <a:rect l="l" t="t" r="r" b="b"/>
                <a:pathLst>
                  <a:path w="12714" h="80038">
                    <a:moveTo>
                      <a:pt x="471" y="94"/>
                    </a:moveTo>
                    <a:lnTo>
                      <a:pt x="471" y="80133"/>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63" name="Freeform 4062">
                <a:extLst>
                  <a:ext uri="{FF2B5EF4-FFF2-40B4-BE49-F238E27FC236}">
                    <a16:creationId xmlns:a16="http://schemas.microsoft.com/office/drawing/2014/main" id="{675E0022-8AA3-3913-0950-284DA032D66E}"/>
                  </a:ext>
                </a:extLst>
              </p:cNvPr>
              <p:cNvSpPr/>
              <p:nvPr/>
            </p:nvSpPr>
            <p:spPr>
              <a:xfrm>
                <a:off x="7505675" y="1764317"/>
                <a:ext cx="80100" cy="12704"/>
              </a:xfrm>
              <a:custGeom>
                <a:avLst/>
                <a:gdLst>
                  <a:gd name="connsiteX0" fmla="*/ 80572 w 80100"/>
                  <a:gd name="connsiteY0" fmla="*/ 94 h 12704"/>
                  <a:gd name="connsiteX1" fmla="*/ 471 w 80100"/>
                  <a:gd name="connsiteY1" fmla="*/ 94 h 12704"/>
                </a:gdLst>
                <a:ahLst/>
                <a:cxnLst>
                  <a:cxn ang="0">
                    <a:pos x="connsiteX0" y="connsiteY0"/>
                  </a:cxn>
                  <a:cxn ang="0">
                    <a:pos x="connsiteX1" y="connsiteY1"/>
                  </a:cxn>
                </a:cxnLst>
                <a:rect l="l" t="t" r="r" b="b"/>
                <a:pathLst>
                  <a:path w="80100" h="12704">
                    <a:moveTo>
                      <a:pt x="80572" y="94"/>
                    </a:moveTo>
                    <a:lnTo>
                      <a:pt x="471" y="9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64" name="Graphic 4011">
              <a:extLst>
                <a:ext uri="{FF2B5EF4-FFF2-40B4-BE49-F238E27FC236}">
                  <a16:creationId xmlns:a16="http://schemas.microsoft.com/office/drawing/2014/main" id="{7A61F3E8-7445-590F-6A5D-952818BFB88C}"/>
                </a:ext>
              </a:extLst>
            </p:cNvPr>
            <p:cNvGrpSpPr/>
            <p:nvPr/>
          </p:nvGrpSpPr>
          <p:grpSpPr>
            <a:xfrm>
              <a:off x="7656976" y="1724933"/>
              <a:ext cx="80100" cy="80038"/>
              <a:chOff x="7656976" y="1724933"/>
              <a:chExt cx="80100" cy="80038"/>
            </a:xfrm>
          </p:grpSpPr>
          <p:sp>
            <p:nvSpPr>
              <p:cNvPr id="4065" name="Freeform 4064">
                <a:extLst>
                  <a:ext uri="{FF2B5EF4-FFF2-40B4-BE49-F238E27FC236}">
                    <a16:creationId xmlns:a16="http://schemas.microsoft.com/office/drawing/2014/main" id="{F4053F57-4246-6C81-3F91-53B38DE324E1}"/>
                  </a:ext>
                </a:extLst>
              </p:cNvPr>
              <p:cNvSpPr/>
              <p:nvPr/>
            </p:nvSpPr>
            <p:spPr>
              <a:xfrm>
                <a:off x="7696391" y="1724933"/>
                <a:ext cx="12714" cy="80038"/>
              </a:xfrm>
              <a:custGeom>
                <a:avLst/>
                <a:gdLst>
                  <a:gd name="connsiteX0" fmla="*/ 483 w 12714"/>
                  <a:gd name="connsiteY0" fmla="*/ 94 h 80038"/>
                  <a:gd name="connsiteX1" fmla="*/ 483 w 12714"/>
                  <a:gd name="connsiteY1" fmla="*/ 80133 h 80038"/>
                </a:gdLst>
                <a:ahLst/>
                <a:cxnLst>
                  <a:cxn ang="0">
                    <a:pos x="connsiteX0" y="connsiteY0"/>
                  </a:cxn>
                  <a:cxn ang="0">
                    <a:pos x="connsiteX1" y="connsiteY1"/>
                  </a:cxn>
                </a:cxnLst>
                <a:rect l="l" t="t" r="r" b="b"/>
                <a:pathLst>
                  <a:path w="12714" h="80038">
                    <a:moveTo>
                      <a:pt x="483" y="94"/>
                    </a:moveTo>
                    <a:lnTo>
                      <a:pt x="483" y="80133"/>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66" name="Freeform 4065">
                <a:extLst>
                  <a:ext uri="{FF2B5EF4-FFF2-40B4-BE49-F238E27FC236}">
                    <a16:creationId xmlns:a16="http://schemas.microsoft.com/office/drawing/2014/main" id="{E75A328F-7C56-8ECF-BA25-1411A7C5F76F}"/>
                  </a:ext>
                </a:extLst>
              </p:cNvPr>
              <p:cNvSpPr/>
              <p:nvPr/>
            </p:nvSpPr>
            <p:spPr>
              <a:xfrm>
                <a:off x="7656976" y="1764317"/>
                <a:ext cx="80100" cy="12704"/>
              </a:xfrm>
              <a:custGeom>
                <a:avLst/>
                <a:gdLst>
                  <a:gd name="connsiteX0" fmla="*/ 80584 w 80100"/>
                  <a:gd name="connsiteY0" fmla="*/ 94 h 12704"/>
                  <a:gd name="connsiteX1" fmla="*/ 483 w 80100"/>
                  <a:gd name="connsiteY1" fmla="*/ 94 h 12704"/>
                </a:gdLst>
                <a:ahLst/>
                <a:cxnLst>
                  <a:cxn ang="0">
                    <a:pos x="connsiteX0" y="connsiteY0"/>
                  </a:cxn>
                  <a:cxn ang="0">
                    <a:pos x="connsiteX1" y="connsiteY1"/>
                  </a:cxn>
                </a:cxnLst>
                <a:rect l="l" t="t" r="r" b="b"/>
                <a:pathLst>
                  <a:path w="80100" h="12704">
                    <a:moveTo>
                      <a:pt x="80584" y="94"/>
                    </a:moveTo>
                    <a:lnTo>
                      <a:pt x="483" y="9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67" name="Graphic 4011">
              <a:extLst>
                <a:ext uri="{FF2B5EF4-FFF2-40B4-BE49-F238E27FC236}">
                  <a16:creationId xmlns:a16="http://schemas.microsoft.com/office/drawing/2014/main" id="{4AFA01F7-66A6-B71E-1F76-C31C96721604}"/>
                </a:ext>
              </a:extLst>
            </p:cNvPr>
            <p:cNvGrpSpPr/>
            <p:nvPr/>
          </p:nvGrpSpPr>
          <p:grpSpPr>
            <a:xfrm>
              <a:off x="7864220" y="1724933"/>
              <a:ext cx="80100" cy="80038"/>
              <a:chOff x="7864220" y="1724933"/>
              <a:chExt cx="80100" cy="80038"/>
            </a:xfrm>
          </p:grpSpPr>
          <p:sp>
            <p:nvSpPr>
              <p:cNvPr id="4068" name="Freeform 4067">
                <a:extLst>
                  <a:ext uri="{FF2B5EF4-FFF2-40B4-BE49-F238E27FC236}">
                    <a16:creationId xmlns:a16="http://schemas.microsoft.com/office/drawing/2014/main" id="{4CA0FF4C-A10B-BB66-674A-6B471E17E5E7}"/>
                  </a:ext>
                </a:extLst>
              </p:cNvPr>
              <p:cNvSpPr/>
              <p:nvPr/>
            </p:nvSpPr>
            <p:spPr>
              <a:xfrm>
                <a:off x="7903635" y="1724933"/>
                <a:ext cx="12714" cy="80038"/>
              </a:xfrm>
              <a:custGeom>
                <a:avLst/>
                <a:gdLst>
                  <a:gd name="connsiteX0" fmla="*/ 500 w 12714"/>
                  <a:gd name="connsiteY0" fmla="*/ 94 h 80038"/>
                  <a:gd name="connsiteX1" fmla="*/ 500 w 12714"/>
                  <a:gd name="connsiteY1" fmla="*/ 80133 h 80038"/>
                </a:gdLst>
                <a:ahLst/>
                <a:cxnLst>
                  <a:cxn ang="0">
                    <a:pos x="connsiteX0" y="connsiteY0"/>
                  </a:cxn>
                  <a:cxn ang="0">
                    <a:pos x="connsiteX1" y="connsiteY1"/>
                  </a:cxn>
                </a:cxnLst>
                <a:rect l="l" t="t" r="r" b="b"/>
                <a:pathLst>
                  <a:path w="12714" h="80038">
                    <a:moveTo>
                      <a:pt x="500" y="94"/>
                    </a:moveTo>
                    <a:lnTo>
                      <a:pt x="500" y="80133"/>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69" name="Freeform 4068">
                <a:extLst>
                  <a:ext uri="{FF2B5EF4-FFF2-40B4-BE49-F238E27FC236}">
                    <a16:creationId xmlns:a16="http://schemas.microsoft.com/office/drawing/2014/main" id="{5D874B57-C6A4-FD77-0969-06B6EC42BBEF}"/>
                  </a:ext>
                </a:extLst>
              </p:cNvPr>
              <p:cNvSpPr/>
              <p:nvPr/>
            </p:nvSpPr>
            <p:spPr>
              <a:xfrm>
                <a:off x="7864220" y="1764317"/>
                <a:ext cx="80100" cy="12704"/>
              </a:xfrm>
              <a:custGeom>
                <a:avLst/>
                <a:gdLst>
                  <a:gd name="connsiteX0" fmla="*/ 80600 w 80100"/>
                  <a:gd name="connsiteY0" fmla="*/ 94 h 12704"/>
                  <a:gd name="connsiteX1" fmla="*/ 500 w 80100"/>
                  <a:gd name="connsiteY1" fmla="*/ 94 h 12704"/>
                </a:gdLst>
                <a:ahLst/>
                <a:cxnLst>
                  <a:cxn ang="0">
                    <a:pos x="connsiteX0" y="connsiteY0"/>
                  </a:cxn>
                  <a:cxn ang="0">
                    <a:pos x="connsiteX1" y="connsiteY1"/>
                  </a:cxn>
                </a:cxnLst>
                <a:rect l="l" t="t" r="r" b="b"/>
                <a:pathLst>
                  <a:path w="80100" h="12704">
                    <a:moveTo>
                      <a:pt x="80600" y="94"/>
                    </a:moveTo>
                    <a:lnTo>
                      <a:pt x="500" y="9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70" name="Graphic 4011">
              <a:extLst>
                <a:ext uri="{FF2B5EF4-FFF2-40B4-BE49-F238E27FC236}">
                  <a16:creationId xmlns:a16="http://schemas.microsoft.com/office/drawing/2014/main" id="{A6AFD09B-177C-0583-80D3-25B15BB5B5A4}"/>
                </a:ext>
              </a:extLst>
            </p:cNvPr>
            <p:cNvGrpSpPr/>
            <p:nvPr/>
          </p:nvGrpSpPr>
          <p:grpSpPr>
            <a:xfrm>
              <a:off x="8070193" y="1724933"/>
              <a:ext cx="80100" cy="80038"/>
              <a:chOff x="8070193" y="1724933"/>
              <a:chExt cx="80100" cy="80038"/>
            </a:xfrm>
          </p:grpSpPr>
          <p:sp>
            <p:nvSpPr>
              <p:cNvPr id="4071" name="Freeform 4070">
                <a:extLst>
                  <a:ext uri="{FF2B5EF4-FFF2-40B4-BE49-F238E27FC236}">
                    <a16:creationId xmlns:a16="http://schemas.microsoft.com/office/drawing/2014/main" id="{13081DCC-4DF1-3F61-D645-FDDFF22E8046}"/>
                  </a:ext>
                </a:extLst>
              </p:cNvPr>
              <p:cNvSpPr/>
              <p:nvPr/>
            </p:nvSpPr>
            <p:spPr>
              <a:xfrm>
                <a:off x="8109608" y="1724933"/>
                <a:ext cx="12714" cy="80038"/>
              </a:xfrm>
              <a:custGeom>
                <a:avLst/>
                <a:gdLst>
                  <a:gd name="connsiteX0" fmla="*/ 516 w 12714"/>
                  <a:gd name="connsiteY0" fmla="*/ 94 h 80038"/>
                  <a:gd name="connsiteX1" fmla="*/ 516 w 12714"/>
                  <a:gd name="connsiteY1" fmla="*/ 80133 h 80038"/>
                </a:gdLst>
                <a:ahLst/>
                <a:cxnLst>
                  <a:cxn ang="0">
                    <a:pos x="connsiteX0" y="connsiteY0"/>
                  </a:cxn>
                  <a:cxn ang="0">
                    <a:pos x="connsiteX1" y="connsiteY1"/>
                  </a:cxn>
                </a:cxnLst>
                <a:rect l="l" t="t" r="r" b="b"/>
                <a:pathLst>
                  <a:path w="12714" h="80038">
                    <a:moveTo>
                      <a:pt x="516" y="94"/>
                    </a:moveTo>
                    <a:lnTo>
                      <a:pt x="516" y="80133"/>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72" name="Freeform 4071">
                <a:extLst>
                  <a:ext uri="{FF2B5EF4-FFF2-40B4-BE49-F238E27FC236}">
                    <a16:creationId xmlns:a16="http://schemas.microsoft.com/office/drawing/2014/main" id="{D465369A-317E-0E40-56A8-18EF546769BB}"/>
                  </a:ext>
                </a:extLst>
              </p:cNvPr>
              <p:cNvSpPr/>
              <p:nvPr/>
            </p:nvSpPr>
            <p:spPr>
              <a:xfrm>
                <a:off x="8070193" y="1764317"/>
                <a:ext cx="80100" cy="12704"/>
              </a:xfrm>
              <a:custGeom>
                <a:avLst/>
                <a:gdLst>
                  <a:gd name="connsiteX0" fmla="*/ 80616 w 80100"/>
                  <a:gd name="connsiteY0" fmla="*/ 94 h 12704"/>
                  <a:gd name="connsiteX1" fmla="*/ 516 w 80100"/>
                  <a:gd name="connsiteY1" fmla="*/ 94 h 12704"/>
                </a:gdLst>
                <a:ahLst/>
                <a:cxnLst>
                  <a:cxn ang="0">
                    <a:pos x="connsiteX0" y="connsiteY0"/>
                  </a:cxn>
                  <a:cxn ang="0">
                    <a:pos x="connsiteX1" y="connsiteY1"/>
                  </a:cxn>
                </a:cxnLst>
                <a:rect l="l" t="t" r="r" b="b"/>
                <a:pathLst>
                  <a:path w="80100" h="12704">
                    <a:moveTo>
                      <a:pt x="80616" y="94"/>
                    </a:moveTo>
                    <a:lnTo>
                      <a:pt x="516" y="9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grpSp>
        <p:nvGrpSpPr>
          <p:cNvPr id="4073" name="Graphic 4011">
            <a:extLst>
              <a:ext uri="{FF2B5EF4-FFF2-40B4-BE49-F238E27FC236}">
                <a16:creationId xmlns:a16="http://schemas.microsoft.com/office/drawing/2014/main" id="{AC39893C-E2FE-EED1-A1F9-82E93884E8FA}"/>
              </a:ext>
            </a:extLst>
          </p:cNvPr>
          <p:cNvGrpSpPr/>
          <p:nvPr/>
        </p:nvGrpSpPr>
        <p:grpSpPr>
          <a:xfrm>
            <a:off x="1821184" y="886072"/>
            <a:ext cx="6207161" cy="1199311"/>
            <a:chOff x="1829975" y="624717"/>
            <a:chExt cx="6207161" cy="1199311"/>
          </a:xfrm>
        </p:grpSpPr>
        <p:sp>
          <p:nvSpPr>
            <p:cNvPr id="4074" name="Freeform 4073">
              <a:extLst>
                <a:ext uri="{FF2B5EF4-FFF2-40B4-BE49-F238E27FC236}">
                  <a16:creationId xmlns:a16="http://schemas.microsoft.com/office/drawing/2014/main" id="{E9D35C3D-757F-7557-A16D-E92AD6E6F84B}"/>
                </a:ext>
              </a:extLst>
            </p:cNvPr>
            <p:cNvSpPr/>
            <p:nvPr/>
          </p:nvSpPr>
          <p:spPr>
            <a:xfrm>
              <a:off x="1829975" y="638692"/>
              <a:ext cx="6165203" cy="1145952"/>
            </a:xfrm>
            <a:custGeom>
              <a:avLst/>
              <a:gdLst>
                <a:gd name="connsiteX0" fmla="*/ 0 w 6165203"/>
                <a:gd name="connsiteY0" fmla="*/ 0 h 1145952"/>
                <a:gd name="connsiteX1" fmla="*/ 86458 w 6165203"/>
                <a:gd name="connsiteY1" fmla="*/ 0 h 1145952"/>
                <a:gd name="connsiteX2" fmla="*/ 86458 w 6165203"/>
                <a:gd name="connsiteY2" fmla="*/ 34302 h 1145952"/>
                <a:gd name="connsiteX3" fmla="*/ 142401 w 6165203"/>
                <a:gd name="connsiteY3" fmla="*/ 34302 h 1145952"/>
                <a:gd name="connsiteX4" fmla="*/ 142401 w 6165203"/>
                <a:gd name="connsiteY4" fmla="*/ 68605 h 1145952"/>
                <a:gd name="connsiteX5" fmla="*/ 194530 w 6165203"/>
                <a:gd name="connsiteY5" fmla="*/ 68605 h 1145952"/>
                <a:gd name="connsiteX6" fmla="*/ 194530 w 6165203"/>
                <a:gd name="connsiteY6" fmla="*/ 83850 h 1145952"/>
                <a:gd name="connsiteX7" fmla="*/ 307688 w 6165203"/>
                <a:gd name="connsiteY7" fmla="*/ 83850 h 1145952"/>
                <a:gd name="connsiteX8" fmla="*/ 307688 w 6165203"/>
                <a:gd name="connsiteY8" fmla="*/ 99096 h 1145952"/>
                <a:gd name="connsiteX9" fmla="*/ 561976 w 6165203"/>
                <a:gd name="connsiteY9" fmla="*/ 99096 h 1145952"/>
                <a:gd name="connsiteX10" fmla="*/ 561976 w 6165203"/>
                <a:gd name="connsiteY10" fmla="*/ 114341 h 1145952"/>
                <a:gd name="connsiteX11" fmla="*/ 589947 w 6165203"/>
                <a:gd name="connsiteY11" fmla="*/ 114341 h 1145952"/>
                <a:gd name="connsiteX12" fmla="*/ 589947 w 6165203"/>
                <a:gd name="connsiteY12" fmla="*/ 135939 h 1145952"/>
                <a:gd name="connsiteX13" fmla="*/ 626819 w 6165203"/>
                <a:gd name="connsiteY13" fmla="*/ 135939 h 1145952"/>
                <a:gd name="connsiteX14" fmla="*/ 626819 w 6165203"/>
                <a:gd name="connsiteY14" fmla="*/ 152455 h 1145952"/>
                <a:gd name="connsiteX15" fmla="*/ 827706 w 6165203"/>
                <a:gd name="connsiteY15" fmla="*/ 152455 h 1145952"/>
                <a:gd name="connsiteX16" fmla="*/ 971379 w 6165203"/>
                <a:gd name="connsiteY16" fmla="*/ 152455 h 1145952"/>
                <a:gd name="connsiteX17" fmla="*/ 971379 w 6165203"/>
                <a:gd name="connsiteY17" fmla="*/ 170241 h 1145952"/>
                <a:gd name="connsiteX18" fmla="*/ 1151923 w 6165203"/>
                <a:gd name="connsiteY18" fmla="*/ 170241 h 1145952"/>
                <a:gd name="connsiteX19" fmla="*/ 1151923 w 6165203"/>
                <a:gd name="connsiteY19" fmla="*/ 188028 h 1145952"/>
                <a:gd name="connsiteX20" fmla="*/ 1176080 w 6165203"/>
                <a:gd name="connsiteY20" fmla="*/ 188028 h 1145952"/>
                <a:gd name="connsiteX21" fmla="*/ 1176080 w 6165203"/>
                <a:gd name="connsiteY21" fmla="*/ 205814 h 1145952"/>
                <a:gd name="connsiteX22" fmla="*/ 1337553 w 6165203"/>
                <a:gd name="connsiteY22" fmla="*/ 205814 h 1145952"/>
                <a:gd name="connsiteX23" fmla="*/ 1337553 w 6165203"/>
                <a:gd name="connsiteY23" fmla="*/ 226141 h 1145952"/>
                <a:gd name="connsiteX24" fmla="*/ 1357896 w 6165203"/>
                <a:gd name="connsiteY24" fmla="*/ 226141 h 1145952"/>
                <a:gd name="connsiteX25" fmla="*/ 1357896 w 6165203"/>
                <a:gd name="connsiteY25" fmla="*/ 243928 h 1145952"/>
                <a:gd name="connsiteX26" fmla="*/ 1516826 w 6165203"/>
                <a:gd name="connsiteY26" fmla="*/ 243928 h 1145952"/>
                <a:gd name="connsiteX27" fmla="*/ 1703727 w 6165203"/>
                <a:gd name="connsiteY27" fmla="*/ 243928 h 1145952"/>
                <a:gd name="connsiteX28" fmla="*/ 1703727 w 6165203"/>
                <a:gd name="connsiteY28" fmla="*/ 261714 h 1145952"/>
                <a:gd name="connsiteX29" fmla="*/ 1738056 w 6165203"/>
                <a:gd name="connsiteY29" fmla="*/ 261714 h 1145952"/>
                <a:gd name="connsiteX30" fmla="*/ 1738056 w 6165203"/>
                <a:gd name="connsiteY30" fmla="*/ 276960 h 1145952"/>
                <a:gd name="connsiteX31" fmla="*/ 1782556 w 6165203"/>
                <a:gd name="connsiteY31" fmla="*/ 276960 h 1145952"/>
                <a:gd name="connsiteX32" fmla="*/ 1782556 w 6165203"/>
                <a:gd name="connsiteY32" fmla="*/ 292205 h 1145952"/>
                <a:gd name="connsiteX33" fmla="*/ 1965644 w 6165203"/>
                <a:gd name="connsiteY33" fmla="*/ 292205 h 1145952"/>
                <a:gd name="connsiteX34" fmla="*/ 1965644 w 6165203"/>
                <a:gd name="connsiteY34" fmla="*/ 311262 h 1145952"/>
                <a:gd name="connsiteX35" fmla="*/ 2001244 w 6165203"/>
                <a:gd name="connsiteY35" fmla="*/ 311262 h 1145952"/>
                <a:gd name="connsiteX36" fmla="*/ 2001244 w 6165203"/>
                <a:gd name="connsiteY36" fmla="*/ 323967 h 1145952"/>
                <a:gd name="connsiteX37" fmla="*/ 2146188 w 6165203"/>
                <a:gd name="connsiteY37" fmla="*/ 323967 h 1145952"/>
                <a:gd name="connsiteX38" fmla="*/ 2146188 w 6165203"/>
                <a:gd name="connsiteY38" fmla="*/ 345564 h 1145952"/>
                <a:gd name="connsiteX39" fmla="*/ 2358518 w 6165203"/>
                <a:gd name="connsiteY39" fmla="*/ 345564 h 1145952"/>
                <a:gd name="connsiteX40" fmla="*/ 2358518 w 6165203"/>
                <a:gd name="connsiteY40" fmla="*/ 381137 h 1145952"/>
                <a:gd name="connsiteX41" fmla="*/ 2495833 w 6165203"/>
                <a:gd name="connsiteY41" fmla="*/ 381137 h 1145952"/>
                <a:gd name="connsiteX42" fmla="*/ 2495833 w 6165203"/>
                <a:gd name="connsiteY42" fmla="*/ 412899 h 1145952"/>
                <a:gd name="connsiteX43" fmla="*/ 2495833 w 6165203"/>
                <a:gd name="connsiteY43" fmla="*/ 420521 h 1145952"/>
                <a:gd name="connsiteX44" fmla="*/ 2680192 w 6165203"/>
                <a:gd name="connsiteY44" fmla="*/ 420521 h 1145952"/>
                <a:gd name="connsiteX45" fmla="*/ 2715792 w 6165203"/>
                <a:gd name="connsiteY45" fmla="*/ 420521 h 1145952"/>
                <a:gd name="connsiteX46" fmla="*/ 2715792 w 6165203"/>
                <a:gd name="connsiteY46" fmla="*/ 433226 h 1145952"/>
                <a:gd name="connsiteX47" fmla="*/ 2934479 w 6165203"/>
                <a:gd name="connsiteY47" fmla="*/ 433226 h 1145952"/>
                <a:gd name="connsiteX48" fmla="*/ 2934479 w 6165203"/>
                <a:gd name="connsiteY48" fmla="*/ 458635 h 1145952"/>
                <a:gd name="connsiteX49" fmla="*/ 2978980 w 6165203"/>
                <a:gd name="connsiteY49" fmla="*/ 458635 h 1145952"/>
                <a:gd name="connsiteX50" fmla="*/ 2978980 w 6165203"/>
                <a:gd name="connsiteY50" fmla="*/ 472610 h 1145952"/>
                <a:gd name="connsiteX51" fmla="*/ 3146810 w 6165203"/>
                <a:gd name="connsiteY51" fmla="*/ 472610 h 1145952"/>
                <a:gd name="connsiteX52" fmla="*/ 3146810 w 6165203"/>
                <a:gd name="connsiteY52" fmla="*/ 508183 h 1145952"/>
                <a:gd name="connsiteX53" fmla="*/ 3380754 w 6165203"/>
                <a:gd name="connsiteY53" fmla="*/ 508183 h 1145952"/>
                <a:gd name="connsiteX54" fmla="*/ 3380754 w 6165203"/>
                <a:gd name="connsiteY54" fmla="*/ 527240 h 1145952"/>
                <a:gd name="connsiteX55" fmla="*/ 3525698 w 6165203"/>
                <a:gd name="connsiteY55" fmla="*/ 527240 h 1145952"/>
                <a:gd name="connsiteX56" fmla="*/ 3525698 w 6165203"/>
                <a:gd name="connsiteY56" fmla="*/ 559001 h 1145952"/>
                <a:gd name="connsiteX57" fmla="*/ 3540955 w 6165203"/>
                <a:gd name="connsiteY57" fmla="*/ 559001 h 1145952"/>
                <a:gd name="connsiteX58" fmla="*/ 3540955 w 6165203"/>
                <a:gd name="connsiteY58" fmla="*/ 584410 h 1145952"/>
                <a:gd name="connsiteX59" fmla="*/ 3557484 w 6165203"/>
                <a:gd name="connsiteY59" fmla="*/ 584410 h 1145952"/>
                <a:gd name="connsiteX60" fmla="*/ 3557484 w 6165203"/>
                <a:gd name="connsiteY60" fmla="*/ 597115 h 1145952"/>
                <a:gd name="connsiteX61" fmla="*/ 3679542 w 6165203"/>
                <a:gd name="connsiteY61" fmla="*/ 597115 h 1145952"/>
                <a:gd name="connsiteX62" fmla="*/ 3895687 w 6165203"/>
                <a:gd name="connsiteY62" fmla="*/ 597115 h 1145952"/>
                <a:gd name="connsiteX63" fmla="*/ 3895687 w 6165203"/>
                <a:gd name="connsiteY63" fmla="*/ 618713 h 1145952"/>
                <a:gd name="connsiteX64" fmla="*/ 3921115 w 6165203"/>
                <a:gd name="connsiteY64" fmla="*/ 618713 h 1145952"/>
                <a:gd name="connsiteX65" fmla="*/ 3921115 w 6165203"/>
                <a:gd name="connsiteY65" fmla="*/ 655556 h 1145952"/>
                <a:gd name="connsiteX66" fmla="*/ 3945273 w 6165203"/>
                <a:gd name="connsiteY66" fmla="*/ 655556 h 1145952"/>
                <a:gd name="connsiteX67" fmla="*/ 3945273 w 6165203"/>
                <a:gd name="connsiteY67" fmla="*/ 673342 h 1145952"/>
                <a:gd name="connsiteX68" fmla="*/ 4091488 w 6165203"/>
                <a:gd name="connsiteY68" fmla="*/ 673342 h 1145952"/>
                <a:gd name="connsiteX69" fmla="*/ 4218632 w 6165203"/>
                <a:gd name="connsiteY69" fmla="*/ 673342 h 1145952"/>
                <a:gd name="connsiteX70" fmla="*/ 4218632 w 6165203"/>
                <a:gd name="connsiteY70" fmla="*/ 692399 h 1145952"/>
                <a:gd name="connsiteX71" fmla="*/ 4278390 w 6165203"/>
                <a:gd name="connsiteY71" fmla="*/ 692399 h 1145952"/>
                <a:gd name="connsiteX72" fmla="*/ 4278390 w 6165203"/>
                <a:gd name="connsiteY72" fmla="*/ 734324 h 1145952"/>
                <a:gd name="connsiteX73" fmla="*/ 4347047 w 6165203"/>
                <a:gd name="connsiteY73" fmla="*/ 734324 h 1145952"/>
                <a:gd name="connsiteX74" fmla="*/ 4347047 w 6165203"/>
                <a:gd name="connsiteY74" fmla="*/ 748299 h 1145952"/>
                <a:gd name="connsiteX75" fmla="*/ 4385190 w 6165203"/>
                <a:gd name="connsiteY75" fmla="*/ 748299 h 1145952"/>
                <a:gd name="connsiteX76" fmla="*/ 4396633 w 6165203"/>
                <a:gd name="connsiteY76" fmla="*/ 748299 h 1145952"/>
                <a:gd name="connsiteX77" fmla="*/ 4396633 w 6165203"/>
                <a:gd name="connsiteY77" fmla="*/ 771168 h 1145952"/>
                <a:gd name="connsiteX78" fmla="*/ 4413162 w 6165203"/>
                <a:gd name="connsiteY78" fmla="*/ 771168 h 1145952"/>
                <a:gd name="connsiteX79" fmla="*/ 4413162 w 6165203"/>
                <a:gd name="connsiteY79" fmla="*/ 788954 h 1145952"/>
                <a:gd name="connsiteX80" fmla="*/ 4522506 w 6165203"/>
                <a:gd name="connsiteY80" fmla="*/ 788954 h 1145952"/>
                <a:gd name="connsiteX81" fmla="*/ 4608964 w 6165203"/>
                <a:gd name="connsiteY81" fmla="*/ 788954 h 1145952"/>
                <a:gd name="connsiteX82" fmla="*/ 4608964 w 6165203"/>
                <a:gd name="connsiteY82" fmla="*/ 808011 h 1145952"/>
                <a:gd name="connsiteX83" fmla="*/ 4691607 w 6165203"/>
                <a:gd name="connsiteY83" fmla="*/ 808011 h 1145952"/>
                <a:gd name="connsiteX84" fmla="*/ 4691607 w 6165203"/>
                <a:gd name="connsiteY84" fmla="*/ 828338 h 1145952"/>
                <a:gd name="connsiteX85" fmla="*/ 4742465 w 6165203"/>
                <a:gd name="connsiteY85" fmla="*/ 828338 h 1145952"/>
                <a:gd name="connsiteX86" fmla="*/ 4742465 w 6165203"/>
                <a:gd name="connsiteY86" fmla="*/ 844854 h 1145952"/>
                <a:gd name="connsiteX87" fmla="*/ 4758993 w 6165203"/>
                <a:gd name="connsiteY87" fmla="*/ 844854 h 1145952"/>
                <a:gd name="connsiteX88" fmla="*/ 4758993 w 6165203"/>
                <a:gd name="connsiteY88" fmla="*/ 870263 h 1145952"/>
                <a:gd name="connsiteX89" fmla="*/ 4872151 w 6165203"/>
                <a:gd name="connsiteY89" fmla="*/ 870263 h 1145952"/>
                <a:gd name="connsiteX90" fmla="*/ 4872151 w 6165203"/>
                <a:gd name="connsiteY90" fmla="*/ 889320 h 1145952"/>
                <a:gd name="connsiteX91" fmla="*/ 4967509 w 6165203"/>
                <a:gd name="connsiteY91" fmla="*/ 889320 h 1145952"/>
                <a:gd name="connsiteX92" fmla="*/ 4967509 w 6165203"/>
                <a:gd name="connsiteY92" fmla="*/ 909647 h 1145952"/>
                <a:gd name="connsiteX93" fmla="*/ 5076853 w 6165203"/>
                <a:gd name="connsiteY93" fmla="*/ 909647 h 1145952"/>
                <a:gd name="connsiteX94" fmla="*/ 5076853 w 6165203"/>
                <a:gd name="connsiteY94" fmla="*/ 973170 h 1145952"/>
                <a:gd name="connsiteX95" fmla="*/ 5229425 w 6165203"/>
                <a:gd name="connsiteY95" fmla="*/ 973170 h 1145952"/>
                <a:gd name="connsiteX96" fmla="*/ 5415055 w 6165203"/>
                <a:gd name="connsiteY96" fmla="*/ 973170 h 1145952"/>
                <a:gd name="connsiteX97" fmla="*/ 5415055 w 6165203"/>
                <a:gd name="connsiteY97" fmla="*/ 1004932 h 1145952"/>
                <a:gd name="connsiteX98" fmla="*/ 5683329 w 6165203"/>
                <a:gd name="connsiteY98" fmla="*/ 1004932 h 1145952"/>
                <a:gd name="connsiteX99" fmla="*/ 5683329 w 6165203"/>
                <a:gd name="connsiteY99" fmla="*/ 1079889 h 1145952"/>
                <a:gd name="connsiteX100" fmla="*/ 5690957 w 6165203"/>
                <a:gd name="connsiteY100" fmla="*/ 1079889 h 1145952"/>
                <a:gd name="connsiteX101" fmla="*/ 5690957 w 6165203"/>
                <a:gd name="connsiteY101" fmla="*/ 1145952 h 1145952"/>
                <a:gd name="connsiteX102" fmla="*/ 5964317 w 6165203"/>
                <a:gd name="connsiteY102" fmla="*/ 1145952 h 1145952"/>
                <a:gd name="connsiteX103" fmla="*/ 6165204 w 6165203"/>
                <a:gd name="connsiteY103" fmla="*/ 1145952 h 114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165203" h="1145952">
                  <a:moveTo>
                    <a:pt x="0" y="0"/>
                  </a:moveTo>
                  <a:lnTo>
                    <a:pt x="86458" y="0"/>
                  </a:lnTo>
                  <a:lnTo>
                    <a:pt x="86458" y="34302"/>
                  </a:lnTo>
                  <a:lnTo>
                    <a:pt x="142401" y="34302"/>
                  </a:lnTo>
                  <a:lnTo>
                    <a:pt x="142401" y="68605"/>
                  </a:lnTo>
                  <a:lnTo>
                    <a:pt x="194530" y="68605"/>
                  </a:lnTo>
                  <a:lnTo>
                    <a:pt x="194530" y="83850"/>
                  </a:lnTo>
                  <a:lnTo>
                    <a:pt x="307688" y="83850"/>
                  </a:lnTo>
                  <a:lnTo>
                    <a:pt x="307688" y="99096"/>
                  </a:lnTo>
                  <a:lnTo>
                    <a:pt x="561976" y="99096"/>
                  </a:lnTo>
                  <a:lnTo>
                    <a:pt x="561976" y="114341"/>
                  </a:lnTo>
                  <a:lnTo>
                    <a:pt x="589947" y="114341"/>
                  </a:lnTo>
                  <a:lnTo>
                    <a:pt x="589947" y="135939"/>
                  </a:lnTo>
                  <a:lnTo>
                    <a:pt x="626819" y="135939"/>
                  </a:lnTo>
                  <a:lnTo>
                    <a:pt x="626819" y="152455"/>
                  </a:lnTo>
                  <a:lnTo>
                    <a:pt x="827706" y="152455"/>
                  </a:lnTo>
                  <a:lnTo>
                    <a:pt x="971379" y="152455"/>
                  </a:lnTo>
                  <a:lnTo>
                    <a:pt x="971379" y="170241"/>
                  </a:lnTo>
                  <a:lnTo>
                    <a:pt x="1151923" y="170241"/>
                  </a:lnTo>
                  <a:lnTo>
                    <a:pt x="1151923" y="188028"/>
                  </a:lnTo>
                  <a:lnTo>
                    <a:pt x="1176080" y="188028"/>
                  </a:lnTo>
                  <a:lnTo>
                    <a:pt x="1176080" y="205814"/>
                  </a:lnTo>
                  <a:lnTo>
                    <a:pt x="1337553" y="205814"/>
                  </a:lnTo>
                  <a:lnTo>
                    <a:pt x="1337553" y="226141"/>
                  </a:lnTo>
                  <a:lnTo>
                    <a:pt x="1357896" y="226141"/>
                  </a:lnTo>
                  <a:lnTo>
                    <a:pt x="1357896" y="243928"/>
                  </a:lnTo>
                  <a:lnTo>
                    <a:pt x="1516826" y="243928"/>
                  </a:lnTo>
                  <a:lnTo>
                    <a:pt x="1703727" y="243928"/>
                  </a:lnTo>
                  <a:lnTo>
                    <a:pt x="1703727" y="261714"/>
                  </a:lnTo>
                  <a:lnTo>
                    <a:pt x="1738056" y="261714"/>
                  </a:lnTo>
                  <a:lnTo>
                    <a:pt x="1738056" y="276960"/>
                  </a:lnTo>
                  <a:lnTo>
                    <a:pt x="1782556" y="276960"/>
                  </a:lnTo>
                  <a:lnTo>
                    <a:pt x="1782556" y="292205"/>
                  </a:lnTo>
                  <a:lnTo>
                    <a:pt x="1965644" y="292205"/>
                  </a:lnTo>
                  <a:lnTo>
                    <a:pt x="1965644" y="311262"/>
                  </a:lnTo>
                  <a:lnTo>
                    <a:pt x="2001244" y="311262"/>
                  </a:lnTo>
                  <a:lnTo>
                    <a:pt x="2001244" y="323967"/>
                  </a:lnTo>
                  <a:lnTo>
                    <a:pt x="2146188" y="323967"/>
                  </a:lnTo>
                  <a:lnTo>
                    <a:pt x="2146188" y="345564"/>
                  </a:lnTo>
                  <a:lnTo>
                    <a:pt x="2358518" y="345564"/>
                  </a:lnTo>
                  <a:lnTo>
                    <a:pt x="2358518" y="381137"/>
                  </a:lnTo>
                  <a:lnTo>
                    <a:pt x="2495833" y="381137"/>
                  </a:lnTo>
                  <a:lnTo>
                    <a:pt x="2495833" y="412899"/>
                  </a:lnTo>
                  <a:lnTo>
                    <a:pt x="2495833" y="420521"/>
                  </a:lnTo>
                  <a:lnTo>
                    <a:pt x="2680192" y="420521"/>
                  </a:lnTo>
                  <a:lnTo>
                    <a:pt x="2715792" y="420521"/>
                  </a:lnTo>
                  <a:lnTo>
                    <a:pt x="2715792" y="433226"/>
                  </a:lnTo>
                  <a:lnTo>
                    <a:pt x="2934479" y="433226"/>
                  </a:lnTo>
                  <a:lnTo>
                    <a:pt x="2934479" y="458635"/>
                  </a:lnTo>
                  <a:lnTo>
                    <a:pt x="2978980" y="458635"/>
                  </a:lnTo>
                  <a:lnTo>
                    <a:pt x="2978980" y="472610"/>
                  </a:lnTo>
                  <a:lnTo>
                    <a:pt x="3146810" y="472610"/>
                  </a:lnTo>
                  <a:lnTo>
                    <a:pt x="3146810" y="508183"/>
                  </a:lnTo>
                  <a:lnTo>
                    <a:pt x="3380754" y="508183"/>
                  </a:lnTo>
                  <a:lnTo>
                    <a:pt x="3380754" y="527240"/>
                  </a:lnTo>
                  <a:lnTo>
                    <a:pt x="3525698" y="527240"/>
                  </a:lnTo>
                  <a:lnTo>
                    <a:pt x="3525698" y="559001"/>
                  </a:lnTo>
                  <a:lnTo>
                    <a:pt x="3540955" y="559001"/>
                  </a:lnTo>
                  <a:lnTo>
                    <a:pt x="3540955" y="584410"/>
                  </a:lnTo>
                  <a:lnTo>
                    <a:pt x="3557484" y="584410"/>
                  </a:lnTo>
                  <a:lnTo>
                    <a:pt x="3557484" y="597115"/>
                  </a:lnTo>
                  <a:lnTo>
                    <a:pt x="3679542" y="597115"/>
                  </a:lnTo>
                  <a:lnTo>
                    <a:pt x="3895687" y="597115"/>
                  </a:lnTo>
                  <a:lnTo>
                    <a:pt x="3895687" y="618713"/>
                  </a:lnTo>
                  <a:lnTo>
                    <a:pt x="3921115" y="618713"/>
                  </a:lnTo>
                  <a:lnTo>
                    <a:pt x="3921115" y="655556"/>
                  </a:lnTo>
                  <a:lnTo>
                    <a:pt x="3945273" y="655556"/>
                  </a:lnTo>
                  <a:lnTo>
                    <a:pt x="3945273" y="673342"/>
                  </a:lnTo>
                  <a:lnTo>
                    <a:pt x="4091488" y="673342"/>
                  </a:lnTo>
                  <a:lnTo>
                    <a:pt x="4218632" y="673342"/>
                  </a:lnTo>
                  <a:lnTo>
                    <a:pt x="4218632" y="692399"/>
                  </a:lnTo>
                  <a:lnTo>
                    <a:pt x="4278390" y="692399"/>
                  </a:lnTo>
                  <a:lnTo>
                    <a:pt x="4278390" y="734324"/>
                  </a:lnTo>
                  <a:lnTo>
                    <a:pt x="4347047" y="734324"/>
                  </a:lnTo>
                  <a:lnTo>
                    <a:pt x="4347047" y="748299"/>
                  </a:lnTo>
                  <a:lnTo>
                    <a:pt x="4385190" y="748299"/>
                  </a:lnTo>
                  <a:lnTo>
                    <a:pt x="4396633" y="748299"/>
                  </a:lnTo>
                  <a:lnTo>
                    <a:pt x="4396633" y="771168"/>
                  </a:lnTo>
                  <a:lnTo>
                    <a:pt x="4413162" y="771168"/>
                  </a:lnTo>
                  <a:lnTo>
                    <a:pt x="4413162" y="788954"/>
                  </a:lnTo>
                  <a:lnTo>
                    <a:pt x="4522506" y="788954"/>
                  </a:lnTo>
                  <a:lnTo>
                    <a:pt x="4608964" y="788954"/>
                  </a:lnTo>
                  <a:lnTo>
                    <a:pt x="4608964" y="808011"/>
                  </a:lnTo>
                  <a:lnTo>
                    <a:pt x="4691607" y="808011"/>
                  </a:lnTo>
                  <a:lnTo>
                    <a:pt x="4691607" y="828338"/>
                  </a:lnTo>
                  <a:lnTo>
                    <a:pt x="4742465" y="828338"/>
                  </a:lnTo>
                  <a:lnTo>
                    <a:pt x="4742465" y="844854"/>
                  </a:lnTo>
                  <a:lnTo>
                    <a:pt x="4758993" y="844854"/>
                  </a:lnTo>
                  <a:lnTo>
                    <a:pt x="4758993" y="870263"/>
                  </a:lnTo>
                  <a:lnTo>
                    <a:pt x="4872151" y="870263"/>
                  </a:lnTo>
                  <a:lnTo>
                    <a:pt x="4872151" y="889320"/>
                  </a:lnTo>
                  <a:lnTo>
                    <a:pt x="4967509" y="889320"/>
                  </a:lnTo>
                  <a:lnTo>
                    <a:pt x="4967509" y="909647"/>
                  </a:lnTo>
                  <a:lnTo>
                    <a:pt x="5076853" y="909647"/>
                  </a:lnTo>
                  <a:lnTo>
                    <a:pt x="5076853" y="973170"/>
                  </a:lnTo>
                  <a:lnTo>
                    <a:pt x="5229425" y="973170"/>
                  </a:lnTo>
                  <a:lnTo>
                    <a:pt x="5415055" y="973170"/>
                  </a:lnTo>
                  <a:lnTo>
                    <a:pt x="5415055" y="1004932"/>
                  </a:lnTo>
                  <a:lnTo>
                    <a:pt x="5683329" y="1004932"/>
                  </a:lnTo>
                  <a:lnTo>
                    <a:pt x="5683329" y="1079889"/>
                  </a:lnTo>
                  <a:lnTo>
                    <a:pt x="5690957" y="1079889"/>
                  </a:lnTo>
                  <a:lnTo>
                    <a:pt x="5690957" y="1145952"/>
                  </a:lnTo>
                  <a:lnTo>
                    <a:pt x="5964317" y="1145952"/>
                  </a:lnTo>
                  <a:lnTo>
                    <a:pt x="6165204" y="1145952"/>
                  </a:lnTo>
                </a:path>
              </a:pathLst>
            </a:custGeom>
            <a:noFill/>
            <a:ln w="12700" cap="flat">
              <a:solidFill>
                <a:srgbClr val="8D1D58"/>
              </a:solidFill>
              <a:custDash>
                <a:ds d="0" sp="0"/>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4075" name="Graphic 4011">
              <a:extLst>
                <a:ext uri="{FF2B5EF4-FFF2-40B4-BE49-F238E27FC236}">
                  <a16:creationId xmlns:a16="http://schemas.microsoft.com/office/drawing/2014/main" id="{1E7FC991-A179-A98F-FEDD-3E558F9F7507}"/>
                </a:ext>
              </a:extLst>
            </p:cNvPr>
            <p:cNvGrpSpPr/>
            <p:nvPr/>
          </p:nvGrpSpPr>
          <p:grpSpPr>
            <a:xfrm>
              <a:off x="1878290" y="624717"/>
              <a:ext cx="80100" cy="80038"/>
              <a:chOff x="1878290" y="624717"/>
              <a:chExt cx="80100" cy="80038"/>
            </a:xfrm>
          </p:grpSpPr>
          <p:sp>
            <p:nvSpPr>
              <p:cNvPr id="4076" name="Freeform 4075">
                <a:extLst>
                  <a:ext uri="{FF2B5EF4-FFF2-40B4-BE49-F238E27FC236}">
                    <a16:creationId xmlns:a16="http://schemas.microsoft.com/office/drawing/2014/main" id="{FF7ADE82-DBDE-6DA8-9473-5868937E9390}"/>
                  </a:ext>
                </a:extLst>
              </p:cNvPr>
              <p:cNvSpPr/>
              <p:nvPr/>
            </p:nvSpPr>
            <p:spPr>
              <a:xfrm>
                <a:off x="1917704" y="624717"/>
                <a:ext cx="12714" cy="80038"/>
              </a:xfrm>
              <a:custGeom>
                <a:avLst/>
                <a:gdLst>
                  <a:gd name="connsiteX0" fmla="*/ 29 w 12714"/>
                  <a:gd name="connsiteY0" fmla="*/ 8 h 80038"/>
                  <a:gd name="connsiteX1" fmla="*/ 29 w 12714"/>
                  <a:gd name="connsiteY1" fmla="*/ 80047 h 80038"/>
                </a:gdLst>
                <a:ahLst/>
                <a:cxnLst>
                  <a:cxn ang="0">
                    <a:pos x="connsiteX0" y="connsiteY0"/>
                  </a:cxn>
                  <a:cxn ang="0">
                    <a:pos x="connsiteX1" y="connsiteY1"/>
                  </a:cxn>
                </a:cxnLst>
                <a:rect l="l" t="t" r="r" b="b"/>
                <a:pathLst>
                  <a:path w="12714" h="80038">
                    <a:moveTo>
                      <a:pt x="29" y="8"/>
                    </a:moveTo>
                    <a:lnTo>
                      <a:pt x="29" y="80047"/>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77" name="Freeform 4076">
                <a:extLst>
                  <a:ext uri="{FF2B5EF4-FFF2-40B4-BE49-F238E27FC236}">
                    <a16:creationId xmlns:a16="http://schemas.microsoft.com/office/drawing/2014/main" id="{F2C8AD76-BC68-6284-8C74-FEBBBAA2C376}"/>
                  </a:ext>
                </a:extLst>
              </p:cNvPr>
              <p:cNvSpPr/>
              <p:nvPr/>
            </p:nvSpPr>
            <p:spPr>
              <a:xfrm>
                <a:off x="1878290" y="664101"/>
                <a:ext cx="80100" cy="12704"/>
              </a:xfrm>
              <a:custGeom>
                <a:avLst/>
                <a:gdLst>
                  <a:gd name="connsiteX0" fmla="*/ 80129 w 80100"/>
                  <a:gd name="connsiteY0" fmla="*/ 8 h 12704"/>
                  <a:gd name="connsiteX1" fmla="*/ 29 w 80100"/>
                  <a:gd name="connsiteY1" fmla="*/ 8 h 12704"/>
                </a:gdLst>
                <a:ahLst/>
                <a:cxnLst>
                  <a:cxn ang="0">
                    <a:pos x="connsiteX0" y="connsiteY0"/>
                  </a:cxn>
                  <a:cxn ang="0">
                    <a:pos x="connsiteX1" y="connsiteY1"/>
                  </a:cxn>
                </a:cxnLst>
                <a:rect l="l" t="t" r="r" b="b"/>
                <a:pathLst>
                  <a:path w="80100" h="12704">
                    <a:moveTo>
                      <a:pt x="80129" y="8"/>
                    </a:moveTo>
                    <a:lnTo>
                      <a:pt x="29" y="8"/>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78" name="Graphic 4011">
              <a:extLst>
                <a:ext uri="{FF2B5EF4-FFF2-40B4-BE49-F238E27FC236}">
                  <a16:creationId xmlns:a16="http://schemas.microsoft.com/office/drawing/2014/main" id="{1D5D0A85-D647-31E4-E0DE-FA97629A3D91}"/>
                </a:ext>
              </a:extLst>
            </p:cNvPr>
            <p:cNvGrpSpPr/>
            <p:nvPr/>
          </p:nvGrpSpPr>
          <p:grpSpPr>
            <a:xfrm>
              <a:off x="1897361" y="631069"/>
              <a:ext cx="80100" cy="80038"/>
              <a:chOff x="1897361" y="631069"/>
              <a:chExt cx="80100" cy="80038"/>
            </a:xfrm>
          </p:grpSpPr>
          <p:sp>
            <p:nvSpPr>
              <p:cNvPr id="4079" name="Freeform 4078">
                <a:extLst>
                  <a:ext uri="{FF2B5EF4-FFF2-40B4-BE49-F238E27FC236}">
                    <a16:creationId xmlns:a16="http://schemas.microsoft.com/office/drawing/2014/main" id="{CB5AD754-9C76-C189-61C7-5B7971D72A69}"/>
                  </a:ext>
                </a:extLst>
              </p:cNvPr>
              <p:cNvSpPr/>
              <p:nvPr/>
            </p:nvSpPr>
            <p:spPr>
              <a:xfrm>
                <a:off x="1936776" y="631069"/>
                <a:ext cx="12714" cy="80038"/>
              </a:xfrm>
              <a:custGeom>
                <a:avLst/>
                <a:gdLst>
                  <a:gd name="connsiteX0" fmla="*/ 30 w 12714"/>
                  <a:gd name="connsiteY0" fmla="*/ 8 h 80038"/>
                  <a:gd name="connsiteX1" fmla="*/ 30 w 12714"/>
                  <a:gd name="connsiteY1" fmla="*/ 80047 h 80038"/>
                </a:gdLst>
                <a:ahLst/>
                <a:cxnLst>
                  <a:cxn ang="0">
                    <a:pos x="connsiteX0" y="connsiteY0"/>
                  </a:cxn>
                  <a:cxn ang="0">
                    <a:pos x="connsiteX1" y="connsiteY1"/>
                  </a:cxn>
                </a:cxnLst>
                <a:rect l="l" t="t" r="r" b="b"/>
                <a:pathLst>
                  <a:path w="12714" h="80038">
                    <a:moveTo>
                      <a:pt x="30" y="8"/>
                    </a:moveTo>
                    <a:lnTo>
                      <a:pt x="30" y="80047"/>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80" name="Freeform 4079">
                <a:extLst>
                  <a:ext uri="{FF2B5EF4-FFF2-40B4-BE49-F238E27FC236}">
                    <a16:creationId xmlns:a16="http://schemas.microsoft.com/office/drawing/2014/main" id="{801BDD7E-7410-C7EE-4A6A-BB2EACB7F5FE}"/>
                  </a:ext>
                </a:extLst>
              </p:cNvPr>
              <p:cNvSpPr/>
              <p:nvPr/>
            </p:nvSpPr>
            <p:spPr>
              <a:xfrm>
                <a:off x="1897361" y="670454"/>
                <a:ext cx="80100" cy="12704"/>
              </a:xfrm>
              <a:custGeom>
                <a:avLst/>
                <a:gdLst>
                  <a:gd name="connsiteX0" fmla="*/ 80131 w 80100"/>
                  <a:gd name="connsiteY0" fmla="*/ 8 h 12704"/>
                  <a:gd name="connsiteX1" fmla="*/ 30 w 80100"/>
                  <a:gd name="connsiteY1" fmla="*/ 8 h 12704"/>
                </a:gdLst>
                <a:ahLst/>
                <a:cxnLst>
                  <a:cxn ang="0">
                    <a:pos x="connsiteX0" y="connsiteY0"/>
                  </a:cxn>
                  <a:cxn ang="0">
                    <a:pos x="connsiteX1" y="connsiteY1"/>
                  </a:cxn>
                </a:cxnLst>
                <a:rect l="l" t="t" r="r" b="b"/>
                <a:pathLst>
                  <a:path w="80100" h="12704">
                    <a:moveTo>
                      <a:pt x="80131" y="8"/>
                    </a:moveTo>
                    <a:lnTo>
                      <a:pt x="30" y="8"/>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81" name="Graphic 4011">
              <a:extLst>
                <a:ext uri="{FF2B5EF4-FFF2-40B4-BE49-F238E27FC236}">
                  <a16:creationId xmlns:a16="http://schemas.microsoft.com/office/drawing/2014/main" id="{54B7AB82-F940-7D0E-CCFE-84CCDAC6E1CF}"/>
                </a:ext>
              </a:extLst>
            </p:cNvPr>
            <p:cNvGrpSpPr/>
            <p:nvPr/>
          </p:nvGrpSpPr>
          <p:grpSpPr>
            <a:xfrm>
              <a:off x="1917704" y="646315"/>
              <a:ext cx="80100" cy="80038"/>
              <a:chOff x="1917704" y="646315"/>
              <a:chExt cx="80100" cy="80038"/>
            </a:xfrm>
          </p:grpSpPr>
          <p:sp>
            <p:nvSpPr>
              <p:cNvPr id="4082" name="Freeform 4081">
                <a:extLst>
                  <a:ext uri="{FF2B5EF4-FFF2-40B4-BE49-F238E27FC236}">
                    <a16:creationId xmlns:a16="http://schemas.microsoft.com/office/drawing/2014/main" id="{51704E38-3EF9-015D-9479-6BA46EE838F6}"/>
                  </a:ext>
                </a:extLst>
              </p:cNvPr>
              <p:cNvSpPr/>
              <p:nvPr/>
            </p:nvSpPr>
            <p:spPr>
              <a:xfrm>
                <a:off x="1957119" y="646315"/>
                <a:ext cx="12714" cy="80038"/>
              </a:xfrm>
              <a:custGeom>
                <a:avLst/>
                <a:gdLst>
                  <a:gd name="connsiteX0" fmla="*/ 32 w 12714"/>
                  <a:gd name="connsiteY0" fmla="*/ 10 h 80038"/>
                  <a:gd name="connsiteX1" fmla="*/ 32 w 12714"/>
                  <a:gd name="connsiteY1" fmla="*/ 80048 h 80038"/>
                </a:gdLst>
                <a:ahLst/>
                <a:cxnLst>
                  <a:cxn ang="0">
                    <a:pos x="connsiteX0" y="connsiteY0"/>
                  </a:cxn>
                  <a:cxn ang="0">
                    <a:pos x="connsiteX1" y="connsiteY1"/>
                  </a:cxn>
                </a:cxnLst>
                <a:rect l="l" t="t" r="r" b="b"/>
                <a:pathLst>
                  <a:path w="12714" h="80038">
                    <a:moveTo>
                      <a:pt x="32" y="10"/>
                    </a:moveTo>
                    <a:lnTo>
                      <a:pt x="32" y="80048"/>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83" name="Freeform 4082">
                <a:extLst>
                  <a:ext uri="{FF2B5EF4-FFF2-40B4-BE49-F238E27FC236}">
                    <a16:creationId xmlns:a16="http://schemas.microsoft.com/office/drawing/2014/main" id="{45E8C3E3-F126-1B18-F99C-D4D43FD64CA0}"/>
                  </a:ext>
                </a:extLst>
              </p:cNvPr>
              <p:cNvSpPr/>
              <p:nvPr/>
            </p:nvSpPr>
            <p:spPr>
              <a:xfrm>
                <a:off x="1917704" y="685699"/>
                <a:ext cx="80100" cy="12704"/>
              </a:xfrm>
              <a:custGeom>
                <a:avLst/>
                <a:gdLst>
                  <a:gd name="connsiteX0" fmla="*/ 80133 w 80100"/>
                  <a:gd name="connsiteY0" fmla="*/ 9 h 12704"/>
                  <a:gd name="connsiteX1" fmla="*/ 32 w 80100"/>
                  <a:gd name="connsiteY1" fmla="*/ 9 h 12704"/>
                </a:gdLst>
                <a:ahLst/>
                <a:cxnLst>
                  <a:cxn ang="0">
                    <a:pos x="connsiteX0" y="connsiteY0"/>
                  </a:cxn>
                  <a:cxn ang="0">
                    <a:pos x="connsiteX1" y="connsiteY1"/>
                  </a:cxn>
                </a:cxnLst>
                <a:rect l="l" t="t" r="r" b="b"/>
                <a:pathLst>
                  <a:path w="80100" h="12704">
                    <a:moveTo>
                      <a:pt x="80133" y="9"/>
                    </a:moveTo>
                    <a:lnTo>
                      <a:pt x="32" y="9"/>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84" name="Graphic 4011">
              <a:extLst>
                <a:ext uri="{FF2B5EF4-FFF2-40B4-BE49-F238E27FC236}">
                  <a16:creationId xmlns:a16="http://schemas.microsoft.com/office/drawing/2014/main" id="{528EB55B-605E-D2E1-D556-3B1045D7F0EA}"/>
                </a:ext>
              </a:extLst>
            </p:cNvPr>
            <p:cNvGrpSpPr/>
            <p:nvPr/>
          </p:nvGrpSpPr>
          <p:grpSpPr>
            <a:xfrm>
              <a:off x="1977462" y="664101"/>
              <a:ext cx="80100" cy="80038"/>
              <a:chOff x="1977462" y="664101"/>
              <a:chExt cx="80100" cy="80038"/>
            </a:xfrm>
          </p:grpSpPr>
          <p:sp>
            <p:nvSpPr>
              <p:cNvPr id="4085" name="Freeform 4084">
                <a:extLst>
                  <a:ext uri="{FF2B5EF4-FFF2-40B4-BE49-F238E27FC236}">
                    <a16:creationId xmlns:a16="http://schemas.microsoft.com/office/drawing/2014/main" id="{63517C86-1C19-7A42-598A-11AC9A474284}"/>
                  </a:ext>
                </a:extLst>
              </p:cNvPr>
              <p:cNvSpPr/>
              <p:nvPr/>
            </p:nvSpPr>
            <p:spPr>
              <a:xfrm>
                <a:off x="2016876" y="664101"/>
                <a:ext cx="12714" cy="80038"/>
              </a:xfrm>
              <a:custGeom>
                <a:avLst/>
                <a:gdLst>
                  <a:gd name="connsiteX0" fmla="*/ 37 w 12714"/>
                  <a:gd name="connsiteY0" fmla="*/ 11 h 80038"/>
                  <a:gd name="connsiteX1" fmla="*/ 37 w 12714"/>
                  <a:gd name="connsiteY1" fmla="*/ 80050 h 80038"/>
                </a:gdLst>
                <a:ahLst/>
                <a:cxnLst>
                  <a:cxn ang="0">
                    <a:pos x="connsiteX0" y="connsiteY0"/>
                  </a:cxn>
                  <a:cxn ang="0">
                    <a:pos x="connsiteX1" y="connsiteY1"/>
                  </a:cxn>
                </a:cxnLst>
                <a:rect l="l" t="t" r="r" b="b"/>
                <a:pathLst>
                  <a:path w="12714" h="80038">
                    <a:moveTo>
                      <a:pt x="37" y="11"/>
                    </a:moveTo>
                    <a:lnTo>
                      <a:pt x="37" y="8005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86" name="Freeform 4085">
                <a:extLst>
                  <a:ext uri="{FF2B5EF4-FFF2-40B4-BE49-F238E27FC236}">
                    <a16:creationId xmlns:a16="http://schemas.microsoft.com/office/drawing/2014/main" id="{2337271E-BFD9-EEEC-6FB4-492F9D8408E1}"/>
                  </a:ext>
                </a:extLst>
              </p:cNvPr>
              <p:cNvSpPr/>
              <p:nvPr/>
            </p:nvSpPr>
            <p:spPr>
              <a:xfrm>
                <a:off x="1977462" y="703486"/>
                <a:ext cx="80100" cy="12704"/>
              </a:xfrm>
              <a:custGeom>
                <a:avLst/>
                <a:gdLst>
                  <a:gd name="connsiteX0" fmla="*/ 80137 w 80100"/>
                  <a:gd name="connsiteY0" fmla="*/ 11 h 12704"/>
                  <a:gd name="connsiteX1" fmla="*/ 37 w 80100"/>
                  <a:gd name="connsiteY1" fmla="*/ 11 h 12704"/>
                </a:gdLst>
                <a:ahLst/>
                <a:cxnLst>
                  <a:cxn ang="0">
                    <a:pos x="connsiteX0" y="connsiteY0"/>
                  </a:cxn>
                  <a:cxn ang="0">
                    <a:pos x="connsiteX1" y="connsiteY1"/>
                  </a:cxn>
                </a:cxnLst>
                <a:rect l="l" t="t" r="r" b="b"/>
                <a:pathLst>
                  <a:path w="80100" h="12704">
                    <a:moveTo>
                      <a:pt x="80137" y="11"/>
                    </a:moveTo>
                    <a:lnTo>
                      <a:pt x="37" y="11"/>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87" name="Graphic 4011">
              <a:extLst>
                <a:ext uri="{FF2B5EF4-FFF2-40B4-BE49-F238E27FC236}">
                  <a16:creationId xmlns:a16="http://schemas.microsoft.com/office/drawing/2014/main" id="{70842417-3339-1698-CC5F-6468C2207987}"/>
                </a:ext>
              </a:extLst>
            </p:cNvPr>
            <p:cNvGrpSpPr/>
            <p:nvPr/>
          </p:nvGrpSpPr>
          <p:grpSpPr>
            <a:xfrm>
              <a:off x="2173263" y="697133"/>
              <a:ext cx="80100" cy="80038"/>
              <a:chOff x="2173263" y="697133"/>
              <a:chExt cx="80100" cy="80038"/>
            </a:xfrm>
          </p:grpSpPr>
          <p:sp>
            <p:nvSpPr>
              <p:cNvPr id="4088" name="Freeform 4087">
                <a:extLst>
                  <a:ext uri="{FF2B5EF4-FFF2-40B4-BE49-F238E27FC236}">
                    <a16:creationId xmlns:a16="http://schemas.microsoft.com/office/drawing/2014/main" id="{F5EE694D-2DEA-C574-94E3-883667FA91E8}"/>
                  </a:ext>
                </a:extLst>
              </p:cNvPr>
              <p:cNvSpPr/>
              <p:nvPr/>
            </p:nvSpPr>
            <p:spPr>
              <a:xfrm>
                <a:off x="2212678" y="697133"/>
                <a:ext cx="12714" cy="80038"/>
              </a:xfrm>
              <a:custGeom>
                <a:avLst/>
                <a:gdLst>
                  <a:gd name="connsiteX0" fmla="*/ 52 w 12714"/>
                  <a:gd name="connsiteY0" fmla="*/ 14 h 80038"/>
                  <a:gd name="connsiteX1" fmla="*/ 52 w 12714"/>
                  <a:gd name="connsiteY1" fmla="*/ 80052 h 80038"/>
                </a:gdLst>
                <a:ahLst/>
                <a:cxnLst>
                  <a:cxn ang="0">
                    <a:pos x="connsiteX0" y="connsiteY0"/>
                  </a:cxn>
                  <a:cxn ang="0">
                    <a:pos x="connsiteX1" y="connsiteY1"/>
                  </a:cxn>
                </a:cxnLst>
                <a:rect l="l" t="t" r="r" b="b"/>
                <a:pathLst>
                  <a:path w="12714" h="80038">
                    <a:moveTo>
                      <a:pt x="52" y="14"/>
                    </a:moveTo>
                    <a:lnTo>
                      <a:pt x="52" y="8005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89" name="Freeform 4088">
                <a:extLst>
                  <a:ext uri="{FF2B5EF4-FFF2-40B4-BE49-F238E27FC236}">
                    <a16:creationId xmlns:a16="http://schemas.microsoft.com/office/drawing/2014/main" id="{353E0F7C-A6B1-3EB3-0054-7AC5CF117E28}"/>
                  </a:ext>
                </a:extLst>
              </p:cNvPr>
              <p:cNvSpPr/>
              <p:nvPr/>
            </p:nvSpPr>
            <p:spPr>
              <a:xfrm>
                <a:off x="2173263" y="736517"/>
                <a:ext cx="80100" cy="12704"/>
              </a:xfrm>
              <a:custGeom>
                <a:avLst/>
                <a:gdLst>
                  <a:gd name="connsiteX0" fmla="*/ 80153 w 80100"/>
                  <a:gd name="connsiteY0" fmla="*/ 13 h 12704"/>
                  <a:gd name="connsiteX1" fmla="*/ 52 w 80100"/>
                  <a:gd name="connsiteY1" fmla="*/ 13 h 12704"/>
                </a:gdLst>
                <a:ahLst/>
                <a:cxnLst>
                  <a:cxn ang="0">
                    <a:pos x="connsiteX0" y="connsiteY0"/>
                  </a:cxn>
                  <a:cxn ang="0">
                    <a:pos x="connsiteX1" y="connsiteY1"/>
                  </a:cxn>
                </a:cxnLst>
                <a:rect l="l" t="t" r="r" b="b"/>
                <a:pathLst>
                  <a:path w="80100" h="12704">
                    <a:moveTo>
                      <a:pt x="80153" y="13"/>
                    </a:moveTo>
                    <a:lnTo>
                      <a:pt x="52" y="13"/>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90" name="Graphic 4011">
              <a:extLst>
                <a:ext uri="{FF2B5EF4-FFF2-40B4-BE49-F238E27FC236}">
                  <a16:creationId xmlns:a16="http://schemas.microsoft.com/office/drawing/2014/main" id="{15A33F43-6490-6D9C-520B-E3575C5C76D6}"/>
                </a:ext>
              </a:extLst>
            </p:cNvPr>
            <p:cNvGrpSpPr/>
            <p:nvPr/>
          </p:nvGrpSpPr>
          <p:grpSpPr>
            <a:xfrm>
              <a:off x="2291507" y="697133"/>
              <a:ext cx="80100" cy="80038"/>
              <a:chOff x="2291507" y="697133"/>
              <a:chExt cx="80100" cy="80038"/>
            </a:xfrm>
          </p:grpSpPr>
          <p:sp>
            <p:nvSpPr>
              <p:cNvPr id="4091" name="Freeform 4090">
                <a:extLst>
                  <a:ext uri="{FF2B5EF4-FFF2-40B4-BE49-F238E27FC236}">
                    <a16:creationId xmlns:a16="http://schemas.microsoft.com/office/drawing/2014/main" id="{880A089F-B4AB-EB99-2C73-222F2333AE7C}"/>
                  </a:ext>
                </a:extLst>
              </p:cNvPr>
              <p:cNvSpPr/>
              <p:nvPr/>
            </p:nvSpPr>
            <p:spPr>
              <a:xfrm>
                <a:off x="2330922" y="697133"/>
                <a:ext cx="12714" cy="80038"/>
              </a:xfrm>
              <a:custGeom>
                <a:avLst/>
                <a:gdLst>
                  <a:gd name="connsiteX0" fmla="*/ 61 w 12714"/>
                  <a:gd name="connsiteY0" fmla="*/ 14 h 80038"/>
                  <a:gd name="connsiteX1" fmla="*/ 61 w 12714"/>
                  <a:gd name="connsiteY1" fmla="*/ 80052 h 80038"/>
                </a:gdLst>
                <a:ahLst/>
                <a:cxnLst>
                  <a:cxn ang="0">
                    <a:pos x="connsiteX0" y="connsiteY0"/>
                  </a:cxn>
                  <a:cxn ang="0">
                    <a:pos x="connsiteX1" y="connsiteY1"/>
                  </a:cxn>
                </a:cxnLst>
                <a:rect l="l" t="t" r="r" b="b"/>
                <a:pathLst>
                  <a:path w="12714" h="80038">
                    <a:moveTo>
                      <a:pt x="61" y="14"/>
                    </a:moveTo>
                    <a:lnTo>
                      <a:pt x="61" y="8005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92" name="Freeform 4091">
                <a:extLst>
                  <a:ext uri="{FF2B5EF4-FFF2-40B4-BE49-F238E27FC236}">
                    <a16:creationId xmlns:a16="http://schemas.microsoft.com/office/drawing/2014/main" id="{AB69E79F-8FE1-AA28-8C9D-EC4574D01E48}"/>
                  </a:ext>
                </a:extLst>
              </p:cNvPr>
              <p:cNvSpPr/>
              <p:nvPr/>
            </p:nvSpPr>
            <p:spPr>
              <a:xfrm>
                <a:off x="2291507" y="736517"/>
                <a:ext cx="80100" cy="12704"/>
              </a:xfrm>
              <a:custGeom>
                <a:avLst/>
                <a:gdLst>
                  <a:gd name="connsiteX0" fmla="*/ 80162 w 80100"/>
                  <a:gd name="connsiteY0" fmla="*/ 13 h 12704"/>
                  <a:gd name="connsiteX1" fmla="*/ 61 w 80100"/>
                  <a:gd name="connsiteY1" fmla="*/ 13 h 12704"/>
                </a:gdLst>
                <a:ahLst/>
                <a:cxnLst>
                  <a:cxn ang="0">
                    <a:pos x="connsiteX0" y="connsiteY0"/>
                  </a:cxn>
                  <a:cxn ang="0">
                    <a:pos x="connsiteX1" y="connsiteY1"/>
                  </a:cxn>
                </a:cxnLst>
                <a:rect l="l" t="t" r="r" b="b"/>
                <a:pathLst>
                  <a:path w="80100" h="12704">
                    <a:moveTo>
                      <a:pt x="80162" y="13"/>
                    </a:moveTo>
                    <a:lnTo>
                      <a:pt x="61" y="13"/>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93" name="Graphic 4011">
              <a:extLst>
                <a:ext uri="{FF2B5EF4-FFF2-40B4-BE49-F238E27FC236}">
                  <a16:creationId xmlns:a16="http://schemas.microsoft.com/office/drawing/2014/main" id="{A66DEE73-9C67-644D-3863-96E188CD9A97}"/>
                </a:ext>
              </a:extLst>
            </p:cNvPr>
            <p:cNvGrpSpPr/>
            <p:nvPr/>
          </p:nvGrpSpPr>
          <p:grpSpPr>
            <a:xfrm>
              <a:off x="2370336" y="712379"/>
              <a:ext cx="80100" cy="80038"/>
              <a:chOff x="2370336" y="712379"/>
              <a:chExt cx="80100" cy="80038"/>
            </a:xfrm>
          </p:grpSpPr>
          <p:sp>
            <p:nvSpPr>
              <p:cNvPr id="4094" name="Freeform 4093">
                <a:extLst>
                  <a:ext uri="{FF2B5EF4-FFF2-40B4-BE49-F238E27FC236}">
                    <a16:creationId xmlns:a16="http://schemas.microsoft.com/office/drawing/2014/main" id="{34D79CE0-BF27-CCE8-7472-C4D389107259}"/>
                  </a:ext>
                </a:extLst>
              </p:cNvPr>
              <p:cNvSpPr/>
              <p:nvPr/>
            </p:nvSpPr>
            <p:spPr>
              <a:xfrm>
                <a:off x="2409751" y="712379"/>
                <a:ext cx="12714" cy="80038"/>
              </a:xfrm>
              <a:custGeom>
                <a:avLst/>
                <a:gdLst>
                  <a:gd name="connsiteX0" fmla="*/ 67 w 12714"/>
                  <a:gd name="connsiteY0" fmla="*/ 15 h 80038"/>
                  <a:gd name="connsiteX1" fmla="*/ 67 w 12714"/>
                  <a:gd name="connsiteY1" fmla="*/ 80054 h 80038"/>
                </a:gdLst>
                <a:ahLst/>
                <a:cxnLst>
                  <a:cxn ang="0">
                    <a:pos x="connsiteX0" y="connsiteY0"/>
                  </a:cxn>
                  <a:cxn ang="0">
                    <a:pos x="connsiteX1" y="connsiteY1"/>
                  </a:cxn>
                </a:cxnLst>
                <a:rect l="l" t="t" r="r" b="b"/>
                <a:pathLst>
                  <a:path w="12714" h="80038">
                    <a:moveTo>
                      <a:pt x="67" y="15"/>
                    </a:moveTo>
                    <a:lnTo>
                      <a:pt x="67" y="8005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95" name="Freeform 4094">
                <a:extLst>
                  <a:ext uri="{FF2B5EF4-FFF2-40B4-BE49-F238E27FC236}">
                    <a16:creationId xmlns:a16="http://schemas.microsoft.com/office/drawing/2014/main" id="{521D87C2-BD73-FB9C-5C41-2D542FE3A1AA}"/>
                  </a:ext>
                </a:extLst>
              </p:cNvPr>
              <p:cNvSpPr/>
              <p:nvPr/>
            </p:nvSpPr>
            <p:spPr>
              <a:xfrm>
                <a:off x="2370336" y="751763"/>
                <a:ext cx="80100" cy="12704"/>
              </a:xfrm>
              <a:custGeom>
                <a:avLst/>
                <a:gdLst>
                  <a:gd name="connsiteX0" fmla="*/ 80168 w 80100"/>
                  <a:gd name="connsiteY0" fmla="*/ 15 h 12704"/>
                  <a:gd name="connsiteX1" fmla="*/ 68 w 80100"/>
                  <a:gd name="connsiteY1" fmla="*/ 15 h 12704"/>
                </a:gdLst>
                <a:ahLst/>
                <a:cxnLst>
                  <a:cxn ang="0">
                    <a:pos x="connsiteX0" y="connsiteY0"/>
                  </a:cxn>
                  <a:cxn ang="0">
                    <a:pos x="connsiteX1" y="connsiteY1"/>
                  </a:cxn>
                </a:cxnLst>
                <a:rect l="l" t="t" r="r" b="b"/>
                <a:pathLst>
                  <a:path w="80100" h="12704">
                    <a:moveTo>
                      <a:pt x="80168" y="15"/>
                    </a:moveTo>
                    <a:lnTo>
                      <a:pt x="68" y="1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96" name="Graphic 4011">
              <a:extLst>
                <a:ext uri="{FF2B5EF4-FFF2-40B4-BE49-F238E27FC236}">
                  <a16:creationId xmlns:a16="http://schemas.microsoft.com/office/drawing/2014/main" id="{5FB0CFBC-421C-BA62-C090-D5255CBA57A4}"/>
                </a:ext>
              </a:extLst>
            </p:cNvPr>
            <p:cNvGrpSpPr/>
            <p:nvPr/>
          </p:nvGrpSpPr>
          <p:grpSpPr>
            <a:xfrm>
              <a:off x="2568681" y="751763"/>
              <a:ext cx="80100" cy="80038"/>
              <a:chOff x="2568681" y="751763"/>
              <a:chExt cx="80100" cy="80038"/>
            </a:xfrm>
          </p:grpSpPr>
          <p:sp>
            <p:nvSpPr>
              <p:cNvPr id="4097" name="Freeform 4096">
                <a:extLst>
                  <a:ext uri="{FF2B5EF4-FFF2-40B4-BE49-F238E27FC236}">
                    <a16:creationId xmlns:a16="http://schemas.microsoft.com/office/drawing/2014/main" id="{ED1F2C46-DB67-4451-2D41-32B73A0DEF2E}"/>
                  </a:ext>
                </a:extLst>
              </p:cNvPr>
              <p:cNvSpPr/>
              <p:nvPr/>
            </p:nvSpPr>
            <p:spPr>
              <a:xfrm>
                <a:off x="2608095" y="751763"/>
                <a:ext cx="12714" cy="80038"/>
              </a:xfrm>
              <a:custGeom>
                <a:avLst/>
                <a:gdLst>
                  <a:gd name="connsiteX0" fmla="*/ 83 w 12714"/>
                  <a:gd name="connsiteY0" fmla="*/ 18 h 80038"/>
                  <a:gd name="connsiteX1" fmla="*/ 83 w 12714"/>
                  <a:gd name="connsiteY1" fmla="*/ 80057 h 80038"/>
                </a:gdLst>
                <a:ahLst/>
                <a:cxnLst>
                  <a:cxn ang="0">
                    <a:pos x="connsiteX0" y="connsiteY0"/>
                  </a:cxn>
                  <a:cxn ang="0">
                    <a:pos x="connsiteX1" y="connsiteY1"/>
                  </a:cxn>
                </a:cxnLst>
                <a:rect l="l" t="t" r="r" b="b"/>
                <a:pathLst>
                  <a:path w="12714" h="80038">
                    <a:moveTo>
                      <a:pt x="83" y="18"/>
                    </a:moveTo>
                    <a:lnTo>
                      <a:pt x="83" y="80057"/>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98" name="Freeform 4097">
                <a:extLst>
                  <a:ext uri="{FF2B5EF4-FFF2-40B4-BE49-F238E27FC236}">
                    <a16:creationId xmlns:a16="http://schemas.microsoft.com/office/drawing/2014/main" id="{98C257D1-CC7B-0416-D929-D303D122FD47}"/>
                  </a:ext>
                </a:extLst>
              </p:cNvPr>
              <p:cNvSpPr/>
              <p:nvPr/>
            </p:nvSpPr>
            <p:spPr>
              <a:xfrm>
                <a:off x="2568681" y="791147"/>
                <a:ext cx="80100" cy="12704"/>
              </a:xfrm>
              <a:custGeom>
                <a:avLst/>
                <a:gdLst>
                  <a:gd name="connsiteX0" fmla="*/ 80184 w 80100"/>
                  <a:gd name="connsiteY0" fmla="*/ 18 h 12704"/>
                  <a:gd name="connsiteX1" fmla="*/ 83 w 80100"/>
                  <a:gd name="connsiteY1" fmla="*/ 18 h 12704"/>
                </a:gdLst>
                <a:ahLst/>
                <a:cxnLst>
                  <a:cxn ang="0">
                    <a:pos x="connsiteX0" y="connsiteY0"/>
                  </a:cxn>
                  <a:cxn ang="0">
                    <a:pos x="connsiteX1" y="connsiteY1"/>
                  </a:cxn>
                </a:cxnLst>
                <a:rect l="l" t="t" r="r" b="b"/>
                <a:pathLst>
                  <a:path w="80100" h="12704">
                    <a:moveTo>
                      <a:pt x="80184" y="18"/>
                    </a:moveTo>
                    <a:lnTo>
                      <a:pt x="83" y="18"/>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099" name="Graphic 4011">
              <a:extLst>
                <a:ext uri="{FF2B5EF4-FFF2-40B4-BE49-F238E27FC236}">
                  <a16:creationId xmlns:a16="http://schemas.microsoft.com/office/drawing/2014/main" id="{FB39F3CA-6B3C-D735-E808-152C04E1DF16}"/>
                </a:ext>
              </a:extLst>
            </p:cNvPr>
            <p:cNvGrpSpPr/>
            <p:nvPr/>
          </p:nvGrpSpPr>
          <p:grpSpPr>
            <a:xfrm>
              <a:off x="3706618" y="891513"/>
              <a:ext cx="80100" cy="80038"/>
              <a:chOff x="3706618" y="891513"/>
              <a:chExt cx="80100" cy="80038"/>
            </a:xfrm>
          </p:grpSpPr>
          <p:sp>
            <p:nvSpPr>
              <p:cNvPr id="4100" name="Freeform 4099">
                <a:extLst>
                  <a:ext uri="{FF2B5EF4-FFF2-40B4-BE49-F238E27FC236}">
                    <a16:creationId xmlns:a16="http://schemas.microsoft.com/office/drawing/2014/main" id="{0FC6F494-0659-EE1D-56A6-582ADE86B3B2}"/>
                  </a:ext>
                </a:extLst>
              </p:cNvPr>
              <p:cNvSpPr/>
              <p:nvPr/>
            </p:nvSpPr>
            <p:spPr>
              <a:xfrm>
                <a:off x="3746032" y="891513"/>
                <a:ext cx="12714" cy="80038"/>
              </a:xfrm>
              <a:custGeom>
                <a:avLst/>
                <a:gdLst>
                  <a:gd name="connsiteX0" fmla="*/ 173 w 12714"/>
                  <a:gd name="connsiteY0" fmla="*/ 29 h 80038"/>
                  <a:gd name="connsiteX1" fmla="*/ 173 w 12714"/>
                  <a:gd name="connsiteY1" fmla="*/ 80068 h 80038"/>
                </a:gdLst>
                <a:ahLst/>
                <a:cxnLst>
                  <a:cxn ang="0">
                    <a:pos x="connsiteX0" y="connsiteY0"/>
                  </a:cxn>
                  <a:cxn ang="0">
                    <a:pos x="connsiteX1" y="connsiteY1"/>
                  </a:cxn>
                </a:cxnLst>
                <a:rect l="l" t="t" r="r" b="b"/>
                <a:pathLst>
                  <a:path w="12714" h="80038">
                    <a:moveTo>
                      <a:pt x="173" y="29"/>
                    </a:moveTo>
                    <a:lnTo>
                      <a:pt x="173" y="80068"/>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01" name="Freeform 4100">
                <a:extLst>
                  <a:ext uri="{FF2B5EF4-FFF2-40B4-BE49-F238E27FC236}">
                    <a16:creationId xmlns:a16="http://schemas.microsoft.com/office/drawing/2014/main" id="{E9E8A949-9696-0E04-6FAA-C23B8A5CD326}"/>
                  </a:ext>
                </a:extLst>
              </p:cNvPr>
              <p:cNvSpPr/>
              <p:nvPr/>
            </p:nvSpPr>
            <p:spPr>
              <a:xfrm>
                <a:off x="3706618" y="930897"/>
                <a:ext cx="80100" cy="12704"/>
              </a:xfrm>
              <a:custGeom>
                <a:avLst/>
                <a:gdLst>
                  <a:gd name="connsiteX0" fmla="*/ 80273 w 80100"/>
                  <a:gd name="connsiteY0" fmla="*/ 29 h 12704"/>
                  <a:gd name="connsiteX1" fmla="*/ 173 w 80100"/>
                  <a:gd name="connsiteY1" fmla="*/ 29 h 12704"/>
                </a:gdLst>
                <a:ahLst/>
                <a:cxnLst>
                  <a:cxn ang="0">
                    <a:pos x="connsiteX0" y="connsiteY0"/>
                  </a:cxn>
                  <a:cxn ang="0">
                    <a:pos x="connsiteX1" y="connsiteY1"/>
                  </a:cxn>
                </a:cxnLst>
                <a:rect l="l" t="t" r="r" b="b"/>
                <a:pathLst>
                  <a:path w="80100" h="12704">
                    <a:moveTo>
                      <a:pt x="80273" y="29"/>
                    </a:moveTo>
                    <a:lnTo>
                      <a:pt x="173" y="29"/>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02" name="Graphic 4011">
              <a:extLst>
                <a:ext uri="{FF2B5EF4-FFF2-40B4-BE49-F238E27FC236}">
                  <a16:creationId xmlns:a16="http://schemas.microsoft.com/office/drawing/2014/main" id="{A1F24252-E650-26D9-13EC-5B7F095B5A28}"/>
                </a:ext>
              </a:extLst>
            </p:cNvPr>
            <p:cNvGrpSpPr/>
            <p:nvPr/>
          </p:nvGrpSpPr>
          <p:grpSpPr>
            <a:xfrm>
              <a:off x="3746032" y="891513"/>
              <a:ext cx="80100" cy="80038"/>
              <a:chOff x="3746032" y="891513"/>
              <a:chExt cx="80100" cy="80038"/>
            </a:xfrm>
          </p:grpSpPr>
          <p:sp>
            <p:nvSpPr>
              <p:cNvPr id="4103" name="Freeform 4102">
                <a:extLst>
                  <a:ext uri="{FF2B5EF4-FFF2-40B4-BE49-F238E27FC236}">
                    <a16:creationId xmlns:a16="http://schemas.microsoft.com/office/drawing/2014/main" id="{796AEE37-ADEC-4E1D-EF5E-071D1B50531F}"/>
                  </a:ext>
                </a:extLst>
              </p:cNvPr>
              <p:cNvSpPr/>
              <p:nvPr/>
            </p:nvSpPr>
            <p:spPr>
              <a:xfrm>
                <a:off x="3785447" y="891513"/>
                <a:ext cx="12714" cy="80038"/>
              </a:xfrm>
              <a:custGeom>
                <a:avLst/>
                <a:gdLst>
                  <a:gd name="connsiteX0" fmla="*/ 176 w 12714"/>
                  <a:gd name="connsiteY0" fmla="*/ 29 h 80038"/>
                  <a:gd name="connsiteX1" fmla="*/ 176 w 12714"/>
                  <a:gd name="connsiteY1" fmla="*/ 80068 h 80038"/>
                </a:gdLst>
                <a:ahLst/>
                <a:cxnLst>
                  <a:cxn ang="0">
                    <a:pos x="connsiteX0" y="connsiteY0"/>
                  </a:cxn>
                  <a:cxn ang="0">
                    <a:pos x="connsiteX1" y="connsiteY1"/>
                  </a:cxn>
                </a:cxnLst>
                <a:rect l="l" t="t" r="r" b="b"/>
                <a:pathLst>
                  <a:path w="12714" h="80038">
                    <a:moveTo>
                      <a:pt x="176" y="29"/>
                    </a:moveTo>
                    <a:lnTo>
                      <a:pt x="176" y="80068"/>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04" name="Freeform 4103">
                <a:extLst>
                  <a:ext uri="{FF2B5EF4-FFF2-40B4-BE49-F238E27FC236}">
                    <a16:creationId xmlns:a16="http://schemas.microsoft.com/office/drawing/2014/main" id="{18A578BA-3D82-41EB-3BAD-533DAE47548A}"/>
                  </a:ext>
                </a:extLst>
              </p:cNvPr>
              <p:cNvSpPr/>
              <p:nvPr/>
            </p:nvSpPr>
            <p:spPr>
              <a:xfrm>
                <a:off x="3746032" y="930897"/>
                <a:ext cx="80100" cy="12704"/>
              </a:xfrm>
              <a:custGeom>
                <a:avLst/>
                <a:gdLst>
                  <a:gd name="connsiteX0" fmla="*/ 80276 w 80100"/>
                  <a:gd name="connsiteY0" fmla="*/ 29 h 12704"/>
                  <a:gd name="connsiteX1" fmla="*/ 176 w 80100"/>
                  <a:gd name="connsiteY1" fmla="*/ 29 h 12704"/>
                </a:gdLst>
                <a:ahLst/>
                <a:cxnLst>
                  <a:cxn ang="0">
                    <a:pos x="connsiteX0" y="connsiteY0"/>
                  </a:cxn>
                  <a:cxn ang="0">
                    <a:pos x="connsiteX1" y="connsiteY1"/>
                  </a:cxn>
                </a:cxnLst>
                <a:rect l="l" t="t" r="r" b="b"/>
                <a:pathLst>
                  <a:path w="80100" h="12704">
                    <a:moveTo>
                      <a:pt x="80276" y="29"/>
                    </a:moveTo>
                    <a:lnTo>
                      <a:pt x="176" y="29"/>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05" name="Graphic 4011">
              <a:extLst>
                <a:ext uri="{FF2B5EF4-FFF2-40B4-BE49-F238E27FC236}">
                  <a16:creationId xmlns:a16="http://schemas.microsoft.com/office/drawing/2014/main" id="{35C7AD4E-0881-E3CF-30B9-21215C9C3850}"/>
                </a:ext>
              </a:extLst>
            </p:cNvPr>
            <p:cNvGrpSpPr/>
            <p:nvPr/>
          </p:nvGrpSpPr>
          <p:grpSpPr>
            <a:xfrm>
              <a:off x="5466288" y="1196423"/>
              <a:ext cx="80100" cy="80038"/>
              <a:chOff x="5466288" y="1196423"/>
              <a:chExt cx="80100" cy="80038"/>
            </a:xfrm>
          </p:grpSpPr>
          <p:sp>
            <p:nvSpPr>
              <p:cNvPr id="4106" name="Freeform 4105">
                <a:extLst>
                  <a:ext uri="{FF2B5EF4-FFF2-40B4-BE49-F238E27FC236}">
                    <a16:creationId xmlns:a16="http://schemas.microsoft.com/office/drawing/2014/main" id="{26A43F00-6244-8792-A0BA-0438AC7970DF}"/>
                  </a:ext>
                </a:extLst>
              </p:cNvPr>
              <p:cNvSpPr/>
              <p:nvPr/>
            </p:nvSpPr>
            <p:spPr>
              <a:xfrm>
                <a:off x="5505703" y="1196423"/>
                <a:ext cx="12714" cy="80038"/>
              </a:xfrm>
              <a:custGeom>
                <a:avLst/>
                <a:gdLst>
                  <a:gd name="connsiteX0" fmla="*/ 311 w 12714"/>
                  <a:gd name="connsiteY0" fmla="*/ 53 h 80038"/>
                  <a:gd name="connsiteX1" fmla="*/ 311 w 12714"/>
                  <a:gd name="connsiteY1" fmla="*/ 80092 h 80038"/>
                </a:gdLst>
                <a:ahLst/>
                <a:cxnLst>
                  <a:cxn ang="0">
                    <a:pos x="connsiteX0" y="connsiteY0"/>
                  </a:cxn>
                  <a:cxn ang="0">
                    <a:pos x="connsiteX1" y="connsiteY1"/>
                  </a:cxn>
                </a:cxnLst>
                <a:rect l="l" t="t" r="r" b="b"/>
                <a:pathLst>
                  <a:path w="12714" h="80038">
                    <a:moveTo>
                      <a:pt x="311" y="53"/>
                    </a:moveTo>
                    <a:lnTo>
                      <a:pt x="311" y="8009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07" name="Freeform 4106">
                <a:extLst>
                  <a:ext uri="{FF2B5EF4-FFF2-40B4-BE49-F238E27FC236}">
                    <a16:creationId xmlns:a16="http://schemas.microsoft.com/office/drawing/2014/main" id="{F02C1271-7EF4-04C4-88DA-2B61CAAAFC98}"/>
                  </a:ext>
                </a:extLst>
              </p:cNvPr>
              <p:cNvSpPr/>
              <p:nvPr/>
            </p:nvSpPr>
            <p:spPr>
              <a:xfrm>
                <a:off x="5466288" y="1235807"/>
                <a:ext cx="80100" cy="12704"/>
              </a:xfrm>
              <a:custGeom>
                <a:avLst/>
                <a:gdLst>
                  <a:gd name="connsiteX0" fmla="*/ 80412 w 80100"/>
                  <a:gd name="connsiteY0" fmla="*/ 53 h 12704"/>
                  <a:gd name="connsiteX1" fmla="*/ 311 w 80100"/>
                  <a:gd name="connsiteY1" fmla="*/ 53 h 12704"/>
                </a:gdLst>
                <a:ahLst/>
                <a:cxnLst>
                  <a:cxn ang="0">
                    <a:pos x="connsiteX0" y="connsiteY0"/>
                  </a:cxn>
                  <a:cxn ang="0">
                    <a:pos x="connsiteX1" y="connsiteY1"/>
                  </a:cxn>
                </a:cxnLst>
                <a:rect l="l" t="t" r="r" b="b"/>
                <a:pathLst>
                  <a:path w="80100" h="12704">
                    <a:moveTo>
                      <a:pt x="80412" y="53"/>
                    </a:moveTo>
                    <a:lnTo>
                      <a:pt x="311" y="53"/>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08" name="Graphic 4011">
              <a:extLst>
                <a:ext uri="{FF2B5EF4-FFF2-40B4-BE49-F238E27FC236}">
                  <a16:creationId xmlns:a16="http://schemas.microsoft.com/office/drawing/2014/main" id="{A85E0639-3EF8-B39D-7BB7-714135B758AC}"/>
                </a:ext>
              </a:extLst>
            </p:cNvPr>
            <p:cNvGrpSpPr/>
            <p:nvPr/>
          </p:nvGrpSpPr>
          <p:grpSpPr>
            <a:xfrm>
              <a:off x="5492988" y="1196423"/>
              <a:ext cx="80100" cy="80038"/>
              <a:chOff x="5492988" y="1196423"/>
              <a:chExt cx="80100" cy="80038"/>
            </a:xfrm>
          </p:grpSpPr>
          <p:sp>
            <p:nvSpPr>
              <p:cNvPr id="4109" name="Freeform 4108">
                <a:extLst>
                  <a:ext uri="{FF2B5EF4-FFF2-40B4-BE49-F238E27FC236}">
                    <a16:creationId xmlns:a16="http://schemas.microsoft.com/office/drawing/2014/main" id="{D925DA9A-4A3E-396C-96F3-1D3766FDACFC}"/>
                  </a:ext>
                </a:extLst>
              </p:cNvPr>
              <p:cNvSpPr/>
              <p:nvPr/>
            </p:nvSpPr>
            <p:spPr>
              <a:xfrm>
                <a:off x="5532403" y="1196423"/>
                <a:ext cx="12714" cy="80038"/>
              </a:xfrm>
              <a:custGeom>
                <a:avLst/>
                <a:gdLst>
                  <a:gd name="connsiteX0" fmla="*/ 313 w 12714"/>
                  <a:gd name="connsiteY0" fmla="*/ 53 h 80038"/>
                  <a:gd name="connsiteX1" fmla="*/ 313 w 12714"/>
                  <a:gd name="connsiteY1" fmla="*/ 80092 h 80038"/>
                </a:gdLst>
                <a:ahLst/>
                <a:cxnLst>
                  <a:cxn ang="0">
                    <a:pos x="connsiteX0" y="connsiteY0"/>
                  </a:cxn>
                  <a:cxn ang="0">
                    <a:pos x="connsiteX1" y="connsiteY1"/>
                  </a:cxn>
                </a:cxnLst>
                <a:rect l="l" t="t" r="r" b="b"/>
                <a:pathLst>
                  <a:path w="12714" h="80038">
                    <a:moveTo>
                      <a:pt x="313" y="53"/>
                    </a:moveTo>
                    <a:lnTo>
                      <a:pt x="313" y="8009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10" name="Freeform 4109">
                <a:extLst>
                  <a:ext uri="{FF2B5EF4-FFF2-40B4-BE49-F238E27FC236}">
                    <a16:creationId xmlns:a16="http://schemas.microsoft.com/office/drawing/2014/main" id="{B82614B7-B559-D8CD-230B-B70D3D940A8F}"/>
                  </a:ext>
                </a:extLst>
              </p:cNvPr>
              <p:cNvSpPr/>
              <p:nvPr/>
            </p:nvSpPr>
            <p:spPr>
              <a:xfrm>
                <a:off x="5492988" y="1235807"/>
                <a:ext cx="80100" cy="12704"/>
              </a:xfrm>
              <a:custGeom>
                <a:avLst/>
                <a:gdLst>
                  <a:gd name="connsiteX0" fmla="*/ 80414 w 80100"/>
                  <a:gd name="connsiteY0" fmla="*/ 53 h 12704"/>
                  <a:gd name="connsiteX1" fmla="*/ 313 w 80100"/>
                  <a:gd name="connsiteY1" fmla="*/ 53 h 12704"/>
                </a:gdLst>
                <a:ahLst/>
                <a:cxnLst>
                  <a:cxn ang="0">
                    <a:pos x="connsiteX0" y="connsiteY0"/>
                  </a:cxn>
                  <a:cxn ang="0">
                    <a:pos x="connsiteX1" y="connsiteY1"/>
                  </a:cxn>
                </a:cxnLst>
                <a:rect l="l" t="t" r="r" b="b"/>
                <a:pathLst>
                  <a:path w="80100" h="12704">
                    <a:moveTo>
                      <a:pt x="80414" y="53"/>
                    </a:moveTo>
                    <a:lnTo>
                      <a:pt x="313" y="53"/>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11" name="Graphic 4011">
              <a:extLst>
                <a:ext uri="{FF2B5EF4-FFF2-40B4-BE49-F238E27FC236}">
                  <a16:creationId xmlns:a16="http://schemas.microsoft.com/office/drawing/2014/main" id="{5345E237-3853-B580-5E49-9D691278501C}"/>
                </a:ext>
              </a:extLst>
            </p:cNvPr>
            <p:cNvGrpSpPr/>
            <p:nvPr/>
          </p:nvGrpSpPr>
          <p:grpSpPr>
            <a:xfrm>
              <a:off x="5678618" y="1214209"/>
              <a:ext cx="80100" cy="80038"/>
              <a:chOff x="5678618" y="1214209"/>
              <a:chExt cx="80100" cy="80038"/>
            </a:xfrm>
          </p:grpSpPr>
          <p:sp>
            <p:nvSpPr>
              <p:cNvPr id="4112" name="Freeform 4111">
                <a:extLst>
                  <a:ext uri="{FF2B5EF4-FFF2-40B4-BE49-F238E27FC236}">
                    <a16:creationId xmlns:a16="http://schemas.microsoft.com/office/drawing/2014/main" id="{16C7818C-C42F-6921-270F-4E37FF9CA10D}"/>
                  </a:ext>
                </a:extLst>
              </p:cNvPr>
              <p:cNvSpPr/>
              <p:nvPr/>
            </p:nvSpPr>
            <p:spPr>
              <a:xfrm>
                <a:off x="5718033" y="1214209"/>
                <a:ext cx="12714" cy="80038"/>
              </a:xfrm>
              <a:custGeom>
                <a:avLst/>
                <a:gdLst>
                  <a:gd name="connsiteX0" fmla="*/ 328 w 12714"/>
                  <a:gd name="connsiteY0" fmla="*/ 54 h 80038"/>
                  <a:gd name="connsiteX1" fmla="*/ 328 w 12714"/>
                  <a:gd name="connsiteY1" fmla="*/ 80093 h 80038"/>
                </a:gdLst>
                <a:ahLst/>
                <a:cxnLst>
                  <a:cxn ang="0">
                    <a:pos x="connsiteX0" y="connsiteY0"/>
                  </a:cxn>
                  <a:cxn ang="0">
                    <a:pos x="connsiteX1" y="connsiteY1"/>
                  </a:cxn>
                </a:cxnLst>
                <a:rect l="l" t="t" r="r" b="b"/>
                <a:pathLst>
                  <a:path w="12714" h="80038">
                    <a:moveTo>
                      <a:pt x="328" y="54"/>
                    </a:moveTo>
                    <a:lnTo>
                      <a:pt x="328" y="80093"/>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13" name="Freeform 4112">
                <a:extLst>
                  <a:ext uri="{FF2B5EF4-FFF2-40B4-BE49-F238E27FC236}">
                    <a16:creationId xmlns:a16="http://schemas.microsoft.com/office/drawing/2014/main" id="{7F29772F-BB17-F235-5108-0F304D264E5D}"/>
                  </a:ext>
                </a:extLst>
              </p:cNvPr>
              <p:cNvSpPr/>
              <p:nvPr/>
            </p:nvSpPr>
            <p:spPr>
              <a:xfrm>
                <a:off x="5678618" y="1253593"/>
                <a:ext cx="80100" cy="12704"/>
              </a:xfrm>
              <a:custGeom>
                <a:avLst/>
                <a:gdLst>
                  <a:gd name="connsiteX0" fmla="*/ 80428 w 80100"/>
                  <a:gd name="connsiteY0" fmla="*/ 54 h 12704"/>
                  <a:gd name="connsiteX1" fmla="*/ 328 w 80100"/>
                  <a:gd name="connsiteY1" fmla="*/ 54 h 12704"/>
                </a:gdLst>
                <a:ahLst/>
                <a:cxnLst>
                  <a:cxn ang="0">
                    <a:pos x="connsiteX0" y="connsiteY0"/>
                  </a:cxn>
                  <a:cxn ang="0">
                    <a:pos x="connsiteX1" y="connsiteY1"/>
                  </a:cxn>
                </a:cxnLst>
                <a:rect l="l" t="t" r="r" b="b"/>
                <a:pathLst>
                  <a:path w="80100" h="12704">
                    <a:moveTo>
                      <a:pt x="80428" y="54"/>
                    </a:moveTo>
                    <a:lnTo>
                      <a:pt x="328" y="5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14" name="Graphic 4011">
              <a:extLst>
                <a:ext uri="{FF2B5EF4-FFF2-40B4-BE49-F238E27FC236}">
                  <a16:creationId xmlns:a16="http://schemas.microsoft.com/office/drawing/2014/main" id="{AEA8BB37-2335-D7C0-E4C1-4E0D6995B433}"/>
                </a:ext>
              </a:extLst>
            </p:cNvPr>
            <p:cNvGrpSpPr/>
            <p:nvPr/>
          </p:nvGrpSpPr>
          <p:grpSpPr>
            <a:xfrm>
              <a:off x="5785419" y="1271380"/>
              <a:ext cx="80100" cy="80038"/>
              <a:chOff x="5785419" y="1271380"/>
              <a:chExt cx="80100" cy="80038"/>
            </a:xfrm>
          </p:grpSpPr>
          <p:sp>
            <p:nvSpPr>
              <p:cNvPr id="4115" name="Freeform 4114">
                <a:extLst>
                  <a:ext uri="{FF2B5EF4-FFF2-40B4-BE49-F238E27FC236}">
                    <a16:creationId xmlns:a16="http://schemas.microsoft.com/office/drawing/2014/main" id="{0AA59D0E-E248-4812-EA38-733C2FB3E2A9}"/>
                  </a:ext>
                </a:extLst>
              </p:cNvPr>
              <p:cNvSpPr/>
              <p:nvPr/>
            </p:nvSpPr>
            <p:spPr>
              <a:xfrm>
                <a:off x="5824834" y="1271380"/>
                <a:ext cx="12714" cy="80038"/>
              </a:xfrm>
              <a:custGeom>
                <a:avLst/>
                <a:gdLst>
                  <a:gd name="connsiteX0" fmla="*/ 336 w 12714"/>
                  <a:gd name="connsiteY0" fmla="*/ 59 h 80038"/>
                  <a:gd name="connsiteX1" fmla="*/ 336 w 12714"/>
                  <a:gd name="connsiteY1" fmla="*/ 80098 h 80038"/>
                </a:gdLst>
                <a:ahLst/>
                <a:cxnLst>
                  <a:cxn ang="0">
                    <a:pos x="connsiteX0" y="connsiteY0"/>
                  </a:cxn>
                  <a:cxn ang="0">
                    <a:pos x="connsiteX1" y="connsiteY1"/>
                  </a:cxn>
                </a:cxnLst>
                <a:rect l="l" t="t" r="r" b="b"/>
                <a:pathLst>
                  <a:path w="12714" h="80038">
                    <a:moveTo>
                      <a:pt x="336" y="59"/>
                    </a:moveTo>
                    <a:lnTo>
                      <a:pt x="336" y="80098"/>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16" name="Freeform 4115">
                <a:extLst>
                  <a:ext uri="{FF2B5EF4-FFF2-40B4-BE49-F238E27FC236}">
                    <a16:creationId xmlns:a16="http://schemas.microsoft.com/office/drawing/2014/main" id="{68D84598-B63A-4BCB-7D95-DA40EF85DE4E}"/>
                  </a:ext>
                </a:extLst>
              </p:cNvPr>
              <p:cNvSpPr/>
              <p:nvPr/>
            </p:nvSpPr>
            <p:spPr>
              <a:xfrm>
                <a:off x="5785419" y="1310764"/>
                <a:ext cx="80100" cy="12704"/>
              </a:xfrm>
              <a:custGeom>
                <a:avLst/>
                <a:gdLst>
                  <a:gd name="connsiteX0" fmla="*/ 80437 w 80100"/>
                  <a:gd name="connsiteY0" fmla="*/ 59 h 12704"/>
                  <a:gd name="connsiteX1" fmla="*/ 336 w 80100"/>
                  <a:gd name="connsiteY1" fmla="*/ 59 h 12704"/>
                </a:gdLst>
                <a:ahLst/>
                <a:cxnLst>
                  <a:cxn ang="0">
                    <a:pos x="connsiteX0" y="connsiteY0"/>
                  </a:cxn>
                  <a:cxn ang="0">
                    <a:pos x="connsiteX1" y="connsiteY1"/>
                  </a:cxn>
                </a:cxnLst>
                <a:rect l="l" t="t" r="r" b="b"/>
                <a:pathLst>
                  <a:path w="80100" h="12704">
                    <a:moveTo>
                      <a:pt x="80437" y="59"/>
                    </a:moveTo>
                    <a:lnTo>
                      <a:pt x="336" y="59"/>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17" name="Graphic 4011">
              <a:extLst>
                <a:ext uri="{FF2B5EF4-FFF2-40B4-BE49-F238E27FC236}">
                  <a16:creationId xmlns:a16="http://schemas.microsoft.com/office/drawing/2014/main" id="{0AA5AE70-1ABC-CD0F-304B-ACA0D0F5870B}"/>
                </a:ext>
              </a:extLst>
            </p:cNvPr>
            <p:cNvGrpSpPr/>
            <p:nvPr/>
          </p:nvGrpSpPr>
          <p:grpSpPr>
            <a:xfrm>
              <a:off x="6063864" y="1305682"/>
              <a:ext cx="80100" cy="80038"/>
              <a:chOff x="6063864" y="1305682"/>
              <a:chExt cx="80100" cy="80038"/>
            </a:xfrm>
          </p:grpSpPr>
          <p:sp>
            <p:nvSpPr>
              <p:cNvPr id="4118" name="Freeform 4117">
                <a:extLst>
                  <a:ext uri="{FF2B5EF4-FFF2-40B4-BE49-F238E27FC236}">
                    <a16:creationId xmlns:a16="http://schemas.microsoft.com/office/drawing/2014/main" id="{0D409E48-4F88-AF95-16CD-6EC83C0997F2}"/>
                  </a:ext>
                </a:extLst>
              </p:cNvPr>
              <p:cNvSpPr/>
              <p:nvPr/>
            </p:nvSpPr>
            <p:spPr>
              <a:xfrm>
                <a:off x="6103279" y="1305682"/>
                <a:ext cx="12714" cy="80038"/>
              </a:xfrm>
              <a:custGeom>
                <a:avLst/>
                <a:gdLst>
                  <a:gd name="connsiteX0" fmla="*/ 358 w 12714"/>
                  <a:gd name="connsiteY0" fmla="*/ 61 h 80038"/>
                  <a:gd name="connsiteX1" fmla="*/ 358 w 12714"/>
                  <a:gd name="connsiteY1" fmla="*/ 80100 h 80038"/>
                </a:gdLst>
                <a:ahLst/>
                <a:cxnLst>
                  <a:cxn ang="0">
                    <a:pos x="connsiteX0" y="connsiteY0"/>
                  </a:cxn>
                  <a:cxn ang="0">
                    <a:pos x="connsiteX1" y="connsiteY1"/>
                  </a:cxn>
                </a:cxnLst>
                <a:rect l="l" t="t" r="r" b="b"/>
                <a:pathLst>
                  <a:path w="12714" h="80038">
                    <a:moveTo>
                      <a:pt x="358" y="61"/>
                    </a:moveTo>
                    <a:lnTo>
                      <a:pt x="358" y="8010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19" name="Freeform 4118">
                <a:extLst>
                  <a:ext uri="{FF2B5EF4-FFF2-40B4-BE49-F238E27FC236}">
                    <a16:creationId xmlns:a16="http://schemas.microsoft.com/office/drawing/2014/main" id="{688BAE3F-5283-6911-5D38-08602C19D780}"/>
                  </a:ext>
                </a:extLst>
              </p:cNvPr>
              <p:cNvSpPr/>
              <p:nvPr/>
            </p:nvSpPr>
            <p:spPr>
              <a:xfrm>
                <a:off x="6063864" y="1345066"/>
                <a:ext cx="80100" cy="12704"/>
              </a:xfrm>
              <a:custGeom>
                <a:avLst/>
                <a:gdLst>
                  <a:gd name="connsiteX0" fmla="*/ 80459 w 80100"/>
                  <a:gd name="connsiteY0" fmla="*/ 61 h 12704"/>
                  <a:gd name="connsiteX1" fmla="*/ 358 w 80100"/>
                  <a:gd name="connsiteY1" fmla="*/ 61 h 12704"/>
                </a:gdLst>
                <a:ahLst/>
                <a:cxnLst>
                  <a:cxn ang="0">
                    <a:pos x="connsiteX0" y="connsiteY0"/>
                  </a:cxn>
                  <a:cxn ang="0">
                    <a:pos x="connsiteX1" y="connsiteY1"/>
                  </a:cxn>
                </a:cxnLst>
                <a:rect l="l" t="t" r="r" b="b"/>
                <a:pathLst>
                  <a:path w="80100" h="12704">
                    <a:moveTo>
                      <a:pt x="80459" y="61"/>
                    </a:moveTo>
                    <a:lnTo>
                      <a:pt x="358" y="61"/>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20" name="Graphic 4011">
              <a:extLst>
                <a:ext uri="{FF2B5EF4-FFF2-40B4-BE49-F238E27FC236}">
                  <a16:creationId xmlns:a16="http://schemas.microsoft.com/office/drawing/2014/main" id="{BF33AFF3-4A76-40FE-2FF1-0DC71A46D17B}"/>
                </a:ext>
              </a:extLst>
            </p:cNvPr>
            <p:cNvGrpSpPr/>
            <p:nvPr/>
          </p:nvGrpSpPr>
          <p:grpSpPr>
            <a:xfrm>
              <a:off x="6082936" y="1324739"/>
              <a:ext cx="80100" cy="80038"/>
              <a:chOff x="6082936" y="1324739"/>
              <a:chExt cx="80100" cy="80038"/>
            </a:xfrm>
          </p:grpSpPr>
          <p:sp>
            <p:nvSpPr>
              <p:cNvPr id="4121" name="Freeform 4120">
                <a:extLst>
                  <a:ext uri="{FF2B5EF4-FFF2-40B4-BE49-F238E27FC236}">
                    <a16:creationId xmlns:a16="http://schemas.microsoft.com/office/drawing/2014/main" id="{9A5D7F80-E7F2-3456-9B97-2E3FF33A92ED}"/>
                  </a:ext>
                </a:extLst>
              </p:cNvPr>
              <p:cNvSpPr/>
              <p:nvPr/>
            </p:nvSpPr>
            <p:spPr>
              <a:xfrm>
                <a:off x="6122350" y="1324739"/>
                <a:ext cx="12714" cy="80038"/>
              </a:xfrm>
              <a:custGeom>
                <a:avLst/>
                <a:gdLst>
                  <a:gd name="connsiteX0" fmla="*/ 359 w 12714"/>
                  <a:gd name="connsiteY0" fmla="*/ 63 h 80038"/>
                  <a:gd name="connsiteX1" fmla="*/ 359 w 12714"/>
                  <a:gd name="connsiteY1" fmla="*/ 80102 h 80038"/>
                </a:gdLst>
                <a:ahLst/>
                <a:cxnLst>
                  <a:cxn ang="0">
                    <a:pos x="connsiteX0" y="connsiteY0"/>
                  </a:cxn>
                  <a:cxn ang="0">
                    <a:pos x="connsiteX1" y="connsiteY1"/>
                  </a:cxn>
                </a:cxnLst>
                <a:rect l="l" t="t" r="r" b="b"/>
                <a:pathLst>
                  <a:path w="12714" h="80038">
                    <a:moveTo>
                      <a:pt x="359" y="63"/>
                    </a:moveTo>
                    <a:lnTo>
                      <a:pt x="359" y="8010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22" name="Freeform 4121">
                <a:extLst>
                  <a:ext uri="{FF2B5EF4-FFF2-40B4-BE49-F238E27FC236}">
                    <a16:creationId xmlns:a16="http://schemas.microsoft.com/office/drawing/2014/main" id="{4BCDEE1F-115D-0C65-E820-AE9EB519A6B5}"/>
                  </a:ext>
                </a:extLst>
              </p:cNvPr>
              <p:cNvSpPr/>
              <p:nvPr/>
            </p:nvSpPr>
            <p:spPr>
              <a:xfrm>
                <a:off x="6082936" y="1364123"/>
                <a:ext cx="80100" cy="12704"/>
              </a:xfrm>
              <a:custGeom>
                <a:avLst/>
                <a:gdLst>
                  <a:gd name="connsiteX0" fmla="*/ 80460 w 80100"/>
                  <a:gd name="connsiteY0" fmla="*/ 63 h 12704"/>
                  <a:gd name="connsiteX1" fmla="*/ 360 w 80100"/>
                  <a:gd name="connsiteY1" fmla="*/ 63 h 12704"/>
                </a:gdLst>
                <a:ahLst/>
                <a:cxnLst>
                  <a:cxn ang="0">
                    <a:pos x="connsiteX0" y="connsiteY0"/>
                  </a:cxn>
                  <a:cxn ang="0">
                    <a:pos x="connsiteX1" y="connsiteY1"/>
                  </a:cxn>
                </a:cxnLst>
                <a:rect l="l" t="t" r="r" b="b"/>
                <a:pathLst>
                  <a:path w="80100" h="12704">
                    <a:moveTo>
                      <a:pt x="80460" y="63"/>
                    </a:moveTo>
                    <a:lnTo>
                      <a:pt x="360" y="63"/>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23" name="Graphic 4011">
              <a:extLst>
                <a:ext uri="{FF2B5EF4-FFF2-40B4-BE49-F238E27FC236}">
                  <a16:creationId xmlns:a16="http://schemas.microsoft.com/office/drawing/2014/main" id="{E7464EB0-F7BC-ACF3-5792-9BB5DAAA2D15}"/>
                </a:ext>
              </a:extLst>
            </p:cNvPr>
            <p:cNvGrpSpPr/>
            <p:nvPr/>
          </p:nvGrpSpPr>
          <p:grpSpPr>
            <a:xfrm>
              <a:off x="6100736" y="1328550"/>
              <a:ext cx="80100" cy="80038"/>
              <a:chOff x="6100736" y="1328550"/>
              <a:chExt cx="80100" cy="80038"/>
            </a:xfrm>
          </p:grpSpPr>
          <p:sp>
            <p:nvSpPr>
              <p:cNvPr id="4124" name="Freeform 4123">
                <a:extLst>
                  <a:ext uri="{FF2B5EF4-FFF2-40B4-BE49-F238E27FC236}">
                    <a16:creationId xmlns:a16="http://schemas.microsoft.com/office/drawing/2014/main" id="{3F41481D-F22A-19B1-9BBD-9B59FB04278E}"/>
                  </a:ext>
                </a:extLst>
              </p:cNvPr>
              <p:cNvSpPr/>
              <p:nvPr/>
            </p:nvSpPr>
            <p:spPr>
              <a:xfrm>
                <a:off x="6140150" y="1328550"/>
                <a:ext cx="12714" cy="80038"/>
              </a:xfrm>
              <a:custGeom>
                <a:avLst/>
                <a:gdLst>
                  <a:gd name="connsiteX0" fmla="*/ 361 w 12714"/>
                  <a:gd name="connsiteY0" fmla="*/ 63 h 80038"/>
                  <a:gd name="connsiteX1" fmla="*/ 361 w 12714"/>
                  <a:gd name="connsiteY1" fmla="*/ 80102 h 80038"/>
                </a:gdLst>
                <a:ahLst/>
                <a:cxnLst>
                  <a:cxn ang="0">
                    <a:pos x="connsiteX0" y="connsiteY0"/>
                  </a:cxn>
                  <a:cxn ang="0">
                    <a:pos x="connsiteX1" y="connsiteY1"/>
                  </a:cxn>
                </a:cxnLst>
                <a:rect l="l" t="t" r="r" b="b"/>
                <a:pathLst>
                  <a:path w="12714" h="80038">
                    <a:moveTo>
                      <a:pt x="361" y="63"/>
                    </a:moveTo>
                    <a:lnTo>
                      <a:pt x="361" y="8010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25" name="Freeform 4124">
                <a:extLst>
                  <a:ext uri="{FF2B5EF4-FFF2-40B4-BE49-F238E27FC236}">
                    <a16:creationId xmlns:a16="http://schemas.microsoft.com/office/drawing/2014/main" id="{36512180-25EB-B2BD-07A1-DDDEBE26F44E}"/>
                  </a:ext>
                </a:extLst>
              </p:cNvPr>
              <p:cNvSpPr/>
              <p:nvPr/>
            </p:nvSpPr>
            <p:spPr>
              <a:xfrm>
                <a:off x="6100736" y="1367935"/>
                <a:ext cx="80100" cy="12704"/>
              </a:xfrm>
              <a:custGeom>
                <a:avLst/>
                <a:gdLst>
                  <a:gd name="connsiteX0" fmla="*/ 80462 w 80100"/>
                  <a:gd name="connsiteY0" fmla="*/ 63 h 12704"/>
                  <a:gd name="connsiteX1" fmla="*/ 361 w 80100"/>
                  <a:gd name="connsiteY1" fmla="*/ 63 h 12704"/>
                </a:gdLst>
                <a:ahLst/>
                <a:cxnLst>
                  <a:cxn ang="0">
                    <a:pos x="connsiteX0" y="connsiteY0"/>
                  </a:cxn>
                  <a:cxn ang="0">
                    <a:pos x="connsiteX1" y="connsiteY1"/>
                  </a:cxn>
                </a:cxnLst>
                <a:rect l="l" t="t" r="r" b="b"/>
                <a:pathLst>
                  <a:path w="80100" h="12704">
                    <a:moveTo>
                      <a:pt x="80462" y="63"/>
                    </a:moveTo>
                    <a:lnTo>
                      <a:pt x="361" y="63"/>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26" name="Graphic 4011">
              <a:extLst>
                <a:ext uri="{FF2B5EF4-FFF2-40B4-BE49-F238E27FC236}">
                  <a16:creationId xmlns:a16="http://schemas.microsoft.com/office/drawing/2014/main" id="{B09C32AA-BA72-6F29-5E7C-2AF9CE1442A0}"/>
                </a:ext>
              </a:extLst>
            </p:cNvPr>
            <p:cNvGrpSpPr/>
            <p:nvPr/>
          </p:nvGrpSpPr>
          <p:grpSpPr>
            <a:xfrm>
              <a:off x="6297809" y="1388262"/>
              <a:ext cx="80100" cy="80038"/>
              <a:chOff x="6297809" y="1388262"/>
              <a:chExt cx="80100" cy="80038"/>
            </a:xfrm>
          </p:grpSpPr>
          <p:sp>
            <p:nvSpPr>
              <p:cNvPr id="4127" name="Freeform 4126">
                <a:extLst>
                  <a:ext uri="{FF2B5EF4-FFF2-40B4-BE49-F238E27FC236}">
                    <a16:creationId xmlns:a16="http://schemas.microsoft.com/office/drawing/2014/main" id="{A9CE6FE8-26D2-4F1B-9A7A-5C1D048A1DC0}"/>
                  </a:ext>
                </a:extLst>
              </p:cNvPr>
              <p:cNvSpPr/>
              <p:nvPr/>
            </p:nvSpPr>
            <p:spPr>
              <a:xfrm>
                <a:off x="6337223" y="1388262"/>
                <a:ext cx="12714" cy="80038"/>
              </a:xfrm>
              <a:custGeom>
                <a:avLst/>
                <a:gdLst>
                  <a:gd name="connsiteX0" fmla="*/ 376 w 12714"/>
                  <a:gd name="connsiteY0" fmla="*/ 68 h 80038"/>
                  <a:gd name="connsiteX1" fmla="*/ 376 w 12714"/>
                  <a:gd name="connsiteY1" fmla="*/ 80107 h 80038"/>
                </a:gdLst>
                <a:ahLst/>
                <a:cxnLst>
                  <a:cxn ang="0">
                    <a:pos x="connsiteX0" y="connsiteY0"/>
                  </a:cxn>
                  <a:cxn ang="0">
                    <a:pos x="connsiteX1" y="connsiteY1"/>
                  </a:cxn>
                </a:cxnLst>
                <a:rect l="l" t="t" r="r" b="b"/>
                <a:pathLst>
                  <a:path w="12714" h="80038">
                    <a:moveTo>
                      <a:pt x="376" y="68"/>
                    </a:moveTo>
                    <a:lnTo>
                      <a:pt x="376" y="80107"/>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28" name="Freeform 4127">
                <a:extLst>
                  <a:ext uri="{FF2B5EF4-FFF2-40B4-BE49-F238E27FC236}">
                    <a16:creationId xmlns:a16="http://schemas.microsoft.com/office/drawing/2014/main" id="{123094D0-68AE-D52E-6DB2-42EF789E76D7}"/>
                  </a:ext>
                </a:extLst>
              </p:cNvPr>
              <p:cNvSpPr/>
              <p:nvPr/>
            </p:nvSpPr>
            <p:spPr>
              <a:xfrm>
                <a:off x="6297809" y="1427646"/>
                <a:ext cx="80100" cy="12704"/>
              </a:xfrm>
              <a:custGeom>
                <a:avLst/>
                <a:gdLst>
                  <a:gd name="connsiteX0" fmla="*/ 80477 w 80100"/>
                  <a:gd name="connsiteY0" fmla="*/ 68 h 12704"/>
                  <a:gd name="connsiteX1" fmla="*/ 376 w 80100"/>
                  <a:gd name="connsiteY1" fmla="*/ 68 h 12704"/>
                </a:gdLst>
                <a:ahLst/>
                <a:cxnLst>
                  <a:cxn ang="0">
                    <a:pos x="connsiteX0" y="connsiteY0"/>
                  </a:cxn>
                  <a:cxn ang="0">
                    <a:pos x="connsiteX1" y="connsiteY1"/>
                  </a:cxn>
                </a:cxnLst>
                <a:rect l="l" t="t" r="r" b="b"/>
                <a:pathLst>
                  <a:path w="80100" h="12704">
                    <a:moveTo>
                      <a:pt x="80477" y="68"/>
                    </a:moveTo>
                    <a:lnTo>
                      <a:pt x="376" y="68"/>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29" name="Graphic 4011">
              <a:extLst>
                <a:ext uri="{FF2B5EF4-FFF2-40B4-BE49-F238E27FC236}">
                  <a16:creationId xmlns:a16="http://schemas.microsoft.com/office/drawing/2014/main" id="{7DEA7E8C-6816-08BF-97A9-F1636017BD3B}"/>
                </a:ext>
              </a:extLst>
            </p:cNvPr>
            <p:cNvGrpSpPr/>
            <p:nvPr/>
          </p:nvGrpSpPr>
          <p:grpSpPr>
            <a:xfrm>
              <a:off x="6698312" y="1487358"/>
              <a:ext cx="80100" cy="80038"/>
              <a:chOff x="6698312" y="1487358"/>
              <a:chExt cx="80100" cy="80038"/>
            </a:xfrm>
          </p:grpSpPr>
          <p:sp>
            <p:nvSpPr>
              <p:cNvPr id="4130" name="Freeform 4129">
                <a:extLst>
                  <a:ext uri="{FF2B5EF4-FFF2-40B4-BE49-F238E27FC236}">
                    <a16:creationId xmlns:a16="http://schemas.microsoft.com/office/drawing/2014/main" id="{72EB1519-6CC8-45E4-DE3C-80C740833958}"/>
                  </a:ext>
                </a:extLst>
              </p:cNvPr>
              <p:cNvSpPr/>
              <p:nvPr/>
            </p:nvSpPr>
            <p:spPr>
              <a:xfrm>
                <a:off x="6737726" y="1487358"/>
                <a:ext cx="12714" cy="80038"/>
              </a:xfrm>
              <a:custGeom>
                <a:avLst/>
                <a:gdLst>
                  <a:gd name="connsiteX0" fmla="*/ 408 w 12714"/>
                  <a:gd name="connsiteY0" fmla="*/ 76 h 80038"/>
                  <a:gd name="connsiteX1" fmla="*/ 408 w 12714"/>
                  <a:gd name="connsiteY1" fmla="*/ 80115 h 80038"/>
                </a:gdLst>
                <a:ahLst/>
                <a:cxnLst>
                  <a:cxn ang="0">
                    <a:pos x="connsiteX0" y="connsiteY0"/>
                  </a:cxn>
                  <a:cxn ang="0">
                    <a:pos x="connsiteX1" y="connsiteY1"/>
                  </a:cxn>
                </a:cxnLst>
                <a:rect l="l" t="t" r="r" b="b"/>
                <a:pathLst>
                  <a:path w="12714" h="80038">
                    <a:moveTo>
                      <a:pt x="408" y="76"/>
                    </a:moveTo>
                    <a:lnTo>
                      <a:pt x="408" y="8011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31" name="Freeform 4130">
                <a:extLst>
                  <a:ext uri="{FF2B5EF4-FFF2-40B4-BE49-F238E27FC236}">
                    <a16:creationId xmlns:a16="http://schemas.microsoft.com/office/drawing/2014/main" id="{F35503DA-0F5D-76DF-445C-ED100987D297}"/>
                  </a:ext>
                </a:extLst>
              </p:cNvPr>
              <p:cNvSpPr/>
              <p:nvPr/>
            </p:nvSpPr>
            <p:spPr>
              <a:xfrm>
                <a:off x="6698312" y="1526742"/>
                <a:ext cx="80100" cy="12704"/>
              </a:xfrm>
              <a:custGeom>
                <a:avLst/>
                <a:gdLst>
                  <a:gd name="connsiteX0" fmla="*/ 80509 w 80100"/>
                  <a:gd name="connsiteY0" fmla="*/ 76 h 12704"/>
                  <a:gd name="connsiteX1" fmla="*/ 408 w 80100"/>
                  <a:gd name="connsiteY1" fmla="*/ 76 h 12704"/>
                </a:gdLst>
                <a:ahLst/>
                <a:cxnLst>
                  <a:cxn ang="0">
                    <a:pos x="connsiteX0" y="connsiteY0"/>
                  </a:cxn>
                  <a:cxn ang="0">
                    <a:pos x="connsiteX1" y="connsiteY1"/>
                  </a:cxn>
                </a:cxnLst>
                <a:rect l="l" t="t" r="r" b="b"/>
                <a:pathLst>
                  <a:path w="80100" h="12704">
                    <a:moveTo>
                      <a:pt x="80509" y="76"/>
                    </a:moveTo>
                    <a:lnTo>
                      <a:pt x="408" y="76"/>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32" name="Graphic 4011">
              <a:extLst>
                <a:ext uri="{FF2B5EF4-FFF2-40B4-BE49-F238E27FC236}">
                  <a16:creationId xmlns:a16="http://schemas.microsoft.com/office/drawing/2014/main" id="{BAA4FAD5-C61D-F59F-9580-7D1449FB5D78}"/>
                </a:ext>
              </a:extLst>
            </p:cNvPr>
            <p:cNvGrpSpPr/>
            <p:nvPr/>
          </p:nvGrpSpPr>
          <p:grpSpPr>
            <a:xfrm>
              <a:off x="6867413" y="1528012"/>
              <a:ext cx="80100" cy="80038"/>
              <a:chOff x="6867413" y="1528012"/>
              <a:chExt cx="80100" cy="80038"/>
            </a:xfrm>
          </p:grpSpPr>
          <p:sp>
            <p:nvSpPr>
              <p:cNvPr id="4133" name="Freeform 4132">
                <a:extLst>
                  <a:ext uri="{FF2B5EF4-FFF2-40B4-BE49-F238E27FC236}">
                    <a16:creationId xmlns:a16="http://schemas.microsoft.com/office/drawing/2014/main" id="{91216148-0C16-399C-B2BE-E85E8BD27086}"/>
                  </a:ext>
                </a:extLst>
              </p:cNvPr>
              <p:cNvSpPr/>
              <p:nvPr/>
            </p:nvSpPr>
            <p:spPr>
              <a:xfrm>
                <a:off x="6906828" y="1528012"/>
                <a:ext cx="12714" cy="80038"/>
              </a:xfrm>
              <a:custGeom>
                <a:avLst/>
                <a:gdLst>
                  <a:gd name="connsiteX0" fmla="*/ 421 w 12714"/>
                  <a:gd name="connsiteY0" fmla="*/ 79 h 80038"/>
                  <a:gd name="connsiteX1" fmla="*/ 421 w 12714"/>
                  <a:gd name="connsiteY1" fmla="*/ 80118 h 80038"/>
                </a:gdLst>
                <a:ahLst/>
                <a:cxnLst>
                  <a:cxn ang="0">
                    <a:pos x="connsiteX0" y="connsiteY0"/>
                  </a:cxn>
                  <a:cxn ang="0">
                    <a:pos x="connsiteX1" y="connsiteY1"/>
                  </a:cxn>
                </a:cxnLst>
                <a:rect l="l" t="t" r="r" b="b"/>
                <a:pathLst>
                  <a:path w="12714" h="80038">
                    <a:moveTo>
                      <a:pt x="421" y="79"/>
                    </a:moveTo>
                    <a:lnTo>
                      <a:pt x="421" y="80118"/>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34" name="Freeform 4133">
                <a:extLst>
                  <a:ext uri="{FF2B5EF4-FFF2-40B4-BE49-F238E27FC236}">
                    <a16:creationId xmlns:a16="http://schemas.microsoft.com/office/drawing/2014/main" id="{FE7E2C33-DD70-EAB3-938E-1B6E46E3801A}"/>
                  </a:ext>
                </a:extLst>
              </p:cNvPr>
              <p:cNvSpPr/>
              <p:nvPr/>
            </p:nvSpPr>
            <p:spPr>
              <a:xfrm>
                <a:off x="6867413" y="1567396"/>
                <a:ext cx="80100" cy="12704"/>
              </a:xfrm>
              <a:custGeom>
                <a:avLst/>
                <a:gdLst>
                  <a:gd name="connsiteX0" fmla="*/ 80522 w 80100"/>
                  <a:gd name="connsiteY0" fmla="*/ 79 h 12704"/>
                  <a:gd name="connsiteX1" fmla="*/ 421 w 80100"/>
                  <a:gd name="connsiteY1" fmla="*/ 79 h 12704"/>
                </a:gdLst>
                <a:ahLst/>
                <a:cxnLst>
                  <a:cxn ang="0">
                    <a:pos x="connsiteX0" y="connsiteY0"/>
                  </a:cxn>
                  <a:cxn ang="0">
                    <a:pos x="connsiteX1" y="connsiteY1"/>
                  </a:cxn>
                </a:cxnLst>
                <a:rect l="l" t="t" r="r" b="b"/>
                <a:pathLst>
                  <a:path w="80100" h="12704">
                    <a:moveTo>
                      <a:pt x="80522" y="79"/>
                    </a:moveTo>
                    <a:lnTo>
                      <a:pt x="421" y="79"/>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35" name="Graphic 4011">
              <a:extLst>
                <a:ext uri="{FF2B5EF4-FFF2-40B4-BE49-F238E27FC236}">
                  <a16:creationId xmlns:a16="http://schemas.microsoft.com/office/drawing/2014/main" id="{7D085213-82B4-8F98-9EE2-ED090D1C2037}"/>
                </a:ext>
              </a:extLst>
            </p:cNvPr>
            <p:cNvGrpSpPr/>
            <p:nvPr/>
          </p:nvGrpSpPr>
          <p:grpSpPr>
            <a:xfrm>
              <a:off x="6878856" y="1571208"/>
              <a:ext cx="80100" cy="80038"/>
              <a:chOff x="6878856" y="1571208"/>
              <a:chExt cx="80100" cy="80038"/>
            </a:xfrm>
          </p:grpSpPr>
          <p:sp>
            <p:nvSpPr>
              <p:cNvPr id="4136" name="Freeform 4135">
                <a:extLst>
                  <a:ext uri="{FF2B5EF4-FFF2-40B4-BE49-F238E27FC236}">
                    <a16:creationId xmlns:a16="http://schemas.microsoft.com/office/drawing/2014/main" id="{4F4271B7-77C2-FF3B-DB57-33C02F5CDF51}"/>
                  </a:ext>
                </a:extLst>
              </p:cNvPr>
              <p:cNvSpPr/>
              <p:nvPr/>
            </p:nvSpPr>
            <p:spPr>
              <a:xfrm>
                <a:off x="6918271" y="1571208"/>
                <a:ext cx="12714" cy="80038"/>
              </a:xfrm>
              <a:custGeom>
                <a:avLst/>
                <a:gdLst>
                  <a:gd name="connsiteX0" fmla="*/ 422 w 12714"/>
                  <a:gd name="connsiteY0" fmla="*/ 82 h 80038"/>
                  <a:gd name="connsiteX1" fmla="*/ 422 w 12714"/>
                  <a:gd name="connsiteY1" fmla="*/ 80121 h 80038"/>
                </a:gdLst>
                <a:ahLst/>
                <a:cxnLst>
                  <a:cxn ang="0">
                    <a:pos x="connsiteX0" y="connsiteY0"/>
                  </a:cxn>
                  <a:cxn ang="0">
                    <a:pos x="connsiteX1" y="connsiteY1"/>
                  </a:cxn>
                </a:cxnLst>
                <a:rect l="l" t="t" r="r" b="b"/>
                <a:pathLst>
                  <a:path w="12714" h="80038">
                    <a:moveTo>
                      <a:pt x="422" y="82"/>
                    </a:moveTo>
                    <a:lnTo>
                      <a:pt x="422" y="80121"/>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37" name="Freeform 4136">
                <a:extLst>
                  <a:ext uri="{FF2B5EF4-FFF2-40B4-BE49-F238E27FC236}">
                    <a16:creationId xmlns:a16="http://schemas.microsoft.com/office/drawing/2014/main" id="{9F63C788-57B8-CB91-63E2-718B7CA870D2}"/>
                  </a:ext>
                </a:extLst>
              </p:cNvPr>
              <p:cNvSpPr/>
              <p:nvPr/>
            </p:nvSpPr>
            <p:spPr>
              <a:xfrm>
                <a:off x="6878856" y="1610592"/>
                <a:ext cx="80100" cy="12704"/>
              </a:xfrm>
              <a:custGeom>
                <a:avLst/>
                <a:gdLst>
                  <a:gd name="connsiteX0" fmla="*/ 80523 w 80100"/>
                  <a:gd name="connsiteY0" fmla="*/ 82 h 12704"/>
                  <a:gd name="connsiteX1" fmla="*/ 422 w 80100"/>
                  <a:gd name="connsiteY1" fmla="*/ 82 h 12704"/>
                </a:gdLst>
                <a:ahLst/>
                <a:cxnLst>
                  <a:cxn ang="0">
                    <a:pos x="connsiteX0" y="connsiteY0"/>
                  </a:cxn>
                  <a:cxn ang="0">
                    <a:pos x="connsiteX1" y="connsiteY1"/>
                  </a:cxn>
                </a:cxnLst>
                <a:rect l="l" t="t" r="r" b="b"/>
                <a:pathLst>
                  <a:path w="80100" h="12704">
                    <a:moveTo>
                      <a:pt x="80523" y="82"/>
                    </a:moveTo>
                    <a:lnTo>
                      <a:pt x="422" y="8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38" name="Graphic 4011">
              <a:extLst>
                <a:ext uri="{FF2B5EF4-FFF2-40B4-BE49-F238E27FC236}">
                  <a16:creationId xmlns:a16="http://schemas.microsoft.com/office/drawing/2014/main" id="{7477B5BB-380B-B047-BCC0-91DF4B381DF1}"/>
                </a:ext>
              </a:extLst>
            </p:cNvPr>
            <p:cNvGrpSpPr/>
            <p:nvPr/>
          </p:nvGrpSpPr>
          <p:grpSpPr>
            <a:xfrm>
              <a:off x="6894113" y="1571208"/>
              <a:ext cx="80100" cy="80038"/>
              <a:chOff x="6894113" y="1571208"/>
              <a:chExt cx="80100" cy="80038"/>
            </a:xfrm>
          </p:grpSpPr>
          <p:sp>
            <p:nvSpPr>
              <p:cNvPr id="4139" name="Freeform 4138">
                <a:extLst>
                  <a:ext uri="{FF2B5EF4-FFF2-40B4-BE49-F238E27FC236}">
                    <a16:creationId xmlns:a16="http://schemas.microsoft.com/office/drawing/2014/main" id="{B6447C45-454E-CFE1-9C84-947D1B8546FE}"/>
                  </a:ext>
                </a:extLst>
              </p:cNvPr>
              <p:cNvSpPr/>
              <p:nvPr/>
            </p:nvSpPr>
            <p:spPr>
              <a:xfrm>
                <a:off x="6933528" y="1571208"/>
                <a:ext cx="12714" cy="80038"/>
              </a:xfrm>
              <a:custGeom>
                <a:avLst/>
                <a:gdLst>
                  <a:gd name="connsiteX0" fmla="*/ 423 w 12714"/>
                  <a:gd name="connsiteY0" fmla="*/ 82 h 80038"/>
                  <a:gd name="connsiteX1" fmla="*/ 423 w 12714"/>
                  <a:gd name="connsiteY1" fmla="*/ 80121 h 80038"/>
                </a:gdLst>
                <a:ahLst/>
                <a:cxnLst>
                  <a:cxn ang="0">
                    <a:pos x="connsiteX0" y="connsiteY0"/>
                  </a:cxn>
                  <a:cxn ang="0">
                    <a:pos x="connsiteX1" y="connsiteY1"/>
                  </a:cxn>
                </a:cxnLst>
                <a:rect l="l" t="t" r="r" b="b"/>
                <a:pathLst>
                  <a:path w="12714" h="80038">
                    <a:moveTo>
                      <a:pt x="423" y="82"/>
                    </a:moveTo>
                    <a:lnTo>
                      <a:pt x="423" y="80121"/>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40" name="Freeform 4139">
                <a:extLst>
                  <a:ext uri="{FF2B5EF4-FFF2-40B4-BE49-F238E27FC236}">
                    <a16:creationId xmlns:a16="http://schemas.microsoft.com/office/drawing/2014/main" id="{826D4A47-9343-A9BE-18F3-346F04245A3D}"/>
                  </a:ext>
                </a:extLst>
              </p:cNvPr>
              <p:cNvSpPr/>
              <p:nvPr/>
            </p:nvSpPr>
            <p:spPr>
              <a:xfrm>
                <a:off x="6894113" y="1610592"/>
                <a:ext cx="80100" cy="12704"/>
              </a:xfrm>
              <a:custGeom>
                <a:avLst/>
                <a:gdLst>
                  <a:gd name="connsiteX0" fmla="*/ 80524 w 80100"/>
                  <a:gd name="connsiteY0" fmla="*/ 82 h 12704"/>
                  <a:gd name="connsiteX1" fmla="*/ 423 w 80100"/>
                  <a:gd name="connsiteY1" fmla="*/ 82 h 12704"/>
                </a:gdLst>
                <a:ahLst/>
                <a:cxnLst>
                  <a:cxn ang="0">
                    <a:pos x="connsiteX0" y="connsiteY0"/>
                  </a:cxn>
                  <a:cxn ang="0">
                    <a:pos x="connsiteX1" y="connsiteY1"/>
                  </a:cxn>
                </a:cxnLst>
                <a:rect l="l" t="t" r="r" b="b"/>
                <a:pathLst>
                  <a:path w="80100" h="12704">
                    <a:moveTo>
                      <a:pt x="80524" y="82"/>
                    </a:moveTo>
                    <a:lnTo>
                      <a:pt x="423" y="8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41" name="Graphic 4011">
              <a:extLst>
                <a:ext uri="{FF2B5EF4-FFF2-40B4-BE49-F238E27FC236}">
                  <a16:creationId xmlns:a16="http://schemas.microsoft.com/office/drawing/2014/main" id="{CA0E394F-9617-80CA-FB66-814444783496}"/>
                </a:ext>
              </a:extLst>
            </p:cNvPr>
            <p:cNvGrpSpPr/>
            <p:nvPr/>
          </p:nvGrpSpPr>
          <p:grpSpPr>
            <a:xfrm>
              <a:off x="6950056" y="1571208"/>
              <a:ext cx="80100" cy="80038"/>
              <a:chOff x="6950056" y="1571208"/>
              <a:chExt cx="80100" cy="80038"/>
            </a:xfrm>
          </p:grpSpPr>
          <p:sp>
            <p:nvSpPr>
              <p:cNvPr id="4142" name="Freeform 4141">
                <a:extLst>
                  <a:ext uri="{FF2B5EF4-FFF2-40B4-BE49-F238E27FC236}">
                    <a16:creationId xmlns:a16="http://schemas.microsoft.com/office/drawing/2014/main" id="{B6AC5016-6D77-838D-91ED-73EA27714574}"/>
                  </a:ext>
                </a:extLst>
              </p:cNvPr>
              <p:cNvSpPr/>
              <p:nvPr/>
            </p:nvSpPr>
            <p:spPr>
              <a:xfrm>
                <a:off x="6989471" y="1571208"/>
                <a:ext cx="12714" cy="80038"/>
              </a:xfrm>
              <a:custGeom>
                <a:avLst/>
                <a:gdLst>
                  <a:gd name="connsiteX0" fmla="*/ 428 w 12714"/>
                  <a:gd name="connsiteY0" fmla="*/ 82 h 80038"/>
                  <a:gd name="connsiteX1" fmla="*/ 428 w 12714"/>
                  <a:gd name="connsiteY1" fmla="*/ 80121 h 80038"/>
                </a:gdLst>
                <a:ahLst/>
                <a:cxnLst>
                  <a:cxn ang="0">
                    <a:pos x="connsiteX0" y="connsiteY0"/>
                  </a:cxn>
                  <a:cxn ang="0">
                    <a:pos x="connsiteX1" y="connsiteY1"/>
                  </a:cxn>
                </a:cxnLst>
                <a:rect l="l" t="t" r="r" b="b"/>
                <a:pathLst>
                  <a:path w="12714" h="80038">
                    <a:moveTo>
                      <a:pt x="428" y="82"/>
                    </a:moveTo>
                    <a:lnTo>
                      <a:pt x="428" y="80121"/>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43" name="Freeform 4142">
                <a:extLst>
                  <a:ext uri="{FF2B5EF4-FFF2-40B4-BE49-F238E27FC236}">
                    <a16:creationId xmlns:a16="http://schemas.microsoft.com/office/drawing/2014/main" id="{D8D6D460-682F-EDC5-4BB6-F17298B780C1}"/>
                  </a:ext>
                </a:extLst>
              </p:cNvPr>
              <p:cNvSpPr/>
              <p:nvPr/>
            </p:nvSpPr>
            <p:spPr>
              <a:xfrm>
                <a:off x="6950056" y="1610592"/>
                <a:ext cx="80100" cy="12704"/>
              </a:xfrm>
              <a:custGeom>
                <a:avLst/>
                <a:gdLst>
                  <a:gd name="connsiteX0" fmla="*/ 80528 w 80100"/>
                  <a:gd name="connsiteY0" fmla="*/ 82 h 12704"/>
                  <a:gd name="connsiteX1" fmla="*/ 428 w 80100"/>
                  <a:gd name="connsiteY1" fmla="*/ 82 h 12704"/>
                </a:gdLst>
                <a:ahLst/>
                <a:cxnLst>
                  <a:cxn ang="0">
                    <a:pos x="connsiteX0" y="connsiteY0"/>
                  </a:cxn>
                  <a:cxn ang="0">
                    <a:pos x="connsiteX1" y="connsiteY1"/>
                  </a:cxn>
                </a:cxnLst>
                <a:rect l="l" t="t" r="r" b="b"/>
                <a:pathLst>
                  <a:path w="80100" h="12704">
                    <a:moveTo>
                      <a:pt x="80528" y="82"/>
                    </a:moveTo>
                    <a:lnTo>
                      <a:pt x="428" y="8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44" name="Graphic 4011">
              <a:extLst>
                <a:ext uri="{FF2B5EF4-FFF2-40B4-BE49-F238E27FC236}">
                  <a16:creationId xmlns:a16="http://schemas.microsoft.com/office/drawing/2014/main" id="{E71EBA91-1EF2-5D94-A323-0DED4E8B460A}"/>
                </a:ext>
              </a:extLst>
            </p:cNvPr>
            <p:cNvGrpSpPr/>
            <p:nvPr/>
          </p:nvGrpSpPr>
          <p:grpSpPr>
            <a:xfrm>
              <a:off x="6969128" y="1571208"/>
              <a:ext cx="80100" cy="80038"/>
              <a:chOff x="6969128" y="1571208"/>
              <a:chExt cx="80100" cy="80038"/>
            </a:xfrm>
          </p:grpSpPr>
          <p:sp>
            <p:nvSpPr>
              <p:cNvPr id="4145" name="Freeform 4144">
                <a:extLst>
                  <a:ext uri="{FF2B5EF4-FFF2-40B4-BE49-F238E27FC236}">
                    <a16:creationId xmlns:a16="http://schemas.microsoft.com/office/drawing/2014/main" id="{EF8A7AC6-DBB5-3DAB-E161-4DBCBBD6357B}"/>
                  </a:ext>
                </a:extLst>
              </p:cNvPr>
              <p:cNvSpPr/>
              <p:nvPr/>
            </p:nvSpPr>
            <p:spPr>
              <a:xfrm>
                <a:off x="7008543" y="1571208"/>
                <a:ext cx="12714" cy="80038"/>
              </a:xfrm>
              <a:custGeom>
                <a:avLst/>
                <a:gdLst>
                  <a:gd name="connsiteX0" fmla="*/ 429 w 12714"/>
                  <a:gd name="connsiteY0" fmla="*/ 82 h 80038"/>
                  <a:gd name="connsiteX1" fmla="*/ 429 w 12714"/>
                  <a:gd name="connsiteY1" fmla="*/ 80121 h 80038"/>
                </a:gdLst>
                <a:ahLst/>
                <a:cxnLst>
                  <a:cxn ang="0">
                    <a:pos x="connsiteX0" y="connsiteY0"/>
                  </a:cxn>
                  <a:cxn ang="0">
                    <a:pos x="connsiteX1" y="connsiteY1"/>
                  </a:cxn>
                </a:cxnLst>
                <a:rect l="l" t="t" r="r" b="b"/>
                <a:pathLst>
                  <a:path w="12714" h="80038">
                    <a:moveTo>
                      <a:pt x="429" y="82"/>
                    </a:moveTo>
                    <a:lnTo>
                      <a:pt x="429" y="80121"/>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46" name="Freeform 4145">
                <a:extLst>
                  <a:ext uri="{FF2B5EF4-FFF2-40B4-BE49-F238E27FC236}">
                    <a16:creationId xmlns:a16="http://schemas.microsoft.com/office/drawing/2014/main" id="{69FC5758-1197-BC7C-8FB3-3C8FCD00465E}"/>
                  </a:ext>
                </a:extLst>
              </p:cNvPr>
              <p:cNvSpPr/>
              <p:nvPr/>
            </p:nvSpPr>
            <p:spPr>
              <a:xfrm>
                <a:off x="6969128" y="1610592"/>
                <a:ext cx="80100" cy="12704"/>
              </a:xfrm>
              <a:custGeom>
                <a:avLst/>
                <a:gdLst>
                  <a:gd name="connsiteX0" fmla="*/ 80530 w 80100"/>
                  <a:gd name="connsiteY0" fmla="*/ 82 h 12704"/>
                  <a:gd name="connsiteX1" fmla="*/ 429 w 80100"/>
                  <a:gd name="connsiteY1" fmla="*/ 82 h 12704"/>
                </a:gdLst>
                <a:ahLst/>
                <a:cxnLst>
                  <a:cxn ang="0">
                    <a:pos x="connsiteX0" y="connsiteY0"/>
                  </a:cxn>
                  <a:cxn ang="0">
                    <a:pos x="connsiteX1" y="connsiteY1"/>
                  </a:cxn>
                </a:cxnLst>
                <a:rect l="l" t="t" r="r" b="b"/>
                <a:pathLst>
                  <a:path w="80100" h="12704">
                    <a:moveTo>
                      <a:pt x="80530" y="82"/>
                    </a:moveTo>
                    <a:lnTo>
                      <a:pt x="429" y="8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47" name="Graphic 4011">
              <a:extLst>
                <a:ext uri="{FF2B5EF4-FFF2-40B4-BE49-F238E27FC236}">
                  <a16:creationId xmlns:a16="http://schemas.microsoft.com/office/drawing/2014/main" id="{F8B0A9CA-5C66-8D23-DD46-D70176D6FDFD}"/>
                </a:ext>
              </a:extLst>
            </p:cNvPr>
            <p:cNvGrpSpPr/>
            <p:nvPr/>
          </p:nvGrpSpPr>
          <p:grpSpPr>
            <a:xfrm>
              <a:off x="6971671" y="1571208"/>
              <a:ext cx="80100" cy="80038"/>
              <a:chOff x="6971671" y="1571208"/>
              <a:chExt cx="80100" cy="80038"/>
            </a:xfrm>
          </p:grpSpPr>
          <p:sp>
            <p:nvSpPr>
              <p:cNvPr id="4148" name="Freeform 4147">
                <a:extLst>
                  <a:ext uri="{FF2B5EF4-FFF2-40B4-BE49-F238E27FC236}">
                    <a16:creationId xmlns:a16="http://schemas.microsoft.com/office/drawing/2014/main" id="{BE5E7EBA-AA92-7A7C-5585-17DC5340687B}"/>
                  </a:ext>
                </a:extLst>
              </p:cNvPr>
              <p:cNvSpPr/>
              <p:nvPr/>
            </p:nvSpPr>
            <p:spPr>
              <a:xfrm>
                <a:off x="7011085" y="1571208"/>
                <a:ext cx="12714" cy="80038"/>
              </a:xfrm>
              <a:custGeom>
                <a:avLst/>
                <a:gdLst>
                  <a:gd name="connsiteX0" fmla="*/ 429 w 12714"/>
                  <a:gd name="connsiteY0" fmla="*/ 82 h 80038"/>
                  <a:gd name="connsiteX1" fmla="*/ 429 w 12714"/>
                  <a:gd name="connsiteY1" fmla="*/ 80121 h 80038"/>
                </a:gdLst>
                <a:ahLst/>
                <a:cxnLst>
                  <a:cxn ang="0">
                    <a:pos x="connsiteX0" y="connsiteY0"/>
                  </a:cxn>
                  <a:cxn ang="0">
                    <a:pos x="connsiteX1" y="connsiteY1"/>
                  </a:cxn>
                </a:cxnLst>
                <a:rect l="l" t="t" r="r" b="b"/>
                <a:pathLst>
                  <a:path w="12714" h="80038">
                    <a:moveTo>
                      <a:pt x="429" y="82"/>
                    </a:moveTo>
                    <a:lnTo>
                      <a:pt x="429" y="80121"/>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49" name="Freeform 4148">
                <a:extLst>
                  <a:ext uri="{FF2B5EF4-FFF2-40B4-BE49-F238E27FC236}">
                    <a16:creationId xmlns:a16="http://schemas.microsoft.com/office/drawing/2014/main" id="{36438577-624F-15E7-5877-D8842F6587DD}"/>
                  </a:ext>
                </a:extLst>
              </p:cNvPr>
              <p:cNvSpPr/>
              <p:nvPr/>
            </p:nvSpPr>
            <p:spPr>
              <a:xfrm>
                <a:off x="6971671" y="1610592"/>
                <a:ext cx="80100" cy="12704"/>
              </a:xfrm>
              <a:custGeom>
                <a:avLst/>
                <a:gdLst>
                  <a:gd name="connsiteX0" fmla="*/ 80530 w 80100"/>
                  <a:gd name="connsiteY0" fmla="*/ 82 h 12704"/>
                  <a:gd name="connsiteX1" fmla="*/ 429 w 80100"/>
                  <a:gd name="connsiteY1" fmla="*/ 82 h 12704"/>
                </a:gdLst>
                <a:ahLst/>
                <a:cxnLst>
                  <a:cxn ang="0">
                    <a:pos x="connsiteX0" y="connsiteY0"/>
                  </a:cxn>
                  <a:cxn ang="0">
                    <a:pos x="connsiteX1" y="connsiteY1"/>
                  </a:cxn>
                </a:cxnLst>
                <a:rect l="l" t="t" r="r" b="b"/>
                <a:pathLst>
                  <a:path w="80100" h="12704">
                    <a:moveTo>
                      <a:pt x="80530" y="82"/>
                    </a:moveTo>
                    <a:lnTo>
                      <a:pt x="429" y="8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50" name="Graphic 4011">
              <a:extLst>
                <a:ext uri="{FF2B5EF4-FFF2-40B4-BE49-F238E27FC236}">
                  <a16:creationId xmlns:a16="http://schemas.microsoft.com/office/drawing/2014/main" id="{379B89E5-D25A-AB1A-39DB-21FB35B80CB9}"/>
                </a:ext>
              </a:extLst>
            </p:cNvPr>
            <p:cNvGrpSpPr/>
            <p:nvPr/>
          </p:nvGrpSpPr>
          <p:grpSpPr>
            <a:xfrm>
              <a:off x="6986928" y="1571208"/>
              <a:ext cx="80100" cy="80038"/>
              <a:chOff x="6986928" y="1571208"/>
              <a:chExt cx="80100" cy="80038"/>
            </a:xfrm>
          </p:grpSpPr>
          <p:sp>
            <p:nvSpPr>
              <p:cNvPr id="4151" name="Freeform 4150">
                <a:extLst>
                  <a:ext uri="{FF2B5EF4-FFF2-40B4-BE49-F238E27FC236}">
                    <a16:creationId xmlns:a16="http://schemas.microsoft.com/office/drawing/2014/main" id="{B063AC66-81A4-8806-88AB-174C63426D09}"/>
                  </a:ext>
                </a:extLst>
              </p:cNvPr>
              <p:cNvSpPr/>
              <p:nvPr/>
            </p:nvSpPr>
            <p:spPr>
              <a:xfrm>
                <a:off x="7026343" y="1571208"/>
                <a:ext cx="12714" cy="80038"/>
              </a:xfrm>
              <a:custGeom>
                <a:avLst/>
                <a:gdLst>
                  <a:gd name="connsiteX0" fmla="*/ 431 w 12714"/>
                  <a:gd name="connsiteY0" fmla="*/ 82 h 80038"/>
                  <a:gd name="connsiteX1" fmla="*/ 431 w 12714"/>
                  <a:gd name="connsiteY1" fmla="*/ 80121 h 80038"/>
                </a:gdLst>
                <a:ahLst/>
                <a:cxnLst>
                  <a:cxn ang="0">
                    <a:pos x="connsiteX0" y="connsiteY0"/>
                  </a:cxn>
                  <a:cxn ang="0">
                    <a:pos x="connsiteX1" y="connsiteY1"/>
                  </a:cxn>
                </a:cxnLst>
                <a:rect l="l" t="t" r="r" b="b"/>
                <a:pathLst>
                  <a:path w="12714" h="80038">
                    <a:moveTo>
                      <a:pt x="431" y="82"/>
                    </a:moveTo>
                    <a:lnTo>
                      <a:pt x="431" y="80121"/>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52" name="Freeform 4151">
                <a:extLst>
                  <a:ext uri="{FF2B5EF4-FFF2-40B4-BE49-F238E27FC236}">
                    <a16:creationId xmlns:a16="http://schemas.microsoft.com/office/drawing/2014/main" id="{5A3714A7-AEED-DB09-A02B-2C86C5823860}"/>
                  </a:ext>
                </a:extLst>
              </p:cNvPr>
              <p:cNvSpPr/>
              <p:nvPr/>
            </p:nvSpPr>
            <p:spPr>
              <a:xfrm>
                <a:off x="6986928" y="1610592"/>
                <a:ext cx="80100" cy="12704"/>
              </a:xfrm>
              <a:custGeom>
                <a:avLst/>
                <a:gdLst>
                  <a:gd name="connsiteX0" fmla="*/ 80531 w 80100"/>
                  <a:gd name="connsiteY0" fmla="*/ 82 h 12704"/>
                  <a:gd name="connsiteX1" fmla="*/ 431 w 80100"/>
                  <a:gd name="connsiteY1" fmla="*/ 82 h 12704"/>
                </a:gdLst>
                <a:ahLst/>
                <a:cxnLst>
                  <a:cxn ang="0">
                    <a:pos x="connsiteX0" y="connsiteY0"/>
                  </a:cxn>
                  <a:cxn ang="0">
                    <a:pos x="connsiteX1" y="connsiteY1"/>
                  </a:cxn>
                </a:cxnLst>
                <a:rect l="l" t="t" r="r" b="b"/>
                <a:pathLst>
                  <a:path w="80100" h="12704">
                    <a:moveTo>
                      <a:pt x="80531" y="82"/>
                    </a:moveTo>
                    <a:lnTo>
                      <a:pt x="431" y="8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53" name="Graphic 4011">
              <a:extLst>
                <a:ext uri="{FF2B5EF4-FFF2-40B4-BE49-F238E27FC236}">
                  <a16:creationId xmlns:a16="http://schemas.microsoft.com/office/drawing/2014/main" id="{68311C8A-19DD-5783-CFC6-78FFEB53A5CF}"/>
                </a:ext>
              </a:extLst>
            </p:cNvPr>
            <p:cNvGrpSpPr/>
            <p:nvPr/>
          </p:nvGrpSpPr>
          <p:grpSpPr>
            <a:xfrm>
              <a:off x="7002185" y="1571208"/>
              <a:ext cx="80100" cy="80038"/>
              <a:chOff x="7002185" y="1571208"/>
              <a:chExt cx="80100" cy="80038"/>
            </a:xfrm>
          </p:grpSpPr>
          <p:sp>
            <p:nvSpPr>
              <p:cNvPr id="4154" name="Freeform 4153">
                <a:extLst>
                  <a:ext uri="{FF2B5EF4-FFF2-40B4-BE49-F238E27FC236}">
                    <a16:creationId xmlns:a16="http://schemas.microsoft.com/office/drawing/2014/main" id="{900C096A-A8F8-F13B-5778-B802759FA3CD}"/>
                  </a:ext>
                </a:extLst>
              </p:cNvPr>
              <p:cNvSpPr/>
              <p:nvPr/>
            </p:nvSpPr>
            <p:spPr>
              <a:xfrm>
                <a:off x="7041600" y="1571208"/>
                <a:ext cx="12714" cy="80038"/>
              </a:xfrm>
              <a:custGeom>
                <a:avLst/>
                <a:gdLst>
                  <a:gd name="connsiteX0" fmla="*/ 432 w 12714"/>
                  <a:gd name="connsiteY0" fmla="*/ 82 h 80038"/>
                  <a:gd name="connsiteX1" fmla="*/ 432 w 12714"/>
                  <a:gd name="connsiteY1" fmla="*/ 80121 h 80038"/>
                </a:gdLst>
                <a:ahLst/>
                <a:cxnLst>
                  <a:cxn ang="0">
                    <a:pos x="connsiteX0" y="connsiteY0"/>
                  </a:cxn>
                  <a:cxn ang="0">
                    <a:pos x="connsiteX1" y="connsiteY1"/>
                  </a:cxn>
                </a:cxnLst>
                <a:rect l="l" t="t" r="r" b="b"/>
                <a:pathLst>
                  <a:path w="12714" h="80038">
                    <a:moveTo>
                      <a:pt x="432" y="82"/>
                    </a:moveTo>
                    <a:lnTo>
                      <a:pt x="432" y="80121"/>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55" name="Freeform 4154">
                <a:extLst>
                  <a:ext uri="{FF2B5EF4-FFF2-40B4-BE49-F238E27FC236}">
                    <a16:creationId xmlns:a16="http://schemas.microsoft.com/office/drawing/2014/main" id="{0D607591-A2A7-302E-F646-67021CE136E4}"/>
                  </a:ext>
                </a:extLst>
              </p:cNvPr>
              <p:cNvSpPr/>
              <p:nvPr/>
            </p:nvSpPr>
            <p:spPr>
              <a:xfrm>
                <a:off x="7002185" y="1610592"/>
                <a:ext cx="80100" cy="12704"/>
              </a:xfrm>
              <a:custGeom>
                <a:avLst/>
                <a:gdLst>
                  <a:gd name="connsiteX0" fmla="*/ 80532 w 80100"/>
                  <a:gd name="connsiteY0" fmla="*/ 82 h 12704"/>
                  <a:gd name="connsiteX1" fmla="*/ 432 w 80100"/>
                  <a:gd name="connsiteY1" fmla="*/ 82 h 12704"/>
                </a:gdLst>
                <a:ahLst/>
                <a:cxnLst>
                  <a:cxn ang="0">
                    <a:pos x="connsiteX0" y="connsiteY0"/>
                  </a:cxn>
                  <a:cxn ang="0">
                    <a:pos x="connsiteX1" y="connsiteY1"/>
                  </a:cxn>
                </a:cxnLst>
                <a:rect l="l" t="t" r="r" b="b"/>
                <a:pathLst>
                  <a:path w="80100" h="12704">
                    <a:moveTo>
                      <a:pt x="80532" y="82"/>
                    </a:moveTo>
                    <a:lnTo>
                      <a:pt x="432" y="8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56" name="Graphic 4011">
              <a:extLst>
                <a:ext uri="{FF2B5EF4-FFF2-40B4-BE49-F238E27FC236}">
                  <a16:creationId xmlns:a16="http://schemas.microsoft.com/office/drawing/2014/main" id="{49CC4CEF-2B08-ABCE-BEA4-C1E3B587BDF2}"/>
                </a:ext>
              </a:extLst>
            </p:cNvPr>
            <p:cNvGrpSpPr/>
            <p:nvPr/>
          </p:nvGrpSpPr>
          <p:grpSpPr>
            <a:xfrm>
              <a:off x="7036514" y="1571208"/>
              <a:ext cx="80100" cy="80038"/>
              <a:chOff x="7036514" y="1571208"/>
              <a:chExt cx="80100" cy="80038"/>
            </a:xfrm>
          </p:grpSpPr>
          <p:sp>
            <p:nvSpPr>
              <p:cNvPr id="4157" name="Freeform 4156">
                <a:extLst>
                  <a:ext uri="{FF2B5EF4-FFF2-40B4-BE49-F238E27FC236}">
                    <a16:creationId xmlns:a16="http://schemas.microsoft.com/office/drawing/2014/main" id="{E65C56DE-2330-2A4F-7863-9741C8B5C892}"/>
                  </a:ext>
                </a:extLst>
              </p:cNvPr>
              <p:cNvSpPr/>
              <p:nvPr/>
            </p:nvSpPr>
            <p:spPr>
              <a:xfrm>
                <a:off x="7075929" y="1571208"/>
                <a:ext cx="12714" cy="80038"/>
              </a:xfrm>
              <a:custGeom>
                <a:avLst/>
                <a:gdLst>
                  <a:gd name="connsiteX0" fmla="*/ 434 w 12714"/>
                  <a:gd name="connsiteY0" fmla="*/ 82 h 80038"/>
                  <a:gd name="connsiteX1" fmla="*/ 434 w 12714"/>
                  <a:gd name="connsiteY1" fmla="*/ 80121 h 80038"/>
                </a:gdLst>
                <a:ahLst/>
                <a:cxnLst>
                  <a:cxn ang="0">
                    <a:pos x="connsiteX0" y="connsiteY0"/>
                  </a:cxn>
                  <a:cxn ang="0">
                    <a:pos x="connsiteX1" y="connsiteY1"/>
                  </a:cxn>
                </a:cxnLst>
                <a:rect l="l" t="t" r="r" b="b"/>
                <a:pathLst>
                  <a:path w="12714" h="80038">
                    <a:moveTo>
                      <a:pt x="434" y="82"/>
                    </a:moveTo>
                    <a:lnTo>
                      <a:pt x="434" y="80121"/>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58" name="Freeform 4157">
                <a:extLst>
                  <a:ext uri="{FF2B5EF4-FFF2-40B4-BE49-F238E27FC236}">
                    <a16:creationId xmlns:a16="http://schemas.microsoft.com/office/drawing/2014/main" id="{B08F42FC-C5BD-E9A2-0AB4-A81232775C3D}"/>
                  </a:ext>
                </a:extLst>
              </p:cNvPr>
              <p:cNvSpPr/>
              <p:nvPr/>
            </p:nvSpPr>
            <p:spPr>
              <a:xfrm>
                <a:off x="7036514" y="1610592"/>
                <a:ext cx="80100" cy="12704"/>
              </a:xfrm>
              <a:custGeom>
                <a:avLst/>
                <a:gdLst>
                  <a:gd name="connsiteX0" fmla="*/ 80535 w 80100"/>
                  <a:gd name="connsiteY0" fmla="*/ 82 h 12704"/>
                  <a:gd name="connsiteX1" fmla="*/ 435 w 80100"/>
                  <a:gd name="connsiteY1" fmla="*/ 82 h 12704"/>
                </a:gdLst>
                <a:ahLst/>
                <a:cxnLst>
                  <a:cxn ang="0">
                    <a:pos x="connsiteX0" y="connsiteY0"/>
                  </a:cxn>
                  <a:cxn ang="0">
                    <a:pos x="connsiteX1" y="connsiteY1"/>
                  </a:cxn>
                </a:cxnLst>
                <a:rect l="l" t="t" r="r" b="b"/>
                <a:pathLst>
                  <a:path w="80100" h="12704">
                    <a:moveTo>
                      <a:pt x="80535" y="82"/>
                    </a:moveTo>
                    <a:lnTo>
                      <a:pt x="435" y="8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59" name="Graphic 4011">
              <a:extLst>
                <a:ext uri="{FF2B5EF4-FFF2-40B4-BE49-F238E27FC236}">
                  <a16:creationId xmlns:a16="http://schemas.microsoft.com/office/drawing/2014/main" id="{E2351CDB-306F-C0D8-89C8-0A7BE5F9517A}"/>
                </a:ext>
              </a:extLst>
            </p:cNvPr>
            <p:cNvGrpSpPr/>
            <p:nvPr/>
          </p:nvGrpSpPr>
          <p:grpSpPr>
            <a:xfrm>
              <a:off x="7058129" y="1571208"/>
              <a:ext cx="80100" cy="80038"/>
              <a:chOff x="7058129" y="1571208"/>
              <a:chExt cx="80100" cy="80038"/>
            </a:xfrm>
          </p:grpSpPr>
          <p:sp>
            <p:nvSpPr>
              <p:cNvPr id="4160" name="Freeform 4159">
                <a:extLst>
                  <a:ext uri="{FF2B5EF4-FFF2-40B4-BE49-F238E27FC236}">
                    <a16:creationId xmlns:a16="http://schemas.microsoft.com/office/drawing/2014/main" id="{D703855A-F4D4-0A38-6056-DB164AE4D4B7}"/>
                  </a:ext>
                </a:extLst>
              </p:cNvPr>
              <p:cNvSpPr/>
              <p:nvPr/>
            </p:nvSpPr>
            <p:spPr>
              <a:xfrm>
                <a:off x="7097543" y="1571208"/>
                <a:ext cx="12714" cy="80038"/>
              </a:xfrm>
              <a:custGeom>
                <a:avLst/>
                <a:gdLst>
                  <a:gd name="connsiteX0" fmla="*/ 436 w 12714"/>
                  <a:gd name="connsiteY0" fmla="*/ 82 h 80038"/>
                  <a:gd name="connsiteX1" fmla="*/ 436 w 12714"/>
                  <a:gd name="connsiteY1" fmla="*/ 80121 h 80038"/>
                </a:gdLst>
                <a:ahLst/>
                <a:cxnLst>
                  <a:cxn ang="0">
                    <a:pos x="connsiteX0" y="connsiteY0"/>
                  </a:cxn>
                  <a:cxn ang="0">
                    <a:pos x="connsiteX1" y="connsiteY1"/>
                  </a:cxn>
                </a:cxnLst>
                <a:rect l="l" t="t" r="r" b="b"/>
                <a:pathLst>
                  <a:path w="12714" h="80038">
                    <a:moveTo>
                      <a:pt x="436" y="82"/>
                    </a:moveTo>
                    <a:lnTo>
                      <a:pt x="436" y="80121"/>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61" name="Freeform 4160">
                <a:extLst>
                  <a:ext uri="{FF2B5EF4-FFF2-40B4-BE49-F238E27FC236}">
                    <a16:creationId xmlns:a16="http://schemas.microsoft.com/office/drawing/2014/main" id="{A6F4D0F1-511D-B7D1-098C-8778E0C1567F}"/>
                  </a:ext>
                </a:extLst>
              </p:cNvPr>
              <p:cNvSpPr/>
              <p:nvPr/>
            </p:nvSpPr>
            <p:spPr>
              <a:xfrm>
                <a:off x="7058129" y="1610592"/>
                <a:ext cx="80100" cy="12704"/>
              </a:xfrm>
              <a:custGeom>
                <a:avLst/>
                <a:gdLst>
                  <a:gd name="connsiteX0" fmla="*/ 80537 w 80100"/>
                  <a:gd name="connsiteY0" fmla="*/ 82 h 12704"/>
                  <a:gd name="connsiteX1" fmla="*/ 436 w 80100"/>
                  <a:gd name="connsiteY1" fmla="*/ 82 h 12704"/>
                </a:gdLst>
                <a:ahLst/>
                <a:cxnLst>
                  <a:cxn ang="0">
                    <a:pos x="connsiteX0" y="connsiteY0"/>
                  </a:cxn>
                  <a:cxn ang="0">
                    <a:pos x="connsiteX1" y="connsiteY1"/>
                  </a:cxn>
                </a:cxnLst>
                <a:rect l="l" t="t" r="r" b="b"/>
                <a:pathLst>
                  <a:path w="80100" h="12704">
                    <a:moveTo>
                      <a:pt x="80537" y="82"/>
                    </a:moveTo>
                    <a:lnTo>
                      <a:pt x="436" y="8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62" name="Graphic 4011">
              <a:extLst>
                <a:ext uri="{FF2B5EF4-FFF2-40B4-BE49-F238E27FC236}">
                  <a16:creationId xmlns:a16="http://schemas.microsoft.com/office/drawing/2014/main" id="{ADA9C8D4-BD36-3899-54FB-38DED93F6C9F}"/>
                </a:ext>
              </a:extLst>
            </p:cNvPr>
            <p:cNvGrpSpPr/>
            <p:nvPr/>
          </p:nvGrpSpPr>
          <p:grpSpPr>
            <a:xfrm>
              <a:off x="7064486" y="1571208"/>
              <a:ext cx="80100" cy="80038"/>
              <a:chOff x="7064486" y="1571208"/>
              <a:chExt cx="80100" cy="80038"/>
            </a:xfrm>
          </p:grpSpPr>
          <p:sp>
            <p:nvSpPr>
              <p:cNvPr id="4163" name="Freeform 4162">
                <a:extLst>
                  <a:ext uri="{FF2B5EF4-FFF2-40B4-BE49-F238E27FC236}">
                    <a16:creationId xmlns:a16="http://schemas.microsoft.com/office/drawing/2014/main" id="{23E023E6-DA2A-ECC8-BD84-5F56C334CC0C}"/>
                  </a:ext>
                </a:extLst>
              </p:cNvPr>
              <p:cNvSpPr/>
              <p:nvPr/>
            </p:nvSpPr>
            <p:spPr>
              <a:xfrm>
                <a:off x="7103900" y="1571208"/>
                <a:ext cx="12714" cy="80038"/>
              </a:xfrm>
              <a:custGeom>
                <a:avLst/>
                <a:gdLst>
                  <a:gd name="connsiteX0" fmla="*/ 437 w 12714"/>
                  <a:gd name="connsiteY0" fmla="*/ 82 h 80038"/>
                  <a:gd name="connsiteX1" fmla="*/ 437 w 12714"/>
                  <a:gd name="connsiteY1" fmla="*/ 80121 h 80038"/>
                </a:gdLst>
                <a:ahLst/>
                <a:cxnLst>
                  <a:cxn ang="0">
                    <a:pos x="connsiteX0" y="connsiteY0"/>
                  </a:cxn>
                  <a:cxn ang="0">
                    <a:pos x="connsiteX1" y="connsiteY1"/>
                  </a:cxn>
                </a:cxnLst>
                <a:rect l="l" t="t" r="r" b="b"/>
                <a:pathLst>
                  <a:path w="12714" h="80038">
                    <a:moveTo>
                      <a:pt x="437" y="82"/>
                    </a:moveTo>
                    <a:lnTo>
                      <a:pt x="437" y="80121"/>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64" name="Freeform 4163">
                <a:extLst>
                  <a:ext uri="{FF2B5EF4-FFF2-40B4-BE49-F238E27FC236}">
                    <a16:creationId xmlns:a16="http://schemas.microsoft.com/office/drawing/2014/main" id="{26F07DF2-1C63-BCAA-3754-43A4FC1200C9}"/>
                  </a:ext>
                </a:extLst>
              </p:cNvPr>
              <p:cNvSpPr/>
              <p:nvPr/>
            </p:nvSpPr>
            <p:spPr>
              <a:xfrm>
                <a:off x="7064486" y="1610592"/>
                <a:ext cx="80100" cy="12704"/>
              </a:xfrm>
              <a:custGeom>
                <a:avLst/>
                <a:gdLst>
                  <a:gd name="connsiteX0" fmla="*/ 80537 w 80100"/>
                  <a:gd name="connsiteY0" fmla="*/ 82 h 12704"/>
                  <a:gd name="connsiteX1" fmla="*/ 437 w 80100"/>
                  <a:gd name="connsiteY1" fmla="*/ 82 h 12704"/>
                </a:gdLst>
                <a:ahLst/>
                <a:cxnLst>
                  <a:cxn ang="0">
                    <a:pos x="connsiteX0" y="connsiteY0"/>
                  </a:cxn>
                  <a:cxn ang="0">
                    <a:pos x="connsiteX1" y="connsiteY1"/>
                  </a:cxn>
                </a:cxnLst>
                <a:rect l="l" t="t" r="r" b="b"/>
                <a:pathLst>
                  <a:path w="80100" h="12704">
                    <a:moveTo>
                      <a:pt x="80537" y="82"/>
                    </a:moveTo>
                    <a:lnTo>
                      <a:pt x="437" y="8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65" name="Graphic 4011">
              <a:extLst>
                <a:ext uri="{FF2B5EF4-FFF2-40B4-BE49-F238E27FC236}">
                  <a16:creationId xmlns:a16="http://schemas.microsoft.com/office/drawing/2014/main" id="{F246AA0D-EC42-9EE3-6903-0DA18299925B}"/>
                </a:ext>
              </a:extLst>
            </p:cNvPr>
            <p:cNvGrpSpPr/>
            <p:nvPr/>
          </p:nvGrpSpPr>
          <p:grpSpPr>
            <a:xfrm>
              <a:off x="7075929" y="1571208"/>
              <a:ext cx="80100" cy="80038"/>
              <a:chOff x="7075929" y="1571208"/>
              <a:chExt cx="80100" cy="80038"/>
            </a:xfrm>
          </p:grpSpPr>
          <p:sp>
            <p:nvSpPr>
              <p:cNvPr id="4166" name="Freeform 4165">
                <a:extLst>
                  <a:ext uri="{FF2B5EF4-FFF2-40B4-BE49-F238E27FC236}">
                    <a16:creationId xmlns:a16="http://schemas.microsoft.com/office/drawing/2014/main" id="{E894413F-26BD-FAC5-0A47-8EB6356BABCD}"/>
                  </a:ext>
                </a:extLst>
              </p:cNvPr>
              <p:cNvSpPr/>
              <p:nvPr/>
            </p:nvSpPr>
            <p:spPr>
              <a:xfrm>
                <a:off x="7115343" y="1571208"/>
                <a:ext cx="12714" cy="80038"/>
              </a:xfrm>
              <a:custGeom>
                <a:avLst/>
                <a:gdLst>
                  <a:gd name="connsiteX0" fmla="*/ 438 w 12714"/>
                  <a:gd name="connsiteY0" fmla="*/ 82 h 80038"/>
                  <a:gd name="connsiteX1" fmla="*/ 438 w 12714"/>
                  <a:gd name="connsiteY1" fmla="*/ 80121 h 80038"/>
                </a:gdLst>
                <a:ahLst/>
                <a:cxnLst>
                  <a:cxn ang="0">
                    <a:pos x="connsiteX0" y="connsiteY0"/>
                  </a:cxn>
                  <a:cxn ang="0">
                    <a:pos x="connsiteX1" y="connsiteY1"/>
                  </a:cxn>
                </a:cxnLst>
                <a:rect l="l" t="t" r="r" b="b"/>
                <a:pathLst>
                  <a:path w="12714" h="80038">
                    <a:moveTo>
                      <a:pt x="438" y="82"/>
                    </a:moveTo>
                    <a:lnTo>
                      <a:pt x="438" y="80121"/>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67" name="Freeform 4166">
                <a:extLst>
                  <a:ext uri="{FF2B5EF4-FFF2-40B4-BE49-F238E27FC236}">
                    <a16:creationId xmlns:a16="http://schemas.microsoft.com/office/drawing/2014/main" id="{8D836A91-687A-BE8C-EC14-C94B520D722E}"/>
                  </a:ext>
                </a:extLst>
              </p:cNvPr>
              <p:cNvSpPr/>
              <p:nvPr/>
            </p:nvSpPr>
            <p:spPr>
              <a:xfrm>
                <a:off x="7075929" y="1610592"/>
                <a:ext cx="80100" cy="12704"/>
              </a:xfrm>
              <a:custGeom>
                <a:avLst/>
                <a:gdLst>
                  <a:gd name="connsiteX0" fmla="*/ 80538 w 80100"/>
                  <a:gd name="connsiteY0" fmla="*/ 82 h 12704"/>
                  <a:gd name="connsiteX1" fmla="*/ 438 w 80100"/>
                  <a:gd name="connsiteY1" fmla="*/ 82 h 12704"/>
                </a:gdLst>
                <a:ahLst/>
                <a:cxnLst>
                  <a:cxn ang="0">
                    <a:pos x="connsiteX0" y="connsiteY0"/>
                  </a:cxn>
                  <a:cxn ang="0">
                    <a:pos x="connsiteX1" y="connsiteY1"/>
                  </a:cxn>
                </a:cxnLst>
                <a:rect l="l" t="t" r="r" b="b"/>
                <a:pathLst>
                  <a:path w="80100" h="12704">
                    <a:moveTo>
                      <a:pt x="80538" y="82"/>
                    </a:moveTo>
                    <a:lnTo>
                      <a:pt x="438" y="8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68" name="Graphic 4011">
              <a:extLst>
                <a:ext uri="{FF2B5EF4-FFF2-40B4-BE49-F238E27FC236}">
                  <a16:creationId xmlns:a16="http://schemas.microsoft.com/office/drawing/2014/main" id="{007519BA-ECD5-8747-AE14-F1FC23918812}"/>
                </a:ext>
              </a:extLst>
            </p:cNvPr>
            <p:cNvGrpSpPr/>
            <p:nvPr/>
          </p:nvGrpSpPr>
          <p:grpSpPr>
            <a:xfrm>
              <a:off x="7091186" y="1571208"/>
              <a:ext cx="80100" cy="80038"/>
              <a:chOff x="7091186" y="1571208"/>
              <a:chExt cx="80100" cy="80038"/>
            </a:xfrm>
          </p:grpSpPr>
          <p:sp>
            <p:nvSpPr>
              <p:cNvPr id="4169" name="Freeform 4168">
                <a:extLst>
                  <a:ext uri="{FF2B5EF4-FFF2-40B4-BE49-F238E27FC236}">
                    <a16:creationId xmlns:a16="http://schemas.microsoft.com/office/drawing/2014/main" id="{CAB0580E-EE5D-0EED-5FA1-5C1841C233A6}"/>
                  </a:ext>
                </a:extLst>
              </p:cNvPr>
              <p:cNvSpPr/>
              <p:nvPr/>
            </p:nvSpPr>
            <p:spPr>
              <a:xfrm>
                <a:off x="7130601" y="1571208"/>
                <a:ext cx="12714" cy="80038"/>
              </a:xfrm>
              <a:custGeom>
                <a:avLst/>
                <a:gdLst>
                  <a:gd name="connsiteX0" fmla="*/ 439 w 12714"/>
                  <a:gd name="connsiteY0" fmla="*/ 82 h 80038"/>
                  <a:gd name="connsiteX1" fmla="*/ 439 w 12714"/>
                  <a:gd name="connsiteY1" fmla="*/ 80121 h 80038"/>
                </a:gdLst>
                <a:ahLst/>
                <a:cxnLst>
                  <a:cxn ang="0">
                    <a:pos x="connsiteX0" y="connsiteY0"/>
                  </a:cxn>
                  <a:cxn ang="0">
                    <a:pos x="connsiteX1" y="connsiteY1"/>
                  </a:cxn>
                </a:cxnLst>
                <a:rect l="l" t="t" r="r" b="b"/>
                <a:pathLst>
                  <a:path w="12714" h="80038">
                    <a:moveTo>
                      <a:pt x="439" y="82"/>
                    </a:moveTo>
                    <a:lnTo>
                      <a:pt x="439" y="80121"/>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70" name="Freeform 4169">
                <a:extLst>
                  <a:ext uri="{FF2B5EF4-FFF2-40B4-BE49-F238E27FC236}">
                    <a16:creationId xmlns:a16="http://schemas.microsoft.com/office/drawing/2014/main" id="{92F96111-41C9-4A0F-1368-5D1D0F5CDE87}"/>
                  </a:ext>
                </a:extLst>
              </p:cNvPr>
              <p:cNvSpPr/>
              <p:nvPr/>
            </p:nvSpPr>
            <p:spPr>
              <a:xfrm>
                <a:off x="7091186" y="1610592"/>
                <a:ext cx="80100" cy="12704"/>
              </a:xfrm>
              <a:custGeom>
                <a:avLst/>
                <a:gdLst>
                  <a:gd name="connsiteX0" fmla="*/ 80539 w 80100"/>
                  <a:gd name="connsiteY0" fmla="*/ 82 h 12704"/>
                  <a:gd name="connsiteX1" fmla="*/ 439 w 80100"/>
                  <a:gd name="connsiteY1" fmla="*/ 82 h 12704"/>
                </a:gdLst>
                <a:ahLst/>
                <a:cxnLst>
                  <a:cxn ang="0">
                    <a:pos x="connsiteX0" y="connsiteY0"/>
                  </a:cxn>
                  <a:cxn ang="0">
                    <a:pos x="connsiteX1" y="connsiteY1"/>
                  </a:cxn>
                </a:cxnLst>
                <a:rect l="l" t="t" r="r" b="b"/>
                <a:pathLst>
                  <a:path w="80100" h="12704">
                    <a:moveTo>
                      <a:pt x="80539" y="82"/>
                    </a:moveTo>
                    <a:lnTo>
                      <a:pt x="439" y="8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71" name="Graphic 4011">
              <a:extLst>
                <a:ext uri="{FF2B5EF4-FFF2-40B4-BE49-F238E27FC236}">
                  <a16:creationId xmlns:a16="http://schemas.microsoft.com/office/drawing/2014/main" id="{5B5C910F-520C-D1C7-2DFC-8D562D97F9C4}"/>
                </a:ext>
              </a:extLst>
            </p:cNvPr>
            <p:cNvGrpSpPr/>
            <p:nvPr/>
          </p:nvGrpSpPr>
          <p:grpSpPr>
            <a:xfrm>
              <a:off x="7105172" y="1571208"/>
              <a:ext cx="80100" cy="80038"/>
              <a:chOff x="7105172" y="1571208"/>
              <a:chExt cx="80100" cy="80038"/>
            </a:xfrm>
          </p:grpSpPr>
          <p:sp>
            <p:nvSpPr>
              <p:cNvPr id="4172" name="Freeform 4171">
                <a:extLst>
                  <a:ext uri="{FF2B5EF4-FFF2-40B4-BE49-F238E27FC236}">
                    <a16:creationId xmlns:a16="http://schemas.microsoft.com/office/drawing/2014/main" id="{4996CE10-F2E6-2461-B579-86F75AFE5186}"/>
                  </a:ext>
                </a:extLst>
              </p:cNvPr>
              <p:cNvSpPr/>
              <p:nvPr/>
            </p:nvSpPr>
            <p:spPr>
              <a:xfrm>
                <a:off x="7144586" y="1571208"/>
                <a:ext cx="12714" cy="80038"/>
              </a:xfrm>
              <a:custGeom>
                <a:avLst/>
                <a:gdLst>
                  <a:gd name="connsiteX0" fmla="*/ 440 w 12714"/>
                  <a:gd name="connsiteY0" fmla="*/ 82 h 80038"/>
                  <a:gd name="connsiteX1" fmla="*/ 440 w 12714"/>
                  <a:gd name="connsiteY1" fmla="*/ 80121 h 80038"/>
                </a:gdLst>
                <a:ahLst/>
                <a:cxnLst>
                  <a:cxn ang="0">
                    <a:pos x="connsiteX0" y="connsiteY0"/>
                  </a:cxn>
                  <a:cxn ang="0">
                    <a:pos x="connsiteX1" y="connsiteY1"/>
                  </a:cxn>
                </a:cxnLst>
                <a:rect l="l" t="t" r="r" b="b"/>
                <a:pathLst>
                  <a:path w="12714" h="80038">
                    <a:moveTo>
                      <a:pt x="440" y="82"/>
                    </a:moveTo>
                    <a:lnTo>
                      <a:pt x="440" y="80121"/>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73" name="Freeform 4172">
                <a:extLst>
                  <a:ext uri="{FF2B5EF4-FFF2-40B4-BE49-F238E27FC236}">
                    <a16:creationId xmlns:a16="http://schemas.microsoft.com/office/drawing/2014/main" id="{B1D95EC4-0842-1D7E-93C2-D6AE03A77003}"/>
                  </a:ext>
                </a:extLst>
              </p:cNvPr>
              <p:cNvSpPr/>
              <p:nvPr/>
            </p:nvSpPr>
            <p:spPr>
              <a:xfrm>
                <a:off x="7105172" y="1610592"/>
                <a:ext cx="80100" cy="12704"/>
              </a:xfrm>
              <a:custGeom>
                <a:avLst/>
                <a:gdLst>
                  <a:gd name="connsiteX0" fmla="*/ 80541 w 80100"/>
                  <a:gd name="connsiteY0" fmla="*/ 82 h 12704"/>
                  <a:gd name="connsiteX1" fmla="*/ 440 w 80100"/>
                  <a:gd name="connsiteY1" fmla="*/ 82 h 12704"/>
                </a:gdLst>
                <a:ahLst/>
                <a:cxnLst>
                  <a:cxn ang="0">
                    <a:pos x="connsiteX0" y="connsiteY0"/>
                  </a:cxn>
                  <a:cxn ang="0">
                    <a:pos x="connsiteX1" y="connsiteY1"/>
                  </a:cxn>
                </a:cxnLst>
                <a:rect l="l" t="t" r="r" b="b"/>
                <a:pathLst>
                  <a:path w="80100" h="12704">
                    <a:moveTo>
                      <a:pt x="80541" y="82"/>
                    </a:moveTo>
                    <a:lnTo>
                      <a:pt x="440" y="8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74" name="Graphic 4011">
              <a:extLst>
                <a:ext uri="{FF2B5EF4-FFF2-40B4-BE49-F238E27FC236}">
                  <a16:creationId xmlns:a16="http://schemas.microsoft.com/office/drawing/2014/main" id="{BEBBEBC1-E405-A423-CF7C-8BDEC889C3C8}"/>
                </a:ext>
              </a:extLst>
            </p:cNvPr>
            <p:cNvGrpSpPr/>
            <p:nvPr/>
          </p:nvGrpSpPr>
          <p:grpSpPr>
            <a:xfrm>
              <a:off x="7120429" y="1571208"/>
              <a:ext cx="80100" cy="80038"/>
              <a:chOff x="7120429" y="1571208"/>
              <a:chExt cx="80100" cy="80038"/>
            </a:xfrm>
          </p:grpSpPr>
          <p:sp>
            <p:nvSpPr>
              <p:cNvPr id="4175" name="Freeform 4174">
                <a:extLst>
                  <a:ext uri="{FF2B5EF4-FFF2-40B4-BE49-F238E27FC236}">
                    <a16:creationId xmlns:a16="http://schemas.microsoft.com/office/drawing/2014/main" id="{1155E199-99E7-9514-0945-12BB6FBF8AF8}"/>
                  </a:ext>
                </a:extLst>
              </p:cNvPr>
              <p:cNvSpPr/>
              <p:nvPr/>
            </p:nvSpPr>
            <p:spPr>
              <a:xfrm>
                <a:off x="7159844" y="1571208"/>
                <a:ext cx="12714" cy="80038"/>
              </a:xfrm>
              <a:custGeom>
                <a:avLst/>
                <a:gdLst>
                  <a:gd name="connsiteX0" fmla="*/ 441 w 12714"/>
                  <a:gd name="connsiteY0" fmla="*/ 82 h 80038"/>
                  <a:gd name="connsiteX1" fmla="*/ 441 w 12714"/>
                  <a:gd name="connsiteY1" fmla="*/ 80121 h 80038"/>
                </a:gdLst>
                <a:ahLst/>
                <a:cxnLst>
                  <a:cxn ang="0">
                    <a:pos x="connsiteX0" y="connsiteY0"/>
                  </a:cxn>
                  <a:cxn ang="0">
                    <a:pos x="connsiteX1" y="connsiteY1"/>
                  </a:cxn>
                </a:cxnLst>
                <a:rect l="l" t="t" r="r" b="b"/>
                <a:pathLst>
                  <a:path w="12714" h="80038">
                    <a:moveTo>
                      <a:pt x="441" y="82"/>
                    </a:moveTo>
                    <a:lnTo>
                      <a:pt x="441" y="80121"/>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76" name="Freeform 4175">
                <a:extLst>
                  <a:ext uri="{FF2B5EF4-FFF2-40B4-BE49-F238E27FC236}">
                    <a16:creationId xmlns:a16="http://schemas.microsoft.com/office/drawing/2014/main" id="{46E4DD83-8F50-4CC6-D689-8761230B9377}"/>
                  </a:ext>
                </a:extLst>
              </p:cNvPr>
              <p:cNvSpPr/>
              <p:nvPr/>
            </p:nvSpPr>
            <p:spPr>
              <a:xfrm>
                <a:off x="7120429" y="1610592"/>
                <a:ext cx="80100" cy="12704"/>
              </a:xfrm>
              <a:custGeom>
                <a:avLst/>
                <a:gdLst>
                  <a:gd name="connsiteX0" fmla="*/ 80542 w 80100"/>
                  <a:gd name="connsiteY0" fmla="*/ 82 h 12704"/>
                  <a:gd name="connsiteX1" fmla="*/ 441 w 80100"/>
                  <a:gd name="connsiteY1" fmla="*/ 82 h 12704"/>
                </a:gdLst>
                <a:ahLst/>
                <a:cxnLst>
                  <a:cxn ang="0">
                    <a:pos x="connsiteX0" y="connsiteY0"/>
                  </a:cxn>
                  <a:cxn ang="0">
                    <a:pos x="connsiteX1" y="connsiteY1"/>
                  </a:cxn>
                </a:cxnLst>
                <a:rect l="l" t="t" r="r" b="b"/>
                <a:pathLst>
                  <a:path w="80100" h="12704">
                    <a:moveTo>
                      <a:pt x="80542" y="82"/>
                    </a:moveTo>
                    <a:lnTo>
                      <a:pt x="441" y="82"/>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77" name="Graphic 4011">
              <a:extLst>
                <a:ext uri="{FF2B5EF4-FFF2-40B4-BE49-F238E27FC236}">
                  <a16:creationId xmlns:a16="http://schemas.microsoft.com/office/drawing/2014/main" id="{E655CE2A-97B3-E9AD-EE7F-63E55C3E4F2D}"/>
                </a:ext>
              </a:extLst>
            </p:cNvPr>
            <p:cNvGrpSpPr/>
            <p:nvPr/>
          </p:nvGrpSpPr>
          <p:grpSpPr>
            <a:xfrm>
              <a:off x="7260287" y="1602969"/>
              <a:ext cx="80100" cy="80038"/>
              <a:chOff x="7260287" y="1602969"/>
              <a:chExt cx="80100" cy="80038"/>
            </a:xfrm>
          </p:grpSpPr>
          <p:sp>
            <p:nvSpPr>
              <p:cNvPr id="4178" name="Freeform 4177">
                <a:extLst>
                  <a:ext uri="{FF2B5EF4-FFF2-40B4-BE49-F238E27FC236}">
                    <a16:creationId xmlns:a16="http://schemas.microsoft.com/office/drawing/2014/main" id="{C9E9DDE5-76E6-CA3C-A608-F5A78B8CD288}"/>
                  </a:ext>
                </a:extLst>
              </p:cNvPr>
              <p:cNvSpPr/>
              <p:nvPr/>
            </p:nvSpPr>
            <p:spPr>
              <a:xfrm>
                <a:off x="7299702" y="1602969"/>
                <a:ext cx="12714" cy="80038"/>
              </a:xfrm>
              <a:custGeom>
                <a:avLst/>
                <a:gdLst>
                  <a:gd name="connsiteX0" fmla="*/ 452 w 12714"/>
                  <a:gd name="connsiteY0" fmla="*/ 85 h 80038"/>
                  <a:gd name="connsiteX1" fmla="*/ 452 w 12714"/>
                  <a:gd name="connsiteY1" fmla="*/ 80124 h 80038"/>
                </a:gdLst>
                <a:ahLst/>
                <a:cxnLst>
                  <a:cxn ang="0">
                    <a:pos x="connsiteX0" y="connsiteY0"/>
                  </a:cxn>
                  <a:cxn ang="0">
                    <a:pos x="connsiteX1" y="connsiteY1"/>
                  </a:cxn>
                </a:cxnLst>
                <a:rect l="l" t="t" r="r" b="b"/>
                <a:pathLst>
                  <a:path w="12714" h="80038">
                    <a:moveTo>
                      <a:pt x="452" y="85"/>
                    </a:moveTo>
                    <a:lnTo>
                      <a:pt x="452" y="8012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79" name="Freeform 4178">
                <a:extLst>
                  <a:ext uri="{FF2B5EF4-FFF2-40B4-BE49-F238E27FC236}">
                    <a16:creationId xmlns:a16="http://schemas.microsoft.com/office/drawing/2014/main" id="{6B3943F2-BF88-BCFE-9D54-FCBA3CC44455}"/>
                  </a:ext>
                </a:extLst>
              </p:cNvPr>
              <p:cNvSpPr/>
              <p:nvPr/>
            </p:nvSpPr>
            <p:spPr>
              <a:xfrm>
                <a:off x="7260287" y="1642353"/>
                <a:ext cx="80100" cy="12704"/>
              </a:xfrm>
              <a:custGeom>
                <a:avLst/>
                <a:gdLst>
                  <a:gd name="connsiteX0" fmla="*/ 80553 w 80100"/>
                  <a:gd name="connsiteY0" fmla="*/ 85 h 12704"/>
                  <a:gd name="connsiteX1" fmla="*/ 452 w 80100"/>
                  <a:gd name="connsiteY1" fmla="*/ 85 h 12704"/>
                </a:gdLst>
                <a:ahLst/>
                <a:cxnLst>
                  <a:cxn ang="0">
                    <a:pos x="connsiteX0" y="connsiteY0"/>
                  </a:cxn>
                  <a:cxn ang="0">
                    <a:pos x="connsiteX1" y="connsiteY1"/>
                  </a:cxn>
                </a:cxnLst>
                <a:rect l="l" t="t" r="r" b="b"/>
                <a:pathLst>
                  <a:path w="80100" h="12704">
                    <a:moveTo>
                      <a:pt x="80553" y="85"/>
                    </a:moveTo>
                    <a:lnTo>
                      <a:pt x="452" y="8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80" name="Graphic 4011">
              <a:extLst>
                <a:ext uri="{FF2B5EF4-FFF2-40B4-BE49-F238E27FC236}">
                  <a16:creationId xmlns:a16="http://schemas.microsoft.com/office/drawing/2014/main" id="{B32194D6-4266-88B8-1B87-26A686E9E461}"/>
                </a:ext>
              </a:extLst>
            </p:cNvPr>
            <p:cNvGrpSpPr/>
            <p:nvPr/>
          </p:nvGrpSpPr>
          <p:grpSpPr>
            <a:xfrm>
              <a:off x="7267916" y="1602969"/>
              <a:ext cx="80100" cy="80038"/>
              <a:chOff x="7267916" y="1602969"/>
              <a:chExt cx="80100" cy="80038"/>
            </a:xfrm>
          </p:grpSpPr>
          <p:sp>
            <p:nvSpPr>
              <p:cNvPr id="4181" name="Freeform 4180">
                <a:extLst>
                  <a:ext uri="{FF2B5EF4-FFF2-40B4-BE49-F238E27FC236}">
                    <a16:creationId xmlns:a16="http://schemas.microsoft.com/office/drawing/2014/main" id="{F4A5A093-4084-8C2C-F734-484A4DD0B46B}"/>
                  </a:ext>
                </a:extLst>
              </p:cNvPr>
              <p:cNvSpPr/>
              <p:nvPr/>
            </p:nvSpPr>
            <p:spPr>
              <a:xfrm>
                <a:off x="7307331" y="1602969"/>
                <a:ext cx="12714" cy="80038"/>
              </a:xfrm>
              <a:custGeom>
                <a:avLst/>
                <a:gdLst>
                  <a:gd name="connsiteX0" fmla="*/ 453 w 12714"/>
                  <a:gd name="connsiteY0" fmla="*/ 85 h 80038"/>
                  <a:gd name="connsiteX1" fmla="*/ 453 w 12714"/>
                  <a:gd name="connsiteY1" fmla="*/ 80124 h 80038"/>
                </a:gdLst>
                <a:ahLst/>
                <a:cxnLst>
                  <a:cxn ang="0">
                    <a:pos x="connsiteX0" y="connsiteY0"/>
                  </a:cxn>
                  <a:cxn ang="0">
                    <a:pos x="connsiteX1" y="connsiteY1"/>
                  </a:cxn>
                </a:cxnLst>
                <a:rect l="l" t="t" r="r" b="b"/>
                <a:pathLst>
                  <a:path w="12714" h="80038">
                    <a:moveTo>
                      <a:pt x="453" y="85"/>
                    </a:moveTo>
                    <a:lnTo>
                      <a:pt x="453" y="8012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82" name="Freeform 4181">
                <a:extLst>
                  <a:ext uri="{FF2B5EF4-FFF2-40B4-BE49-F238E27FC236}">
                    <a16:creationId xmlns:a16="http://schemas.microsoft.com/office/drawing/2014/main" id="{F3BED64A-28B2-8B51-5B40-E66D041419DE}"/>
                  </a:ext>
                </a:extLst>
              </p:cNvPr>
              <p:cNvSpPr/>
              <p:nvPr/>
            </p:nvSpPr>
            <p:spPr>
              <a:xfrm>
                <a:off x="7267916" y="1642353"/>
                <a:ext cx="80100" cy="12704"/>
              </a:xfrm>
              <a:custGeom>
                <a:avLst/>
                <a:gdLst>
                  <a:gd name="connsiteX0" fmla="*/ 80553 w 80100"/>
                  <a:gd name="connsiteY0" fmla="*/ 85 h 12704"/>
                  <a:gd name="connsiteX1" fmla="*/ 453 w 80100"/>
                  <a:gd name="connsiteY1" fmla="*/ 85 h 12704"/>
                </a:gdLst>
                <a:ahLst/>
                <a:cxnLst>
                  <a:cxn ang="0">
                    <a:pos x="connsiteX0" y="connsiteY0"/>
                  </a:cxn>
                  <a:cxn ang="0">
                    <a:pos x="connsiteX1" y="connsiteY1"/>
                  </a:cxn>
                </a:cxnLst>
                <a:rect l="l" t="t" r="r" b="b"/>
                <a:pathLst>
                  <a:path w="80100" h="12704">
                    <a:moveTo>
                      <a:pt x="80553" y="85"/>
                    </a:moveTo>
                    <a:lnTo>
                      <a:pt x="453" y="8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83" name="Graphic 4011">
              <a:extLst>
                <a:ext uri="{FF2B5EF4-FFF2-40B4-BE49-F238E27FC236}">
                  <a16:creationId xmlns:a16="http://schemas.microsoft.com/office/drawing/2014/main" id="{D31B6717-987B-2255-312F-60C2B191743D}"/>
                </a:ext>
              </a:extLst>
            </p:cNvPr>
            <p:cNvGrpSpPr/>
            <p:nvPr/>
          </p:nvGrpSpPr>
          <p:grpSpPr>
            <a:xfrm>
              <a:off x="7275545" y="1602969"/>
              <a:ext cx="80100" cy="80038"/>
              <a:chOff x="7275545" y="1602969"/>
              <a:chExt cx="80100" cy="80038"/>
            </a:xfrm>
          </p:grpSpPr>
          <p:sp>
            <p:nvSpPr>
              <p:cNvPr id="4184" name="Freeform 4183">
                <a:extLst>
                  <a:ext uri="{FF2B5EF4-FFF2-40B4-BE49-F238E27FC236}">
                    <a16:creationId xmlns:a16="http://schemas.microsoft.com/office/drawing/2014/main" id="{D9D1E9ED-4A20-D284-386F-6F605E5DD4F2}"/>
                  </a:ext>
                </a:extLst>
              </p:cNvPr>
              <p:cNvSpPr/>
              <p:nvPr/>
            </p:nvSpPr>
            <p:spPr>
              <a:xfrm>
                <a:off x="7314959" y="1602969"/>
                <a:ext cx="12714" cy="80038"/>
              </a:xfrm>
              <a:custGeom>
                <a:avLst/>
                <a:gdLst>
                  <a:gd name="connsiteX0" fmla="*/ 453 w 12714"/>
                  <a:gd name="connsiteY0" fmla="*/ 85 h 80038"/>
                  <a:gd name="connsiteX1" fmla="*/ 453 w 12714"/>
                  <a:gd name="connsiteY1" fmla="*/ 80124 h 80038"/>
                </a:gdLst>
                <a:ahLst/>
                <a:cxnLst>
                  <a:cxn ang="0">
                    <a:pos x="connsiteX0" y="connsiteY0"/>
                  </a:cxn>
                  <a:cxn ang="0">
                    <a:pos x="connsiteX1" y="connsiteY1"/>
                  </a:cxn>
                </a:cxnLst>
                <a:rect l="l" t="t" r="r" b="b"/>
                <a:pathLst>
                  <a:path w="12714" h="80038">
                    <a:moveTo>
                      <a:pt x="453" y="85"/>
                    </a:moveTo>
                    <a:lnTo>
                      <a:pt x="453" y="8012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85" name="Freeform 4184">
                <a:extLst>
                  <a:ext uri="{FF2B5EF4-FFF2-40B4-BE49-F238E27FC236}">
                    <a16:creationId xmlns:a16="http://schemas.microsoft.com/office/drawing/2014/main" id="{2952EC2E-0498-C5AD-D1F7-36878F2BEEBB}"/>
                  </a:ext>
                </a:extLst>
              </p:cNvPr>
              <p:cNvSpPr/>
              <p:nvPr/>
            </p:nvSpPr>
            <p:spPr>
              <a:xfrm>
                <a:off x="7275545" y="1642353"/>
                <a:ext cx="80100" cy="12704"/>
              </a:xfrm>
              <a:custGeom>
                <a:avLst/>
                <a:gdLst>
                  <a:gd name="connsiteX0" fmla="*/ 80554 w 80100"/>
                  <a:gd name="connsiteY0" fmla="*/ 85 h 12704"/>
                  <a:gd name="connsiteX1" fmla="*/ 453 w 80100"/>
                  <a:gd name="connsiteY1" fmla="*/ 85 h 12704"/>
                </a:gdLst>
                <a:ahLst/>
                <a:cxnLst>
                  <a:cxn ang="0">
                    <a:pos x="connsiteX0" y="connsiteY0"/>
                  </a:cxn>
                  <a:cxn ang="0">
                    <a:pos x="connsiteX1" y="connsiteY1"/>
                  </a:cxn>
                </a:cxnLst>
                <a:rect l="l" t="t" r="r" b="b"/>
                <a:pathLst>
                  <a:path w="80100" h="12704">
                    <a:moveTo>
                      <a:pt x="80554" y="85"/>
                    </a:moveTo>
                    <a:lnTo>
                      <a:pt x="453" y="8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86" name="Graphic 4011">
              <a:extLst>
                <a:ext uri="{FF2B5EF4-FFF2-40B4-BE49-F238E27FC236}">
                  <a16:creationId xmlns:a16="http://schemas.microsoft.com/office/drawing/2014/main" id="{D11BBB80-99CF-51DB-D26A-E4AD01589308}"/>
                </a:ext>
              </a:extLst>
            </p:cNvPr>
            <p:cNvGrpSpPr/>
            <p:nvPr/>
          </p:nvGrpSpPr>
          <p:grpSpPr>
            <a:xfrm>
              <a:off x="7280630" y="1602969"/>
              <a:ext cx="80100" cy="80038"/>
              <a:chOff x="7280630" y="1602969"/>
              <a:chExt cx="80100" cy="80038"/>
            </a:xfrm>
          </p:grpSpPr>
          <p:sp>
            <p:nvSpPr>
              <p:cNvPr id="4187" name="Freeform 4186">
                <a:extLst>
                  <a:ext uri="{FF2B5EF4-FFF2-40B4-BE49-F238E27FC236}">
                    <a16:creationId xmlns:a16="http://schemas.microsoft.com/office/drawing/2014/main" id="{1F5FB3E3-E1A3-EDC0-BB6B-A620D7EAEF8B}"/>
                  </a:ext>
                </a:extLst>
              </p:cNvPr>
              <p:cNvSpPr/>
              <p:nvPr/>
            </p:nvSpPr>
            <p:spPr>
              <a:xfrm>
                <a:off x="7320045" y="1602969"/>
                <a:ext cx="12714" cy="80038"/>
              </a:xfrm>
              <a:custGeom>
                <a:avLst/>
                <a:gdLst>
                  <a:gd name="connsiteX0" fmla="*/ 454 w 12714"/>
                  <a:gd name="connsiteY0" fmla="*/ 85 h 80038"/>
                  <a:gd name="connsiteX1" fmla="*/ 454 w 12714"/>
                  <a:gd name="connsiteY1" fmla="*/ 80124 h 80038"/>
                </a:gdLst>
                <a:ahLst/>
                <a:cxnLst>
                  <a:cxn ang="0">
                    <a:pos x="connsiteX0" y="connsiteY0"/>
                  </a:cxn>
                  <a:cxn ang="0">
                    <a:pos x="connsiteX1" y="connsiteY1"/>
                  </a:cxn>
                </a:cxnLst>
                <a:rect l="l" t="t" r="r" b="b"/>
                <a:pathLst>
                  <a:path w="12714" h="80038">
                    <a:moveTo>
                      <a:pt x="454" y="85"/>
                    </a:moveTo>
                    <a:lnTo>
                      <a:pt x="454" y="8012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88" name="Freeform 4187">
                <a:extLst>
                  <a:ext uri="{FF2B5EF4-FFF2-40B4-BE49-F238E27FC236}">
                    <a16:creationId xmlns:a16="http://schemas.microsoft.com/office/drawing/2014/main" id="{CC967505-A1C9-0F3E-E9BC-ACA8C221DEF9}"/>
                  </a:ext>
                </a:extLst>
              </p:cNvPr>
              <p:cNvSpPr/>
              <p:nvPr/>
            </p:nvSpPr>
            <p:spPr>
              <a:xfrm>
                <a:off x="7280630" y="1642353"/>
                <a:ext cx="80100" cy="12704"/>
              </a:xfrm>
              <a:custGeom>
                <a:avLst/>
                <a:gdLst>
                  <a:gd name="connsiteX0" fmla="*/ 80554 w 80100"/>
                  <a:gd name="connsiteY0" fmla="*/ 85 h 12704"/>
                  <a:gd name="connsiteX1" fmla="*/ 454 w 80100"/>
                  <a:gd name="connsiteY1" fmla="*/ 85 h 12704"/>
                </a:gdLst>
                <a:ahLst/>
                <a:cxnLst>
                  <a:cxn ang="0">
                    <a:pos x="connsiteX0" y="connsiteY0"/>
                  </a:cxn>
                  <a:cxn ang="0">
                    <a:pos x="connsiteX1" y="connsiteY1"/>
                  </a:cxn>
                </a:cxnLst>
                <a:rect l="l" t="t" r="r" b="b"/>
                <a:pathLst>
                  <a:path w="80100" h="12704">
                    <a:moveTo>
                      <a:pt x="80554" y="85"/>
                    </a:moveTo>
                    <a:lnTo>
                      <a:pt x="454" y="8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89" name="Graphic 4011">
              <a:extLst>
                <a:ext uri="{FF2B5EF4-FFF2-40B4-BE49-F238E27FC236}">
                  <a16:creationId xmlns:a16="http://schemas.microsoft.com/office/drawing/2014/main" id="{6EF6E5CA-9959-0426-C713-8070FF4EEDB7}"/>
                </a:ext>
              </a:extLst>
            </p:cNvPr>
            <p:cNvGrpSpPr/>
            <p:nvPr/>
          </p:nvGrpSpPr>
          <p:grpSpPr>
            <a:xfrm>
              <a:off x="7299702" y="1602969"/>
              <a:ext cx="80100" cy="80038"/>
              <a:chOff x="7299702" y="1602969"/>
              <a:chExt cx="80100" cy="80038"/>
            </a:xfrm>
          </p:grpSpPr>
          <p:sp>
            <p:nvSpPr>
              <p:cNvPr id="4190" name="Freeform 4189">
                <a:extLst>
                  <a:ext uri="{FF2B5EF4-FFF2-40B4-BE49-F238E27FC236}">
                    <a16:creationId xmlns:a16="http://schemas.microsoft.com/office/drawing/2014/main" id="{E723B786-FCB9-2B70-5923-98905FFED11C}"/>
                  </a:ext>
                </a:extLst>
              </p:cNvPr>
              <p:cNvSpPr/>
              <p:nvPr/>
            </p:nvSpPr>
            <p:spPr>
              <a:xfrm>
                <a:off x="7339117" y="1602969"/>
                <a:ext cx="12714" cy="80038"/>
              </a:xfrm>
              <a:custGeom>
                <a:avLst/>
                <a:gdLst>
                  <a:gd name="connsiteX0" fmla="*/ 455 w 12714"/>
                  <a:gd name="connsiteY0" fmla="*/ 85 h 80038"/>
                  <a:gd name="connsiteX1" fmla="*/ 455 w 12714"/>
                  <a:gd name="connsiteY1" fmla="*/ 80124 h 80038"/>
                </a:gdLst>
                <a:ahLst/>
                <a:cxnLst>
                  <a:cxn ang="0">
                    <a:pos x="connsiteX0" y="connsiteY0"/>
                  </a:cxn>
                  <a:cxn ang="0">
                    <a:pos x="connsiteX1" y="connsiteY1"/>
                  </a:cxn>
                </a:cxnLst>
                <a:rect l="l" t="t" r="r" b="b"/>
                <a:pathLst>
                  <a:path w="12714" h="80038">
                    <a:moveTo>
                      <a:pt x="455" y="85"/>
                    </a:moveTo>
                    <a:lnTo>
                      <a:pt x="455" y="8012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91" name="Freeform 4190">
                <a:extLst>
                  <a:ext uri="{FF2B5EF4-FFF2-40B4-BE49-F238E27FC236}">
                    <a16:creationId xmlns:a16="http://schemas.microsoft.com/office/drawing/2014/main" id="{33CB98E8-314C-40F1-9186-2FE003EC63EC}"/>
                  </a:ext>
                </a:extLst>
              </p:cNvPr>
              <p:cNvSpPr/>
              <p:nvPr/>
            </p:nvSpPr>
            <p:spPr>
              <a:xfrm>
                <a:off x="7299702" y="1642353"/>
                <a:ext cx="80100" cy="12704"/>
              </a:xfrm>
              <a:custGeom>
                <a:avLst/>
                <a:gdLst>
                  <a:gd name="connsiteX0" fmla="*/ 80556 w 80100"/>
                  <a:gd name="connsiteY0" fmla="*/ 85 h 12704"/>
                  <a:gd name="connsiteX1" fmla="*/ 455 w 80100"/>
                  <a:gd name="connsiteY1" fmla="*/ 85 h 12704"/>
                </a:gdLst>
                <a:ahLst/>
                <a:cxnLst>
                  <a:cxn ang="0">
                    <a:pos x="connsiteX0" y="connsiteY0"/>
                  </a:cxn>
                  <a:cxn ang="0">
                    <a:pos x="connsiteX1" y="connsiteY1"/>
                  </a:cxn>
                </a:cxnLst>
                <a:rect l="l" t="t" r="r" b="b"/>
                <a:pathLst>
                  <a:path w="80100" h="12704">
                    <a:moveTo>
                      <a:pt x="80556" y="85"/>
                    </a:moveTo>
                    <a:lnTo>
                      <a:pt x="455" y="8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92" name="Graphic 4011">
              <a:extLst>
                <a:ext uri="{FF2B5EF4-FFF2-40B4-BE49-F238E27FC236}">
                  <a16:creationId xmlns:a16="http://schemas.microsoft.com/office/drawing/2014/main" id="{C28D32D6-3091-0C1E-68C9-47BDABB13473}"/>
                </a:ext>
              </a:extLst>
            </p:cNvPr>
            <p:cNvGrpSpPr/>
            <p:nvPr/>
          </p:nvGrpSpPr>
          <p:grpSpPr>
            <a:xfrm>
              <a:off x="7320045" y="1602969"/>
              <a:ext cx="80100" cy="80038"/>
              <a:chOff x="7320045" y="1602969"/>
              <a:chExt cx="80100" cy="80038"/>
            </a:xfrm>
          </p:grpSpPr>
          <p:sp>
            <p:nvSpPr>
              <p:cNvPr id="4193" name="Freeform 4192">
                <a:extLst>
                  <a:ext uri="{FF2B5EF4-FFF2-40B4-BE49-F238E27FC236}">
                    <a16:creationId xmlns:a16="http://schemas.microsoft.com/office/drawing/2014/main" id="{EFB64044-37D3-23DE-6CDA-FB67E53D8952}"/>
                  </a:ext>
                </a:extLst>
              </p:cNvPr>
              <p:cNvSpPr/>
              <p:nvPr/>
            </p:nvSpPr>
            <p:spPr>
              <a:xfrm>
                <a:off x="7359460" y="1602969"/>
                <a:ext cx="12714" cy="80038"/>
              </a:xfrm>
              <a:custGeom>
                <a:avLst/>
                <a:gdLst>
                  <a:gd name="connsiteX0" fmla="*/ 457 w 12714"/>
                  <a:gd name="connsiteY0" fmla="*/ 85 h 80038"/>
                  <a:gd name="connsiteX1" fmla="*/ 457 w 12714"/>
                  <a:gd name="connsiteY1" fmla="*/ 80124 h 80038"/>
                </a:gdLst>
                <a:ahLst/>
                <a:cxnLst>
                  <a:cxn ang="0">
                    <a:pos x="connsiteX0" y="connsiteY0"/>
                  </a:cxn>
                  <a:cxn ang="0">
                    <a:pos x="connsiteX1" y="connsiteY1"/>
                  </a:cxn>
                </a:cxnLst>
                <a:rect l="l" t="t" r="r" b="b"/>
                <a:pathLst>
                  <a:path w="12714" h="80038">
                    <a:moveTo>
                      <a:pt x="457" y="85"/>
                    </a:moveTo>
                    <a:lnTo>
                      <a:pt x="457" y="8012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94" name="Freeform 4193">
                <a:extLst>
                  <a:ext uri="{FF2B5EF4-FFF2-40B4-BE49-F238E27FC236}">
                    <a16:creationId xmlns:a16="http://schemas.microsoft.com/office/drawing/2014/main" id="{D495F334-8B11-F6BD-EFA4-97A6E72CF864}"/>
                  </a:ext>
                </a:extLst>
              </p:cNvPr>
              <p:cNvSpPr/>
              <p:nvPr/>
            </p:nvSpPr>
            <p:spPr>
              <a:xfrm>
                <a:off x="7320045" y="1642353"/>
                <a:ext cx="80100" cy="12704"/>
              </a:xfrm>
              <a:custGeom>
                <a:avLst/>
                <a:gdLst>
                  <a:gd name="connsiteX0" fmla="*/ 80557 w 80100"/>
                  <a:gd name="connsiteY0" fmla="*/ 85 h 12704"/>
                  <a:gd name="connsiteX1" fmla="*/ 457 w 80100"/>
                  <a:gd name="connsiteY1" fmla="*/ 85 h 12704"/>
                </a:gdLst>
                <a:ahLst/>
                <a:cxnLst>
                  <a:cxn ang="0">
                    <a:pos x="connsiteX0" y="connsiteY0"/>
                  </a:cxn>
                  <a:cxn ang="0">
                    <a:pos x="connsiteX1" y="connsiteY1"/>
                  </a:cxn>
                </a:cxnLst>
                <a:rect l="l" t="t" r="r" b="b"/>
                <a:pathLst>
                  <a:path w="80100" h="12704">
                    <a:moveTo>
                      <a:pt x="80557" y="85"/>
                    </a:moveTo>
                    <a:lnTo>
                      <a:pt x="457" y="8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95" name="Graphic 4011">
              <a:extLst>
                <a:ext uri="{FF2B5EF4-FFF2-40B4-BE49-F238E27FC236}">
                  <a16:creationId xmlns:a16="http://schemas.microsoft.com/office/drawing/2014/main" id="{8B74AA68-7203-B66A-3B85-78705D58CBFE}"/>
                </a:ext>
              </a:extLst>
            </p:cNvPr>
            <p:cNvGrpSpPr/>
            <p:nvPr/>
          </p:nvGrpSpPr>
          <p:grpSpPr>
            <a:xfrm>
              <a:off x="7341659" y="1602969"/>
              <a:ext cx="80100" cy="80038"/>
              <a:chOff x="7341659" y="1602969"/>
              <a:chExt cx="80100" cy="80038"/>
            </a:xfrm>
          </p:grpSpPr>
          <p:sp>
            <p:nvSpPr>
              <p:cNvPr id="4196" name="Freeform 4195">
                <a:extLst>
                  <a:ext uri="{FF2B5EF4-FFF2-40B4-BE49-F238E27FC236}">
                    <a16:creationId xmlns:a16="http://schemas.microsoft.com/office/drawing/2014/main" id="{1DCD6665-AFD2-BAB0-2D51-03187E9E6F12}"/>
                  </a:ext>
                </a:extLst>
              </p:cNvPr>
              <p:cNvSpPr/>
              <p:nvPr/>
            </p:nvSpPr>
            <p:spPr>
              <a:xfrm>
                <a:off x="7381074" y="1602969"/>
                <a:ext cx="12714" cy="80038"/>
              </a:xfrm>
              <a:custGeom>
                <a:avLst/>
                <a:gdLst>
                  <a:gd name="connsiteX0" fmla="*/ 458 w 12714"/>
                  <a:gd name="connsiteY0" fmla="*/ 85 h 80038"/>
                  <a:gd name="connsiteX1" fmla="*/ 458 w 12714"/>
                  <a:gd name="connsiteY1" fmla="*/ 80124 h 80038"/>
                </a:gdLst>
                <a:ahLst/>
                <a:cxnLst>
                  <a:cxn ang="0">
                    <a:pos x="connsiteX0" y="connsiteY0"/>
                  </a:cxn>
                  <a:cxn ang="0">
                    <a:pos x="connsiteX1" y="connsiteY1"/>
                  </a:cxn>
                </a:cxnLst>
                <a:rect l="l" t="t" r="r" b="b"/>
                <a:pathLst>
                  <a:path w="12714" h="80038">
                    <a:moveTo>
                      <a:pt x="458" y="85"/>
                    </a:moveTo>
                    <a:lnTo>
                      <a:pt x="458" y="8012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97" name="Freeform 4196">
                <a:extLst>
                  <a:ext uri="{FF2B5EF4-FFF2-40B4-BE49-F238E27FC236}">
                    <a16:creationId xmlns:a16="http://schemas.microsoft.com/office/drawing/2014/main" id="{677F9BB0-9B08-FF60-E734-214DA13BD24D}"/>
                  </a:ext>
                </a:extLst>
              </p:cNvPr>
              <p:cNvSpPr/>
              <p:nvPr/>
            </p:nvSpPr>
            <p:spPr>
              <a:xfrm>
                <a:off x="7341659" y="1642353"/>
                <a:ext cx="80100" cy="12704"/>
              </a:xfrm>
              <a:custGeom>
                <a:avLst/>
                <a:gdLst>
                  <a:gd name="connsiteX0" fmla="*/ 80559 w 80100"/>
                  <a:gd name="connsiteY0" fmla="*/ 85 h 12704"/>
                  <a:gd name="connsiteX1" fmla="*/ 459 w 80100"/>
                  <a:gd name="connsiteY1" fmla="*/ 85 h 12704"/>
                </a:gdLst>
                <a:ahLst/>
                <a:cxnLst>
                  <a:cxn ang="0">
                    <a:pos x="connsiteX0" y="connsiteY0"/>
                  </a:cxn>
                  <a:cxn ang="0">
                    <a:pos x="connsiteX1" y="connsiteY1"/>
                  </a:cxn>
                </a:cxnLst>
                <a:rect l="l" t="t" r="r" b="b"/>
                <a:pathLst>
                  <a:path w="80100" h="12704">
                    <a:moveTo>
                      <a:pt x="80559" y="85"/>
                    </a:moveTo>
                    <a:lnTo>
                      <a:pt x="459" y="8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198" name="Graphic 4011">
              <a:extLst>
                <a:ext uri="{FF2B5EF4-FFF2-40B4-BE49-F238E27FC236}">
                  <a16:creationId xmlns:a16="http://schemas.microsoft.com/office/drawing/2014/main" id="{9423E4A6-91AB-D478-43AE-CC8911D4BA09}"/>
                </a:ext>
              </a:extLst>
            </p:cNvPr>
            <p:cNvGrpSpPr/>
            <p:nvPr/>
          </p:nvGrpSpPr>
          <p:grpSpPr>
            <a:xfrm>
              <a:off x="7348017" y="1602969"/>
              <a:ext cx="80100" cy="80038"/>
              <a:chOff x="7348017" y="1602969"/>
              <a:chExt cx="80100" cy="80038"/>
            </a:xfrm>
          </p:grpSpPr>
          <p:sp>
            <p:nvSpPr>
              <p:cNvPr id="4199" name="Freeform 4198">
                <a:extLst>
                  <a:ext uri="{FF2B5EF4-FFF2-40B4-BE49-F238E27FC236}">
                    <a16:creationId xmlns:a16="http://schemas.microsoft.com/office/drawing/2014/main" id="{12003241-92B6-6046-BE93-BAB7EC746AAC}"/>
                  </a:ext>
                </a:extLst>
              </p:cNvPr>
              <p:cNvSpPr/>
              <p:nvPr/>
            </p:nvSpPr>
            <p:spPr>
              <a:xfrm>
                <a:off x="7387431" y="1602969"/>
                <a:ext cx="12714" cy="80038"/>
              </a:xfrm>
              <a:custGeom>
                <a:avLst/>
                <a:gdLst>
                  <a:gd name="connsiteX0" fmla="*/ 459 w 12714"/>
                  <a:gd name="connsiteY0" fmla="*/ 85 h 80038"/>
                  <a:gd name="connsiteX1" fmla="*/ 459 w 12714"/>
                  <a:gd name="connsiteY1" fmla="*/ 80124 h 80038"/>
                </a:gdLst>
                <a:ahLst/>
                <a:cxnLst>
                  <a:cxn ang="0">
                    <a:pos x="connsiteX0" y="connsiteY0"/>
                  </a:cxn>
                  <a:cxn ang="0">
                    <a:pos x="connsiteX1" y="connsiteY1"/>
                  </a:cxn>
                </a:cxnLst>
                <a:rect l="l" t="t" r="r" b="b"/>
                <a:pathLst>
                  <a:path w="12714" h="80038">
                    <a:moveTo>
                      <a:pt x="459" y="85"/>
                    </a:moveTo>
                    <a:lnTo>
                      <a:pt x="459" y="8012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00" name="Freeform 4199">
                <a:extLst>
                  <a:ext uri="{FF2B5EF4-FFF2-40B4-BE49-F238E27FC236}">
                    <a16:creationId xmlns:a16="http://schemas.microsoft.com/office/drawing/2014/main" id="{4B6CFCB2-8662-56EF-040A-89C2AB422F2B}"/>
                  </a:ext>
                </a:extLst>
              </p:cNvPr>
              <p:cNvSpPr/>
              <p:nvPr/>
            </p:nvSpPr>
            <p:spPr>
              <a:xfrm>
                <a:off x="7348017" y="1642353"/>
                <a:ext cx="80100" cy="12704"/>
              </a:xfrm>
              <a:custGeom>
                <a:avLst/>
                <a:gdLst>
                  <a:gd name="connsiteX0" fmla="*/ 80560 w 80100"/>
                  <a:gd name="connsiteY0" fmla="*/ 85 h 12704"/>
                  <a:gd name="connsiteX1" fmla="*/ 459 w 80100"/>
                  <a:gd name="connsiteY1" fmla="*/ 85 h 12704"/>
                </a:gdLst>
                <a:ahLst/>
                <a:cxnLst>
                  <a:cxn ang="0">
                    <a:pos x="connsiteX0" y="connsiteY0"/>
                  </a:cxn>
                  <a:cxn ang="0">
                    <a:pos x="connsiteX1" y="connsiteY1"/>
                  </a:cxn>
                </a:cxnLst>
                <a:rect l="l" t="t" r="r" b="b"/>
                <a:pathLst>
                  <a:path w="80100" h="12704">
                    <a:moveTo>
                      <a:pt x="80560" y="85"/>
                    </a:moveTo>
                    <a:lnTo>
                      <a:pt x="459" y="8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01" name="Graphic 4011">
              <a:extLst>
                <a:ext uri="{FF2B5EF4-FFF2-40B4-BE49-F238E27FC236}">
                  <a16:creationId xmlns:a16="http://schemas.microsoft.com/office/drawing/2014/main" id="{EC6876E3-499B-1766-31C3-C2C9719CABF9}"/>
                </a:ext>
              </a:extLst>
            </p:cNvPr>
            <p:cNvGrpSpPr/>
            <p:nvPr/>
          </p:nvGrpSpPr>
          <p:grpSpPr>
            <a:xfrm>
              <a:off x="7426846" y="1602969"/>
              <a:ext cx="80100" cy="80038"/>
              <a:chOff x="7426846" y="1602969"/>
              <a:chExt cx="80100" cy="80038"/>
            </a:xfrm>
          </p:grpSpPr>
          <p:sp>
            <p:nvSpPr>
              <p:cNvPr id="4202" name="Freeform 4201">
                <a:extLst>
                  <a:ext uri="{FF2B5EF4-FFF2-40B4-BE49-F238E27FC236}">
                    <a16:creationId xmlns:a16="http://schemas.microsoft.com/office/drawing/2014/main" id="{F7B194FA-0135-D90B-E88E-B217492B94AC}"/>
                  </a:ext>
                </a:extLst>
              </p:cNvPr>
              <p:cNvSpPr/>
              <p:nvPr/>
            </p:nvSpPr>
            <p:spPr>
              <a:xfrm>
                <a:off x="7466260" y="1602969"/>
                <a:ext cx="12714" cy="80038"/>
              </a:xfrm>
              <a:custGeom>
                <a:avLst/>
                <a:gdLst>
                  <a:gd name="connsiteX0" fmla="*/ 465 w 12714"/>
                  <a:gd name="connsiteY0" fmla="*/ 85 h 80038"/>
                  <a:gd name="connsiteX1" fmla="*/ 465 w 12714"/>
                  <a:gd name="connsiteY1" fmla="*/ 80124 h 80038"/>
                </a:gdLst>
                <a:ahLst/>
                <a:cxnLst>
                  <a:cxn ang="0">
                    <a:pos x="connsiteX0" y="connsiteY0"/>
                  </a:cxn>
                  <a:cxn ang="0">
                    <a:pos x="connsiteX1" y="connsiteY1"/>
                  </a:cxn>
                </a:cxnLst>
                <a:rect l="l" t="t" r="r" b="b"/>
                <a:pathLst>
                  <a:path w="12714" h="80038">
                    <a:moveTo>
                      <a:pt x="465" y="85"/>
                    </a:moveTo>
                    <a:lnTo>
                      <a:pt x="465" y="8012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03" name="Freeform 4202">
                <a:extLst>
                  <a:ext uri="{FF2B5EF4-FFF2-40B4-BE49-F238E27FC236}">
                    <a16:creationId xmlns:a16="http://schemas.microsoft.com/office/drawing/2014/main" id="{0D7DBEC0-93E7-3CAE-CE61-5C6BF1B6E844}"/>
                  </a:ext>
                </a:extLst>
              </p:cNvPr>
              <p:cNvSpPr/>
              <p:nvPr/>
            </p:nvSpPr>
            <p:spPr>
              <a:xfrm>
                <a:off x="7426846" y="1642353"/>
                <a:ext cx="80100" cy="12704"/>
              </a:xfrm>
              <a:custGeom>
                <a:avLst/>
                <a:gdLst>
                  <a:gd name="connsiteX0" fmla="*/ 80566 w 80100"/>
                  <a:gd name="connsiteY0" fmla="*/ 85 h 12704"/>
                  <a:gd name="connsiteX1" fmla="*/ 465 w 80100"/>
                  <a:gd name="connsiteY1" fmla="*/ 85 h 12704"/>
                </a:gdLst>
                <a:ahLst/>
                <a:cxnLst>
                  <a:cxn ang="0">
                    <a:pos x="connsiteX0" y="connsiteY0"/>
                  </a:cxn>
                  <a:cxn ang="0">
                    <a:pos x="connsiteX1" y="connsiteY1"/>
                  </a:cxn>
                </a:cxnLst>
                <a:rect l="l" t="t" r="r" b="b"/>
                <a:pathLst>
                  <a:path w="80100" h="12704">
                    <a:moveTo>
                      <a:pt x="80566" y="85"/>
                    </a:moveTo>
                    <a:lnTo>
                      <a:pt x="465" y="8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04" name="Graphic 4011">
              <a:extLst>
                <a:ext uri="{FF2B5EF4-FFF2-40B4-BE49-F238E27FC236}">
                  <a16:creationId xmlns:a16="http://schemas.microsoft.com/office/drawing/2014/main" id="{23A54259-E4C0-218E-E381-E98658EB1FD3}"/>
                </a:ext>
              </a:extLst>
            </p:cNvPr>
            <p:cNvGrpSpPr/>
            <p:nvPr/>
          </p:nvGrpSpPr>
          <p:grpSpPr>
            <a:xfrm>
              <a:off x="7457360" y="1602969"/>
              <a:ext cx="80100" cy="80038"/>
              <a:chOff x="7457360" y="1602969"/>
              <a:chExt cx="80100" cy="80038"/>
            </a:xfrm>
          </p:grpSpPr>
          <p:sp>
            <p:nvSpPr>
              <p:cNvPr id="4205" name="Freeform 4204">
                <a:extLst>
                  <a:ext uri="{FF2B5EF4-FFF2-40B4-BE49-F238E27FC236}">
                    <a16:creationId xmlns:a16="http://schemas.microsoft.com/office/drawing/2014/main" id="{C888E12C-53D0-FCA5-8763-91CCEC354A02}"/>
                  </a:ext>
                </a:extLst>
              </p:cNvPr>
              <p:cNvSpPr/>
              <p:nvPr/>
            </p:nvSpPr>
            <p:spPr>
              <a:xfrm>
                <a:off x="7496775" y="1602969"/>
                <a:ext cx="12714" cy="80038"/>
              </a:xfrm>
              <a:custGeom>
                <a:avLst/>
                <a:gdLst>
                  <a:gd name="connsiteX0" fmla="*/ 468 w 12714"/>
                  <a:gd name="connsiteY0" fmla="*/ 85 h 80038"/>
                  <a:gd name="connsiteX1" fmla="*/ 468 w 12714"/>
                  <a:gd name="connsiteY1" fmla="*/ 80124 h 80038"/>
                </a:gdLst>
                <a:ahLst/>
                <a:cxnLst>
                  <a:cxn ang="0">
                    <a:pos x="connsiteX0" y="connsiteY0"/>
                  </a:cxn>
                  <a:cxn ang="0">
                    <a:pos x="connsiteX1" y="connsiteY1"/>
                  </a:cxn>
                </a:cxnLst>
                <a:rect l="l" t="t" r="r" b="b"/>
                <a:pathLst>
                  <a:path w="12714" h="80038">
                    <a:moveTo>
                      <a:pt x="468" y="85"/>
                    </a:moveTo>
                    <a:lnTo>
                      <a:pt x="468" y="80124"/>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06" name="Freeform 4205">
                <a:extLst>
                  <a:ext uri="{FF2B5EF4-FFF2-40B4-BE49-F238E27FC236}">
                    <a16:creationId xmlns:a16="http://schemas.microsoft.com/office/drawing/2014/main" id="{1EAFFEC8-71CF-E2E5-4550-DE6C7E954F78}"/>
                  </a:ext>
                </a:extLst>
              </p:cNvPr>
              <p:cNvSpPr/>
              <p:nvPr/>
            </p:nvSpPr>
            <p:spPr>
              <a:xfrm>
                <a:off x="7457360" y="1642353"/>
                <a:ext cx="80100" cy="12704"/>
              </a:xfrm>
              <a:custGeom>
                <a:avLst/>
                <a:gdLst>
                  <a:gd name="connsiteX0" fmla="*/ 80568 w 80100"/>
                  <a:gd name="connsiteY0" fmla="*/ 85 h 12704"/>
                  <a:gd name="connsiteX1" fmla="*/ 468 w 80100"/>
                  <a:gd name="connsiteY1" fmla="*/ 85 h 12704"/>
                </a:gdLst>
                <a:ahLst/>
                <a:cxnLst>
                  <a:cxn ang="0">
                    <a:pos x="connsiteX0" y="connsiteY0"/>
                  </a:cxn>
                  <a:cxn ang="0">
                    <a:pos x="connsiteX1" y="connsiteY1"/>
                  </a:cxn>
                </a:cxnLst>
                <a:rect l="l" t="t" r="r" b="b"/>
                <a:pathLst>
                  <a:path w="80100" h="12704">
                    <a:moveTo>
                      <a:pt x="80568" y="85"/>
                    </a:moveTo>
                    <a:lnTo>
                      <a:pt x="468" y="8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07" name="Graphic 4011">
              <a:extLst>
                <a:ext uri="{FF2B5EF4-FFF2-40B4-BE49-F238E27FC236}">
                  <a16:creationId xmlns:a16="http://schemas.microsoft.com/office/drawing/2014/main" id="{33C9AFF0-0CFD-8494-6811-BE6D7EDEA2D6}"/>
                </a:ext>
              </a:extLst>
            </p:cNvPr>
            <p:cNvGrpSpPr/>
            <p:nvPr/>
          </p:nvGrpSpPr>
          <p:grpSpPr>
            <a:xfrm>
              <a:off x="7482789" y="1743990"/>
              <a:ext cx="80100" cy="80038"/>
              <a:chOff x="7482789" y="1743990"/>
              <a:chExt cx="80100" cy="80038"/>
            </a:xfrm>
          </p:grpSpPr>
          <p:sp>
            <p:nvSpPr>
              <p:cNvPr id="4208" name="Freeform 4207">
                <a:extLst>
                  <a:ext uri="{FF2B5EF4-FFF2-40B4-BE49-F238E27FC236}">
                    <a16:creationId xmlns:a16="http://schemas.microsoft.com/office/drawing/2014/main" id="{BACA9EDC-52B4-8D16-8FA6-B83D97D72DA1}"/>
                  </a:ext>
                </a:extLst>
              </p:cNvPr>
              <p:cNvSpPr/>
              <p:nvPr/>
            </p:nvSpPr>
            <p:spPr>
              <a:xfrm>
                <a:off x="7522204" y="1743990"/>
                <a:ext cx="12714" cy="80038"/>
              </a:xfrm>
              <a:custGeom>
                <a:avLst/>
                <a:gdLst>
                  <a:gd name="connsiteX0" fmla="*/ 470 w 12714"/>
                  <a:gd name="connsiteY0" fmla="*/ 96 h 80038"/>
                  <a:gd name="connsiteX1" fmla="*/ 470 w 12714"/>
                  <a:gd name="connsiteY1" fmla="*/ 80135 h 80038"/>
                </a:gdLst>
                <a:ahLst/>
                <a:cxnLst>
                  <a:cxn ang="0">
                    <a:pos x="connsiteX0" y="connsiteY0"/>
                  </a:cxn>
                  <a:cxn ang="0">
                    <a:pos x="connsiteX1" y="connsiteY1"/>
                  </a:cxn>
                </a:cxnLst>
                <a:rect l="l" t="t" r="r" b="b"/>
                <a:pathLst>
                  <a:path w="12714" h="80038">
                    <a:moveTo>
                      <a:pt x="470" y="96"/>
                    </a:moveTo>
                    <a:lnTo>
                      <a:pt x="470" y="8013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09" name="Freeform 4208">
                <a:extLst>
                  <a:ext uri="{FF2B5EF4-FFF2-40B4-BE49-F238E27FC236}">
                    <a16:creationId xmlns:a16="http://schemas.microsoft.com/office/drawing/2014/main" id="{9EEFB834-0FBF-EBC2-95A4-E57028C32D2A}"/>
                  </a:ext>
                </a:extLst>
              </p:cNvPr>
              <p:cNvSpPr/>
              <p:nvPr/>
            </p:nvSpPr>
            <p:spPr>
              <a:xfrm>
                <a:off x="7482789" y="1783374"/>
                <a:ext cx="80100" cy="12704"/>
              </a:xfrm>
              <a:custGeom>
                <a:avLst/>
                <a:gdLst>
                  <a:gd name="connsiteX0" fmla="*/ 80570 w 80100"/>
                  <a:gd name="connsiteY0" fmla="*/ 96 h 12704"/>
                  <a:gd name="connsiteX1" fmla="*/ 470 w 80100"/>
                  <a:gd name="connsiteY1" fmla="*/ 96 h 12704"/>
                </a:gdLst>
                <a:ahLst/>
                <a:cxnLst>
                  <a:cxn ang="0">
                    <a:pos x="connsiteX0" y="connsiteY0"/>
                  </a:cxn>
                  <a:cxn ang="0">
                    <a:pos x="connsiteX1" y="connsiteY1"/>
                  </a:cxn>
                </a:cxnLst>
                <a:rect l="l" t="t" r="r" b="b"/>
                <a:pathLst>
                  <a:path w="80100" h="12704">
                    <a:moveTo>
                      <a:pt x="80570" y="96"/>
                    </a:moveTo>
                    <a:lnTo>
                      <a:pt x="470" y="96"/>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10" name="Graphic 4011">
              <a:extLst>
                <a:ext uri="{FF2B5EF4-FFF2-40B4-BE49-F238E27FC236}">
                  <a16:creationId xmlns:a16="http://schemas.microsoft.com/office/drawing/2014/main" id="{0D32394B-4A34-4ABA-5AB7-B0A0B7940CC6}"/>
                </a:ext>
              </a:extLst>
            </p:cNvPr>
            <p:cNvGrpSpPr/>
            <p:nvPr/>
          </p:nvGrpSpPr>
          <p:grpSpPr>
            <a:xfrm>
              <a:off x="7646805" y="1743990"/>
              <a:ext cx="80100" cy="80038"/>
              <a:chOff x="7646805" y="1743990"/>
              <a:chExt cx="80100" cy="80038"/>
            </a:xfrm>
          </p:grpSpPr>
          <p:sp>
            <p:nvSpPr>
              <p:cNvPr id="4211" name="Freeform 4210">
                <a:extLst>
                  <a:ext uri="{FF2B5EF4-FFF2-40B4-BE49-F238E27FC236}">
                    <a16:creationId xmlns:a16="http://schemas.microsoft.com/office/drawing/2014/main" id="{37405902-A068-35BE-176F-57D0716A5E2C}"/>
                  </a:ext>
                </a:extLst>
              </p:cNvPr>
              <p:cNvSpPr/>
              <p:nvPr/>
            </p:nvSpPr>
            <p:spPr>
              <a:xfrm>
                <a:off x="7686219" y="1743990"/>
                <a:ext cx="12714" cy="80038"/>
              </a:xfrm>
              <a:custGeom>
                <a:avLst/>
                <a:gdLst>
                  <a:gd name="connsiteX0" fmla="*/ 482 w 12714"/>
                  <a:gd name="connsiteY0" fmla="*/ 96 h 80038"/>
                  <a:gd name="connsiteX1" fmla="*/ 482 w 12714"/>
                  <a:gd name="connsiteY1" fmla="*/ 80135 h 80038"/>
                </a:gdLst>
                <a:ahLst/>
                <a:cxnLst>
                  <a:cxn ang="0">
                    <a:pos x="connsiteX0" y="connsiteY0"/>
                  </a:cxn>
                  <a:cxn ang="0">
                    <a:pos x="connsiteX1" y="connsiteY1"/>
                  </a:cxn>
                </a:cxnLst>
                <a:rect l="l" t="t" r="r" b="b"/>
                <a:pathLst>
                  <a:path w="12714" h="80038">
                    <a:moveTo>
                      <a:pt x="482" y="96"/>
                    </a:moveTo>
                    <a:lnTo>
                      <a:pt x="482" y="8013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12" name="Freeform 4211">
                <a:extLst>
                  <a:ext uri="{FF2B5EF4-FFF2-40B4-BE49-F238E27FC236}">
                    <a16:creationId xmlns:a16="http://schemas.microsoft.com/office/drawing/2014/main" id="{FA5FFCAC-7D5A-DE4E-6475-42FD0BA55043}"/>
                  </a:ext>
                </a:extLst>
              </p:cNvPr>
              <p:cNvSpPr/>
              <p:nvPr/>
            </p:nvSpPr>
            <p:spPr>
              <a:xfrm>
                <a:off x="7646805" y="1783374"/>
                <a:ext cx="80100" cy="12704"/>
              </a:xfrm>
              <a:custGeom>
                <a:avLst/>
                <a:gdLst>
                  <a:gd name="connsiteX0" fmla="*/ 80583 w 80100"/>
                  <a:gd name="connsiteY0" fmla="*/ 96 h 12704"/>
                  <a:gd name="connsiteX1" fmla="*/ 483 w 80100"/>
                  <a:gd name="connsiteY1" fmla="*/ 96 h 12704"/>
                </a:gdLst>
                <a:ahLst/>
                <a:cxnLst>
                  <a:cxn ang="0">
                    <a:pos x="connsiteX0" y="connsiteY0"/>
                  </a:cxn>
                  <a:cxn ang="0">
                    <a:pos x="connsiteX1" y="connsiteY1"/>
                  </a:cxn>
                </a:cxnLst>
                <a:rect l="l" t="t" r="r" b="b"/>
                <a:pathLst>
                  <a:path w="80100" h="12704">
                    <a:moveTo>
                      <a:pt x="80583" y="96"/>
                    </a:moveTo>
                    <a:lnTo>
                      <a:pt x="483" y="96"/>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13" name="Graphic 4011">
              <a:extLst>
                <a:ext uri="{FF2B5EF4-FFF2-40B4-BE49-F238E27FC236}">
                  <a16:creationId xmlns:a16="http://schemas.microsoft.com/office/drawing/2014/main" id="{277D6C17-0C15-CA91-EA0D-329C6D717795}"/>
                </a:ext>
              </a:extLst>
            </p:cNvPr>
            <p:cNvGrpSpPr/>
            <p:nvPr/>
          </p:nvGrpSpPr>
          <p:grpSpPr>
            <a:xfrm>
              <a:off x="7665876" y="1743990"/>
              <a:ext cx="80100" cy="80038"/>
              <a:chOff x="7665876" y="1743990"/>
              <a:chExt cx="80100" cy="80038"/>
            </a:xfrm>
          </p:grpSpPr>
          <p:sp>
            <p:nvSpPr>
              <p:cNvPr id="4214" name="Freeform 4213">
                <a:extLst>
                  <a:ext uri="{FF2B5EF4-FFF2-40B4-BE49-F238E27FC236}">
                    <a16:creationId xmlns:a16="http://schemas.microsoft.com/office/drawing/2014/main" id="{6B1A4AB8-F1ED-BEA7-FD99-703CDF75B6FB}"/>
                  </a:ext>
                </a:extLst>
              </p:cNvPr>
              <p:cNvSpPr/>
              <p:nvPr/>
            </p:nvSpPr>
            <p:spPr>
              <a:xfrm>
                <a:off x="7705291" y="1743990"/>
                <a:ext cx="12714" cy="80038"/>
              </a:xfrm>
              <a:custGeom>
                <a:avLst/>
                <a:gdLst>
                  <a:gd name="connsiteX0" fmla="*/ 484 w 12714"/>
                  <a:gd name="connsiteY0" fmla="*/ 96 h 80038"/>
                  <a:gd name="connsiteX1" fmla="*/ 484 w 12714"/>
                  <a:gd name="connsiteY1" fmla="*/ 80135 h 80038"/>
                </a:gdLst>
                <a:ahLst/>
                <a:cxnLst>
                  <a:cxn ang="0">
                    <a:pos x="connsiteX0" y="connsiteY0"/>
                  </a:cxn>
                  <a:cxn ang="0">
                    <a:pos x="connsiteX1" y="connsiteY1"/>
                  </a:cxn>
                </a:cxnLst>
                <a:rect l="l" t="t" r="r" b="b"/>
                <a:pathLst>
                  <a:path w="12714" h="80038">
                    <a:moveTo>
                      <a:pt x="484" y="96"/>
                    </a:moveTo>
                    <a:lnTo>
                      <a:pt x="484" y="8013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15" name="Freeform 4214">
                <a:extLst>
                  <a:ext uri="{FF2B5EF4-FFF2-40B4-BE49-F238E27FC236}">
                    <a16:creationId xmlns:a16="http://schemas.microsoft.com/office/drawing/2014/main" id="{3EC5837F-A5EE-6AF1-DCB5-179DFA34FA0A}"/>
                  </a:ext>
                </a:extLst>
              </p:cNvPr>
              <p:cNvSpPr/>
              <p:nvPr/>
            </p:nvSpPr>
            <p:spPr>
              <a:xfrm>
                <a:off x="7665876" y="1783374"/>
                <a:ext cx="80100" cy="12704"/>
              </a:xfrm>
              <a:custGeom>
                <a:avLst/>
                <a:gdLst>
                  <a:gd name="connsiteX0" fmla="*/ 80585 w 80100"/>
                  <a:gd name="connsiteY0" fmla="*/ 96 h 12704"/>
                  <a:gd name="connsiteX1" fmla="*/ 484 w 80100"/>
                  <a:gd name="connsiteY1" fmla="*/ 96 h 12704"/>
                </a:gdLst>
                <a:ahLst/>
                <a:cxnLst>
                  <a:cxn ang="0">
                    <a:pos x="connsiteX0" y="connsiteY0"/>
                  </a:cxn>
                  <a:cxn ang="0">
                    <a:pos x="connsiteX1" y="connsiteY1"/>
                  </a:cxn>
                </a:cxnLst>
                <a:rect l="l" t="t" r="r" b="b"/>
                <a:pathLst>
                  <a:path w="80100" h="12704">
                    <a:moveTo>
                      <a:pt x="80585" y="96"/>
                    </a:moveTo>
                    <a:lnTo>
                      <a:pt x="484" y="96"/>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16" name="Graphic 4011">
              <a:extLst>
                <a:ext uri="{FF2B5EF4-FFF2-40B4-BE49-F238E27FC236}">
                  <a16:creationId xmlns:a16="http://schemas.microsoft.com/office/drawing/2014/main" id="{AA622C4A-7B4A-1FF8-FC7F-669F83CEAFFD}"/>
                </a:ext>
              </a:extLst>
            </p:cNvPr>
            <p:cNvGrpSpPr/>
            <p:nvPr/>
          </p:nvGrpSpPr>
          <p:grpSpPr>
            <a:xfrm>
              <a:off x="7676048" y="1743990"/>
              <a:ext cx="80100" cy="80038"/>
              <a:chOff x="7676048" y="1743990"/>
              <a:chExt cx="80100" cy="80038"/>
            </a:xfrm>
          </p:grpSpPr>
          <p:sp>
            <p:nvSpPr>
              <p:cNvPr id="4217" name="Freeform 4216">
                <a:extLst>
                  <a:ext uri="{FF2B5EF4-FFF2-40B4-BE49-F238E27FC236}">
                    <a16:creationId xmlns:a16="http://schemas.microsoft.com/office/drawing/2014/main" id="{0A6DF951-E7C1-30E5-23E9-13F06B16BB27}"/>
                  </a:ext>
                </a:extLst>
              </p:cNvPr>
              <p:cNvSpPr/>
              <p:nvPr/>
            </p:nvSpPr>
            <p:spPr>
              <a:xfrm>
                <a:off x="7715462" y="1743990"/>
                <a:ext cx="12714" cy="80038"/>
              </a:xfrm>
              <a:custGeom>
                <a:avLst/>
                <a:gdLst>
                  <a:gd name="connsiteX0" fmla="*/ 485 w 12714"/>
                  <a:gd name="connsiteY0" fmla="*/ 96 h 80038"/>
                  <a:gd name="connsiteX1" fmla="*/ 485 w 12714"/>
                  <a:gd name="connsiteY1" fmla="*/ 80135 h 80038"/>
                </a:gdLst>
                <a:ahLst/>
                <a:cxnLst>
                  <a:cxn ang="0">
                    <a:pos x="connsiteX0" y="connsiteY0"/>
                  </a:cxn>
                  <a:cxn ang="0">
                    <a:pos x="connsiteX1" y="connsiteY1"/>
                  </a:cxn>
                </a:cxnLst>
                <a:rect l="l" t="t" r="r" b="b"/>
                <a:pathLst>
                  <a:path w="12714" h="80038">
                    <a:moveTo>
                      <a:pt x="485" y="96"/>
                    </a:moveTo>
                    <a:lnTo>
                      <a:pt x="485" y="8013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18" name="Freeform 4217">
                <a:extLst>
                  <a:ext uri="{FF2B5EF4-FFF2-40B4-BE49-F238E27FC236}">
                    <a16:creationId xmlns:a16="http://schemas.microsoft.com/office/drawing/2014/main" id="{8498FDCE-2D03-DA38-8614-1868A1252F2C}"/>
                  </a:ext>
                </a:extLst>
              </p:cNvPr>
              <p:cNvSpPr/>
              <p:nvPr/>
            </p:nvSpPr>
            <p:spPr>
              <a:xfrm>
                <a:off x="7676048" y="1783374"/>
                <a:ext cx="80100" cy="12704"/>
              </a:xfrm>
              <a:custGeom>
                <a:avLst/>
                <a:gdLst>
                  <a:gd name="connsiteX0" fmla="*/ 80585 w 80100"/>
                  <a:gd name="connsiteY0" fmla="*/ 96 h 12704"/>
                  <a:gd name="connsiteX1" fmla="*/ 485 w 80100"/>
                  <a:gd name="connsiteY1" fmla="*/ 96 h 12704"/>
                </a:gdLst>
                <a:ahLst/>
                <a:cxnLst>
                  <a:cxn ang="0">
                    <a:pos x="connsiteX0" y="connsiteY0"/>
                  </a:cxn>
                  <a:cxn ang="0">
                    <a:pos x="connsiteX1" y="connsiteY1"/>
                  </a:cxn>
                </a:cxnLst>
                <a:rect l="l" t="t" r="r" b="b"/>
                <a:pathLst>
                  <a:path w="80100" h="12704">
                    <a:moveTo>
                      <a:pt x="80585" y="96"/>
                    </a:moveTo>
                    <a:lnTo>
                      <a:pt x="485" y="96"/>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19" name="Graphic 4011">
              <a:extLst>
                <a:ext uri="{FF2B5EF4-FFF2-40B4-BE49-F238E27FC236}">
                  <a16:creationId xmlns:a16="http://schemas.microsoft.com/office/drawing/2014/main" id="{76A39E36-D3D5-62C3-432C-48FA1D1DC466}"/>
                </a:ext>
              </a:extLst>
            </p:cNvPr>
            <p:cNvGrpSpPr/>
            <p:nvPr/>
          </p:nvGrpSpPr>
          <p:grpSpPr>
            <a:xfrm>
              <a:off x="7847692" y="1743990"/>
              <a:ext cx="80100" cy="80038"/>
              <a:chOff x="7847692" y="1743990"/>
              <a:chExt cx="80100" cy="80038"/>
            </a:xfrm>
          </p:grpSpPr>
          <p:sp>
            <p:nvSpPr>
              <p:cNvPr id="4220" name="Freeform 4219">
                <a:extLst>
                  <a:ext uri="{FF2B5EF4-FFF2-40B4-BE49-F238E27FC236}">
                    <a16:creationId xmlns:a16="http://schemas.microsoft.com/office/drawing/2014/main" id="{E32FB8B8-B3E5-86AD-DD76-EA885F51E0E6}"/>
                  </a:ext>
                </a:extLst>
              </p:cNvPr>
              <p:cNvSpPr/>
              <p:nvPr/>
            </p:nvSpPr>
            <p:spPr>
              <a:xfrm>
                <a:off x="7887106" y="1743990"/>
                <a:ext cx="12714" cy="80038"/>
              </a:xfrm>
              <a:custGeom>
                <a:avLst/>
                <a:gdLst>
                  <a:gd name="connsiteX0" fmla="*/ 498 w 12714"/>
                  <a:gd name="connsiteY0" fmla="*/ 96 h 80038"/>
                  <a:gd name="connsiteX1" fmla="*/ 498 w 12714"/>
                  <a:gd name="connsiteY1" fmla="*/ 80135 h 80038"/>
                </a:gdLst>
                <a:ahLst/>
                <a:cxnLst>
                  <a:cxn ang="0">
                    <a:pos x="connsiteX0" y="connsiteY0"/>
                  </a:cxn>
                  <a:cxn ang="0">
                    <a:pos x="connsiteX1" y="connsiteY1"/>
                  </a:cxn>
                </a:cxnLst>
                <a:rect l="l" t="t" r="r" b="b"/>
                <a:pathLst>
                  <a:path w="12714" h="80038">
                    <a:moveTo>
                      <a:pt x="498" y="96"/>
                    </a:moveTo>
                    <a:lnTo>
                      <a:pt x="498" y="8013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21" name="Freeform 4220">
                <a:extLst>
                  <a:ext uri="{FF2B5EF4-FFF2-40B4-BE49-F238E27FC236}">
                    <a16:creationId xmlns:a16="http://schemas.microsoft.com/office/drawing/2014/main" id="{FA5AB19E-1A6D-F7FC-81A0-6E66A8E86E8E}"/>
                  </a:ext>
                </a:extLst>
              </p:cNvPr>
              <p:cNvSpPr/>
              <p:nvPr/>
            </p:nvSpPr>
            <p:spPr>
              <a:xfrm>
                <a:off x="7847692" y="1783374"/>
                <a:ext cx="80100" cy="12704"/>
              </a:xfrm>
              <a:custGeom>
                <a:avLst/>
                <a:gdLst>
                  <a:gd name="connsiteX0" fmla="*/ 80599 w 80100"/>
                  <a:gd name="connsiteY0" fmla="*/ 96 h 12704"/>
                  <a:gd name="connsiteX1" fmla="*/ 498 w 80100"/>
                  <a:gd name="connsiteY1" fmla="*/ 96 h 12704"/>
                </a:gdLst>
                <a:ahLst/>
                <a:cxnLst>
                  <a:cxn ang="0">
                    <a:pos x="connsiteX0" y="connsiteY0"/>
                  </a:cxn>
                  <a:cxn ang="0">
                    <a:pos x="connsiteX1" y="connsiteY1"/>
                  </a:cxn>
                </a:cxnLst>
                <a:rect l="l" t="t" r="r" b="b"/>
                <a:pathLst>
                  <a:path w="80100" h="12704">
                    <a:moveTo>
                      <a:pt x="80599" y="96"/>
                    </a:moveTo>
                    <a:lnTo>
                      <a:pt x="498" y="96"/>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22" name="Graphic 4011">
              <a:extLst>
                <a:ext uri="{FF2B5EF4-FFF2-40B4-BE49-F238E27FC236}">
                  <a16:creationId xmlns:a16="http://schemas.microsoft.com/office/drawing/2014/main" id="{2C1A0926-100B-2688-8FD9-36D4C0222775}"/>
                </a:ext>
              </a:extLst>
            </p:cNvPr>
            <p:cNvGrpSpPr/>
            <p:nvPr/>
          </p:nvGrpSpPr>
          <p:grpSpPr>
            <a:xfrm>
              <a:off x="7915078" y="1743990"/>
              <a:ext cx="80100" cy="80038"/>
              <a:chOff x="7915078" y="1743990"/>
              <a:chExt cx="80100" cy="80038"/>
            </a:xfrm>
          </p:grpSpPr>
          <p:sp>
            <p:nvSpPr>
              <p:cNvPr id="4223" name="Freeform 4222">
                <a:extLst>
                  <a:ext uri="{FF2B5EF4-FFF2-40B4-BE49-F238E27FC236}">
                    <a16:creationId xmlns:a16="http://schemas.microsoft.com/office/drawing/2014/main" id="{5FDAD5D1-245E-7840-CA92-802DBC48982E}"/>
                  </a:ext>
                </a:extLst>
              </p:cNvPr>
              <p:cNvSpPr/>
              <p:nvPr/>
            </p:nvSpPr>
            <p:spPr>
              <a:xfrm>
                <a:off x="7954493" y="1743990"/>
                <a:ext cx="12714" cy="80038"/>
              </a:xfrm>
              <a:custGeom>
                <a:avLst/>
                <a:gdLst>
                  <a:gd name="connsiteX0" fmla="*/ 504 w 12714"/>
                  <a:gd name="connsiteY0" fmla="*/ 96 h 80038"/>
                  <a:gd name="connsiteX1" fmla="*/ 504 w 12714"/>
                  <a:gd name="connsiteY1" fmla="*/ 80135 h 80038"/>
                </a:gdLst>
                <a:ahLst/>
                <a:cxnLst>
                  <a:cxn ang="0">
                    <a:pos x="connsiteX0" y="connsiteY0"/>
                  </a:cxn>
                  <a:cxn ang="0">
                    <a:pos x="connsiteX1" y="connsiteY1"/>
                  </a:cxn>
                </a:cxnLst>
                <a:rect l="l" t="t" r="r" b="b"/>
                <a:pathLst>
                  <a:path w="12714" h="80038">
                    <a:moveTo>
                      <a:pt x="504" y="96"/>
                    </a:moveTo>
                    <a:lnTo>
                      <a:pt x="504" y="8013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24" name="Freeform 4223">
                <a:extLst>
                  <a:ext uri="{FF2B5EF4-FFF2-40B4-BE49-F238E27FC236}">
                    <a16:creationId xmlns:a16="http://schemas.microsoft.com/office/drawing/2014/main" id="{9BBDA271-0502-FCDF-1623-68176CBD8680}"/>
                  </a:ext>
                </a:extLst>
              </p:cNvPr>
              <p:cNvSpPr/>
              <p:nvPr/>
            </p:nvSpPr>
            <p:spPr>
              <a:xfrm>
                <a:off x="7915078" y="1783374"/>
                <a:ext cx="80100" cy="12704"/>
              </a:xfrm>
              <a:custGeom>
                <a:avLst/>
                <a:gdLst>
                  <a:gd name="connsiteX0" fmla="*/ 80604 w 80100"/>
                  <a:gd name="connsiteY0" fmla="*/ 96 h 12704"/>
                  <a:gd name="connsiteX1" fmla="*/ 504 w 80100"/>
                  <a:gd name="connsiteY1" fmla="*/ 96 h 12704"/>
                </a:gdLst>
                <a:ahLst/>
                <a:cxnLst>
                  <a:cxn ang="0">
                    <a:pos x="connsiteX0" y="connsiteY0"/>
                  </a:cxn>
                  <a:cxn ang="0">
                    <a:pos x="connsiteX1" y="connsiteY1"/>
                  </a:cxn>
                </a:cxnLst>
                <a:rect l="l" t="t" r="r" b="b"/>
                <a:pathLst>
                  <a:path w="80100" h="12704">
                    <a:moveTo>
                      <a:pt x="80604" y="96"/>
                    </a:moveTo>
                    <a:lnTo>
                      <a:pt x="504" y="96"/>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25" name="Graphic 4011">
              <a:extLst>
                <a:ext uri="{FF2B5EF4-FFF2-40B4-BE49-F238E27FC236}">
                  <a16:creationId xmlns:a16="http://schemas.microsoft.com/office/drawing/2014/main" id="{D34A9760-338C-C1F7-E4CD-D6B6A472851F}"/>
                </a:ext>
              </a:extLst>
            </p:cNvPr>
            <p:cNvGrpSpPr/>
            <p:nvPr/>
          </p:nvGrpSpPr>
          <p:grpSpPr>
            <a:xfrm>
              <a:off x="7957035" y="1743990"/>
              <a:ext cx="80100" cy="80038"/>
              <a:chOff x="7957035" y="1743990"/>
              <a:chExt cx="80100" cy="80038"/>
            </a:xfrm>
          </p:grpSpPr>
          <p:sp>
            <p:nvSpPr>
              <p:cNvPr id="4226" name="Freeform 4225">
                <a:extLst>
                  <a:ext uri="{FF2B5EF4-FFF2-40B4-BE49-F238E27FC236}">
                    <a16:creationId xmlns:a16="http://schemas.microsoft.com/office/drawing/2014/main" id="{C144105A-4AAD-20AD-18F8-29B7B5A6D48B}"/>
                  </a:ext>
                </a:extLst>
              </p:cNvPr>
              <p:cNvSpPr/>
              <p:nvPr/>
            </p:nvSpPr>
            <p:spPr>
              <a:xfrm>
                <a:off x="7996450" y="1743990"/>
                <a:ext cx="12714" cy="80038"/>
              </a:xfrm>
              <a:custGeom>
                <a:avLst/>
                <a:gdLst>
                  <a:gd name="connsiteX0" fmla="*/ 507 w 12714"/>
                  <a:gd name="connsiteY0" fmla="*/ 96 h 80038"/>
                  <a:gd name="connsiteX1" fmla="*/ 507 w 12714"/>
                  <a:gd name="connsiteY1" fmla="*/ 80135 h 80038"/>
                </a:gdLst>
                <a:ahLst/>
                <a:cxnLst>
                  <a:cxn ang="0">
                    <a:pos x="connsiteX0" y="connsiteY0"/>
                  </a:cxn>
                  <a:cxn ang="0">
                    <a:pos x="connsiteX1" y="connsiteY1"/>
                  </a:cxn>
                </a:cxnLst>
                <a:rect l="l" t="t" r="r" b="b"/>
                <a:pathLst>
                  <a:path w="12714" h="80038">
                    <a:moveTo>
                      <a:pt x="507" y="96"/>
                    </a:moveTo>
                    <a:lnTo>
                      <a:pt x="507" y="80135"/>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27" name="Freeform 4226">
                <a:extLst>
                  <a:ext uri="{FF2B5EF4-FFF2-40B4-BE49-F238E27FC236}">
                    <a16:creationId xmlns:a16="http://schemas.microsoft.com/office/drawing/2014/main" id="{77FB200A-C0A5-A746-6F0C-702AC71E6E26}"/>
                  </a:ext>
                </a:extLst>
              </p:cNvPr>
              <p:cNvSpPr/>
              <p:nvPr/>
            </p:nvSpPr>
            <p:spPr>
              <a:xfrm>
                <a:off x="7957035" y="1783374"/>
                <a:ext cx="80100" cy="12704"/>
              </a:xfrm>
              <a:custGeom>
                <a:avLst/>
                <a:gdLst>
                  <a:gd name="connsiteX0" fmla="*/ 80608 w 80100"/>
                  <a:gd name="connsiteY0" fmla="*/ 96 h 12704"/>
                  <a:gd name="connsiteX1" fmla="*/ 507 w 80100"/>
                  <a:gd name="connsiteY1" fmla="*/ 96 h 12704"/>
                </a:gdLst>
                <a:ahLst/>
                <a:cxnLst>
                  <a:cxn ang="0">
                    <a:pos x="connsiteX0" y="connsiteY0"/>
                  </a:cxn>
                  <a:cxn ang="0">
                    <a:pos x="connsiteX1" y="connsiteY1"/>
                  </a:cxn>
                </a:cxnLst>
                <a:rect l="l" t="t" r="r" b="b"/>
                <a:pathLst>
                  <a:path w="80100" h="12704">
                    <a:moveTo>
                      <a:pt x="80608" y="96"/>
                    </a:moveTo>
                    <a:lnTo>
                      <a:pt x="507" y="96"/>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grpSp>
        <p:nvGrpSpPr>
          <p:cNvPr id="4228" name="Graphic 4011">
            <a:extLst>
              <a:ext uri="{FF2B5EF4-FFF2-40B4-BE49-F238E27FC236}">
                <a16:creationId xmlns:a16="http://schemas.microsoft.com/office/drawing/2014/main" id="{28ACE4F1-FCD0-C7D9-FA30-0E065EBB98B2}"/>
              </a:ext>
            </a:extLst>
          </p:cNvPr>
          <p:cNvGrpSpPr/>
          <p:nvPr/>
        </p:nvGrpSpPr>
        <p:grpSpPr>
          <a:xfrm>
            <a:off x="1804655" y="900047"/>
            <a:ext cx="6120703" cy="1475000"/>
            <a:chOff x="1813446" y="638692"/>
            <a:chExt cx="6120703" cy="1475000"/>
          </a:xfrm>
        </p:grpSpPr>
        <p:sp>
          <p:nvSpPr>
            <p:cNvPr id="4229" name="Freeform 4228">
              <a:extLst>
                <a:ext uri="{FF2B5EF4-FFF2-40B4-BE49-F238E27FC236}">
                  <a16:creationId xmlns:a16="http://schemas.microsoft.com/office/drawing/2014/main" id="{E7FFA455-4CD3-C5D0-3872-C7535F864DA7}"/>
                </a:ext>
              </a:extLst>
            </p:cNvPr>
            <p:cNvSpPr/>
            <p:nvPr/>
          </p:nvSpPr>
          <p:spPr>
            <a:xfrm>
              <a:off x="1813446" y="638692"/>
              <a:ext cx="6080017" cy="1435616"/>
            </a:xfrm>
            <a:custGeom>
              <a:avLst/>
              <a:gdLst>
                <a:gd name="connsiteX0" fmla="*/ 0 w 6080017"/>
                <a:gd name="connsiteY0" fmla="*/ 0 h 1435616"/>
                <a:gd name="connsiteX1" fmla="*/ 83915 w 6080017"/>
                <a:gd name="connsiteY1" fmla="*/ 0 h 1435616"/>
                <a:gd name="connsiteX2" fmla="*/ 83915 w 6080017"/>
                <a:gd name="connsiteY2" fmla="*/ 115612 h 1435616"/>
                <a:gd name="connsiteX3" fmla="*/ 279716 w 6080017"/>
                <a:gd name="connsiteY3" fmla="*/ 115612 h 1435616"/>
                <a:gd name="connsiteX4" fmla="*/ 279716 w 6080017"/>
                <a:gd name="connsiteY4" fmla="*/ 222330 h 1435616"/>
                <a:gd name="connsiteX5" fmla="*/ 586133 w 6080017"/>
                <a:gd name="connsiteY5" fmla="*/ 222330 h 1435616"/>
                <a:gd name="connsiteX6" fmla="*/ 586133 w 6080017"/>
                <a:gd name="connsiteY6" fmla="*/ 322696 h 1435616"/>
                <a:gd name="connsiteX7" fmla="*/ 1584212 w 6080017"/>
                <a:gd name="connsiteY7" fmla="*/ 322696 h 1435616"/>
                <a:gd name="connsiteX8" fmla="*/ 1584212 w 6080017"/>
                <a:gd name="connsiteY8" fmla="*/ 424333 h 1435616"/>
                <a:gd name="connsiteX9" fmla="*/ 2743764 w 6080017"/>
                <a:gd name="connsiteY9" fmla="*/ 424333 h 1435616"/>
                <a:gd name="connsiteX10" fmla="*/ 2743764 w 6080017"/>
                <a:gd name="connsiteY10" fmla="*/ 523428 h 1435616"/>
                <a:gd name="connsiteX11" fmla="*/ 3012037 w 6080017"/>
                <a:gd name="connsiteY11" fmla="*/ 523428 h 1435616"/>
                <a:gd name="connsiteX12" fmla="*/ 3012037 w 6080017"/>
                <a:gd name="connsiteY12" fmla="*/ 632688 h 1435616"/>
                <a:gd name="connsiteX13" fmla="*/ 3938915 w 6080017"/>
                <a:gd name="connsiteY13" fmla="*/ 632688 h 1435616"/>
                <a:gd name="connsiteX14" fmla="*/ 3938915 w 6080017"/>
                <a:gd name="connsiteY14" fmla="*/ 733054 h 1435616"/>
                <a:gd name="connsiteX15" fmla="*/ 4598792 w 6080017"/>
                <a:gd name="connsiteY15" fmla="*/ 733054 h 1435616"/>
                <a:gd name="connsiteX16" fmla="*/ 4598792 w 6080017"/>
                <a:gd name="connsiteY16" fmla="*/ 858829 h 1435616"/>
                <a:gd name="connsiteX17" fmla="*/ 4986581 w 6080017"/>
                <a:gd name="connsiteY17" fmla="*/ 858829 h 1435616"/>
                <a:gd name="connsiteX18" fmla="*/ 4986581 w 6080017"/>
                <a:gd name="connsiteY18" fmla="*/ 992227 h 1435616"/>
                <a:gd name="connsiteX19" fmla="*/ 5092110 w 6080017"/>
                <a:gd name="connsiteY19" fmla="*/ 992227 h 1435616"/>
                <a:gd name="connsiteX20" fmla="*/ 5092110 w 6080017"/>
                <a:gd name="connsiteY20" fmla="*/ 1130707 h 1435616"/>
                <a:gd name="connsiteX21" fmla="*/ 5104825 w 6080017"/>
                <a:gd name="connsiteY21" fmla="*/ 1130707 h 1435616"/>
                <a:gd name="connsiteX22" fmla="*/ 5104825 w 6080017"/>
                <a:gd name="connsiteY22" fmla="*/ 1274269 h 1435616"/>
                <a:gd name="connsiteX23" fmla="*/ 5179839 w 6080017"/>
                <a:gd name="connsiteY23" fmla="*/ 1274269 h 1435616"/>
                <a:gd name="connsiteX24" fmla="*/ 5179839 w 6080017"/>
                <a:gd name="connsiteY24" fmla="*/ 1435617 h 1435616"/>
                <a:gd name="connsiteX25" fmla="*/ 5366741 w 6080017"/>
                <a:gd name="connsiteY25" fmla="*/ 1435617 h 1435616"/>
                <a:gd name="connsiteX26" fmla="*/ 6080017 w 6080017"/>
                <a:gd name="connsiteY26" fmla="*/ 1435617 h 143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80017" h="1435616">
                  <a:moveTo>
                    <a:pt x="0" y="0"/>
                  </a:moveTo>
                  <a:lnTo>
                    <a:pt x="83915" y="0"/>
                  </a:lnTo>
                  <a:lnTo>
                    <a:pt x="83915" y="115612"/>
                  </a:lnTo>
                  <a:lnTo>
                    <a:pt x="279716" y="115612"/>
                  </a:lnTo>
                  <a:lnTo>
                    <a:pt x="279716" y="222330"/>
                  </a:lnTo>
                  <a:lnTo>
                    <a:pt x="586133" y="222330"/>
                  </a:lnTo>
                  <a:lnTo>
                    <a:pt x="586133" y="322696"/>
                  </a:lnTo>
                  <a:lnTo>
                    <a:pt x="1584212" y="322696"/>
                  </a:lnTo>
                  <a:lnTo>
                    <a:pt x="1584212" y="424333"/>
                  </a:lnTo>
                  <a:lnTo>
                    <a:pt x="2743764" y="424333"/>
                  </a:lnTo>
                  <a:lnTo>
                    <a:pt x="2743764" y="523428"/>
                  </a:lnTo>
                  <a:lnTo>
                    <a:pt x="3012037" y="523428"/>
                  </a:lnTo>
                  <a:lnTo>
                    <a:pt x="3012037" y="632688"/>
                  </a:lnTo>
                  <a:lnTo>
                    <a:pt x="3938915" y="632688"/>
                  </a:lnTo>
                  <a:lnTo>
                    <a:pt x="3938915" y="733054"/>
                  </a:lnTo>
                  <a:lnTo>
                    <a:pt x="4598792" y="733054"/>
                  </a:lnTo>
                  <a:lnTo>
                    <a:pt x="4598792" y="858829"/>
                  </a:lnTo>
                  <a:lnTo>
                    <a:pt x="4986581" y="858829"/>
                  </a:lnTo>
                  <a:lnTo>
                    <a:pt x="4986581" y="992227"/>
                  </a:lnTo>
                  <a:lnTo>
                    <a:pt x="5092110" y="992227"/>
                  </a:lnTo>
                  <a:lnTo>
                    <a:pt x="5092110" y="1130707"/>
                  </a:lnTo>
                  <a:lnTo>
                    <a:pt x="5104825" y="1130707"/>
                  </a:lnTo>
                  <a:lnTo>
                    <a:pt x="5104825" y="1274269"/>
                  </a:lnTo>
                  <a:lnTo>
                    <a:pt x="5179839" y="1274269"/>
                  </a:lnTo>
                  <a:lnTo>
                    <a:pt x="5179839" y="1435617"/>
                  </a:lnTo>
                  <a:lnTo>
                    <a:pt x="5366741" y="1435617"/>
                  </a:lnTo>
                  <a:lnTo>
                    <a:pt x="6080017" y="1435617"/>
                  </a:lnTo>
                </a:path>
              </a:pathLst>
            </a:custGeom>
            <a:noFill/>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4230" name="Graphic 4011">
              <a:extLst>
                <a:ext uri="{FF2B5EF4-FFF2-40B4-BE49-F238E27FC236}">
                  <a16:creationId xmlns:a16="http://schemas.microsoft.com/office/drawing/2014/main" id="{4BE67F5F-7349-A9BF-10A7-C02EB24A4565}"/>
                </a:ext>
              </a:extLst>
            </p:cNvPr>
            <p:cNvGrpSpPr/>
            <p:nvPr/>
          </p:nvGrpSpPr>
          <p:grpSpPr>
            <a:xfrm>
              <a:off x="4642396" y="1124007"/>
              <a:ext cx="80100" cy="80038"/>
              <a:chOff x="4642396" y="1124007"/>
              <a:chExt cx="80100" cy="80038"/>
            </a:xfrm>
          </p:grpSpPr>
          <p:sp>
            <p:nvSpPr>
              <p:cNvPr id="4231" name="Freeform 4230">
                <a:extLst>
                  <a:ext uri="{FF2B5EF4-FFF2-40B4-BE49-F238E27FC236}">
                    <a16:creationId xmlns:a16="http://schemas.microsoft.com/office/drawing/2014/main" id="{F52235D6-93AE-BE08-9850-6785111DAE91}"/>
                  </a:ext>
                </a:extLst>
              </p:cNvPr>
              <p:cNvSpPr/>
              <p:nvPr/>
            </p:nvSpPr>
            <p:spPr>
              <a:xfrm>
                <a:off x="4681811" y="1124007"/>
                <a:ext cx="12714" cy="80038"/>
              </a:xfrm>
              <a:custGeom>
                <a:avLst/>
                <a:gdLst>
                  <a:gd name="connsiteX0" fmla="*/ 246 w 12714"/>
                  <a:gd name="connsiteY0" fmla="*/ 47 h 80038"/>
                  <a:gd name="connsiteX1" fmla="*/ 246 w 12714"/>
                  <a:gd name="connsiteY1" fmla="*/ 80086 h 80038"/>
                </a:gdLst>
                <a:ahLst/>
                <a:cxnLst>
                  <a:cxn ang="0">
                    <a:pos x="connsiteX0" y="connsiteY0"/>
                  </a:cxn>
                  <a:cxn ang="0">
                    <a:pos x="connsiteX1" y="connsiteY1"/>
                  </a:cxn>
                </a:cxnLst>
                <a:rect l="l" t="t" r="r" b="b"/>
                <a:pathLst>
                  <a:path w="12714" h="80038">
                    <a:moveTo>
                      <a:pt x="246" y="47"/>
                    </a:moveTo>
                    <a:lnTo>
                      <a:pt x="246" y="8008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32" name="Freeform 4231">
                <a:extLst>
                  <a:ext uri="{FF2B5EF4-FFF2-40B4-BE49-F238E27FC236}">
                    <a16:creationId xmlns:a16="http://schemas.microsoft.com/office/drawing/2014/main" id="{8AFD5F72-0353-31D9-0898-06D4BE95C02B}"/>
                  </a:ext>
                </a:extLst>
              </p:cNvPr>
              <p:cNvSpPr/>
              <p:nvPr/>
            </p:nvSpPr>
            <p:spPr>
              <a:xfrm>
                <a:off x="4642396" y="1163391"/>
                <a:ext cx="80100" cy="12704"/>
              </a:xfrm>
              <a:custGeom>
                <a:avLst/>
                <a:gdLst>
                  <a:gd name="connsiteX0" fmla="*/ 80347 w 80100"/>
                  <a:gd name="connsiteY0" fmla="*/ 47 h 12704"/>
                  <a:gd name="connsiteX1" fmla="*/ 246 w 80100"/>
                  <a:gd name="connsiteY1" fmla="*/ 47 h 12704"/>
                </a:gdLst>
                <a:ahLst/>
                <a:cxnLst>
                  <a:cxn ang="0">
                    <a:pos x="connsiteX0" y="connsiteY0"/>
                  </a:cxn>
                  <a:cxn ang="0">
                    <a:pos x="connsiteX1" y="connsiteY1"/>
                  </a:cxn>
                </a:cxnLst>
                <a:rect l="l" t="t" r="r" b="b"/>
                <a:pathLst>
                  <a:path w="80100" h="12704">
                    <a:moveTo>
                      <a:pt x="80347" y="47"/>
                    </a:moveTo>
                    <a:lnTo>
                      <a:pt x="246" y="4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33" name="Graphic 4011">
              <a:extLst>
                <a:ext uri="{FF2B5EF4-FFF2-40B4-BE49-F238E27FC236}">
                  <a16:creationId xmlns:a16="http://schemas.microsoft.com/office/drawing/2014/main" id="{B0E2D3DD-0026-5CA5-B86C-F89D3377F823}"/>
                </a:ext>
              </a:extLst>
            </p:cNvPr>
            <p:cNvGrpSpPr/>
            <p:nvPr/>
          </p:nvGrpSpPr>
          <p:grpSpPr>
            <a:xfrm>
              <a:off x="5937992" y="1332362"/>
              <a:ext cx="80100" cy="80038"/>
              <a:chOff x="5937992" y="1332362"/>
              <a:chExt cx="80100" cy="80038"/>
            </a:xfrm>
          </p:grpSpPr>
          <p:sp>
            <p:nvSpPr>
              <p:cNvPr id="4234" name="Freeform 4233">
                <a:extLst>
                  <a:ext uri="{FF2B5EF4-FFF2-40B4-BE49-F238E27FC236}">
                    <a16:creationId xmlns:a16="http://schemas.microsoft.com/office/drawing/2014/main" id="{0262B592-E3A4-123E-D38B-F84F8C545EE8}"/>
                  </a:ext>
                </a:extLst>
              </p:cNvPr>
              <p:cNvSpPr/>
              <p:nvPr/>
            </p:nvSpPr>
            <p:spPr>
              <a:xfrm>
                <a:off x="5977406" y="1332362"/>
                <a:ext cx="12714" cy="80038"/>
              </a:xfrm>
              <a:custGeom>
                <a:avLst/>
                <a:gdLst>
                  <a:gd name="connsiteX0" fmla="*/ 348 w 12714"/>
                  <a:gd name="connsiteY0" fmla="*/ 64 h 80038"/>
                  <a:gd name="connsiteX1" fmla="*/ 348 w 12714"/>
                  <a:gd name="connsiteY1" fmla="*/ 80102 h 80038"/>
                </a:gdLst>
                <a:ahLst/>
                <a:cxnLst>
                  <a:cxn ang="0">
                    <a:pos x="connsiteX0" y="connsiteY0"/>
                  </a:cxn>
                  <a:cxn ang="0">
                    <a:pos x="connsiteX1" y="connsiteY1"/>
                  </a:cxn>
                </a:cxnLst>
                <a:rect l="l" t="t" r="r" b="b"/>
                <a:pathLst>
                  <a:path w="12714" h="80038">
                    <a:moveTo>
                      <a:pt x="348" y="64"/>
                    </a:moveTo>
                    <a:lnTo>
                      <a:pt x="348" y="80102"/>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35" name="Freeform 4234">
                <a:extLst>
                  <a:ext uri="{FF2B5EF4-FFF2-40B4-BE49-F238E27FC236}">
                    <a16:creationId xmlns:a16="http://schemas.microsoft.com/office/drawing/2014/main" id="{0070C5C1-6F43-8568-3B91-66EAED93EED2}"/>
                  </a:ext>
                </a:extLst>
              </p:cNvPr>
              <p:cNvSpPr/>
              <p:nvPr/>
            </p:nvSpPr>
            <p:spPr>
              <a:xfrm>
                <a:off x="5937992" y="1371746"/>
                <a:ext cx="80100" cy="12704"/>
              </a:xfrm>
              <a:custGeom>
                <a:avLst/>
                <a:gdLst>
                  <a:gd name="connsiteX0" fmla="*/ 80449 w 80100"/>
                  <a:gd name="connsiteY0" fmla="*/ 63 h 12704"/>
                  <a:gd name="connsiteX1" fmla="*/ 348 w 80100"/>
                  <a:gd name="connsiteY1" fmla="*/ 63 h 12704"/>
                </a:gdLst>
                <a:ahLst/>
                <a:cxnLst>
                  <a:cxn ang="0">
                    <a:pos x="connsiteX0" y="connsiteY0"/>
                  </a:cxn>
                  <a:cxn ang="0">
                    <a:pos x="connsiteX1" y="connsiteY1"/>
                  </a:cxn>
                </a:cxnLst>
                <a:rect l="l" t="t" r="r" b="b"/>
                <a:pathLst>
                  <a:path w="80100" h="12704">
                    <a:moveTo>
                      <a:pt x="80449" y="63"/>
                    </a:moveTo>
                    <a:lnTo>
                      <a:pt x="348" y="6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36" name="Graphic 4011">
              <a:extLst>
                <a:ext uri="{FF2B5EF4-FFF2-40B4-BE49-F238E27FC236}">
                  <a16:creationId xmlns:a16="http://schemas.microsoft.com/office/drawing/2014/main" id="{F106E722-7BED-C296-263D-321FA80E58BC}"/>
                </a:ext>
              </a:extLst>
            </p:cNvPr>
            <p:cNvGrpSpPr/>
            <p:nvPr/>
          </p:nvGrpSpPr>
          <p:grpSpPr>
            <a:xfrm>
              <a:off x="6145236" y="1332362"/>
              <a:ext cx="80100" cy="80038"/>
              <a:chOff x="6145236" y="1332362"/>
              <a:chExt cx="80100" cy="80038"/>
            </a:xfrm>
          </p:grpSpPr>
          <p:sp>
            <p:nvSpPr>
              <p:cNvPr id="4237" name="Freeform 4236">
                <a:extLst>
                  <a:ext uri="{FF2B5EF4-FFF2-40B4-BE49-F238E27FC236}">
                    <a16:creationId xmlns:a16="http://schemas.microsoft.com/office/drawing/2014/main" id="{D8659BF9-10F5-ABAE-8DE9-1907BEE7BE40}"/>
                  </a:ext>
                </a:extLst>
              </p:cNvPr>
              <p:cNvSpPr/>
              <p:nvPr/>
            </p:nvSpPr>
            <p:spPr>
              <a:xfrm>
                <a:off x="6184651" y="1332362"/>
                <a:ext cx="12714" cy="80038"/>
              </a:xfrm>
              <a:custGeom>
                <a:avLst/>
                <a:gdLst>
                  <a:gd name="connsiteX0" fmla="*/ 364 w 12714"/>
                  <a:gd name="connsiteY0" fmla="*/ 64 h 80038"/>
                  <a:gd name="connsiteX1" fmla="*/ 364 w 12714"/>
                  <a:gd name="connsiteY1" fmla="*/ 80102 h 80038"/>
                </a:gdLst>
                <a:ahLst/>
                <a:cxnLst>
                  <a:cxn ang="0">
                    <a:pos x="connsiteX0" y="connsiteY0"/>
                  </a:cxn>
                  <a:cxn ang="0">
                    <a:pos x="connsiteX1" y="connsiteY1"/>
                  </a:cxn>
                </a:cxnLst>
                <a:rect l="l" t="t" r="r" b="b"/>
                <a:pathLst>
                  <a:path w="12714" h="80038">
                    <a:moveTo>
                      <a:pt x="364" y="64"/>
                    </a:moveTo>
                    <a:lnTo>
                      <a:pt x="364" y="80102"/>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38" name="Freeform 4237">
                <a:extLst>
                  <a:ext uri="{FF2B5EF4-FFF2-40B4-BE49-F238E27FC236}">
                    <a16:creationId xmlns:a16="http://schemas.microsoft.com/office/drawing/2014/main" id="{F9BD0C2B-8677-7604-4968-DA889DC6DC1B}"/>
                  </a:ext>
                </a:extLst>
              </p:cNvPr>
              <p:cNvSpPr/>
              <p:nvPr/>
            </p:nvSpPr>
            <p:spPr>
              <a:xfrm>
                <a:off x="6145236" y="1371746"/>
                <a:ext cx="80100" cy="12704"/>
              </a:xfrm>
              <a:custGeom>
                <a:avLst/>
                <a:gdLst>
                  <a:gd name="connsiteX0" fmla="*/ 80465 w 80100"/>
                  <a:gd name="connsiteY0" fmla="*/ 63 h 12704"/>
                  <a:gd name="connsiteX1" fmla="*/ 364 w 80100"/>
                  <a:gd name="connsiteY1" fmla="*/ 63 h 12704"/>
                </a:gdLst>
                <a:ahLst/>
                <a:cxnLst>
                  <a:cxn ang="0">
                    <a:pos x="connsiteX0" y="connsiteY0"/>
                  </a:cxn>
                  <a:cxn ang="0">
                    <a:pos x="connsiteX1" y="connsiteY1"/>
                  </a:cxn>
                </a:cxnLst>
                <a:rect l="l" t="t" r="r" b="b"/>
                <a:pathLst>
                  <a:path w="80100" h="12704">
                    <a:moveTo>
                      <a:pt x="80465" y="63"/>
                    </a:moveTo>
                    <a:lnTo>
                      <a:pt x="364" y="6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39" name="Graphic 4011">
              <a:extLst>
                <a:ext uri="{FF2B5EF4-FFF2-40B4-BE49-F238E27FC236}">
                  <a16:creationId xmlns:a16="http://schemas.microsoft.com/office/drawing/2014/main" id="{70008416-6DDE-1C32-FE48-6805BC41C7A0}"/>
                </a:ext>
              </a:extLst>
            </p:cNvPr>
            <p:cNvGrpSpPr/>
            <p:nvPr/>
          </p:nvGrpSpPr>
          <p:grpSpPr>
            <a:xfrm>
              <a:off x="6474539" y="1458137"/>
              <a:ext cx="80100" cy="80038"/>
              <a:chOff x="6474539" y="1458137"/>
              <a:chExt cx="80100" cy="80038"/>
            </a:xfrm>
          </p:grpSpPr>
          <p:sp>
            <p:nvSpPr>
              <p:cNvPr id="4240" name="Freeform 4239">
                <a:extLst>
                  <a:ext uri="{FF2B5EF4-FFF2-40B4-BE49-F238E27FC236}">
                    <a16:creationId xmlns:a16="http://schemas.microsoft.com/office/drawing/2014/main" id="{92977756-64BE-29B5-B970-AD8EDFCD8200}"/>
                  </a:ext>
                </a:extLst>
              </p:cNvPr>
              <p:cNvSpPr/>
              <p:nvPr/>
            </p:nvSpPr>
            <p:spPr>
              <a:xfrm>
                <a:off x="6513953" y="1458137"/>
                <a:ext cx="12714" cy="80038"/>
              </a:xfrm>
              <a:custGeom>
                <a:avLst/>
                <a:gdLst>
                  <a:gd name="connsiteX0" fmla="*/ 390 w 12714"/>
                  <a:gd name="connsiteY0" fmla="*/ 73 h 80038"/>
                  <a:gd name="connsiteX1" fmla="*/ 390 w 12714"/>
                  <a:gd name="connsiteY1" fmla="*/ 80112 h 80038"/>
                </a:gdLst>
                <a:ahLst/>
                <a:cxnLst>
                  <a:cxn ang="0">
                    <a:pos x="connsiteX0" y="connsiteY0"/>
                  </a:cxn>
                  <a:cxn ang="0">
                    <a:pos x="connsiteX1" y="connsiteY1"/>
                  </a:cxn>
                </a:cxnLst>
                <a:rect l="l" t="t" r="r" b="b"/>
                <a:pathLst>
                  <a:path w="12714" h="80038">
                    <a:moveTo>
                      <a:pt x="390" y="73"/>
                    </a:moveTo>
                    <a:lnTo>
                      <a:pt x="390" y="80112"/>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41" name="Freeform 4240">
                <a:extLst>
                  <a:ext uri="{FF2B5EF4-FFF2-40B4-BE49-F238E27FC236}">
                    <a16:creationId xmlns:a16="http://schemas.microsoft.com/office/drawing/2014/main" id="{CFB3FDA8-9F75-2336-8EB6-5B2B4ADF2FAC}"/>
                  </a:ext>
                </a:extLst>
              </p:cNvPr>
              <p:cNvSpPr/>
              <p:nvPr/>
            </p:nvSpPr>
            <p:spPr>
              <a:xfrm>
                <a:off x="6474539" y="1497521"/>
                <a:ext cx="80100" cy="12704"/>
              </a:xfrm>
              <a:custGeom>
                <a:avLst/>
                <a:gdLst>
                  <a:gd name="connsiteX0" fmla="*/ 80491 w 80100"/>
                  <a:gd name="connsiteY0" fmla="*/ 73 h 12704"/>
                  <a:gd name="connsiteX1" fmla="*/ 390 w 80100"/>
                  <a:gd name="connsiteY1" fmla="*/ 73 h 12704"/>
                </a:gdLst>
                <a:ahLst/>
                <a:cxnLst>
                  <a:cxn ang="0">
                    <a:pos x="connsiteX0" y="connsiteY0"/>
                  </a:cxn>
                  <a:cxn ang="0">
                    <a:pos x="connsiteX1" y="connsiteY1"/>
                  </a:cxn>
                </a:cxnLst>
                <a:rect l="l" t="t" r="r" b="b"/>
                <a:pathLst>
                  <a:path w="80100" h="12704">
                    <a:moveTo>
                      <a:pt x="80491" y="73"/>
                    </a:moveTo>
                    <a:lnTo>
                      <a:pt x="390" y="7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42" name="Graphic 4011">
              <a:extLst>
                <a:ext uri="{FF2B5EF4-FFF2-40B4-BE49-F238E27FC236}">
                  <a16:creationId xmlns:a16="http://schemas.microsoft.com/office/drawing/2014/main" id="{1193A24F-71F9-286B-918B-04AF0C0AE946}"/>
                </a:ext>
              </a:extLst>
            </p:cNvPr>
            <p:cNvGrpSpPr/>
            <p:nvPr/>
          </p:nvGrpSpPr>
          <p:grpSpPr>
            <a:xfrm>
              <a:off x="6862327" y="1590265"/>
              <a:ext cx="80100" cy="80038"/>
              <a:chOff x="6862327" y="1590265"/>
              <a:chExt cx="80100" cy="80038"/>
            </a:xfrm>
          </p:grpSpPr>
          <p:sp>
            <p:nvSpPr>
              <p:cNvPr id="4243" name="Freeform 4242">
                <a:extLst>
                  <a:ext uri="{FF2B5EF4-FFF2-40B4-BE49-F238E27FC236}">
                    <a16:creationId xmlns:a16="http://schemas.microsoft.com/office/drawing/2014/main" id="{5AB5CE4C-0CDB-0141-2BCD-A09A3EC2540A}"/>
                  </a:ext>
                </a:extLst>
              </p:cNvPr>
              <p:cNvSpPr/>
              <p:nvPr/>
            </p:nvSpPr>
            <p:spPr>
              <a:xfrm>
                <a:off x="6901742" y="1590265"/>
                <a:ext cx="12714" cy="80038"/>
              </a:xfrm>
              <a:custGeom>
                <a:avLst/>
                <a:gdLst>
                  <a:gd name="connsiteX0" fmla="*/ 421 w 12714"/>
                  <a:gd name="connsiteY0" fmla="*/ 84 h 80038"/>
                  <a:gd name="connsiteX1" fmla="*/ 421 w 12714"/>
                  <a:gd name="connsiteY1" fmla="*/ 80123 h 80038"/>
                </a:gdLst>
                <a:ahLst/>
                <a:cxnLst>
                  <a:cxn ang="0">
                    <a:pos x="connsiteX0" y="connsiteY0"/>
                  </a:cxn>
                  <a:cxn ang="0">
                    <a:pos x="connsiteX1" y="connsiteY1"/>
                  </a:cxn>
                </a:cxnLst>
                <a:rect l="l" t="t" r="r" b="b"/>
                <a:pathLst>
                  <a:path w="12714" h="80038">
                    <a:moveTo>
                      <a:pt x="421" y="84"/>
                    </a:moveTo>
                    <a:lnTo>
                      <a:pt x="421" y="8012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44" name="Freeform 4243">
                <a:extLst>
                  <a:ext uri="{FF2B5EF4-FFF2-40B4-BE49-F238E27FC236}">
                    <a16:creationId xmlns:a16="http://schemas.microsoft.com/office/drawing/2014/main" id="{6FD10F6F-92F3-44DB-8DB7-1AF120EB7E38}"/>
                  </a:ext>
                </a:extLst>
              </p:cNvPr>
              <p:cNvSpPr/>
              <p:nvPr/>
            </p:nvSpPr>
            <p:spPr>
              <a:xfrm>
                <a:off x="6862327" y="1629649"/>
                <a:ext cx="80100" cy="12704"/>
              </a:xfrm>
              <a:custGeom>
                <a:avLst/>
                <a:gdLst>
                  <a:gd name="connsiteX0" fmla="*/ 80521 w 80100"/>
                  <a:gd name="connsiteY0" fmla="*/ 84 h 12704"/>
                  <a:gd name="connsiteX1" fmla="*/ 421 w 80100"/>
                  <a:gd name="connsiteY1" fmla="*/ 84 h 12704"/>
                </a:gdLst>
                <a:ahLst/>
                <a:cxnLst>
                  <a:cxn ang="0">
                    <a:pos x="connsiteX0" y="connsiteY0"/>
                  </a:cxn>
                  <a:cxn ang="0">
                    <a:pos x="connsiteX1" y="connsiteY1"/>
                  </a:cxn>
                </a:cxnLst>
                <a:rect l="l" t="t" r="r" b="b"/>
                <a:pathLst>
                  <a:path w="80100" h="12704">
                    <a:moveTo>
                      <a:pt x="80521" y="84"/>
                    </a:moveTo>
                    <a:lnTo>
                      <a:pt x="421" y="8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45" name="Graphic 4011">
              <a:extLst>
                <a:ext uri="{FF2B5EF4-FFF2-40B4-BE49-F238E27FC236}">
                  <a16:creationId xmlns:a16="http://schemas.microsoft.com/office/drawing/2014/main" id="{C9ABDBFF-78A8-86AC-049D-91FAE4E962DE}"/>
                </a:ext>
              </a:extLst>
            </p:cNvPr>
            <p:cNvGrpSpPr/>
            <p:nvPr/>
          </p:nvGrpSpPr>
          <p:grpSpPr>
            <a:xfrm>
              <a:off x="6918271" y="1873577"/>
              <a:ext cx="80100" cy="80038"/>
              <a:chOff x="6918271" y="1873577"/>
              <a:chExt cx="80100" cy="80038"/>
            </a:xfrm>
          </p:grpSpPr>
          <p:sp>
            <p:nvSpPr>
              <p:cNvPr id="4246" name="Freeform 4245">
                <a:extLst>
                  <a:ext uri="{FF2B5EF4-FFF2-40B4-BE49-F238E27FC236}">
                    <a16:creationId xmlns:a16="http://schemas.microsoft.com/office/drawing/2014/main" id="{E0A99FFC-0EBD-F2EF-F0E4-2568D314DC94}"/>
                  </a:ext>
                </a:extLst>
              </p:cNvPr>
              <p:cNvSpPr/>
              <p:nvPr/>
            </p:nvSpPr>
            <p:spPr>
              <a:xfrm>
                <a:off x="6957685" y="1873577"/>
                <a:ext cx="12714" cy="80038"/>
              </a:xfrm>
              <a:custGeom>
                <a:avLst/>
                <a:gdLst>
                  <a:gd name="connsiteX0" fmla="*/ 425 w 12714"/>
                  <a:gd name="connsiteY0" fmla="*/ 106 h 80038"/>
                  <a:gd name="connsiteX1" fmla="*/ 425 w 12714"/>
                  <a:gd name="connsiteY1" fmla="*/ 80145 h 80038"/>
                </a:gdLst>
                <a:ahLst/>
                <a:cxnLst>
                  <a:cxn ang="0">
                    <a:pos x="connsiteX0" y="connsiteY0"/>
                  </a:cxn>
                  <a:cxn ang="0">
                    <a:pos x="connsiteX1" y="connsiteY1"/>
                  </a:cxn>
                </a:cxnLst>
                <a:rect l="l" t="t" r="r" b="b"/>
                <a:pathLst>
                  <a:path w="12714" h="80038">
                    <a:moveTo>
                      <a:pt x="425" y="106"/>
                    </a:moveTo>
                    <a:lnTo>
                      <a:pt x="425" y="80145"/>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47" name="Freeform 4246">
                <a:extLst>
                  <a:ext uri="{FF2B5EF4-FFF2-40B4-BE49-F238E27FC236}">
                    <a16:creationId xmlns:a16="http://schemas.microsoft.com/office/drawing/2014/main" id="{CBD7D6BB-6B6F-5E18-7E4D-AFAC7C5DE025}"/>
                  </a:ext>
                </a:extLst>
              </p:cNvPr>
              <p:cNvSpPr/>
              <p:nvPr/>
            </p:nvSpPr>
            <p:spPr>
              <a:xfrm>
                <a:off x="6918271" y="1912961"/>
                <a:ext cx="80100" cy="12704"/>
              </a:xfrm>
              <a:custGeom>
                <a:avLst/>
                <a:gdLst>
                  <a:gd name="connsiteX0" fmla="*/ 80526 w 80100"/>
                  <a:gd name="connsiteY0" fmla="*/ 106 h 12704"/>
                  <a:gd name="connsiteX1" fmla="*/ 425 w 80100"/>
                  <a:gd name="connsiteY1" fmla="*/ 106 h 12704"/>
                </a:gdLst>
                <a:ahLst/>
                <a:cxnLst>
                  <a:cxn ang="0">
                    <a:pos x="connsiteX0" y="connsiteY0"/>
                  </a:cxn>
                  <a:cxn ang="0">
                    <a:pos x="connsiteX1" y="connsiteY1"/>
                  </a:cxn>
                </a:cxnLst>
                <a:rect l="l" t="t" r="r" b="b"/>
                <a:pathLst>
                  <a:path w="80100" h="12704">
                    <a:moveTo>
                      <a:pt x="80526" y="106"/>
                    </a:moveTo>
                    <a:lnTo>
                      <a:pt x="425" y="10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48" name="Graphic 4011">
              <a:extLst>
                <a:ext uri="{FF2B5EF4-FFF2-40B4-BE49-F238E27FC236}">
                  <a16:creationId xmlns:a16="http://schemas.microsoft.com/office/drawing/2014/main" id="{75D392AF-36EA-7047-01E0-F8183FE6E95F}"/>
                </a:ext>
              </a:extLst>
            </p:cNvPr>
            <p:cNvGrpSpPr/>
            <p:nvPr/>
          </p:nvGrpSpPr>
          <p:grpSpPr>
            <a:xfrm>
              <a:off x="7055586" y="2033654"/>
              <a:ext cx="80100" cy="80038"/>
              <a:chOff x="7055586" y="2033654"/>
              <a:chExt cx="80100" cy="80038"/>
            </a:xfrm>
          </p:grpSpPr>
          <p:sp>
            <p:nvSpPr>
              <p:cNvPr id="4249" name="Freeform 4248">
                <a:extLst>
                  <a:ext uri="{FF2B5EF4-FFF2-40B4-BE49-F238E27FC236}">
                    <a16:creationId xmlns:a16="http://schemas.microsoft.com/office/drawing/2014/main" id="{623ADB5C-52EF-FDCB-3EA4-B643BEF5B55B}"/>
                  </a:ext>
                </a:extLst>
              </p:cNvPr>
              <p:cNvSpPr/>
              <p:nvPr/>
            </p:nvSpPr>
            <p:spPr>
              <a:xfrm>
                <a:off x="7095000" y="2033654"/>
                <a:ext cx="12714" cy="80038"/>
              </a:xfrm>
              <a:custGeom>
                <a:avLst/>
                <a:gdLst>
                  <a:gd name="connsiteX0" fmla="*/ 436 w 12714"/>
                  <a:gd name="connsiteY0" fmla="*/ 119 h 80038"/>
                  <a:gd name="connsiteX1" fmla="*/ 436 w 12714"/>
                  <a:gd name="connsiteY1" fmla="*/ 80158 h 80038"/>
                </a:gdLst>
                <a:ahLst/>
                <a:cxnLst>
                  <a:cxn ang="0">
                    <a:pos x="connsiteX0" y="connsiteY0"/>
                  </a:cxn>
                  <a:cxn ang="0">
                    <a:pos x="connsiteX1" y="connsiteY1"/>
                  </a:cxn>
                </a:cxnLst>
                <a:rect l="l" t="t" r="r" b="b"/>
                <a:pathLst>
                  <a:path w="12714" h="80038">
                    <a:moveTo>
                      <a:pt x="436" y="119"/>
                    </a:moveTo>
                    <a:lnTo>
                      <a:pt x="436" y="80158"/>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50" name="Freeform 4249">
                <a:extLst>
                  <a:ext uri="{FF2B5EF4-FFF2-40B4-BE49-F238E27FC236}">
                    <a16:creationId xmlns:a16="http://schemas.microsoft.com/office/drawing/2014/main" id="{783D33DA-8D44-AE5C-3281-58B0DDC1E35D}"/>
                  </a:ext>
                </a:extLst>
              </p:cNvPr>
              <p:cNvSpPr/>
              <p:nvPr/>
            </p:nvSpPr>
            <p:spPr>
              <a:xfrm>
                <a:off x="7055586" y="2073038"/>
                <a:ext cx="80100" cy="12704"/>
              </a:xfrm>
              <a:custGeom>
                <a:avLst/>
                <a:gdLst>
                  <a:gd name="connsiteX0" fmla="*/ 80537 w 80100"/>
                  <a:gd name="connsiteY0" fmla="*/ 119 h 12704"/>
                  <a:gd name="connsiteX1" fmla="*/ 436 w 80100"/>
                  <a:gd name="connsiteY1" fmla="*/ 119 h 12704"/>
                </a:gdLst>
                <a:ahLst/>
                <a:cxnLst>
                  <a:cxn ang="0">
                    <a:pos x="connsiteX0" y="connsiteY0"/>
                  </a:cxn>
                  <a:cxn ang="0">
                    <a:pos x="connsiteX1" y="connsiteY1"/>
                  </a:cxn>
                </a:cxnLst>
                <a:rect l="l" t="t" r="r" b="b"/>
                <a:pathLst>
                  <a:path w="80100" h="12704">
                    <a:moveTo>
                      <a:pt x="80537" y="119"/>
                    </a:moveTo>
                    <a:lnTo>
                      <a:pt x="436" y="119"/>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51" name="Graphic 4011">
              <a:extLst>
                <a:ext uri="{FF2B5EF4-FFF2-40B4-BE49-F238E27FC236}">
                  <a16:creationId xmlns:a16="http://schemas.microsoft.com/office/drawing/2014/main" id="{BFE4E39E-B608-B85F-5D6D-1B2530333A57}"/>
                </a:ext>
              </a:extLst>
            </p:cNvPr>
            <p:cNvGrpSpPr/>
            <p:nvPr/>
          </p:nvGrpSpPr>
          <p:grpSpPr>
            <a:xfrm>
              <a:off x="7072115" y="2033654"/>
              <a:ext cx="80100" cy="80038"/>
              <a:chOff x="7072115" y="2033654"/>
              <a:chExt cx="80100" cy="80038"/>
            </a:xfrm>
          </p:grpSpPr>
          <p:sp>
            <p:nvSpPr>
              <p:cNvPr id="4252" name="Freeform 4251">
                <a:extLst>
                  <a:ext uri="{FF2B5EF4-FFF2-40B4-BE49-F238E27FC236}">
                    <a16:creationId xmlns:a16="http://schemas.microsoft.com/office/drawing/2014/main" id="{E44F8715-A0E5-8BEE-B13D-BFEBF04E8BC1}"/>
                  </a:ext>
                </a:extLst>
              </p:cNvPr>
              <p:cNvSpPr/>
              <p:nvPr/>
            </p:nvSpPr>
            <p:spPr>
              <a:xfrm>
                <a:off x="7111529" y="2033654"/>
                <a:ext cx="12714" cy="80038"/>
              </a:xfrm>
              <a:custGeom>
                <a:avLst/>
                <a:gdLst>
                  <a:gd name="connsiteX0" fmla="*/ 437 w 12714"/>
                  <a:gd name="connsiteY0" fmla="*/ 119 h 80038"/>
                  <a:gd name="connsiteX1" fmla="*/ 437 w 12714"/>
                  <a:gd name="connsiteY1" fmla="*/ 80158 h 80038"/>
                </a:gdLst>
                <a:ahLst/>
                <a:cxnLst>
                  <a:cxn ang="0">
                    <a:pos x="connsiteX0" y="connsiteY0"/>
                  </a:cxn>
                  <a:cxn ang="0">
                    <a:pos x="connsiteX1" y="connsiteY1"/>
                  </a:cxn>
                </a:cxnLst>
                <a:rect l="l" t="t" r="r" b="b"/>
                <a:pathLst>
                  <a:path w="12714" h="80038">
                    <a:moveTo>
                      <a:pt x="437" y="119"/>
                    </a:moveTo>
                    <a:lnTo>
                      <a:pt x="437" y="80158"/>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53" name="Freeform 4252">
                <a:extLst>
                  <a:ext uri="{FF2B5EF4-FFF2-40B4-BE49-F238E27FC236}">
                    <a16:creationId xmlns:a16="http://schemas.microsoft.com/office/drawing/2014/main" id="{FA9A023A-3AB4-BD33-4C61-E42D68D6B230}"/>
                  </a:ext>
                </a:extLst>
              </p:cNvPr>
              <p:cNvSpPr/>
              <p:nvPr/>
            </p:nvSpPr>
            <p:spPr>
              <a:xfrm>
                <a:off x="7072115" y="2073038"/>
                <a:ext cx="80100" cy="12704"/>
              </a:xfrm>
              <a:custGeom>
                <a:avLst/>
                <a:gdLst>
                  <a:gd name="connsiteX0" fmla="*/ 80538 w 80100"/>
                  <a:gd name="connsiteY0" fmla="*/ 119 h 12704"/>
                  <a:gd name="connsiteX1" fmla="*/ 437 w 80100"/>
                  <a:gd name="connsiteY1" fmla="*/ 119 h 12704"/>
                </a:gdLst>
                <a:ahLst/>
                <a:cxnLst>
                  <a:cxn ang="0">
                    <a:pos x="connsiteX0" y="connsiteY0"/>
                  </a:cxn>
                  <a:cxn ang="0">
                    <a:pos x="connsiteX1" y="connsiteY1"/>
                  </a:cxn>
                </a:cxnLst>
                <a:rect l="l" t="t" r="r" b="b"/>
                <a:pathLst>
                  <a:path w="80100" h="12704">
                    <a:moveTo>
                      <a:pt x="80538" y="119"/>
                    </a:moveTo>
                    <a:lnTo>
                      <a:pt x="437" y="119"/>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54" name="Graphic 4011">
              <a:extLst>
                <a:ext uri="{FF2B5EF4-FFF2-40B4-BE49-F238E27FC236}">
                  <a16:creationId xmlns:a16="http://schemas.microsoft.com/office/drawing/2014/main" id="{53EC6619-6949-8250-BD82-07224AFC7945}"/>
                </a:ext>
              </a:extLst>
            </p:cNvPr>
            <p:cNvGrpSpPr/>
            <p:nvPr/>
          </p:nvGrpSpPr>
          <p:grpSpPr>
            <a:xfrm>
              <a:off x="7452275" y="2033654"/>
              <a:ext cx="80100" cy="80038"/>
              <a:chOff x="7452275" y="2033654"/>
              <a:chExt cx="80100" cy="80038"/>
            </a:xfrm>
          </p:grpSpPr>
          <p:sp>
            <p:nvSpPr>
              <p:cNvPr id="4255" name="Freeform 4254">
                <a:extLst>
                  <a:ext uri="{FF2B5EF4-FFF2-40B4-BE49-F238E27FC236}">
                    <a16:creationId xmlns:a16="http://schemas.microsoft.com/office/drawing/2014/main" id="{F8846F9A-CDC4-1FB2-17E0-8FBF01F203E1}"/>
                  </a:ext>
                </a:extLst>
              </p:cNvPr>
              <p:cNvSpPr/>
              <p:nvPr/>
            </p:nvSpPr>
            <p:spPr>
              <a:xfrm>
                <a:off x="7491689" y="2033654"/>
                <a:ext cx="12714" cy="80038"/>
              </a:xfrm>
              <a:custGeom>
                <a:avLst/>
                <a:gdLst>
                  <a:gd name="connsiteX0" fmla="*/ 467 w 12714"/>
                  <a:gd name="connsiteY0" fmla="*/ 119 h 80038"/>
                  <a:gd name="connsiteX1" fmla="*/ 467 w 12714"/>
                  <a:gd name="connsiteY1" fmla="*/ 80158 h 80038"/>
                </a:gdLst>
                <a:ahLst/>
                <a:cxnLst>
                  <a:cxn ang="0">
                    <a:pos x="connsiteX0" y="connsiteY0"/>
                  </a:cxn>
                  <a:cxn ang="0">
                    <a:pos x="connsiteX1" y="connsiteY1"/>
                  </a:cxn>
                </a:cxnLst>
                <a:rect l="l" t="t" r="r" b="b"/>
                <a:pathLst>
                  <a:path w="12714" h="80038">
                    <a:moveTo>
                      <a:pt x="467" y="119"/>
                    </a:moveTo>
                    <a:lnTo>
                      <a:pt x="467" y="80158"/>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56" name="Freeform 4255">
                <a:extLst>
                  <a:ext uri="{FF2B5EF4-FFF2-40B4-BE49-F238E27FC236}">
                    <a16:creationId xmlns:a16="http://schemas.microsoft.com/office/drawing/2014/main" id="{F0696858-19AD-12B1-5FB5-973EAE56A7FF}"/>
                  </a:ext>
                </a:extLst>
              </p:cNvPr>
              <p:cNvSpPr/>
              <p:nvPr/>
            </p:nvSpPr>
            <p:spPr>
              <a:xfrm>
                <a:off x="7452275" y="2073038"/>
                <a:ext cx="80100" cy="12704"/>
              </a:xfrm>
              <a:custGeom>
                <a:avLst/>
                <a:gdLst>
                  <a:gd name="connsiteX0" fmla="*/ 80568 w 80100"/>
                  <a:gd name="connsiteY0" fmla="*/ 119 h 12704"/>
                  <a:gd name="connsiteX1" fmla="*/ 467 w 80100"/>
                  <a:gd name="connsiteY1" fmla="*/ 119 h 12704"/>
                </a:gdLst>
                <a:ahLst/>
                <a:cxnLst>
                  <a:cxn ang="0">
                    <a:pos x="connsiteX0" y="connsiteY0"/>
                  </a:cxn>
                  <a:cxn ang="0">
                    <a:pos x="connsiteX1" y="connsiteY1"/>
                  </a:cxn>
                </a:cxnLst>
                <a:rect l="l" t="t" r="r" b="b"/>
                <a:pathLst>
                  <a:path w="80100" h="12704">
                    <a:moveTo>
                      <a:pt x="80568" y="119"/>
                    </a:moveTo>
                    <a:lnTo>
                      <a:pt x="467" y="119"/>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57" name="Graphic 4011">
              <a:extLst>
                <a:ext uri="{FF2B5EF4-FFF2-40B4-BE49-F238E27FC236}">
                  <a16:creationId xmlns:a16="http://schemas.microsoft.com/office/drawing/2014/main" id="{211BA47C-199B-C36A-9926-50E8018F8E1F}"/>
                </a:ext>
              </a:extLst>
            </p:cNvPr>
            <p:cNvGrpSpPr/>
            <p:nvPr/>
          </p:nvGrpSpPr>
          <p:grpSpPr>
            <a:xfrm>
              <a:off x="7650619" y="2033654"/>
              <a:ext cx="80100" cy="80038"/>
              <a:chOff x="7650619" y="2033654"/>
              <a:chExt cx="80100" cy="80038"/>
            </a:xfrm>
          </p:grpSpPr>
          <p:sp>
            <p:nvSpPr>
              <p:cNvPr id="4258" name="Freeform 4257">
                <a:extLst>
                  <a:ext uri="{FF2B5EF4-FFF2-40B4-BE49-F238E27FC236}">
                    <a16:creationId xmlns:a16="http://schemas.microsoft.com/office/drawing/2014/main" id="{830C4F13-106B-92DB-F716-E6935CCE3ED4}"/>
                  </a:ext>
                </a:extLst>
              </p:cNvPr>
              <p:cNvSpPr/>
              <p:nvPr/>
            </p:nvSpPr>
            <p:spPr>
              <a:xfrm>
                <a:off x="7690033" y="2033654"/>
                <a:ext cx="12714" cy="80038"/>
              </a:xfrm>
              <a:custGeom>
                <a:avLst/>
                <a:gdLst>
                  <a:gd name="connsiteX0" fmla="*/ 483 w 12714"/>
                  <a:gd name="connsiteY0" fmla="*/ 119 h 80038"/>
                  <a:gd name="connsiteX1" fmla="*/ 483 w 12714"/>
                  <a:gd name="connsiteY1" fmla="*/ 80158 h 80038"/>
                </a:gdLst>
                <a:ahLst/>
                <a:cxnLst>
                  <a:cxn ang="0">
                    <a:pos x="connsiteX0" y="connsiteY0"/>
                  </a:cxn>
                  <a:cxn ang="0">
                    <a:pos x="connsiteX1" y="connsiteY1"/>
                  </a:cxn>
                </a:cxnLst>
                <a:rect l="l" t="t" r="r" b="b"/>
                <a:pathLst>
                  <a:path w="12714" h="80038">
                    <a:moveTo>
                      <a:pt x="483" y="119"/>
                    </a:moveTo>
                    <a:lnTo>
                      <a:pt x="483" y="80158"/>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59" name="Freeform 4258">
                <a:extLst>
                  <a:ext uri="{FF2B5EF4-FFF2-40B4-BE49-F238E27FC236}">
                    <a16:creationId xmlns:a16="http://schemas.microsoft.com/office/drawing/2014/main" id="{76B8D800-CE58-E881-C79F-D3C12729CEB7}"/>
                  </a:ext>
                </a:extLst>
              </p:cNvPr>
              <p:cNvSpPr/>
              <p:nvPr/>
            </p:nvSpPr>
            <p:spPr>
              <a:xfrm>
                <a:off x="7650619" y="2073038"/>
                <a:ext cx="80100" cy="12704"/>
              </a:xfrm>
              <a:custGeom>
                <a:avLst/>
                <a:gdLst>
                  <a:gd name="connsiteX0" fmla="*/ 80583 w 80100"/>
                  <a:gd name="connsiteY0" fmla="*/ 119 h 12704"/>
                  <a:gd name="connsiteX1" fmla="*/ 483 w 80100"/>
                  <a:gd name="connsiteY1" fmla="*/ 119 h 12704"/>
                </a:gdLst>
                <a:ahLst/>
                <a:cxnLst>
                  <a:cxn ang="0">
                    <a:pos x="connsiteX0" y="connsiteY0"/>
                  </a:cxn>
                  <a:cxn ang="0">
                    <a:pos x="connsiteX1" y="connsiteY1"/>
                  </a:cxn>
                </a:cxnLst>
                <a:rect l="l" t="t" r="r" b="b"/>
                <a:pathLst>
                  <a:path w="80100" h="12704">
                    <a:moveTo>
                      <a:pt x="80583" y="119"/>
                    </a:moveTo>
                    <a:lnTo>
                      <a:pt x="483" y="119"/>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60" name="Graphic 4011">
              <a:extLst>
                <a:ext uri="{FF2B5EF4-FFF2-40B4-BE49-F238E27FC236}">
                  <a16:creationId xmlns:a16="http://schemas.microsoft.com/office/drawing/2014/main" id="{AB4BA4C0-54AF-5AA1-CE74-6A80276BC82B}"/>
                </a:ext>
              </a:extLst>
            </p:cNvPr>
            <p:cNvGrpSpPr/>
            <p:nvPr/>
          </p:nvGrpSpPr>
          <p:grpSpPr>
            <a:xfrm>
              <a:off x="7756148" y="2033654"/>
              <a:ext cx="80100" cy="80038"/>
              <a:chOff x="7756148" y="2033654"/>
              <a:chExt cx="80100" cy="80038"/>
            </a:xfrm>
          </p:grpSpPr>
          <p:sp>
            <p:nvSpPr>
              <p:cNvPr id="4261" name="Freeform 4260">
                <a:extLst>
                  <a:ext uri="{FF2B5EF4-FFF2-40B4-BE49-F238E27FC236}">
                    <a16:creationId xmlns:a16="http://schemas.microsoft.com/office/drawing/2014/main" id="{C6652975-0125-26C9-C632-6EF8CEF98BE5}"/>
                  </a:ext>
                </a:extLst>
              </p:cNvPr>
              <p:cNvSpPr/>
              <p:nvPr/>
            </p:nvSpPr>
            <p:spPr>
              <a:xfrm>
                <a:off x="7795563" y="2033654"/>
                <a:ext cx="12714" cy="80038"/>
              </a:xfrm>
              <a:custGeom>
                <a:avLst/>
                <a:gdLst>
                  <a:gd name="connsiteX0" fmla="*/ 491 w 12714"/>
                  <a:gd name="connsiteY0" fmla="*/ 119 h 80038"/>
                  <a:gd name="connsiteX1" fmla="*/ 491 w 12714"/>
                  <a:gd name="connsiteY1" fmla="*/ 80158 h 80038"/>
                </a:gdLst>
                <a:ahLst/>
                <a:cxnLst>
                  <a:cxn ang="0">
                    <a:pos x="connsiteX0" y="connsiteY0"/>
                  </a:cxn>
                  <a:cxn ang="0">
                    <a:pos x="connsiteX1" y="connsiteY1"/>
                  </a:cxn>
                </a:cxnLst>
                <a:rect l="l" t="t" r="r" b="b"/>
                <a:pathLst>
                  <a:path w="12714" h="80038">
                    <a:moveTo>
                      <a:pt x="491" y="119"/>
                    </a:moveTo>
                    <a:lnTo>
                      <a:pt x="491" y="80158"/>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62" name="Freeform 4261">
                <a:extLst>
                  <a:ext uri="{FF2B5EF4-FFF2-40B4-BE49-F238E27FC236}">
                    <a16:creationId xmlns:a16="http://schemas.microsoft.com/office/drawing/2014/main" id="{AC49E66D-A192-C3E3-C7D5-A2504057847E}"/>
                  </a:ext>
                </a:extLst>
              </p:cNvPr>
              <p:cNvSpPr/>
              <p:nvPr/>
            </p:nvSpPr>
            <p:spPr>
              <a:xfrm>
                <a:off x="7756148" y="2073038"/>
                <a:ext cx="80100" cy="12704"/>
              </a:xfrm>
              <a:custGeom>
                <a:avLst/>
                <a:gdLst>
                  <a:gd name="connsiteX0" fmla="*/ 80592 w 80100"/>
                  <a:gd name="connsiteY0" fmla="*/ 119 h 12704"/>
                  <a:gd name="connsiteX1" fmla="*/ 491 w 80100"/>
                  <a:gd name="connsiteY1" fmla="*/ 119 h 12704"/>
                </a:gdLst>
                <a:ahLst/>
                <a:cxnLst>
                  <a:cxn ang="0">
                    <a:pos x="connsiteX0" y="connsiteY0"/>
                  </a:cxn>
                  <a:cxn ang="0">
                    <a:pos x="connsiteX1" y="connsiteY1"/>
                  </a:cxn>
                </a:cxnLst>
                <a:rect l="l" t="t" r="r" b="b"/>
                <a:pathLst>
                  <a:path w="80100" h="12704">
                    <a:moveTo>
                      <a:pt x="80592" y="119"/>
                    </a:moveTo>
                    <a:lnTo>
                      <a:pt x="491" y="119"/>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63" name="Graphic 4011">
              <a:extLst>
                <a:ext uri="{FF2B5EF4-FFF2-40B4-BE49-F238E27FC236}">
                  <a16:creationId xmlns:a16="http://schemas.microsoft.com/office/drawing/2014/main" id="{5F0E7430-3221-3FB3-6CB1-EFB443E27199}"/>
                </a:ext>
              </a:extLst>
            </p:cNvPr>
            <p:cNvGrpSpPr/>
            <p:nvPr/>
          </p:nvGrpSpPr>
          <p:grpSpPr>
            <a:xfrm>
              <a:off x="7854049" y="2033654"/>
              <a:ext cx="80100" cy="80038"/>
              <a:chOff x="7854049" y="2033654"/>
              <a:chExt cx="80100" cy="80038"/>
            </a:xfrm>
          </p:grpSpPr>
          <p:sp>
            <p:nvSpPr>
              <p:cNvPr id="4264" name="Freeform 4263">
                <a:extLst>
                  <a:ext uri="{FF2B5EF4-FFF2-40B4-BE49-F238E27FC236}">
                    <a16:creationId xmlns:a16="http://schemas.microsoft.com/office/drawing/2014/main" id="{59586925-AE09-3B93-8AA9-325720985846}"/>
                  </a:ext>
                </a:extLst>
              </p:cNvPr>
              <p:cNvSpPr/>
              <p:nvPr/>
            </p:nvSpPr>
            <p:spPr>
              <a:xfrm>
                <a:off x="7893464" y="2033654"/>
                <a:ext cx="12714" cy="80038"/>
              </a:xfrm>
              <a:custGeom>
                <a:avLst/>
                <a:gdLst>
                  <a:gd name="connsiteX0" fmla="*/ 499 w 12714"/>
                  <a:gd name="connsiteY0" fmla="*/ 119 h 80038"/>
                  <a:gd name="connsiteX1" fmla="*/ 499 w 12714"/>
                  <a:gd name="connsiteY1" fmla="*/ 80158 h 80038"/>
                </a:gdLst>
                <a:ahLst/>
                <a:cxnLst>
                  <a:cxn ang="0">
                    <a:pos x="connsiteX0" y="connsiteY0"/>
                  </a:cxn>
                  <a:cxn ang="0">
                    <a:pos x="connsiteX1" y="connsiteY1"/>
                  </a:cxn>
                </a:cxnLst>
                <a:rect l="l" t="t" r="r" b="b"/>
                <a:pathLst>
                  <a:path w="12714" h="80038">
                    <a:moveTo>
                      <a:pt x="499" y="119"/>
                    </a:moveTo>
                    <a:lnTo>
                      <a:pt x="499" y="80158"/>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65" name="Freeform 4264">
                <a:extLst>
                  <a:ext uri="{FF2B5EF4-FFF2-40B4-BE49-F238E27FC236}">
                    <a16:creationId xmlns:a16="http://schemas.microsoft.com/office/drawing/2014/main" id="{14F4B5FB-816C-BF56-409C-73E1B810D17E}"/>
                  </a:ext>
                </a:extLst>
              </p:cNvPr>
              <p:cNvSpPr/>
              <p:nvPr/>
            </p:nvSpPr>
            <p:spPr>
              <a:xfrm>
                <a:off x="7854049" y="2073038"/>
                <a:ext cx="80100" cy="12704"/>
              </a:xfrm>
              <a:custGeom>
                <a:avLst/>
                <a:gdLst>
                  <a:gd name="connsiteX0" fmla="*/ 80599 w 80100"/>
                  <a:gd name="connsiteY0" fmla="*/ 119 h 12704"/>
                  <a:gd name="connsiteX1" fmla="*/ 499 w 80100"/>
                  <a:gd name="connsiteY1" fmla="*/ 119 h 12704"/>
                </a:gdLst>
                <a:ahLst/>
                <a:cxnLst>
                  <a:cxn ang="0">
                    <a:pos x="connsiteX0" y="connsiteY0"/>
                  </a:cxn>
                  <a:cxn ang="0">
                    <a:pos x="connsiteX1" y="connsiteY1"/>
                  </a:cxn>
                </a:cxnLst>
                <a:rect l="l" t="t" r="r" b="b"/>
                <a:pathLst>
                  <a:path w="80100" h="12704">
                    <a:moveTo>
                      <a:pt x="80599" y="119"/>
                    </a:moveTo>
                    <a:lnTo>
                      <a:pt x="499" y="119"/>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grpSp>
        <p:nvGrpSpPr>
          <p:cNvPr id="4266" name="Graphic 4011">
            <a:extLst>
              <a:ext uri="{FF2B5EF4-FFF2-40B4-BE49-F238E27FC236}">
                <a16:creationId xmlns:a16="http://schemas.microsoft.com/office/drawing/2014/main" id="{57DBB3EC-3EBC-A0C8-6DF8-C3BD33D5FF1B}"/>
              </a:ext>
            </a:extLst>
          </p:cNvPr>
          <p:cNvGrpSpPr/>
          <p:nvPr/>
        </p:nvGrpSpPr>
        <p:grpSpPr>
          <a:xfrm>
            <a:off x="1811013" y="860663"/>
            <a:ext cx="6315233" cy="731783"/>
            <a:chOff x="1819804" y="599308"/>
            <a:chExt cx="6315233" cy="731783"/>
          </a:xfrm>
        </p:grpSpPr>
        <p:sp>
          <p:nvSpPr>
            <p:cNvPr id="4267" name="Freeform 4266">
              <a:extLst>
                <a:ext uri="{FF2B5EF4-FFF2-40B4-BE49-F238E27FC236}">
                  <a16:creationId xmlns:a16="http://schemas.microsoft.com/office/drawing/2014/main" id="{E57EEF62-727B-6F32-CD18-3F02976ECC80}"/>
                </a:ext>
              </a:extLst>
            </p:cNvPr>
            <p:cNvSpPr/>
            <p:nvPr/>
          </p:nvSpPr>
          <p:spPr>
            <a:xfrm>
              <a:off x="1819804" y="638692"/>
              <a:ext cx="6280904" cy="653014"/>
            </a:xfrm>
            <a:custGeom>
              <a:avLst/>
              <a:gdLst>
                <a:gd name="connsiteX0" fmla="*/ 0 w 6280904"/>
                <a:gd name="connsiteY0" fmla="*/ 0 h 653014"/>
                <a:gd name="connsiteX1" fmla="*/ 291159 w 6280904"/>
                <a:gd name="connsiteY1" fmla="*/ 0 h 653014"/>
                <a:gd name="connsiteX2" fmla="*/ 291159 w 6280904"/>
                <a:gd name="connsiteY2" fmla="*/ 29221 h 653014"/>
                <a:gd name="connsiteX3" fmla="*/ 606476 w 6280904"/>
                <a:gd name="connsiteY3" fmla="*/ 29221 h 653014"/>
                <a:gd name="connsiteX4" fmla="*/ 606476 w 6280904"/>
                <a:gd name="connsiteY4" fmla="*/ 48277 h 653014"/>
                <a:gd name="connsiteX5" fmla="*/ 668777 w 6280904"/>
                <a:gd name="connsiteY5" fmla="*/ 48277 h 653014"/>
                <a:gd name="connsiteX6" fmla="*/ 668777 w 6280904"/>
                <a:gd name="connsiteY6" fmla="*/ 67334 h 653014"/>
                <a:gd name="connsiteX7" fmla="*/ 781934 w 6280904"/>
                <a:gd name="connsiteY7" fmla="*/ 67334 h 653014"/>
                <a:gd name="connsiteX8" fmla="*/ 781934 w 6280904"/>
                <a:gd name="connsiteY8" fmla="*/ 82580 h 653014"/>
                <a:gd name="connsiteX9" fmla="*/ 1010793 w 6280904"/>
                <a:gd name="connsiteY9" fmla="*/ 82580 h 653014"/>
                <a:gd name="connsiteX10" fmla="*/ 1010793 w 6280904"/>
                <a:gd name="connsiteY10" fmla="*/ 100366 h 653014"/>
                <a:gd name="connsiteX11" fmla="*/ 1143023 w 6280904"/>
                <a:gd name="connsiteY11" fmla="*/ 100366 h 653014"/>
                <a:gd name="connsiteX12" fmla="*/ 1170995 w 6280904"/>
                <a:gd name="connsiteY12" fmla="*/ 100366 h 653014"/>
                <a:gd name="connsiteX13" fmla="*/ 1170995 w 6280904"/>
                <a:gd name="connsiteY13" fmla="*/ 118153 h 653014"/>
                <a:gd name="connsiteX14" fmla="*/ 1382053 w 6280904"/>
                <a:gd name="connsiteY14" fmla="*/ 118153 h 653014"/>
                <a:gd name="connsiteX15" fmla="*/ 1382053 w 6280904"/>
                <a:gd name="connsiteY15" fmla="*/ 154996 h 653014"/>
                <a:gd name="connsiteX16" fmla="*/ 1949115 w 6280904"/>
                <a:gd name="connsiteY16" fmla="*/ 154996 h 653014"/>
                <a:gd name="connsiteX17" fmla="*/ 1949115 w 6280904"/>
                <a:gd name="connsiteY17" fmla="*/ 167700 h 653014"/>
                <a:gd name="connsiteX18" fmla="*/ 2235188 w 6280904"/>
                <a:gd name="connsiteY18" fmla="*/ 167700 h 653014"/>
                <a:gd name="connsiteX19" fmla="*/ 2488204 w 6280904"/>
                <a:gd name="connsiteY19" fmla="*/ 167700 h 653014"/>
                <a:gd name="connsiteX20" fmla="*/ 2488204 w 6280904"/>
                <a:gd name="connsiteY20" fmla="*/ 189298 h 653014"/>
                <a:gd name="connsiteX21" fmla="*/ 2748849 w 6280904"/>
                <a:gd name="connsiteY21" fmla="*/ 189298 h 653014"/>
                <a:gd name="connsiteX22" fmla="*/ 2748849 w 6280904"/>
                <a:gd name="connsiteY22" fmla="*/ 226141 h 653014"/>
                <a:gd name="connsiteX23" fmla="*/ 3125195 w 6280904"/>
                <a:gd name="connsiteY23" fmla="*/ 226141 h 653014"/>
                <a:gd name="connsiteX24" fmla="*/ 3125195 w 6280904"/>
                <a:gd name="connsiteY24" fmla="*/ 241387 h 653014"/>
                <a:gd name="connsiteX25" fmla="*/ 3291754 w 6280904"/>
                <a:gd name="connsiteY25" fmla="*/ 241387 h 653014"/>
                <a:gd name="connsiteX26" fmla="*/ 3291754 w 6280904"/>
                <a:gd name="connsiteY26" fmla="*/ 266796 h 653014"/>
                <a:gd name="connsiteX27" fmla="*/ 3464669 w 6280904"/>
                <a:gd name="connsiteY27" fmla="*/ 266796 h 653014"/>
                <a:gd name="connsiteX28" fmla="*/ 3464669 w 6280904"/>
                <a:gd name="connsiteY28" fmla="*/ 283312 h 653014"/>
                <a:gd name="connsiteX29" fmla="*/ 3586727 w 6280904"/>
                <a:gd name="connsiteY29" fmla="*/ 283312 h 653014"/>
                <a:gd name="connsiteX30" fmla="*/ 3586727 w 6280904"/>
                <a:gd name="connsiteY30" fmla="*/ 294746 h 653014"/>
                <a:gd name="connsiteX31" fmla="*/ 3877887 w 6280904"/>
                <a:gd name="connsiteY31" fmla="*/ 294746 h 653014"/>
                <a:gd name="connsiteX32" fmla="*/ 4050802 w 6280904"/>
                <a:gd name="connsiteY32" fmla="*/ 294746 h 653014"/>
                <a:gd name="connsiteX33" fmla="*/ 4050802 w 6280904"/>
                <a:gd name="connsiteY33" fmla="*/ 317614 h 653014"/>
                <a:gd name="connsiteX34" fmla="*/ 4172860 w 6280904"/>
                <a:gd name="connsiteY34" fmla="*/ 317614 h 653014"/>
                <a:gd name="connsiteX35" fmla="*/ 4172860 w 6280904"/>
                <a:gd name="connsiteY35" fmla="*/ 340483 h 653014"/>
                <a:gd name="connsiteX36" fmla="*/ 4283475 w 6280904"/>
                <a:gd name="connsiteY36" fmla="*/ 340483 h 653014"/>
                <a:gd name="connsiteX37" fmla="*/ 4391548 w 6280904"/>
                <a:gd name="connsiteY37" fmla="*/ 340483 h 653014"/>
                <a:gd name="connsiteX38" fmla="*/ 4391548 w 6280904"/>
                <a:gd name="connsiteY38" fmla="*/ 363351 h 653014"/>
                <a:gd name="connsiteX39" fmla="*/ 4485634 w 6280904"/>
                <a:gd name="connsiteY39" fmla="*/ 363351 h 653014"/>
                <a:gd name="connsiteX40" fmla="*/ 4485634 w 6280904"/>
                <a:gd name="connsiteY40" fmla="*/ 382408 h 653014"/>
                <a:gd name="connsiteX41" fmla="*/ 4579720 w 6280904"/>
                <a:gd name="connsiteY41" fmla="*/ 382408 h 653014"/>
                <a:gd name="connsiteX42" fmla="*/ 4579720 w 6280904"/>
                <a:gd name="connsiteY42" fmla="*/ 423062 h 653014"/>
                <a:gd name="connsiteX43" fmla="*/ 4664907 w 6280904"/>
                <a:gd name="connsiteY43" fmla="*/ 423062 h 653014"/>
                <a:gd name="connsiteX44" fmla="*/ 4664907 w 6280904"/>
                <a:gd name="connsiteY44" fmla="*/ 440849 h 653014"/>
                <a:gd name="connsiteX45" fmla="*/ 4912837 w 6280904"/>
                <a:gd name="connsiteY45" fmla="*/ 440849 h 653014"/>
                <a:gd name="connsiteX46" fmla="*/ 4912837 w 6280904"/>
                <a:gd name="connsiteY46" fmla="*/ 461176 h 653014"/>
                <a:gd name="connsiteX47" fmla="*/ 5028538 w 6280904"/>
                <a:gd name="connsiteY47" fmla="*/ 461176 h 653014"/>
                <a:gd name="connsiteX48" fmla="*/ 5028538 w 6280904"/>
                <a:gd name="connsiteY48" fmla="*/ 482774 h 653014"/>
                <a:gd name="connsiteX49" fmla="*/ 5198911 w 6280904"/>
                <a:gd name="connsiteY49" fmla="*/ 482774 h 653014"/>
                <a:gd name="connsiteX50" fmla="*/ 5198911 w 6280904"/>
                <a:gd name="connsiteY50" fmla="*/ 510724 h 653014"/>
                <a:gd name="connsiteX51" fmla="*/ 5413784 w 6280904"/>
                <a:gd name="connsiteY51" fmla="*/ 510724 h 653014"/>
                <a:gd name="connsiteX52" fmla="*/ 5413784 w 6280904"/>
                <a:gd name="connsiteY52" fmla="*/ 547567 h 653014"/>
                <a:gd name="connsiteX53" fmla="*/ 5484984 w 6280904"/>
                <a:gd name="connsiteY53" fmla="*/ 547567 h 653014"/>
                <a:gd name="connsiteX54" fmla="*/ 5484984 w 6280904"/>
                <a:gd name="connsiteY54" fmla="*/ 593304 h 653014"/>
                <a:gd name="connsiteX55" fmla="*/ 5518042 w 6280904"/>
                <a:gd name="connsiteY55" fmla="*/ 593304 h 653014"/>
                <a:gd name="connsiteX56" fmla="*/ 5518042 w 6280904"/>
                <a:gd name="connsiteY56" fmla="*/ 653015 h 653014"/>
                <a:gd name="connsiteX57" fmla="*/ 5660443 w 6280904"/>
                <a:gd name="connsiteY57" fmla="*/ 653015 h 653014"/>
                <a:gd name="connsiteX58" fmla="*/ 6280905 w 6280904"/>
                <a:gd name="connsiteY58" fmla="*/ 653015 h 65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280904" h="653014">
                  <a:moveTo>
                    <a:pt x="0" y="0"/>
                  </a:moveTo>
                  <a:lnTo>
                    <a:pt x="291159" y="0"/>
                  </a:lnTo>
                  <a:lnTo>
                    <a:pt x="291159" y="29221"/>
                  </a:lnTo>
                  <a:lnTo>
                    <a:pt x="606476" y="29221"/>
                  </a:lnTo>
                  <a:lnTo>
                    <a:pt x="606476" y="48277"/>
                  </a:lnTo>
                  <a:lnTo>
                    <a:pt x="668777" y="48277"/>
                  </a:lnTo>
                  <a:lnTo>
                    <a:pt x="668777" y="67334"/>
                  </a:lnTo>
                  <a:lnTo>
                    <a:pt x="781934" y="67334"/>
                  </a:lnTo>
                  <a:lnTo>
                    <a:pt x="781934" y="82580"/>
                  </a:lnTo>
                  <a:lnTo>
                    <a:pt x="1010793" y="82580"/>
                  </a:lnTo>
                  <a:lnTo>
                    <a:pt x="1010793" y="100366"/>
                  </a:lnTo>
                  <a:lnTo>
                    <a:pt x="1143023" y="100366"/>
                  </a:lnTo>
                  <a:lnTo>
                    <a:pt x="1170995" y="100366"/>
                  </a:lnTo>
                  <a:lnTo>
                    <a:pt x="1170995" y="118153"/>
                  </a:lnTo>
                  <a:lnTo>
                    <a:pt x="1382053" y="118153"/>
                  </a:lnTo>
                  <a:lnTo>
                    <a:pt x="1382053" y="154996"/>
                  </a:lnTo>
                  <a:lnTo>
                    <a:pt x="1949115" y="154996"/>
                  </a:lnTo>
                  <a:lnTo>
                    <a:pt x="1949115" y="167700"/>
                  </a:lnTo>
                  <a:lnTo>
                    <a:pt x="2235188" y="167700"/>
                  </a:lnTo>
                  <a:lnTo>
                    <a:pt x="2488204" y="167700"/>
                  </a:lnTo>
                  <a:lnTo>
                    <a:pt x="2488204" y="189298"/>
                  </a:lnTo>
                  <a:lnTo>
                    <a:pt x="2748849" y="189298"/>
                  </a:lnTo>
                  <a:lnTo>
                    <a:pt x="2748849" y="226141"/>
                  </a:lnTo>
                  <a:lnTo>
                    <a:pt x="3125195" y="226141"/>
                  </a:lnTo>
                  <a:lnTo>
                    <a:pt x="3125195" y="241387"/>
                  </a:lnTo>
                  <a:lnTo>
                    <a:pt x="3291754" y="241387"/>
                  </a:lnTo>
                  <a:lnTo>
                    <a:pt x="3291754" y="266796"/>
                  </a:lnTo>
                  <a:lnTo>
                    <a:pt x="3464669" y="266796"/>
                  </a:lnTo>
                  <a:lnTo>
                    <a:pt x="3464669" y="283312"/>
                  </a:lnTo>
                  <a:lnTo>
                    <a:pt x="3586727" y="283312"/>
                  </a:lnTo>
                  <a:lnTo>
                    <a:pt x="3586727" y="294746"/>
                  </a:lnTo>
                  <a:lnTo>
                    <a:pt x="3877887" y="294746"/>
                  </a:lnTo>
                  <a:lnTo>
                    <a:pt x="4050802" y="294746"/>
                  </a:lnTo>
                  <a:lnTo>
                    <a:pt x="4050802" y="317614"/>
                  </a:lnTo>
                  <a:lnTo>
                    <a:pt x="4172860" y="317614"/>
                  </a:lnTo>
                  <a:lnTo>
                    <a:pt x="4172860" y="340483"/>
                  </a:lnTo>
                  <a:lnTo>
                    <a:pt x="4283475" y="340483"/>
                  </a:lnTo>
                  <a:lnTo>
                    <a:pt x="4391548" y="340483"/>
                  </a:lnTo>
                  <a:lnTo>
                    <a:pt x="4391548" y="363351"/>
                  </a:lnTo>
                  <a:lnTo>
                    <a:pt x="4485634" y="363351"/>
                  </a:lnTo>
                  <a:lnTo>
                    <a:pt x="4485634" y="382408"/>
                  </a:lnTo>
                  <a:lnTo>
                    <a:pt x="4579720" y="382408"/>
                  </a:lnTo>
                  <a:lnTo>
                    <a:pt x="4579720" y="423062"/>
                  </a:lnTo>
                  <a:lnTo>
                    <a:pt x="4664907" y="423062"/>
                  </a:lnTo>
                  <a:lnTo>
                    <a:pt x="4664907" y="440849"/>
                  </a:lnTo>
                  <a:lnTo>
                    <a:pt x="4912837" y="440849"/>
                  </a:lnTo>
                  <a:lnTo>
                    <a:pt x="4912837" y="461176"/>
                  </a:lnTo>
                  <a:lnTo>
                    <a:pt x="5028538" y="461176"/>
                  </a:lnTo>
                  <a:lnTo>
                    <a:pt x="5028538" y="482774"/>
                  </a:lnTo>
                  <a:lnTo>
                    <a:pt x="5198911" y="482774"/>
                  </a:lnTo>
                  <a:lnTo>
                    <a:pt x="5198911" y="510724"/>
                  </a:lnTo>
                  <a:lnTo>
                    <a:pt x="5413784" y="510724"/>
                  </a:lnTo>
                  <a:lnTo>
                    <a:pt x="5413784" y="547567"/>
                  </a:lnTo>
                  <a:lnTo>
                    <a:pt x="5484984" y="547567"/>
                  </a:lnTo>
                  <a:lnTo>
                    <a:pt x="5484984" y="593304"/>
                  </a:lnTo>
                  <a:lnTo>
                    <a:pt x="5518042" y="593304"/>
                  </a:lnTo>
                  <a:lnTo>
                    <a:pt x="5518042" y="653015"/>
                  </a:lnTo>
                  <a:lnTo>
                    <a:pt x="5660443" y="653015"/>
                  </a:lnTo>
                  <a:lnTo>
                    <a:pt x="6280905" y="653015"/>
                  </a:lnTo>
                </a:path>
              </a:pathLst>
            </a:custGeom>
            <a:noFill/>
            <a:ln w="12700" cap="flat">
              <a:solidFill>
                <a:schemeClr val="accent3">
                  <a:lumMod val="50000"/>
                </a:schemeClr>
              </a:solidFill>
              <a:custDash>
                <a:ds d="0" sp="0"/>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4268" name="Graphic 4011">
              <a:extLst>
                <a:ext uri="{FF2B5EF4-FFF2-40B4-BE49-F238E27FC236}">
                  <a16:creationId xmlns:a16="http://schemas.microsoft.com/office/drawing/2014/main" id="{7D345AB9-9B59-8625-13C0-EB7961DC1A73}"/>
                </a:ext>
              </a:extLst>
            </p:cNvPr>
            <p:cNvGrpSpPr/>
            <p:nvPr/>
          </p:nvGrpSpPr>
          <p:grpSpPr>
            <a:xfrm>
              <a:off x="8054936" y="1251053"/>
              <a:ext cx="80100" cy="80038"/>
              <a:chOff x="8054936" y="1251053"/>
              <a:chExt cx="80100" cy="80038"/>
            </a:xfrm>
          </p:grpSpPr>
          <p:sp>
            <p:nvSpPr>
              <p:cNvPr id="4269" name="Freeform 4268">
                <a:extLst>
                  <a:ext uri="{FF2B5EF4-FFF2-40B4-BE49-F238E27FC236}">
                    <a16:creationId xmlns:a16="http://schemas.microsoft.com/office/drawing/2014/main" id="{69C0A9F3-D193-C070-746B-5EE3D0A9B66A}"/>
                  </a:ext>
                </a:extLst>
              </p:cNvPr>
              <p:cNvSpPr/>
              <p:nvPr/>
            </p:nvSpPr>
            <p:spPr>
              <a:xfrm>
                <a:off x="8094351" y="1251053"/>
                <a:ext cx="12714" cy="80038"/>
              </a:xfrm>
              <a:custGeom>
                <a:avLst/>
                <a:gdLst>
                  <a:gd name="connsiteX0" fmla="*/ 515 w 12714"/>
                  <a:gd name="connsiteY0" fmla="*/ 57 h 80038"/>
                  <a:gd name="connsiteX1" fmla="*/ 515 w 12714"/>
                  <a:gd name="connsiteY1" fmla="*/ 80096 h 80038"/>
                </a:gdLst>
                <a:ahLst/>
                <a:cxnLst>
                  <a:cxn ang="0">
                    <a:pos x="connsiteX0" y="connsiteY0"/>
                  </a:cxn>
                  <a:cxn ang="0">
                    <a:pos x="connsiteX1" y="connsiteY1"/>
                  </a:cxn>
                </a:cxnLst>
                <a:rect l="l" t="t" r="r" b="b"/>
                <a:pathLst>
                  <a:path w="12714" h="80038">
                    <a:moveTo>
                      <a:pt x="515" y="57"/>
                    </a:moveTo>
                    <a:lnTo>
                      <a:pt x="515"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70" name="Freeform 4269">
                <a:extLst>
                  <a:ext uri="{FF2B5EF4-FFF2-40B4-BE49-F238E27FC236}">
                    <a16:creationId xmlns:a16="http://schemas.microsoft.com/office/drawing/2014/main" id="{BCB0BFB0-2149-A64F-0C42-036EDC736115}"/>
                  </a:ext>
                </a:extLst>
              </p:cNvPr>
              <p:cNvSpPr/>
              <p:nvPr/>
            </p:nvSpPr>
            <p:spPr>
              <a:xfrm>
                <a:off x="8054936" y="1290437"/>
                <a:ext cx="80100" cy="12704"/>
              </a:xfrm>
              <a:custGeom>
                <a:avLst/>
                <a:gdLst>
                  <a:gd name="connsiteX0" fmla="*/ 80615 w 80100"/>
                  <a:gd name="connsiteY0" fmla="*/ 57 h 12704"/>
                  <a:gd name="connsiteX1" fmla="*/ 515 w 80100"/>
                  <a:gd name="connsiteY1" fmla="*/ 57 h 12704"/>
                </a:gdLst>
                <a:ahLst/>
                <a:cxnLst>
                  <a:cxn ang="0">
                    <a:pos x="connsiteX0" y="connsiteY0"/>
                  </a:cxn>
                  <a:cxn ang="0">
                    <a:pos x="connsiteX1" y="connsiteY1"/>
                  </a:cxn>
                </a:cxnLst>
                <a:rect l="l" t="t" r="r" b="b"/>
                <a:pathLst>
                  <a:path w="80100" h="12704">
                    <a:moveTo>
                      <a:pt x="80615" y="57"/>
                    </a:moveTo>
                    <a:lnTo>
                      <a:pt x="515"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71" name="Graphic 4011">
              <a:extLst>
                <a:ext uri="{FF2B5EF4-FFF2-40B4-BE49-F238E27FC236}">
                  <a16:creationId xmlns:a16="http://schemas.microsoft.com/office/drawing/2014/main" id="{D95D8313-400C-5579-036F-2A68173A5F69}"/>
                </a:ext>
              </a:extLst>
            </p:cNvPr>
            <p:cNvGrpSpPr/>
            <p:nvPr/>
          </p:nvGrpSpPr>
          <p:grpSpPr>
            <a:xfrm>
              <a:off x="7945593" y="1251053"/>
              <a:ext cx="80100" cy="80038"/>
              <a:chOff x="7945593" y="1251053"/>
              <a:chExt cx="80100" cy="80038"/>
            </a:xfrm>
          </p:grpSpPr>
          <p:sp>
            <p:nvSpPr>
              <p:cNvPr id="4272" name="Freeform 4271">
                <a:extLst>
                  <a:ext uri="{FF2B5EF4-FFF2-40B4-BE49-F238E27FC236}">
                    <a16:creationId xmlns:a16="http://schemas.microsoft.com/office/drawing/2014/main" id="{9CDB3611-2497-8349-7E0D-0C456FB70736}"/>
                  </a:ext>
                </a:extLst>
              </p:cNvPr>
              <p:cNvSpPr/>
              <p:nvPr/>
            </p:nvSpPr>
            <p:spPr>
              <a:xfrm>
                <a:off x="7985007" y="1251053"/>
                <a:ext cx="12714" cy="80038"/>
              </a:xfrm>
              <a:custGeom>
                <a:avLst/>
                <a:gdLst>
                  <a:gd name="connsiteX0" fmla="*/ 506 w 12714"/>
                  <a:gd name="connsiteY0" fmla="*/ 57 h 80038"/>
                  <a:gd name="connsiteX1" fmla="*/ 506 w 12714"/>
                  <a:gd name="connsiteY1" fmla="*/ 80096 h 80038"/>
                </a:gdLst>
                <a:ahLst/>
                <a:cxnLst>
                  <a:cxn ang="0">
                    <a:pos x="connsiteX0" y="connsiteY0"/>
                  </a:cxn>
                  <a:cxn ang="0">
                    <a:pos x="connsiteX1" y="connsiteY1"/>
                  </a:cxn>
                </a:cxnLst>
                <a:rect l="l" t="t" r="r" b="b"/>
                <a:pathLst>
                  <a:path w="12714" h="80038">
                    <a:moveTo>
                      <a:pt x="506" y="57"/>
                    </a:moveTo>
                    <a:lnTo>
                      <a:pt x="506"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73" name="Freeform 4272">
                <a:extLst>
                  <a:ext uri="{FF2B5EF4-FFF2-40B4-BE49-F238E27FC236}">
                    <a16:creationId xmlns:a16="http://schemas.microsoft.com/office/drawing/2014/main" id="{201A3F98-BA79-803B-D8A8-2D627DD97AC4}"/>
                  </a:ext>
                </a:extLst>
              </p:cNvPr>
              <p:cNvSpPr/>
              <p:nvPr/>
            </p:nvSpPr>
            <p:spPr>
              <a:xfrm>
                <a:off x="7945593" y="1290437"/>
                <a:ext cx="80100" cy="12704"/>
              </a:xfrm>
              <a:custGeom>
                <a:avLst/>
                <a:gdLst>
                  <a:gd name="connsiteX0" fmla="*/ 80607 w 80100"/>
                  <a:gd name="connsiteY0" fmla="*/ 57 h 12704"/>
                  <a:gd name="connsiteX1" fmla="*/ 506 w 80100"/>
                  <a:gd name="connsiteY1" fmla="*/ 57 h 12704"/>
                </a:gdLst>
                <a:ahLst/>
                <a:cxnLst>
                  <a:cxn ang="0">
                    <a:pos x="connsiteX0" y="connsiteY0"/>
                  </a:cxn>
                  <a:cxn ang="0">
                    <a:pos x="connsiteX1" y="connsiteY1"/>
                  </a:cxn>
                </a:cxnLst>
                <a:rect l="l" t="t" r="r" b="b"/>
                <a:pathLst>
                  <a:path w="80100" h="12704">
                    <a:moveTo>
                      <a:pt x="80607" y="57"/>
                    </a:moveTo>
                    <a:lnTo>
                      <a:pt x="506"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74" name="Graphic 4011">
              <a:extLst>
                <a:ext uri="{FF2B5EF4-FFF2-40B4-BE49-F238E27FC236}">
                  <a16:creationId xmlns:a16="http://schemas.microsoft.com/office/drawing/2014/main" id="{4B0484A1-F1EB-59CE-F769-6D41D32D7422}"/>
                </a:ext>
              </a:extLst>
            </p:cNvPr>
            <p:cNvGrpSpPr/>
            <p:nvPr/>
          </p:nvGrpSpPr>
          <p:grpSpPr>
            <a:xfrm>
              <a:off x="7861678" y="1251053"/>
              <a:ext cx="80100" cy="80038"/>
              <a:chOff x="7861678" y="1251053"/>
              <a:chExt cx="80100" cy="80038"/>
            </a:xfrm>
          </p:grpSpPr>
          <p:sp>
            <p:nvSpPr>
              <p:cNvPr id="4275" name="Freeform 4274">
                <a:extLst>
                  <a:ext uri="{FF2B5EF4-FFF2-40B4-BE49-F238E27FC236}">
                    <a16:creationId xmlns:a16="http://schemas.microsoft.com/office/drawing/2014/main" id="{922603E7-F591-C687-048B-501AA30C41CF}"/>
                  </a:ext>
                </a:extLst>
              </p:cNvPr>
              <p:cNvSpPr/>
              <p:nvPr/>
            </p:nvSpPr>
            <p:spPr>
              <a:xfrm>
                <a:off x="7901092" y="1251053"/>
                <a:ext cx="12714" cy="80038"/>
              </a:xfrm>
              <a:custGeom>
                <a:avLst/>
                <a:gdLst>
                  <a:gd name="connsiteX0" fmla="*/ 499 w 12714"/>
                  <a:gd name="connsiteY0" fmla="*/ 57 h 80038"/>
                  <a:gd name="connsiteX1" fmla="*/ 499 w 12714"/>
                  <a:gd name="connsiteY1" fmla="*/ 80096 h 80038"/>
                </a:gdLst>
                <a:ahLst/>
                <a:cxnLst>
                  <a:cxn ang="0">
                    <a:pos x="connsiteX0" y="connsiteY0"/>
                  </a:cxn>
                  <a:cxn ang="0">
                    <a:pos x="connsiteX1" y="connsiteY1"/>
                  </a:cxn>
                </a:cxnLst>
                <a:rect l="l" t="t" r="r" b="b"/>
                <a:pathLst>
                  <a:path w="12714" h="80038">
                    <a:moveTo>
                      <a:pt x="499" y="57"/>
                    </a:moveTo>
                    <a:lnTo>
                      <a:pt x="499"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76" name="Freeform 4275">
                <a:extLst>
                  <a:ext uri="{FF2B5EF4-FFF2-40B4-BE49-F238E27FC236}">
                    <a16:creationId xmlns:a16="http://schemas.microsoft.com/office/drawing/2014/main" id="{4C512AC3-3540-943F-FCC3-346E4041426F}"/>
                  </a:ext>
                </a:extLst>
              </p:cNvPr>
              <p:cNvSpPr/>
              <p:nvPr/>
            </p:nvSpPr>
            <p:spPr>
              <a:xfrm>
                <a:off x="7861678" y="1290437"/>
                <a:ext cx="80100" cy="12704"/>
              </a:xfrm>
              <a:custGeom>
                <a:avLst/>
                <a:gdLst>
                  <a:gd name="connsiteX0" fmla="*/ 80600 w 80100"/>
                  <a:gd name="connsiteY0" fmla="*/ 57 h 12704"/>
                  <a:gd name="connsiteX1" fmla="*/ 499 w 80100"/>
                  <a:gd name="connsiteY1" fmla="*/ 57 h 12704"/>
                </a:gdLst>
                <a:ahLst/>
                <a:cxnLst>
                  <a:cxn ang="0">
                    <a:pos x="connsiteX0" y="connsiteY0"/>
                  </a:cxn>
                  <a:cxn ang="0">
                    <a:pos x="connsiteX1" y="connsiteY1"/>
                  </a:cxn>
                </a:cxnLst>
                <a:rect l="l" t="t" r="r" b="b"/>
                <a:pathLst>
                  <a:path w="80100" h="12704">
                    <a:moveTo>
                      <a:pt x="80600" y="57"/>
                    </a:moveTo>
                    <a:lnTo>
                      <a:pt x="499"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77" name="Graphic 4011">
              <a:extLst>
                <a:ext uri="{FF2B5EF4-FFF2-40B4-BE49-F238E27FC236}">
                  <a16:creationId xmlns:a16="http://schemas.microsoft.com/office/drawing/2014/main" id="{99013C5E-7451-0ED5-E87C-7F1C33192671}"/>
                </a:ext>
              </a:extLst>
            </p:cNvPr>
            <p:cNvGrpSpPr/>
            <p:nvPr/>
          </p:nvGrpSpPr>
          <p:grpSpPr>
            <a:xfrm>
              <a:off x="7851506" y="1251053"/>
              <a:ext cx="80100" cy="80038"/>
              <a:chOff x="7851506" y="1251053"/>
              <a:chExt cx="80100" cy="80038"/>
            </a:xfrm>
          </p:grpSpPr>
          <p:sp>
            <p:nvSpPr>
              <p:cNvPr id="4278" name="Freeform 4277">
                <a:extLst>
                  <a:ext uri="{FF2B5EF4-FFF2-40B4-BE49-F238E27FC236}">
                    <a16:creationId xmlns:a16="http://schemas.microsoft.com/office/drawing/2014/main" id="{EE0511F4-46AD-E728-83B7-39B3372D9D07}"/>
                  </a:ext>
                </a:extLst>
              </p:cNvPr>
              <p:cNvSpPr/>
              <p:nvPr/>
            </p:nvSpPr>
            <p:spPr>
              <a:xfrm>
                <a:off x="7890921" y="1251053"/>
                <a:ext cx="12714" cy="80038"/>
              </a:xfrm>
              <a:custGeom>
                <a:avLst/>
                <a:gdLst>
                  <a:gd name="connsiteX0" fmla="*/ 499 w 12714"/>
                  <a:gd name="connsiteY0" fmla="*/ 57 h 80038"/>
                  <a:gd name="connsiteX1" fmla="*/ 499 w 12714"/>
                  <a:gd name="connsiteY1" fmla="*/ 80096 h 80038"/>
                </a:gdLst>
                <a:ahLst/>
                <a:cxnLst>
                  <a:cxn ang="0">
                    <a:pos x="connsiteX0" y="connsiteY0"/>
                  </a:cxn>
                  <a:cxn ang="0">
                    <a:pos x="connsiteX1" y="connsiteY1"/>
                  </a:cxn>
                </a:cxnLst>
                <a:rect l="l" t="t" r="r" b="b"/>
                <a:pathLst>
                  <a:path w="12714" h="80038">
                    <a:moveTo>
                      <a:pt x="499" y="57"/>
                    </a:moveTo>
                    <a:lnTo>
                      <a:pt x="499"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79" name="Freeform 4278">
                <a:extLst>
                  <a:ext uri="{FF2B5EF4-FFF2-40B4-BE49-F238E27FC236}">
                    <a16:creationId xmlns:a16="http://schemas.microsoft.com/office/drawing/2014/main" id="{7C1E88B4-39E7-3FFF-D5EE-ED10F3832930}"/>
                  </a:ext>
                </a:extLst>
              </p:cNvPr>
              <p:cNvSpPr/>
              <p:nvPr/>
            </p:nvSpPr>
            <p:spPr>
              <a:xfrm>
                <a:off x="7851506" y="1290437"/>
                <a:ext cx="80100" cy="12704"/>
              </a:xfrm>
              <a:custGeom>
                <a:avLst/>
                <a:gdLst>
                  <a:gd name="connsiteX0" fmla="*/ 80599 w 80100"/>
                  <a:gd name="connsiteY0" fmla="*/ 57 h 12704"/>
                  <a:gd name="connsiteX1" fmla="*/ 499 w 80100"/>
                  <a:gd name="connsiteY1" fmla="*/ 57 h 12704"/>
                </a:gdLst>
                <a:ahLst/>
                <a:cxnLst>
                  <a:cxn ang="0">
                    <a:pos x="connsiteX0" y="connsiteY0"/>
                  </a:cxn>
                  <a:cxn ang="0">
                    <a:pos x="connsiteX1" y="connsiteY1"/>
                  </a:cxn>
                </a:cxnLst>
                <a:rect l="l" t="t" r="r" b="b"/>
                <a:pathLst>
                  <a:path w="80100" h="12704">
                    <a:moveTo>
                      <a:pt x="80599" y="57"/>
                    </a:moveTo>
                    <a:lnTo>
                      <a:pt x="499"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80" name="Graphic 4011">
              <a:extLst>
                <a:ext uri="{FF2B5EF4-FFF2-40B4-BE49-F238E27FC236}">
                  <a16:creationId xmlns:a16="http://schemas.microsoft.com/office/drawing/2014/main" id="{5FDFBDC8-A117-68AA-1FE5-A04CBC9A0429}"/>
                </a:ext>
              </a:extLst>
            </p:cNvPr>
            <p:cNvGrpSpPr/>
            <p:nvPr/>
          </p:nvGrpSpPr>
          <p:grpSpPr>
            <a:xfrm>
              <a:off x="7840063" y="1251053"/>
              <a:ext cx="80100" cy="80038"/>
              <a:chOff x="7840063" y="1251053"/>
              <a:chExt cx="80100" cy="80038"/>
            </a:xfrm>
          </p:grpSpPr>
          <p:sp>
            <p:nvSpPr>
              <p:cNvPr id="4281" name="Freeform 4280">
                <a:extLst>
                  <a:ext uri="{FF2B5EF4-FFF2-40B4-BE49-F238E27FC236}">
                    <a16:creationId xmlns:a16="http://schemas.microsoft.com/office/drawing/2014/main" id="{B82CA0E4-439A-56FA-F3F4-F15038E00183}"/>
                  </a:ext>
                </a:extLst>
              </p:cNvPr>
              <p:cNvSpPr/>
              <p:nvPr/>
            </p:nvSpPr>
            <p:spPr>
              <a:xfrm>
                <a:off x="7879478" y="1251053"/>
                <a:ext cx="12714" cy="80038"/>
              </a:xfrm>
              <a:custGeom>
                <a:avLst/>
                <a:gdLst>
                  <a:gd name="connsiteX0" fmla="*/ 498 w 12714"/>
                  <a:gd name="connsiteY0" fmla="*/ 57 h 80038"/>
                  <a:gd name="connsiteX1" fmla="*/ 498 w 12714"/>
                  <a:gd name="connsiteY1" fmla="*/ 80096 h 80038"/>
                </a:gdLst>
                <a:ahLst/>
                <a:cxnLst>
                  <a:cxn ang="0">
                    <a:pos x="connsiteX0" y="connsiteY0"/>
                  </a:cxn>
                  <a:cxn ang="0">
                    <a:pos x="connsiteX1" y="connsiteY1"/>
                  </a:cxn>
                </a:cxnLst>
                <a:rect l="l" t="t" r="r" b="b"/>
                <a:pathLst>
                  <a:path w="12714" h="80038">
                    <a:moveTo>
                      <a:pt x="498" y="57"/>
                    </a:moveTo>
                    <a:lnTo>
                      <a:pt x="498"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82" name="Freeform 4281">
                <a:extLst>
                  <a:ext uri="{FF2B5EF4-FFF2-40B4-BE49-F238E27FC236}">
                    <a16:creationId xmlns:a16="http://schemas.microsoft.com/office/drawing/2014/main" id="{0B3035E9-0DFF-1B58-94DE-D30F700BE17A}"/>
                  </a:ext>
                </a:extLst>
              </p:cNvPr>
              <p:cNvSpPr/>
              <p:nvPr/>
            </p:nvSpPr>
            <p:spPr>
              <a:xfrm>
                <a:off x="7840063" y="1290437"/>
                <a:ext cx="80100" cy="12704"/>
              </a:xfrm>
              <a:custGeom>
                <a:avLst/>
                <a:gdLst>
                  <a:gd name="connsiteX0" fmla="*/ 80598 w 80100"/>
                  <a:gd name="connsiteY0" fmla="*/ 57 h 12704"/>
                  <a:gd name="connsiteX1" fmla="*/ 498 w 80100"/>
                  <a:gd name="connsiteY1" fmla="*/ 57 h 12704"/>
                </a:gdLst>
                <a:ahLst/>
                <a:cxnLst>
                  <a:cxn ang="0">
                    <a:pos x="connsiteX0" y="connsiteY0"/>
                  </a:cxn>
                  <a:cxn ang="0">
                    <a:pos x="connsiteX1" y="connsiteY1"/>
                  </a:cxn>
                </a:cxnLst>
                <a:rect l="l" t="t" r="r" b="b"/>
                <a:pathLst>
                  <a:path w="80100" h="12704">
                    <a:moveTo>
                      <a:pt x="80598" y="57"/>
                    </a:moveTo>
                    <a:lnTo>
                      <a:pt x="498"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83" name="Graphic 4011">
              <a:extLst>
                <a:ext uri="{FF2B5EF4-FFF2-40B4-BE49-F238E27FC236}">
                  <a16:creationId xmlns:a16="http://schemas.microsoft.com/office/drawing/2014/main" id="{6C6FCE73-6958-AD2E-4B9A-F4E172B83269}"/>
                </a:ext>
              </a:extLst>
            </p:cNvPr>
            <p:cNvGrpSpPr/>
            <p:nvPr/>
          </p:nvGrpSpPr>
          <p:grpSpPr>
            <a:xfrm>
              <a:off x="7781577" y="1251053"/>
              <a:ext cx="80100" cy="80038"/>
              <a:chOff x="7781577" y="1251053"/>
              <a:chExt cx="80100" cy="80038"/>
            </a:xfrm>
          </p:grpSpPr>
          <p:sp>
            <p:nvSpPr>
              <p:cNvPr id="4284" name="Freeform 4283">
                <a:extLst>
                  <a:ext uri="{FF2B5EF4-FFF2-40B4-BE49-F238E27FC236}">
                    <a16:creationId xmlns:a16="http://schemas.microsoft.com/office/drawing/2014/main" id="{3C548B74-ADC4-ACC6-EA13-B1B1A882EA28}"/>
                  </a:ext>
                </a:extLst>
              </p:cNvPr>
              <p:cNvSpPr/>
              <p:nvPr/>
            </p:nvSpPr>
            <p:spPr>
              <a:xfrm>
                <a:off x="7820992" y="1251053"/>
                <a:ext cx="12714" cy="80038"/>
              </a:xfrm>
              <a:custGeom>
                <a:avLst/>
                <a:gdLst>
                  <a:gd name="connsiteX0" fmla="*/ 493 w 12714"/>
                  <a:gd name="connsiteY0" fmla="*/ 57 h 80038"/>
                  <a:gd name="connsiteX1" fmla="*/ 493 w 12714"/>
                  <a:gd name="connsiteY1" fmla="*/ 80096 h 80038"/>
                </a:gdLst>
                <a:ahLst/>
                <a:cxnLst>
                  <a:cxn ang="0">
                    <a:pos x="connsiteX0" y="connsiteY0"/>
                  </a:cxn>
                  <a:cxn ang="0">
                    <a:pos x="connsiteX1" y="connsiteY1"/>
                  </a:cxn>
                </a:cxnLst>
                <a:rect l="l" t="t" r="r" b="b"/>
                <a:pathLst>
                  <a:path w="12714" h="80038">
                    <a:moveTo>
                      <a:pt x="493" y="57"/>
                    </a:moveTo>
                    <a:lnTo>
                      <a:pt x="493"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85" name="Freeform 4284">
                <a:extLst>
                  <a:ext uri="{FF2B5EF4-FFF2-40B4-BE49-F238E27FC236}">
                    <a16:creationId xmlns:a16="http://schemas.microsoft.com/office/drawing/2014/main" id="{EE58F3B2-A5A0-FCAF-1126-C8018F08C2EE}"/>
                  </a:ext>
                </a:extLst>
              </p:cNvPr>
              <p:cNvSpPr/>
              <p:nvPr/>
            </p:nvSpPr>
            <p:spPr>
              <a:xfrm>
                <a:off x="7781577" y="1290437"/>
                <a:ext cx="80100" cy="12704"/>
              </a:xfrm>
              <a:custGeom>
                <a:avLst/>
                <a:gdLst>
                  <a:gd name="connsiteX0" fmla="*/ 80594 w 80100"/>
                  <a:gd name="connsiteY0" fmla="*/ 57 h 12704"/>
                  <a:gd name="connsiteX1" fmla="*/ 493 w 80100"/>
                  <a:gd name="connsiteY1" fmla="*/ 57 h 12704"/>
                </a:gdLst>
                <a:ahLst/>
                <a:cxnLst>
                  <a:cxn ang="0">
                    <a:pos x="connsiteX0" y="connsiteY0"/>
                  </a:cxn>
                  <a:cxn ang="0">
                    <a:pos x="connsiteX1" y="connsiteY1"/>
                  </a:cxn>
                </a:cxnLst>
                <a:rect l="l" t="t" r="r" b="b"/>
                <a:pathLst>
                  <a:path w="80100" h="12704">
                    <a:moveTo>
                      <a:pt x="80594" y="57"/>
                    </a:moveTo>
                    <a:lnTo>
                      <a:pt x="493"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86" name="Graphic 4011">
              <a:extLst>
                <a:ext uri="{FF2B5EF4-FFF2-40B4-BE49-F238E27FC236}">
                  <a16:creationId xmlns:a16="http://schemas.microsoft.com/office/drawing/2014/main" id="{BC807490-7403-1646-F493-04D1773FF626}"/>
                </a:ext>
              </a:extLst>
            </p:cNvPr>
            <p:cNvGrpSpPr/>
            <p:nvPr/>
          </p:nvGrpSpPr>
          <p:grpSpPr>
            <a:xfrm>
              <a:off x="7744705" y="1251053"/>
              <a:ext cx="80100" cy="80038"/>
              <a:chOff x="7744705" y="1251053"/>
              <a:chExt cx="80100" cy="80038"/>
            </a:xfrm>
          </p:grpSpPr>
          <p:sp>
            <p:nvSpPr>
              <p:cNvPr id="4287" name="Freeform 4286">
                <a:extLst>
                  <a:ext uri="{FF2B5EF4-FFF2-40B4-BE49-F238E27FC236}">
                    <a16:creationId xmlns:a16="http://schemas.microsoft.com/office/drawing/2014/main" id="{F1668004-F1E4-DBC0-2882-165F77C1FF04}"/>
                  </a:ext>
                </a:extLst>
              </p:cNvPr>
              <p:cNvSpPr/>
              <p:nvPr/>
            </p:nvSpPr>
            <p:spPr>
              <a:xfrm>
                <a:off x="7784120" y="1251053"/>
                <a:ext cx="12714" cy="80038"/>
              </a:xfrm>
              <a:custGeom>
                <a:avLst/>
                <a:gdLst>
                  <a:gd name="connsiteX0" fmla="*/ 490 w 12714"/>
                  <a:gd name="connsiteY0" fmla="*/ 57 h 80038"/>
                  <a:gd name="connsiteX1" fmla="*/ 490 w 12714"/>
                  <a:gd name="connsiteY1" fmla="*/ 80096 h 80038"/>
                </a:gdLst>
                <a:ahLst/>
                <a:cxnLst>
                  <a:cxn ang="0">
                    <a:pos x="connsiteX0" y="connsiteY0"/>
                  </a:cxn>
                  <a:cxn ang="0">
                    <a:pos x="connsiteX1" y="connsiteY1"/>
                  </a:cxn>
                </a:cxnLst>
                <a:rect l="l" t="t" r="r" b="b"/>
                <a:pathLst>
                  <a:path w="12714" h="80038">
                    <a:moveTo>
                      <a:pt x="490" y="57"/>
                    </a:moveTo>
                    <a:lnTo>
                      <a:pt x="490"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88" name="Freeform 4287">
                <a:extLst>
                  <a:ext uri="{FF2B5EF4-FFF2-40B4-BE49-F238E27FC236}">
                    <a16:creationId xmlns:a16="http://schemas.microsoft.com/office/drawing/2014/main" id="{67FD72B6-8383-3FF5-4B8C-B08A0077B2D2}"/>
                  </a:ext>
                </a:extLst>
              </p:cNvPr>
              <p:cNvSpPr/>
              <p:nvPr/>
            </p:nvSpPr>
            <p:spPr>
              <a:xfrm>
                <a:off x="7744705" y="1290437"/>
                <a:ext cx="80100" cy="12704"/>
              </a:xfrm>
              <a:custGeom>
                <a:avLst/>
                <a:gdLst>
                  <a:gd name="connsiteX0" fmla="*/ 80591 w 80100"/>
                  <a:gd name="connsiteY0" fmla="*/ 57 h 12704"/>
                  <a:gd name="connsiteX1" fmla="*/ 490 w 80100"/>
                  <a:gd name="connsiteY1" fmla="*/ 57 h 12704"/>
                </a:gdLst>
                <a:ahLst/>
                <a:cxnLst>
                  <a:cxn ang="0">
                    <a:pos x="connsiteX0" y="connsiteY0"/>
                  </a:cxn>
                  <a:cxn ang="0">
                    <a:pos x="connsiteX1" y="connsiteY1"/>
                  </a:cxn>
                </a:cxnLst>
                <a:rect l="l" t="t" r="r" b="b"/>
                <a:pathLst>
                  <a:path w="80100" h="12704">
                    <a:moveTo>
                      <a:pt x="80591" y="57"/>
                    </a:moveTo>
                    <a:lnTo>
                      <a:pt x="490"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89" name="Graphic 4011">
              <a:extLst>
                <a:ext uri="{FF2B5EF4-FFF2-40B4-BE49-F238E27FC236}">
                  <a16:creationId xmlns:a16="http://schemas.microsoft.com/office/drawing/2014/main" id="{A5883395-B449-29E3-49CF-BD906251BE3A}"/>
                </a:ext>
              </a:extLst>
            </p:cNvPr>
            <p:cNvGrpSpPr/>
            <p:nvPr/>
          </p:nvGrpSpPr>
          <p:grpSpPr>
            <a:xfrm>
              <a:off x="7665876" y="1251053"/>
              <a:ext cx="80100" cy="80038"/>
              <a:chOff x="7665876" y="1251053"/>
              <a:chExt cx="80100" cy="80038"/>
            </a:xfrm>
          </p:grpSpPr>
          <p:sp>
            <p:nvSpPr>
              <p:cNvPr id="4290" name="Freeform 4289">
                <a:extLst>
                  <a:ext uri="{FF2B5EF4-FFF2-40B4-BE49-F238E27FC236}">
                    <a16:creationId xmlns:a16="http://schemas.microsoft.com/office/drawing/2014/main" id="{5AAF3B96-CCF7-3A19-A908-A290CB8AA39D}"/>
                  </a:ext>
                </a:extLst>
              </p:cNvPr>
              <p:cNvSpPr/>
              <p:nvPr/>
            </p:nvSpPr>
            <p:spPr>
              <a:xfrm>
                <a:off x="7705291" y="1251053"/>
                <a:ext cx="12714" cy="80038"/>
              </a:xfrm>
              <a:custGeom>
                <a:avLst/>
                <a:gdLst>
                  <a:gd name="connsiteX0" fmla="*/ 484 w 12714"/>
                  <a:gd name="connsiteY0" fmla="*/ 57 h 80038"/>
                  <a:gd name="connsiteX1" fmla="*/ 484 w 12714"/>
                  <a:gd name="connsiteY1" fmla="*/ 80096 h 80038"/>
                </a:gdLst>
                <a:ahLst/>
                <a:cxnLst>
                  <a:cxn ang="0">
                    <a:pos x="connsiteX0" y="connsiteY0"/>
                  </a:cxn>
                  <a:cxn ang="0">
                    <a:pos x="connsiteX1" y="connsiteY1"/>
                  </a:cxn>
                </a:cxnLst>
                <a:rect l="l" t="t" r="r" b="b"/>
                <a:pathLst>
                  <a:path w="12714" h="80038">
                    <a:moveTo>
                      <a:pt x="484" y="57"/>
                    </a:moveTo>
                    <a:lnTo>
                      <a:pt x="484"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91" name="Freeform 4290">
                <a:extLst>
                  <a:ext uri="{FF2B5EF4-FFF2-40B4-BE49-F238E27FC236}">
                    <a16:creationId xmlns:a16="http://schemas.microsoft.com/office/drawing/2014/main" id="{1D85CB5C-1F1C-CBF9-8433-BCD8AA9D18F3}"/>
                  </a:ext>
                </a:extLst>
              </p:cNvPr>
              <p:cNvSpPr/>
              <p:nvPr/>
            </p:nvSpPr>
            <p:spPr>
              <a:xfrm>
                <a:off x="7665876" y="1290437"/>
                <a:ext cx="80100" cy="12704"/>
              </a:xfrm>
              <a:custGeom>
                <a:avLst/>
                <a:gdLst>
                  <a:gd name="connsiteX0" fmla="*/ 80585 w 80100"/>
                  <a:gd name="connsiteY0" fmla="*/ 57 h 12704"/>
                  <a:gd name="connsiteX1" fmla="*/ 484 w 80100"/>
                  <a:gd name="connsiteY1" fmla="*/ 57 h 12704"/>
                </a:gdLst>
                <a:ahLst/>
                <a:cxnLst>
                  <a:cxn ang="0">
                    <a:pos x="connsiteX0" y="connsiteY0"/>
                  </a:cxn>
                  <a:cxn ang="0">
                    <a:pos x="connsiteX1" y="connsiteY1"/>
                  </a:cxn>
                </a:cxnLst>
                <a:rect l="l" t="t" r="r" b="b"/>
                <a:pathLst>
                  <a:path w="80100" h="12704">
                    <a:moveTo>
                      <a:pt x="80585" y="57"/>
                    </a:moveTo>
                    <a:lnTo>
                      <a:pt x="484"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92" name="Graphic 4011">
              <a:extLst>
                <a:ext uri="{FF2B5EF4-FFF2-40B4-BE49-F238E27FC236}">
                  <a16:creationId xmlns:a16="http://schemas.microsoft.com/office/drawing/2014/main" id="{F6772C55-4709-E3C9-DEDF-2468A8914A29}"/>
                </a:ext>
              </a:extLst>
            </p:cNvPr>
            <p:cNvGrpSpPr/>
            <p:nvPr/>
          </p:nvGrpSpPr>
          <p:grpSpPr>
            <a:xfrm>
              <a:off x="7658248" y="1251053"/>
              <a:ext cx="80100" cy="80038"/>
              <a:chOff x="7658248" y="1251053"/>
              <a:chExt cx="80100" cy="80038"/>
            </a:xfrm>
          </p:grpSpPr>
          <p:sp>
            <p:nvSpPr>
              <p:cNvPr id="4293" name="Freeform 4292">
                <a:extLst>
                  <a:ext uri="{FF2B5EF4-FFF2-40B4-BE49-F238E27FC236}">
                    <a16:creationId xmlns:a16="http://schemas.microsoft.com/office/drawing/2014/main" id="{4205EFB4-C69C-A800-8B8A-BA19445E2864}"/>
                  </a:ext>
                </a:extLst>
              </p:cNvPr>
              <p:cNvSpPr/>
              <p:nvPr/>
            </p:nvSpPr>
            <p:spPr>
              <a:xfrm>
                <a:off x="7697662" y="1251053"/>
                <a:ext cx="12714" cy="80038"/>
              </a:xfrm>
              <a:custGeom>
                <a:avLst/>
                <a:gdLst>
                  <a:gd name="connsiteX0" fmla="*/ 483 w 12714"/>
                  <a:gd name="connsiteY0" fmla="*/ 57 h 80038"/>
                  <a:gd name="connsiteX1" fmla="*/ 483 w 12714"/>
                  <a:gd name="connsiteY1" fmla="*/ 80096 h 80038"/>
                </a:gdLst>
                <a:ahLst/>
                <a:cxnLst>
                  <a:cxn ang="0">
                    <a:pos x="connsiteX0" y="connsiteY0"/>
                  </a:cxn>
                  <a:cxn ang="0">
                    <a:pos x="connsiteX1" y="connsiteY1"/>
                  </a:cxn>
                </a:cxnLst>
                <a:rect l="l" t="t" r="r" b="b"/>
                <a:pathLst>
                  <a:path w="12714" h="80038">
                    <a:moveTo>
                      <a:pt x="483" y="57"/>
                    </a:moveTo>
                    <a:lnTo>
                      <a:pt x="483"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94" name="Freeform 4293">
                <a:extLst>
                  <a:ext uri="{FF2B5EF4-FFF2-40B4-BE49-F238E27FC236}">
                    <a16:creationId xmlns:a16="http://schemas.microsoft.com/office/drawing/2014/main" id="{9A77F2E9-2BAB-DE15-F3DF-D037E415E773}"/>
                  </a:ext>
                </a:extLst>
              </p:cNvPr>
              <p:cNvSpPr/>
              <p:nvPr/>
            </p:nvSpPr>
            <p:spPr>
              <a:xfrm>
                <a:off x="7658248" y="1290437"/>
                <a:ext cx="80100" cy="12704"/>
              </a:xfrm>
              <a:custGeom>
                <a:avLst/>
                <a:gdLst>
                  <a:gd name="connsiteX0" fmla="*/ 80584 w 80100"/>
                  <a:gd name="connsiteY0" fmla="*/ 57 h 12704"/>
                  <a:gd name="connsiteX1" fmla="*/ 483 w 80100"/>
                  <a:gd name="connsiteY1" fmla="*/ 57 h 12704"/>
                </a:gdLst>
                <a:ahLst/>
                <a:cxnLst>
                  <a:cxn ang="0">
                    <a:pos x="connsiteX0" y="connsiteY0"/>
                  </a:cxn>
                  <a:cxn ang="0">
                    <a:pos x="connsiteX1" y="connsiteY1"/>
                  </a:cxn>
                </a:cxnLst>
                <a:rect l="l" t="t" r="r" b="b"/>
                <a:pathLst>
                  <a:path w="80100" h="12704">
                    <a:moveTo>
                      <a:pt x="80584" y="57"/>
                    </a:moveTo>
                    <a:lnTo>
                      <a:pt x="483"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95" name="Graphic 4011">
              <a:extLst>
                <a:ext uri="{FF2B5EF4-FFF2-40B4-BE49-F238E27FC236}">
                  <a16:creationId xmlns:a16="http://schemas.microsoft.com/office/drawing/2014/main" id="{FA9D2FE2-0A65-7DB2-8BF0-521F595614A5}"/>
                </a:ext>
              </a:extLst>
            </p:cNvPr>
            <p:cNvGrpSpPr/>
            <p:nvPr/>
          </p:nvGrpSpPr>
          <p:grpSpPr>
            <a:xfrm>
              <a:off x="7648076" y="1251053"/>
              <a:ext cx="80100" cy="80038"/>
              <a:chOff x="7648076" y="1251053"/>
              <a:chExt cx="80100" cy="80038"/>
            </a:xfrm>
          </p:grpSpPr>
          <p:sp>
            <p:nvSpPr>
              <p:cNvPr id="4296" name="Freeform 4295">
                <a:extLst>
                  <a:ext uri="{FF2B5EF4-FFF2-40B4-BE49-F238E27FC236}">
                    <a16:creationId xmlns:a16="http://schemas.microsoft.com/office/drawing/2014/main" id="{4A1EEE5D-BFDA-8651-141B-043151DB9E4A}"/>
                  </a:ext>
                </a:extLst>
              </p:cNvPr>
              <p:cNvSpPr/>
              <p:nvPr/>
            </p:nvSpPr>
            <p:spPr>
              <a:xfrm>
                <a:off x="7687491" y="1251053"/>
                <a:ext cx="12714" cy="80038"/>
              </a:xfrm>
              <a:custGeom>
                <a:avLst/>
                <a:gdLst>
                  <a:gd name="connsiteX0" fmla="*/ 483 w 12714"/>
                  <a:gd name="connsiteY0" fmla="*/ 57 h 80038"/>
                  <a:gd name="connsiteX1" fmla="*/ 483 w 12714"/>
                  <a:gd name="connsiteY1" fmla="*/ 80096 h 80038"/>
                </a:gdLst>
                <a:ahLst/>
                <a:cxnLst>
                  <a:cxn ang="0">
                    <a:pos x="connsiteX0" y="connsiteY0"/>
                  </a:cxn>
                  <a:cxn ang="0">
                    <a:pos x="connsiteX1" y="connsiteY1"/>
                  </a:cxn>
                </a:cxnLst>
                <a:rect l="l" t="t" r="r" b="b"/>
                <a:pathLst>
                  <a:path w="12714" h="80038">
                    <a:moveTo>
                      <a:pt x="483" y="57"/>
                    </a:moveTo>
                    <a:lnTo>
                      <a:pt x="483"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97" name="Freeform 4296">
                <a:extLst>
                  <a:ext uri="{FF2B5EF4-FFF2-40B4-BE49-F238E27FC236}">
                    <a16:creationId xmlns:a16="http://schemas.microsoft.com/office/drawing/2014/main" id="{75517E99-7DEA-FA05-D3AC-361D964DA2CD}"/>
                  </a:ext>
                </a:extLst>
              </p:cNvPr>
              <p:cNvSpPr/>
              <p:nvPr/>
            </p:nvSpPr>
            <p:spPr>
              <a:xfrm>
                <a:off x="7648076" y="1290437"/>
                <a:ext cx="80100" cy="12704"/>
              </a:xfrm>
              <a:custGeom>
                <a:avLst/>
                <a:gdLst>
                  <a:gd name="connsiteX0" fmla="*/ 80583 w 80100"/>
                  <a:gd name="connsiteY0" fmla="*/ 57 h 12704"/>
                  <a:gd name="connsiteX1" fmla="*/ 483 w 80100"/>
                  <a:gd name="connsiteY1" fmla="*/ 57 h 12704"/>
                </a:gdLst>
                <a:ahLst/>
                <a:cxnLst>
                  <a:cxn ang="0">
                    <a:pos x="connsiteX0" y="connsiteY0"/>
                  </a:cxn>
                  <a:cxn ang="0">
                    <a:pos x="connsiteX1" y="connsiteY1"/>
                  </a:cxn>
                </a:cxnLst>
                <a:rect l="l" t="t" r="r" b="b"/>
                <a:pathLst>
                  <a:path w="80100" h="12704">
                    <a:moveTo>
                      <a:pt x="80583" y="57"/>
                    </a:moveTo>
                    <a:lnTo>
                      <a:pt x="483"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298" name="Graphic 4011">
              <a:extLst>
                <a:ext uri="{FF2B5EF4-FFF2-40B4-BE49-F238E27FC236}">
                  <a16:creationId xmlns:a16="http://schemas.microsoft.com/office/drawing/2014/main" id="{97BD7562-2485-492C-8B85-1A127103EB75}"/>
                </a:ext>
              </a:extLst>
            </p:cNvPr>
            <p:cNvGrpSpPr/>
            <p:nvPr/>
          </p:nvGrpSpPr>
          <p:grpSpPr>
            <a:xfrm>
              <a:off x="7640447" y="1251053"/>
              <a:ext cx="80100" cy="80038"/>
              <a:chOff x="7640447" y="1251053"/>
              <a:chExt cx="80100" cy="80038"/>
            </a:xfrm>
          </p:grpSpPr>
          <p:sp>
            <p:nvSpPr>
              <p:cNvPr id="4299" name="Freeform 4298">
                <a:extLst>
                  <a:ext uri="{FF2B5EF4-FFF2-40B4-BE49-F238E27FC236}">
                    <a16:creationId xmlns:a16="http://schemas.microsoft.com/office/drawing/2014/main" id="{7D2C6A47-7BF5-BCB2-DBF3-0E14AEA30A2D}"/>
                  </a:ext>
                </a:extLst>
              </p:cNvPr>
              <p:cNvSpPr/>
              <p:nvPr/>
            </p:nvSpPr>
            <p:spPr>
              <a:xfrm>
                <a:off x="7679862" y="1251053"/>
                <a:ext cx="12714" cy="80038"/>
              </a:xfrm>
              <a:custGeom>
                <a:avLst/>
                <a:gdLst>
                  <a:gd name="connsiteX0" fmla="*/ 482 w 12714"/>
                  <a:gd name="connsiteY0" fmla="*/ 57 h 80038"/>
                  <a:gd name="connsiteX1" fmla="*/ 482 w 12714"/>
                  <a:gd name="connsiteY1" fmla="*/ 80096 h 80038"/>
                </a:gdLst>
                <a:ahLst/>
                <a:cxnLst>
                  <a:cxn ang="0">
                    <a:pos x="connsiteX0" y="connsiteY0"/>
                  </a:cxn>
                  <a:cxn ang="0">
                    <a:pos x="connsiteX1" y="connsiteY1"/>
                  </a:cxn>
                </a:cxnLst>
                <a:rect l="l" t="t" r="r" b="b"/>
                <a:pathLst>
                  <a:path w="12714" h="80038">
                    <a:moveTo>
                      <a:pt x="482" y="57"/>
                    </a:moveTo>
                    <a:lnTo>
                      <a:pt x="482"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00" name="Freeform 4299">
                <a:extLst>
                  <a:ext uri="{FF2B5EF4-FFF2-40B4-BE49-F238E27FC236}">
                    <a16:creationId xmlns:a16="http://schemas.microsoft.com/office/drawing/2014/main" id="{740678D5-C37F-3A7C-826E-718D9CB9709F}"/>
                  </a:ext>
                </a:extLst>
              </p:cNvPr>
              <p:cNvSpPr/>
              <p:nvPr/>
            </p:nvSpPr>
            <p:spPr>
              <a:xfrm>
                <a:off x="7640447" y="1290437"/>
                <a:ext cx="80100" cy="12704"/>
              </a:xfrm>
              <a:custGeom>
                <a:avLst/>
                <a:gdLst>
                  <a:gd name="connsiteX0" fmla="*/ 80583 w 80100"/>
                  <a:gd name="connsiteY0" fmla="*/ 57 h 12704"/>
                  <a:gd name="connsiteX1" fmla="*/ 482 w 80100"/>
                  <a:gd name="connsiteY1" fmla="*/ 57 h 12704"/>
                </a:gdLst>
                <a:ahLst/>
                <a:cxnLst>
                  <a:cxn ang="0">
                    <a:pos x="connsiteX0" y="connsiteY0"/>
                  </a:cxn>
                  <a:cxn ang="0">
                    <a:pos x="connsiteX1" y="connsiteY1"/>
                  </a:cxn>
                </a:cxnLst>
                <a:rect l="l" t="t" r="r" b="b"/>
                <a:pathLst>
                  <a:path w="80100" h="12704">
                    <a:moveTo>
                      <a:pt x="80583" y="57"/>
                    </a:moveTo>
                    <a:lnTo>
                      <a:pt x="482"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01" name="Graphic 4011">
              <a:extLst>
                <a:ext uri="{FF2B5EF4-FFF2-40B4-BE49-F238E27FC236}">
                  <a16:creationId xmlns:a16="http://schemas.microsoft.com/office/drawing/2014/main" id="{AAC57BF5-72B3-C16D-81B0-9CDF698906BD}"/>
                </a:ext>
              </a:extLst>
            </p:cNvPr>
            <p:cNvGrpSpPr/>
            <p:nvPr/>
          </p:nvGrpSpPr>
          <p:grpSpPr>
            <a:xfrm>
              <a:off x="7545090" y="1251053"/>
              <a:ext cx="80100" cy="80038"/>
              <a:chOff x="7545090" y="1251053"/>
              <a:chExt cx="80100" cy="80038"/>
            </a:xfrm>
          </p:grpSpPr>
          <p:sp>
            <p:nvSpPr>
              <p:cNvPr id="4302" name="Freeform 4301">
                <a:extLst>
                  <a:ext uri="{FF2B5EF4-FFF2-40B4-BE49-F238E27FC236}">
                    <a16:creationId xmlns:a16="http://schemas.microsoft.com/office/drawing/2014/main" id="{791CA774-AAF9-4408-441C-A04A39DF0F0F}"/>
                  </a:ext>
                </a:extLst>
              </p:cNvPr>
              <p:cNvSpPr/>
              <p:nvPr/>
            </p:nvSpPr>
            <p:spPr>
              <a:xfrm>
                <a:off x="7584504" y="1251053"/>
                <a:ext cx="12714" cy="80038"/>
              </a:xfrm>
              <a:custGeom>
                <a:avLst/>
                <a:gdLst>
                  <a:gd name="connsiteX0" fmla="*/ 474 w 12714"/>
                  <a:gd name="connsiteY0" fmla="*/ 57 h 80038"/>
                  <a:gd name="connsiteX1" fmla="*/ 474 w 12714"/>
                  <a:gd name="connsiteY1" fmla="*/ 80096 h 80038"/>
                </a:gdLst>
                <a:ahLst/>
                <a:cxnLst>
                  <a:cxn ang="0">
                    <a:pos x="connsiteX0" y="connsiteY0"/>
                  </a:cxn>
                  <a:cxn ang="0">
                    <a:pos x="connsiteX1" y="connsiteY1"/>
                  </a:cxn>
                </a:cxnLst>
                <a:rect l="l" t="t" r="r" b="b"/>
                <a:pathLst>
                  <a:path w="12714" h="80038">
                    <a:moveTo>
                      <a:pt x="474" y="57"/>
                    </a:moveTo>
                    <a:lnTo>
                      <a:pt x="474"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03" name="Freeform 4302">
                <a:extLst>
                  <a:ext uri="{FF2B5EF4-FFF2-40B4-BE49-F238E27FC236}">
                    <a16:creationId xmlns:a16="http://schemas.microsoft.com/office/drawing/2014/main" id="{E16D4684-E68D-51C1-2C1E-A2C68FE9C00F}"/>
                  </a:ext>
                </a:extLst>
              </p:cNvPr>
              <p:cNvSpPr/>
              <p:nvPr/>
            </p:nvSpPr>
            <p:spPr>
              <a:xfrm>
                <a:off x="7545090" y="1290437"/>
                <a:ext cx="80100" cy="12704"/>
              </a:xfrm>
              <a:custGeom>
                <a:avLst/>
                <a:gdLst>
                  <a:gd name="connsiteX0" fmla="*/ 80575 w 80100"/>
                  <a:gd name="connsiteY0" fmla="*/ 57 h 12704"/>
                  <a:gd name="connsiteX1" fmla="*/ 475 w 80100"/>
                  <a:gd name="connsiteY1" fmla="*/ 57 h 12704"/>
                </a:gdLst>
                <a:ahLst/>
                <a:cxnLst>
                  <a:cxn ang="0">
                    <a:pos x="connsiteX0" y="connsiteY0"/>
                  </a:cxn>
                  <a:cxn ang="0">
                    <a:pos x="connsiteX1" y="connsiteY1"/>
                  </a:cxn>
                </a:cxnLst>
                <a:rect l="l" t="t" r="r" b="b"/>
                <a:pathLst>
                  <a:path w="80100" h="12704">
                    <a:moveTo>
                      <a:pt x="80575" y="57"/>
                    </a:moveTo>
                    <a:lnTo>
                      <a:pt x="475"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04" name="Graphic 4011">
              <a:extLst>
                <a:ext uri="{FF2B5EF4-FFF2-40B4-BE49-F238E27FC236}">
                  <a16:creationId xmlns:a16="http://schemas.microsoft.com/office/drawing/2014/main" id="{1BE60D0D-F7C9-D349-FFBD-9945090F7504}"/>
                </a:ext>
              </a:extLst>
            </p:cNvPr>
            <p:cNvGrpSpPr/>
            <p:nvPr/>
          </p:nvGrpSpPr>
          <p:grpSpPr>
            <a:xfrm>
              <a:off x="7527289" y="1251053"/>
              <a:ext cx="80100" cy="80038"/>
              <a:chOff x="7527289" y="1251053"/>
              <a:chExt cx="80100" cy="80038"/>
            </a:xfrm>
          </p:grpSpPr>
          <p:sp>
            <p:nvSpPr>
              <p:cNvPr id="4305" name="Freeform 4304">
                <a:extLst>
                  <a:ext uri="{FF2B5EF4-FFF2-40B4-BE49-F238E27FC236}">
                    <a16:creationId xmlns:a16="http://schemas.microsoft.com/office/drawing/2014/main" id="{D103B79F-4C1C-DCFD-81CB-DDD1FD49C851}"/>
                  </a:ext>
                </a:extLst>
              </p:cNvPr>
              <p:cNvSpPr/>
              <p:nvPr/>
            </p:nvSpPr>
            <p:spPr>
              <a:xfrm>
                <a:off x="7566704" y="1251053"/>
                <a:ext cx="12714" cy="80038"/>
              </a:xfrm>
              <a:custGeom>
                <a:avLst/>
                <a:gdLst>
                  <a:gd name="connsiteX0" fmla="*/ 473 w 12714"/>
                  <a:gd name="connsiteY0" fmla="*/ 57 h 80038"/>
                  <a:gd name="connsiteX1" fmla="*/ 473 w 12714"/>
                  <a:gd name="connsiteY1" fmla="*/ 80096 h 80038"/>
                </a:gdLst>
                <a:ahLst/>
                <a:cxnLst>
                  <a:cxn ang="0">
                    <a:pos x="connsiteX0" y="connsiteY0"/>
                  </a:cxn>
                  <a:cxn ang="0">
                    <a:pos x="connsiteX1" y="connsiteY1"/>
                  </a:cxn>
                </a:cxnLst>
                <a:rect l="l" t="t" r="r" b="b"/>
                <a:pathLst>
                  <a:path w="12714" h="80038">
                    <a:moveTo>
                      <a:pt x="473" y="57"/>
                    </a:moveTo>
                    <a:lnTo>
                      <a:pt x="473"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06" name="Freeform 4305">
                <a:extLst>
                  <a:ext uri="{FF2B5EF4-FFF2-40B4-BE49-F238E27FC236}">
                    <a16:creationId xmlns:a16="http://schemas.microsoft.com/office/drawing/2014/main" id="{FD504D18-9DC4-E7D4-5362-AFC47E3F3C13}"/>
                  </a:ext>
                </a:extLst>
              </p:cNvPr>
              <p:cNvSpPr/>
              <p:nvPr/>
            </p:nvSpPr>
            <p:spPr>
              <a:xfrm>
                <a:off x="7527289" y="1290437"/>
                <a:ext cx="80100" cy="12704"/>
              </a:xfrm>
              <a:custGeom>
                <a:avLst/>
                <a:gdLst>
                  <a:gd name="connsiteX0" fmla="*/ 80574 w 80100"/>
                  <a:gd name="connsiteY0" fmla="*/ 57 h 12704"/>
                  <a:gd name="connsiteX1" fmla="*/ 473 w 80100"/>
                  <a:gd name="connsiteY1" fmla="*/ 57 h 12704"/>
                </a:gdLst>
                <a:ahLst/>
                <a:cxnLst>
                  <a:cxn ang="0">
                    <a:pos x="connsiteX0" y="connsiteY0"/>
                  </a:cxn>
                  <a:cxn ang="0">
                    <a:pos x="connsiteX1" y="connsiteY1"/>
                  </a:cxn>
                </a:cxnLst>
                <a:rect l="l" t="t" r="r" b="b"/>
                <a:pathLst>
                  <a:path w="80100" h="12704">
                    <a:moveTo>
                      <a:pt x="80574" y="57"/>
                    </a:moveTo>
                    <a:lnTo>
                      <a:pt x="473"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07" name="Graphic 4011">
              <a:extLst>
                <a:ext uri="{FF2B5EF4-FFF2-40B4-BE49-F238E27FC236}">
                  <a16:creationId xmlns:a16="http://schemas.microsoft.com/office/drawing/2014/main" id="{B84433CB-42DB-E1CE-B4E6-4CA0395AE4F4}"/>
                </a:ext>
              </a:extLst>
            </p:cNvPr>
            <p:cNvGrpSpPr/>
            <p:nvPr/>
          </p:nvGrpSpPr>
          <p:grpSpPr>
            <a:xfrm>
              <a:off x="7512032" y="1251053"/>
              <a:ext cx="80100" cy="80038"/>
              <a:chOff x="7512032" y="1251053"/>
              <a:chExt cx="80100" cy="80038"/>
            </a:xfrm>
          </p:grpSpPr>
          <p:sp>
            <p:nvSpPr>
              <p:cNvPr id="4308" name="Freeform 4307">
                <a:extLst>
                  <a:ext uri="{FF2B5EF4-FFF2-40B4-BE49-F238E27FC236}">
                    <a16:creationId xmlns:a16="http://schemas.microsoft.com/office/drawing/2014/main" id="{A266C247-A411-D0CA-A026-200BE3F19FE3}"/>
                  </a:ext>
                </a:extLst>
              </p:cNvPr>
              <p:cNvSpPr/>
              <p:nvPr/>
            </p:nvSpPr>
            <p:spPr>
              <a:xfrm>
                <a:off x="7551447" y="1251053"/>
                <a:ext cx="12714" cy="80038"/>
              </a:xfrm>
              <a:custGeom>
                <a:avLst/>
                <a:gdLst>
                  <a:gd name="connsiteX0" fmla="*/ 472 w 12714"/>
                  <a:gd name="connsiteY0" fmla="*/ 57 h 80038"/>
                  <a:gd name="connsiteX1" fmla="*/ 472 w 12714"/>
                  <a:gd name="connsiteY1" fmla="*/ 80096 h 80038"/>
                </a:gdLst>
                <a:ahLst/>
                <a:cxnLst>
                  <a:cxn ang="0">
                    <a:pos x="connsiteX0" y="connsiteY0"/>
                  </a:cxn>
                  <a:cxn ang="0">
                    <a:pos x="connsiteX1" y="connsiteY1"/>
                  </a:cxn>
                </a:cxnLst>
                <a:rect l="l" t="t" r="r" b="b"/>
                <a:pathLst>
                  <a:path w="12714" h="80038">
                    <a:moveTo>
                      <a:pt x="472" y="57"/>
                    </a:moveTo>
                    <a:lnTo>
                      <a:pt x="472"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09" name="Freeform 4308">
                <a:extLst>
                  <a:ext uri="{FF2B5EF4-FFF2-40B4-BE49-F238E27FC236}">
                    <a16:creationId xmlns:a16="http://schemas.microsoft.com/office/drawing/2014/main" id="{F5B0C6B4-219B-3BB1-6016-F10E02C7DACC}"/>
                  </a:ext>
                </a:extLst>
              </p:cNvPr>
              <p:cNvSpPr/>
              <p:nvPr/>
            </p:nvSpPr>
            <p:spPr>
              <a:xfrm>
                <a:off x="7512032" y="1290437"/>
                <a:ext cx="80100" cy="12704"/>
              </a:xfrm>
              <a:custGeom>
                <a:avLst/>
                <a:gdLst>
                  <a:gd name="connsiteX0" fmla="*/ 80573 w 80100"/>
                  <a:gd name="connsiteY0" fmla="*/ 57 h 12704"/>
                  <a:gd name="connsiteX1" fmla="*/ 472 w 80100"/>
                  <a:gd name="connsiteY1" fmla="*/ 57 h 12704"/>
                </a:gdLst>
                <a:ahLst/>
                <a:cxnLst>
                  <a:cxn ang="0">
                    <a:pos x="connsiteX0" y="connsiteY0"/>
                  </a:cxn>
                  <a:cxn ang="0">
                    <a:pos x="connsiteX1" y="connsiteY1"/>
                  </a:cxn>
                </a:cxnLst>
                <a:rect l="l" t="t" r="r" b="b"/>
                <a:pathLst>
                  <a:path w="80100" h="12704">
                    <a:moveTo>
                      <a:pt x="80573" y="57"/>
                    </a:moveTo>
                    <a:lnTo>
                      <a:pt x="472"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10" name="Graphic 4011">
              <a:extLst>
                <a:ext uri="{FF2B5EF4-FFF2-40B4-BE49-F238E27FC236}">
                  <a16:creationId xmlns:a16="http://schemas.microsoft.com/office/drawing/2014/main" id="{113F760E-6C2D-7755-A575-68367DA5C338}"/>
                </a:ext>
              </a:extLst>
            </p:cNvPr>
            <p:cNvGrpSpPr/>
            <p:nvPr/>
          </p:nvGrpSpPr>
          <p:grpSpPr>
            <a:xfrm>
              <a:off x="7468803" y="1251053"/>
              <a:ext cx="80100" cy="80038"/>
              <a:chOff x="7468803" y="1251053"/>
              <a:chExt cx="80100" cy="80038"/>
            </a:xfrm>
          </p:grpSpPr>
          <p:sp>
            <p:nvSpPr>
              <p:cNvPr id="4311" name="Freeform 4310">
                <a:extLst>
                  <a:ext uri="{FF2B5EF4-FFF2-40B4-BE49-F238E27FC236}">
                    <a16:creationId xmlns:a16="http://schemas.microsoft.com/office/drawing/2014/main" id="{4298E2AA-D85B-F907-54B8-2444D96B56C2}"/>
                  </a:ext>
                </a:extLst>
              </p:cNvPr>
              <p:cNvSpPr/>
              <p:nvPr/>
            </p:nvSpPr>
            <p:spPr>
              <a:xfrm>
                <a:off x="7508218" y="1251053"/>
                <a:ext cx="12714" cy="80038"/>
              </a:xfrm>
              <a:custGeom>
                <a:avLst/>
                <a:gdLst>
                  <a:gd name="connsiteX0" fmla="*/ 468 w 12714"/>
                  <a:gd name="connsiteY0" fmla="*/ 57 h 80038"/>
                  <a:gd name="connsiteX1" fmla="*/ 468 w 12714"/>
                  <a:gd name="connsiteY1" fmla="*/ 80096 h 80038"/>
                </a:gdLst>
                <a:ahLst/>
                <a:cxnLst>
                  <a:cxn ang="0">
                    <a:pos x="connsiteX0" y="connsiteY0"/>
                  </a:cxn>
                  <a:cxn ang="0">
                    <a:pos x="connsiteX1" y="connsiteY1"/>
                  </a:cxn>
                </a:cxnLst>
                <a:rect l="l" t="t" r="r" b="b"/>
                <a:pathLst>
                  <a:path w="12714" h="80038">
                    <a:moveTo>
                      <a:pt x="468" y="57"/>
                    </a:moveTo>
                    <a:lnTo>
                      <a:pt x="468"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12" name="Freeform 4311">
                <a:extLst>
                  <a:ext uri="{FF2B5EF4-FFF2-40B4-BE49-F238E27FC236}">
                    <a16:creationId xmlns:a16="http://schemas.microsoft.com/office/drawing/2014/main" id="{D8426408-FE72-7286-9DFC-810515D13BDC}"/>
                  </a:ext>
                </a:extLst>
              </p:cNvPr>
              <p:cNvSpPr/>
              <p:nvPr/>
            </p:nvSpPr>
            <p:spPr>
              <a:xfrm>
                <a:off x="7468803" y="1290437"/>
                <a:ext cx="80100" cy="12704"/>
              </a:xfrm>
              <a:custGeom>
                <a:avLst/>
                <a:gdLst>
                  <a:gd name="connsiteX0" fmla="*/ 80569 w 80100"/>
                  <a:gd name="connsiteY0" fmla="*/ 57 h 12704"/>
                  <a:gd name="connsiteX1" fmla="*/ 469 w 80100"/>
                  <a:gd name="connsiteY1" fmla="*/ 57 h 12704"/>
                </a:gdLst>
                <a:ahLst/>
                <a:cxnLst>
                  <a:cxn ang="0">
                    <a:pos x="connsiteX0" y="connsiteY0"/>
                  </a:cxn>
                  <a:cxn ang="0">
                    <a:pos x="connsiteX1" y="connsiteY1"/>
                  </a:cxn>
                </a:cxnLst>
                <a:rect l="l" t="t" r="r" b="b"/>
                <a:pathLst>
                  <a:path w="80100" h="12704">
                    <a:moveTo>
                      <a:pt x="80569" y="57"/>
                    </a:moveTo>
                    <a:lnTo>
                      <a:pt x="469"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13" name="Graphic 4011">
              <a:extLst>
                <a:ext uri="{FF2B5EF4-FFF2-40B4-BE49-F238E27FC236}">
                  <a16:creationId xmlns:a16="http://schemas.microsoft.com/office/drawing/2014/main" id="{D9CEDCCB-9EBD-6076-C23E-19CD0F378003}"/>
                </a:ext>
              </a:extLst>
            </p:cNvPr>
            <p:cNvGrpSpPr/>
            <p:nvPr/>
          </p:nvGrpSpPr>
          <p:grpSpPr>
            <a:xfrm>
              <a:off x="7461175" y="1251053"/>
              <a:ext cx="80100" cy="80038"/>
              <a:chOff x="7461175" y="1251053"/>
              <a:chExt cx="80100" cy="80038"/>
            </a:xfrm>
          </p:grpSpPr>
          <p:sp>
            <p:nvSpPr>
              <p:cNvPr id="4314" name="Freeform 4313">
                <a:extLst>
                  <a:ext uri="{FF2B5EF4-FFF2-40B4-BE49-F238E27FC236}">
                    <a16:creationId xmlns:a16="http://schemas.microsoft.com/office/drawing/2014/main" id="{65E7A7DF-36FA-AF98-9B6B-B6C36DF54AB2}"/>
                  </a:ext>
                </a:extLst>
              </p:cNvPr>
              <p:cNvSpPr/>
              <p:nvPr/>
            </p:nvSpPr>
            <p:spPr>
              <a:xfrm>
                <a:off x="7500589" y="1251053"/>
                <a:ext cx="12714" cy="80038"/>
              </a:xfrm>
              <a:custGeom>
                <a:avLst/>
                <a:gdLst>
                  <a:gd name="connsiteX0" fmla="*/ 468 w 12714"/>
                  <a:gd name="connsiteY0" fmla="*/ 57 h 80038"/>
                  <a:gd name="connsiteX1" fmla="*/ 468 w 12714"/>
                  <a:gd name="connsiteY1" fmla="*/ 80096 h 80038"/>
                </a:gdLst>
                <a:ahLst/>
                <a:cxnLst>
                  <a:cxn ang="0">
                    <a:pos x="connsiteX0" y="connsiteY0"/>
                  </a:cxn>
                  <a:cxn ang="0">
                    <a:pos x="connsiteX1" y="connsiteY1"/>
                  </a:cxn>
                </a:cxnLst>
                <a:rect l="l" t="t" r="r" b="b"/>
                <a:pathLst>
                  <a:path w="12714" h="80038">
                    <a:moveTo>
                      <a:pt x="468" y="57"/>
                    </a:moveTo>
                    <a:lnTo>
                      <a:pt x="468"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15" name="Freeform 4314">
                <a:extLst>
                  <a:ext uri="{FF2B5EF4-FFF2-40B4-BE49-F238E27FC236}">
                    <a16:creationId xmlns:a16="http://schemas.microsoft.com/office/drawing/2014/main" id="{98CCD3B4-D906-A26B-48DB-9EDA105632B2}"/>
                  </a:ext>
                </a:extLst>
              </p:cNvPr>
              <p:cNvSpPr/>
              <p:nvPr/>
            </p:nvSpPr>
            <p:spPr>
              <a:xfrm>
                <a:off x="7461175" y="1290437"/>
                <a:ext cx="80100" cy="12704"/>
              </a:xfrm>
              <a:custGeom>
                <a:avLst/>
                <a:gdLst>
                  <a:gd name="connsiteX0" fmla="*/ 80569 w 80100"/>
                  <a:gd name="connsiteY0" fmla="*/ 57 h 12704"/>
                  <a:gd name="connsiteX1" fmla="*/ 468 w 80100"/>
                  <a:gd name="connsiteY1" fmla="*/ 57 h 12704"/>
                </a:gdLst>
                <a:ahLst/>
                <a:cxnLst>
                  <a:cxn ang="0">
                    <a:pos x="connsiteX0" y="connsiteY0"/>
                  </a:cxn>
                  <a:cxn ang="0">
                    <a:pos x="connsiteX1" y="connsiteY1"/>
                  </a:cxn>
                </a:cxnLst>
                <a:rect l="l" t="t" r="r" b="b"/>
                <a:pathLst>
                  <a:path w="80100" h="12704">
                    <a:moveTo>
                      <a:pt x="80569" y="57"/>
                    </a:moveTo>
                    <a:lnTo>
                      <a:pt x="468"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16" name="Graphic 4011">
              <a:extLst>
                <a:ext uri="{FF2B5EF4-FFF2-40B4-BE49-F238E27FC236}">
                  <a16:creationId xmlns:a16="http://schemas.microsoft.com/office/drawing/2014/main" id="{05C5C540-AE1B-2AB2-A66B-D333055194F1}"/>
                </a:ext>
              </a:extLst>
            </p:cNvPr>
            <p:cNvGrpSpPr/>
            <p:nvPr/>
          </p:nvGrpSpPr>
          <p:grpSpPr>
            <a:xfrm>
              <a:off x="7452275" y="1251053"/>
              <a:ext cx="80100" cy="80038"/>
              <a:chOff x="7452275" y="1251053"/>
              <a:chExt cx="80100" cy="80038"/>
            </a:xfrm>
          </p:grpSpPr>
          <p:sp>
            <p:nvSpPr>
              <p:cNvPr id="4317" name="Freeform 4316">
                <a:extLst>
                  <a:ext uri="{FF2B5EF4-FFF2-40B4-BE49-F238E27FC236}">
                    <a16:creationId xmlns:a16="http://schemas.microsoft.com/office/drawing/2014/main" id="{8848988E-8C3C-1698-898C-996A1617B49D}"/>
                  </a:ext>
                </a:extLst>
              </p:cNvPr>
              <p:cNvSpPr/>
              <p:nvPr/>
            </p:nvSpPr>
            <p:spPr>
              <a:xfrm>
                <a:off x="7491689" y="1251053"/>
                <a:ext cx="12714" cy="80038"/>
              </a:xfrm>
              <a:custGeom>
                <a:avLst/>
                <a:gdLst>
                  <a:gd name="connsiteX0" fmla="*/ 467 w 12714"/>
                  <a:gd name="connsiteY0" fmla="*/ 57 h 80038"/>
                  <a:gd name="connsiteX1" fmla="*/ 467 w 12714"/>
                  <a:gd name="connsiteY1" fmla="*/ 80096 h 80038"/>
                </a:gdLst>
                <a:ahLst/>
                <a:cxnLst>
                  <a:cxn ang="0">
                    <a:pos x="connsiteX0" y="connsiteY0"/>
                  </a:cxn>
                  <a:cxn ang="0">
                    <a:pos x="connsiteX1" y="connsiteY1"/>
                  </a:cxn>
                </a:cxnLst>
                <a:rect l="l" t="t" r="r" b="b"/>
                <a:pathLst>
                  <a:path w="12714" h="80038">
                    <a:moveTo>
                      <a:pt x="467" y="57"/>
                    </a:moveTo>
                    <a:lnTo>
                      <a:pt x="467"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18" name="Freeform 4317">
                <a:extLst>
                  <a:ext uri="{FF2B5EF4-FFF2-40B4-BE49-F238E27FC236}">
                    <a16:creationId xmlns:a16="http://schemas.microsoft.com/office/drawing/2014/main" id="{93875093-0FD6-5DB5-9B9B-C4DAD0E9E5EE}"/>
                  </a:ext>
                </a:extLst>
              </p:cNvPr>
              <p:cNvSpPr/>
              <p:nvPr/>
            </p:nvSpPr>
            <p:spPr>
              <a:xfrm>
                <a:off x="7452275" y="1290437"/>
                <a:ext cx="80100" cy="12704"/>
              </a:xfrm>
              <a:custGeom>
                <a:avLst/>
                <a:gdLst>
                  <a:gd name="connsiteX0" fmla="*/ 80568 w 80100"/>
                  <a:gd name="connsiteY0" fmla="*/ 57 h 12704"/>
                  <a:gd name="connsiteX1" fmla="*/ 467 w 80100"/>
                  <a:gd name="connsiteY1" fmla="*/ 57 h 12704"/>
                </a:gdLst>
                <a:ahLst/>
                <a:cxnLst>
                  <a:cxn ang="0">
                    <a:pos x="connsiteX0" y="connsiteY0"/>
                  </a:cxn>
                  <a:cxn ang="0">
                    <a:pos x="connsiteX1" y="connsiteY1"/>
                  </a:cxn>
                </a:cxnLst>
                <a:rect l="l" t="t" r="r" b="b"/>
                <a:pathLst>
                  <a:path w="80100" h="12704">
                    <a:moveTo>
                      <a:pt x="80568" y="57"/>
                    </a:moveTo>
                    <a:lnTo>
                      <a:pt x="467"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19" name="Graphic 4011">
              <a:extLst>
                <a:ext uri="{FF2B5EF4-FFF2-40B4-BE49-F238E27FC236}">
                  <a16:creationId xmlns:a16="http://schemas.microsoft.com/office/drawing/2014/main" id="{EDEFF271-DF13-A280-72CF-99A78D9221F1}"/>
                </a:ext>
              </a:extLst>
            </p:cNvPr>
            <p:cNvGrpSpPr/>
            <p:nvPr/>
          </p:nvGrpSpPr>
          <p:grpSpPr>
            <a:xfrm>
              <a:off x="7363274" y="1251053"/>
              <a:ext cx="80100" cy="80038"/>
              <a:chOff x="7363274" y="1251053"/>
              <a:chExt cx="80100" cy="80038"/>
            </a:xfrm>
          </p:grpSpPr>
          <p:sp>
            <p:nvSpPr>
              <p:cNvPr id="4320" name="Freeform 4319">
                <a:extLst>
                  <a:ext uri="{FF2B5EF4-FFF2-40B4-BE49-F238E27FC236}">
                    <a16:creationId xmlns:a16="http://schemas.microsoft.com/office/drawing/2014/main" id="{36D0504E-2D44-41C4-3F19-F64BE25ACED7}"/>
                  </a:ext>
                </a:extLst>
              </p:cNvPr>
              <p:cNvSpPr/>
              <p:nvPr/>
            </p:nvSpPr>
            <p:spPr>
              <a:xfrm>
                <a:off x="7402688" y="1251053"/>
                <a:ext cx="12714" cy="80038"/>
              </a:xfrm>
              <a:custGeom>
                <a:avLst/>
                <a:gdLst>
                  <a:gd name="connsiteX0" fmla="*/ 460 w 12714"/>
                  <a:gd name="connsiteY0" fmla="*/ 57 h 80038"/>
                  <a:gd name="connsiteX1" fmla="*/ 460 w 12714"/>
                  <a:gd name="connsiteY1" fmla="*/ 80096 h 80038"/>
                </a:gdLst>
                <a:ahLst/>
                <a:cxnLst>
                  <a:cxn ang="0">
                    <a:pos x="connsiteX0" y="connsiteY0"/>
                  </a:cxn>
                  <a:cxn ang="0">
                    <a:pos x="connsiteX1" y="connsiteY1"/>
                  </a:cxn>
                </a:cxnLst>
                <a:rect l="l" t="t" r="r" b="b"/>
                <a:pathLst>
                  <a:path w="12714" h="80038">
                    <a:moveTo>
                      <a:pt x="460" y="57"/>
                    </a:moveTo>
                    <a:lnTo>
                      <a:pt x="460" y="8009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21" name="Freeform 4320">
                <a:extLst>
                  <a:ext uri="{FF2B5EF4-FFF2-40B4-BE49-F238E27FC236}">
                    <a16:creationId xmlns:a16="http://schemas.microsoft.com/office/drawing/2014/main" id="{D37340F8-08A0-D6ED-F35A-43F42B827BDD}"/>
                  </a:ext>
                </a:extLst>
              </p:cNvPr>
              <p:cNvSpPr/>
              <p:nvPr/>
            </p:nvSpPr>
            <p:spPr>
              <a:xfrm>
                <a:off x="7363274" y="1290437"/>
                <a:ext cx="80100" cy="12704"/>
              </a:xfrm>
              <a:custGeom>
                <a:avLst/>
                <a:gdLst>
                  <a:gd name="connsiteX0" fmla="*/ 80561 w 80100"/>
                  <a:gd name="connsiteY0" fmla="*/ 57 h 12704"/>
                  <a:gd name="connsiteX1" fmla="*/ 460 w 80100"/>
                  <a:gd name="connsiteY1" fmla="*/ 57 h 12704"/>
                </a:gdLst>
                <a:ahLst/>
                <a:cxnLst>
                  <a:cxn ang="0">
                    <a:pos x="connsiteX0" y="connsiteY0"/>
                  </a:cxn>
                  <a:cxn ang="0">
                    <a:pos x="connsiteX1" y="connsiteY1"/>
                  </a:cxn>
                </a:cxnLst>
                <a:rect l="l" t="t" r="r" b="b"/>
                <a:pathLst>
                  <a:path w="80100" h="12704">
                    <a:moveTo>
                      <a:pt x="80561" y="57"/>
                    </a:moveTo>
                    <a:lnTo>
                      <a:pt x="460" y="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22" name="Graphic 4011">
              <a:extLst>
                <a:ext uri="{FF2B5EF4-FFF2-40B4-BE49-F238E27FC236}">
                  <a16:creationId xmlns:a16="http://schemas.microsoft.com/office/drawing/2014/main" id="{CDD607B8-B364-C4FD-91D8-E128B2B574FA}"/>
                </a:ext>
              </a:extLst>
            </p:cNvPr>
            <p:cNvGrpSpPr/>
            <p:nvPr/>
          </p:nvGrpSpPr>
          <p:grpSpPr>
            <a:xfrm>
              <a:off x="7297159" y="1196423"/>
              <a:ext cx="80100" cy="80038"/>
              <a:chOff x="7297159" y="1196423"/>
              <a:chExt cx="80100" cy="80038"/>
            </a:xfrm>
          </p:grpSpPr>
          <p:sp>
            <p:nvSpPr>
              <p:cNvPr id="4323" name="Freeform 4322">
                <a:extLst>
                  <a:ext uri="{FF2B5EF4-FFF2-40B4-BE49-F238E27FC236}">
                    <a16:creationId xmlns:a16="http://schemas.microsoft.com/office/drawing/2014/main" id="{0EC92C97-4BCD-6666-4A28-255EAB3A0D25}"/>
                  </a:ext>
                </a:extLst>
              </p:cNvPr>
              <p:cNvSpPr/>
              <p:nvPr/>
            </p:nvSpPr>
            <p:spPr>
              <a:xfrm>
                <a:off x="7336574" y="1196423"/>
                <a:ext cx="12714" cy="80038"/>
              </a:xfrm>
              <a:custGeom>
                <a:avLst/>
                <a:gdLst>
                  <a:gd name="connsiteX0" fmla="*/ 455 w 12714"/>
                  <a:gd name="connsiteY0" fmla="*/ 53 h 80038"/>
                  <a:gd name="connsiteX1" fmla="*/ 455 w 12714"/>
                  <a:gd name="connsiteY1" fmla="*/ 80092 h 80038"/>
                </a:gdLst>
                <a:ahLst/>
                <a:cxnLst>
                  <a:cxn ang="0">
                    <a:pos x="connsiteX0" y="connsiteY0"/>
                  </a:cxn>
                  <a:cxn ang="0">
                    <a:pos x="connsiteX1" y="connsiteY1"/>
                  </a:cxn>
                </a:cxnLst>
                <a:rect l="l" t="t" r="r" b="b"/>
                <a:pathLst>
                  <a:path w="12714" h="80038">
                    <a:moveTo>
                      <a:pt x="455" y="53"/>
                    </a:moveTo>
                    <a:lnTo>
                      <a:pt x="455" y="80092"/>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24" name="Freeform 4323">
                <a:extLst>
                  <a:ext uri="{FF2B5EF4-FFF2-40B4-BE49-F238E27FC236}">
                    <a16:creationId xmlns:a16="http://schemas.microsoft.com/office/drawing/2014/main" id="{071E18E8-FFD7-858D-58D6-283890EB182E}"/>
                  </a:ext>
                </a:extLst>
              </p:cNvPr>
              <p:cNvSpPr/>
              <p:nvPr/>
            </p:nvSpPr>
            <p:spPr>
              <a:xfrm>
                <a:off x="7297159" y="1235807"/>
                <a:ext cx="80100" cy="12704"/>
              </a:xfrm>
              <a:custGeom>
                <a:avLst/>
                <a:gdLst>
                  <a:gd name="connsiteX0" fmla="*/ 80556 w 80100"/>
                  <a:gd name="connsiteY0" fmla="*/ 53 h 12704"/>
                  <a:gd name="connsiteX1" fmla="*/ 455 w 80100"/>
                  <a:gd name="connsiteY1" fmla="*/ 53 h 12704"/>
                </a:gdLst>
                <a:ahLst/>
                <a:cxnLst>
                  <a:cxn ang="0">
                    <a:pos x="connsiteX0" y="connsiteY0"/>
                  </a:cxn>
                  <a:cxn ang="0">
                    <a:pos x="connsiteX1" y="connsiteY1"/>
                  </a:cxn>
                </a:cxnLst>
                <a:rect l="l" t="t" r="r" b="b"/>
                <a:pathLst>
                  <a:path w="80100" h="12704">
                    <a:moveTo>
                      <a:pt x="80556" y="53"/>
                    </a:moveTo>
                    <a:lnTo>
                      <a:pt x="455" y="5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25" name="Graphic 4011">
              <a:extLst>
                <a:ext uri="{FF2B5EF4-FFF2-40B4-BE49-F238E27FC236}">
                  <a16:creationId xmlns:a16="http://schemas.microsoft.com/office/drawing/2014/main" id="{16FF9804-54E8-F68A-7844-097D71AEE8B0}"/>
                </a:ext>
              </a:extLst>
            </p:cNvPr>
            <p:cNvGrpSpPr/>
            <p:nvPr/>
          </p:nvGrpSpPr>
          <p:grpSpPr>
            <a:xfrm>
              <a:off x="7288259" y="1196423"/>
              <a:ext cx="80100" cy="80038"/>
              <a:chOff x="7288259" y="1196423"/>
              <a:chExt cx="80100" cy="80038"/>
            </a:xfrm>
          </p:grpSpPr>
          <p:sp>
            <p:nvSpPr>
              <p:cNvPr id="4326" name="Freeform 4325">
                <a:extLst>
                  <a:ext uri="{FF2B5EF4-FFF2-40B4-BE49-F238E27FC236}">
                    <a16:creationId xmlns:a16="http://schemas.microsoft.com/office/drawing/2014/main" id="{A105AC20-8EC5-17D8-72C4-A1C5D826E756}"/>
                  </a:ext>
                </a:extLst>
              </p:cNvPr>
              <p:cNvSpPr/>
              <p:nvPr/>
            </p:nvSpPr>
            <p:spPr>
              <a:xfrm>
                <a:off x="7327674" y="1196423"/>
                <a:ext cx="12714" cy="80038"/>
              </a:xfrm>
              <a:custGeom>
                <a:avLst/>
                <a:gdLst>
                  <a:gd name="connsiteX0" fmla="*/ 454 w 12714"/>
                  <a:gd name="connsiteY0" fmla="*/ 53 h 80038"/>
                  <a:gd name="connsiteX1" fmla="*/ 454 w 12714"/>
                  <a:gd name="connsiteY1" fmla="*/ 80092 h 80038"/>
                </a:gdLst>
                <a:ahLst/>
                <a:cxnLst>
                  <a:cxn ang="0">
                    <a:pos x="connsiteX0" y="connsiteY0"/>
                  </a:cxn>
                  <a:cxn ang="0">
                    <a:pos x="connsiteX1" y="connsiteY1"/>
                  </a:cxn>
                </a:cxnLst>
                <a:rect l="l" t="t" r="r" b="b"/>
                <a:pathLst>
                  <a:path w="12714" h="80038">
                    <a:moveTo>
                      <a:pt x="454" y="53"/>
                    </a:moveTo>
                    <a:lnTo>
                      <a:pt x="454" y="80092"/>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27" name="Freeform 4326">
                <a:extLst>
                  <a:ext uri="{FF2B5EF4-FFF2-40B4-BE49-F238E27FC236}">
                    <a16:creationId xmlns:a16="http://schemas.microsoft.com/office/drawing/2014/main" id="{17C0C126-29C5-3EC6-3F68-F3A36A35846C}"/>
                  </a:ext>
                </a:extLst>
              </p:cNvPr>
              <p:cNvSpPr/>
              <p:nvPr/>
            </p:nvSpPr>
            <p:spPr>
              <a:xfrm>
                <a:off x="7288259" y="1235807"/>
                <a:ext cx="80100" cy="12704"/>
              </a:xfrm>
              <a:custGeom>
                <a:avLst/>
                <a:gdLst>
                  <a:gd name="connsiteX0" fmla="*/ 80555 w 80100"/>
                  <a:gd name="connsiteY0" fmla="*/ 53 h 12704"/>
                  <a:gd name="connsiteX1" fmla="*/ 454 w 80100"/>
                  <a:gd name="connsiteY1" fmla="*/ 53 h 12704"/>
                </a:gdLst>
                <a:ahLst/>
                <a:cxnLst>
                  <a:cxn ang="0">
                    <a:pos x="connsiteX0" y="connsiteY0"/>
                  </a:cxn>
                  <a:cxn ang="0">
                    <a:pos x="connsiteX1" y="connsiteY1"/>
                  </a:cxn>
                </a:cxnLst>
                <a:rect l="l" t="t" r="r" b="b"/>
                <a:pathLst>
                  <a:path w="80100" h="12704">
                    <a:moveTo>
                      <a:pt x="80555" y="53"/>
                    </a:moveTo>
                    <a:lnTo>
                      <a:pt x="454" y="5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28" name="Graphic 4011">
              <a:extLst>
                <a:ext uri="{FF2B5EF4-FFF2-40B4-BE49-F238E27FC236}">
                  <a16:creationId xmlns:a16="http://schemas.microsoft.com/office/drawing/2014/main" id="{DBC37986-06CE-7042-C51A-6FDE4855E825}"/>
                </a:ext>
              </a:extLst>
            </p:cNvPr>
            <p:cNvGrpSpPr/>
            <p:nvPr/>
          </p:nvGrpSpPr>
          <p:grpSpPr>
            <a:xfrm>
              <a:off x="7275545" y="1196423"/>
              <a:ext cx="80100" cy="80038"/>
              <a:chOff x="7275545" y="1196423"/>
              <a:chExt cx="80100" cy="80038"/>
            </a:xfrm>
          </p:grpSpPr>
          <p:sp>
            <p:nvSpPr>
              <p:cNvPr id="4329" name="Freeform 4328">
                <a:extLst>
                  <a:ext uri="{FF2B5EF4-FFF2-40B4-BE49-F238E27FC236}">
                    <a16:creationId xmlns:a16="http://schemas.microsoft.com/office/drawing/2014/main" id="{552AB0DD-890B-564A-5C22-8F647CD227A4}"/>
                  </a:ext>
                </a:extLst>
              </p:cNvPr>
              <p:cNvSpPr/>
              <p:nvPr/>
            </p:nvSpPr>
            <p:spPr>
              <a:xfrm>
                <a:off x="7314959" y="1196423"/>
                <a:ext cx="12714" cy="80038"/>
              </a:xfrm>
              <a:custGeom>
                <a:avLst/>
                <a:gdLst>
                  <a:gd name="connsiteX0" fmla="*/ 453 w 12714"/>
                  <a:gd name="connsiteY0" fmla="*/ 53 h 80038"/>
                  <a:gd name="connsiteX1" fmla="*/ 453 w 12714"/>
                  <a:gd name="connsiteY1" fmla="*/ 80092 h 80038"/>
                </a:gdLst>
                <a:ahLst/>
                <a:cxnLst>
                  <a:cxn ang="0">
                    <a:pos x="connsiteX0" y="connsiteY0"/>
                  </a:cxn>
                  <a:cxn ang="0">
                    <a:pos x="connsiteX1" y="connsiteY1"/>
                  </a:cxn>
                </a:cxnLst>
                <a:rect l="l" t="t" r="r" b="b"/>
                <a:pathLst>
                  <a:path w="12714" h="80038">
                    <a:moveTo>
                      <a:pt x="453" y="53"/>
                    </a:moveTo>
                    <a:lnTo>
                      <a:pt x="453" y="80092"/>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30" name="Freeform 4329">
                <a:extLst>
                  <a:ext uri="{FF2B5EF4-FFF2-40B4-BE49-F238E27FC236}">
                    <a16:creationId xmlns:a16="http://schemas.microsoft.com/office/drawing/2014/main" id="{91C29138-17E1-4276-CCAC-2DCACBC67356}"/>
                  </a:ext>
                </a:extLst>
              </p:cNvPr>
              <p:cNvSpPr/>
              <p:nvPr/>
            </p:nvSpPr>
            <p:spPr>
              <a:xfrm>
                <a:off x="7275545" y="1235807"/>
                <a:ext cx="80100" cy="12704"/>
              </a:xfrm>
              <a:custGeom>
                <a:avLst/>
                <a:gdLst>
                  <a:gd name="connsiteX0" fmla="*/ 80554 w 80100"/>
                  <a:gd name="connsiteY0" fmla="*/ 53 h 12704"/>
                  <a:gd name="connsiteX1" fmla="*/ 453 w 80100"/>
                  <a:gd name="connsiteY1" fmla="*/ 53 h 12704"/>
                </a:gdLst>
                <a:ahLst/>
                <a:cxnLst>
                  <a:cxn ang="0">
                    <a:pos x="connsiteX0" y="connsiteY0"/>
                  </a:cxn>
                  <a:cxn ang="0">
                    <a:pos x="connsiteX1" y="connsiteY1"/>
                  </a:cxn>
                </a:cxnLst>
                <a:rect l="l" t="t" r="r" b="b"/>
                <a:pathLst>
                  <a:path w="80100" h="12704">
                    <a:moveTo>
                      <a:pt x="80554" y="53"/>
                    </a:moveTo>
                    <a:lnTo>
                      <a:pt x="453" y="5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31" name="Graphic 4011">
              <a:extLst>
                <a:ext uri="{FF2B5EF4-FFF2-40B4-BE49-F238E27FC236}">
                  <a16:creationId xmlns:a16="http://schemas.microsoft.com/office/drawing/2014/main" id="{497C457F-3283-C09D-E584-01EAED0D362F}"/>
                </a:ext>
              </a:extLst>
            </p:cNvPr>
            <p:cNvGrpSpPr/>
            <p:nvPr/>
          </p:nvGrpSpPr>
          <p:grpSpPr>
            <a:xfrm>
              <a:off x="7264102" y="1196423"/>
              <a:ext cx="80100" cy="80038"/>
              <a:chOff x="7264102" y="1196423"/>
              <a:chExt cx="80100" cy="80038"/>
            </a:xfrm>
          </p:grpSpPr>
          <p:sp>
            <p:nvSpPr>
              <p:cNvPr id="4332" name="Freeform 4331">
                <a:extLst>
                  <a:ext uri="{FF2B5EF4-FFF2-40B4-BE49-F238E27FC236}">
                    <a16:creationId xmlns:a16="http://schemas.microsoft.com/office/drawing/2014/main" id="{7D73B08A-D73C-8B69-9FC3-942009959611}"/>
                  </a:ext>
                </a:extLst>
              </p:cNvPr>
              <p:cNvSpPr/>
              <p:nvPr/>
            </p:nvSpPr>
            <p:spPr>
              <a:xfrm>
                <a:off x="7303516" y="1196423"/>
                <a:ext cx="12714" cy="80038"/>
              </a:xfrm>
              <a:custGeom>
                <a:avLst/>
                <a:gdLst>
                  <a:gd name="connsiteX0" fmla="*/ 452 w 12714"/>
                  <a:gd name="connsiteY0" fmla="*/ 53 h 80038"/>
                  <a:gd name="connsiteX1" fmla="*/ 452 w 12714"/>
                  <a:gd name="connsiteY1" fmla="*/ 80092 h 80038"/>
                </a:gdLst>
                <a:ahLst/>
                <a:cxnLst>
                  <a:cxn ang="0">
                    <a:pos x="connsiteX0" y="connsiteY0"/>
                  </a:cxn>
                  <a:cxn ang="0">
                    <a:pos x="connsiteX1" y="connsiteY1"/>
                  </a:cxn>
                </a:cxnLst>
                <a:rect l="l" t="t" r="r" b="b"/>
                <a:pathLst>
                  <a:path w="12714" h="80038">
                    <a:moveTo>
                      <a:pt x="452" y="53"/>
                    </a:moveTo>
                    <a:lnTo>
                      <a:pt x="452" y="80092"/>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33" name="Freeform 4332">
                <a:extLst>
                  <a:ext uri="{FF2B5EF4-FFF2-40B4-BE49-F238E27FC236}">
                    <a16:creationId xmlns:a16="http://schemas.microsoft.com/office/drawing/2014/main" id="{0B1F4FE2-5E1E-565F-32EB-DC601BC2BA1F}"/>
                  </a:ext>
                </a:extLst>
              </p:cNvPr>
              <p:cNvSpPr/>
              <p:nvPr/>
            </p:nvSpPr>
            <p:spPr>
              <a:xfrm>
                <a:off x="7264102" y="1235807"/>
                <a:ext cx="80100" cy="12704"/>
              </a:xfrm>
              <a:custGeom>
                <a:avLst/>
                <a:gdLst>
                  <a:gd name="connsiteX0" fmla="*/ 80553 w 80100"/>
                  <a:gd name="connsiteY0" fmla="*/ 53 h 12704"/>
                  <a:gd name="connsiteX1" fmla="*/ 452 w 80100"/>
                  <a:gd name="connsiteY1" fmla="*/ 53 h 12704"/>
                </a:gdLst>
                <a:ahLst/>
                <a:cxnLst>
                  <a:cxn ang="0">
                    <a:pos x="connsiteX0" y="connsiteY0"/>
                  </a:cxn>
                  <a:cxn ang="0">
                    <a:pos x="connsiteX1" y="connsiteY1"/>
                  </a:cxn>
                </a:cxnLst>
                <a:rect l="l" t="t" r="r" b="b"/>
                <a:pathLst>
                  <a:path w="80100" h="12704">
                    <a:moveTo>
                      <a:pt x="80553" y="53"/>
                    </a:moveTo>
                    <a:lnTo>
                      <a:pt x="452" y="5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34" name="Graphic 4011">
              <a:extLst>
                <a:ext uri="{FF2B5EF4-FFF2-40B4-BE49-F238E27FC236}">
                  <a16:creationId xmlns:a16="http://schemas.microsoft.com/office/drawing/2014/main" id="{1C224FD7-F1DD-F625-4766-AC92F2706570}"/>
                </a:ext>
              </a:extLst>
            </p:cNvPr>
            <p:cNvGrpSpPr/>
            <p:nvPr/>
          </p:nvGrpSpPr>
          <p:grpSpPr>
            <a:xfrm>
              <a:off x="7257744" y="1196423"/>
              <a:ext cx="80100" cy="80038"/>
              <a:chOff x="7257744" y="1196423"/>
              <a:chExt cx="80100" cy="80038"/>
            </a:xfrm>
          </p:grpSpPr>
          <p:sp>
            <p:nvSpPr>
              <p:cNvPr id="4335" name="Freeform 4334">
                <a:extLst>
                  <a:ext uri="{FF2B5EF4-FFF2-40B4-BE49-F238E27FC236}">
                    <a16:creationId xmlns:a16="http://schemas.microsoft.com/office/drawing/2014/main" id="{77AC2555-615A-0D9F-5B4D-EE63CF5460DB}"/>
                  </a:ext>
                </a:extLst>
              </p:cNvPr>
              <p:cNvSpPr/>
              <p:nvPr/>
            </p:nvSpPr>
            <p:spPr>
              <a:xfrm>
                <a:off x="7297159" y="1196423"/>
                <a:ext cx="12714" cy="80038"/>
              </a:xfrm>
              <a:custGeom>
                <a:avLst/>
                <a:gdLst>
                  <a:gd name="connsiteX0" fmla="*/ 452 w 12714"/>
                  <a:gd name="connsiteY0" fmla="*/ 53 h 80038"/>
                  <a:gd name="connsiteX1" fmla="*/ 452 w 12714"/>
                  <a:gd name="connsiteY1" fmla="*/ 80092 h 80038"/>
                </a:gdLst>
                <a:ahLst/>
                <a:cxnLst>
                  <a:cxn ang="0">
                    <a:pos x="connsiteX0" y="connsiteY0"/>
                  </a:cxn>
                  <a:cxn ang="0">
                    <a:pos x="connsiteX1" y="connsiteY1"/>
                  </a:cxn>
                </a:cxnLst>
                <a:rect l="l" t="t" r="r" b="b"/>
                <a:pathLst>
                  <a:path w="12714" h="80038">
                    <a:moveTo>
                      <a:pt x="452" y="53"/>
                    </a:moveTo>
                    <a:lnTo>
                      <a:pt x="452" y="80092"/>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36" name="Freeform 4335">
                <a:extLst>
                  <a:ext uri="{FF2B5EF4-FFF2-40B4-BE49-F238E27FC236}">
                    <a16:creationId xmlns:a16="http://schemas.microsoft.com/office/drawing/2014/main" id="{94B54766-E434-BD8C-E09F-5D669B35F75F}"/>
                  </a:ext>
                </a:extLst>
              </p:cNvPr>
              <p:cNvSpPr/>
              <p:nvPr/>
            </p:nvSpPr>
            <p:spPr>
              <a:xfrm>
                <a:off x="7257744" y="1235807"/>
                <a:ext cx="80100" cy="12704"/>
              </a:xfrm>
              <a:custGeom>
                <a:avLst/>
                <a:gdLst>
                  <a:gd name="connsiteX0" fmla="*/ 80553 w 80100"/>
                  <a:gd name="connsiteY0" fmla="*/ 53 h 12704"/>
                  <a:gd name="connsiteX1" fmla="*/ 452 w 80100"/>
                  <a:gd name="connsiteY1" fmla="*/ 53 h 12704"/>
                </a:gdLst>
                <a:ahLst/>
                <a:cxnLst>
                  <a:cxn ang="0">
                    <a:pos x="connsiteX0" y="connsiteY0"/>
                  </a:cxn>
                  <a:cxn ang="0">
                    <a:pos x="connsiteX1" y="connsiteY1"/>
                  </a:cxn>
                </a:cxnLst>
                <a:rect l="l" t="t" r="r" b="b"/>
                <a:pathLst>
                  <a:path w="80100" h="12704">
                    <a:moveTo>
                      <a:pt x="80553" y="53"/>
                    </a:moveTo>
                    <a:lnTo>
                      <a:pt x="452" y="5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37" name="Graphic 4011">
              <a:extLst>
                <a:ext uri="{FF2B5EF4-FFF2-40B4-BE49-F238E27FC236}">
                  <a16:creationId xmlns:a16="http://schemas.microsoft.com/office/drawing/2014/main" id="{38BF58E3-1C6B-C3BF-C22C-7562AADFB7BA}"/>
                </a:ext>
              </a:extLst>
            </p:cNvPr>
            <p:cNvGrpSpPr/>
            <p:nvPr/>
          </p:nvGrpSpPr>
          <p:grpSpPr>
            <a:xfrm>
              <a:off x="7255202" y="1145605"/>
              <a:ext cx="80100" cy="80038"/>
              <a:chOff x="7255202" y="1145605"/>
              <a:chExt cx="80100" cy="80038"/>
            </a:xfrm>
          </p:grpSpPr>
          <p:sp>
            <p:nvSpPr>
              <p:cNvPr id="4338" name="Freeform 4337">
                <a:extLst>
                  <a:ext uri="{FF2B5EF4-FFF2-40B4-BE49-F238E27FC236}">
                    <a16:creationId xmlns:a16="http://schemas.microsoft.com/office/drawing/2014/main" id="{C2009F77-1B79-AD57-E71A-4720E8D8B04C}"/>
                  </a:ext>
                </a:extLst>
              </p:cNvPr>
              <p:cNvSpPr/>
              <p:nvPr/>
            </p:nvSpPr>
            <p:spPr>
              <a:xfrm>
                <a:off x="7294616" y="1145605"/>
                <a:ext cx="12714" cy="80038"/>
              </a:xfrm>
              <a:custGeom>
                <a:avLst/>
                <a:gdLst>
                  <a:gd name="connsiteX0" fmla="*/ 452 w 12714"/>
                  <a:gd name="connsiteY0" fmla="*/ 49 h 80038"/>
                  <a:gd name="connsiteX1" fmla="*/ 452 w 12714"/>
                  <a:gd name="connsiteY1" fmla="*/ 80088 h 80038"/>
                </a:gdLst>
                <a:ahLst/>
                <a:cxnLst>
                  <a:cxn ang="0">
                    <a:pos x="connsiteX0" y="connsiteY0"/>
                  </a:cxn>
                  <a:cxn ang="0">
                    <a:pos x="connsiteX1" y="connsiteY1"/>
                  </a:cxn>
                </a:cxnLst>
                <a:rect l="l" t="t" r="r" b="b"/>
                <a:pathLst>
                  <a:path w="12714" h="80038">
                    <a:moveTo>
                      <a:pt x="452" y="49"/>
                    </a:moveTo>
                    <a:lnTo>
                      <a:pt x="452" y="80088"/>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39" name="Freeform 4338">
                <a:extLst>
                  <a:ext uri="{FF2B5EF4-FFF2-40B4-BE49-F238E27FC236}">
                    <a16:creationId xmlns:a16="http://schemas.microsoft.com/office/drawing/2014/main" id="{02EE9772-8AFA-2FE1-3603-22E42EB5C894}"/>
                  </a:ext>
                </a:extLst>
              </p:cNvPr>
              <p:cNvSpPr/>
              <p:nvPr/>
            </p:nvSpPr>
            <p:spPr>
              <a:xfrm>
                <a:off x="7255202" y="1184989"/>
                <a:ext cx="80100" cy="12704"/>
              </a:xfrm>
              <a:custGeom>
                <a:avLst/>
                <a:gdLst>
                  <a:gd name="connsiteX0" fmla="*/ 80552 w 80100"/>
                  <a:gd name="connsiteY0" fmla="*/ 49 h 12704"/>
                  <a:gd name="connsiteX1" fmla="*/ 452 w 80100"/>
                  <a:gd name="connsiteY1" fmla="*/ 49 h 12704"/>
                </a:gdLst>
                <a:ahLst/>
                <a:cxnLst>
                  <a:cxn ang="0">
                    <a:pos x="connsiteX0" y="connsiteY0"/>
                  </a:cxn>
                  <a:cxn ang="0">
                    <a:pos x="connsiteX1" y="connsiteY1"/>
                  </a:cxn>
                </a:cxnLst>
                <a:rect l="l" t="t" r="r" b="b"/>
                <a:pathLst>
                  <a:path w="80100" h="12704">
                    <a:moveTo>
                      <a:pt x="80552" y="49"/>
                    </a:moveTo>
                    <a:lnTo>
                      <a:pt x="452" y="49"/>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40" name="Graphic 4011">
              <a:extLst>
                <a:ext uri="{FF2B5EF4-FFF2-40B4-BE49-F238E27FC236}">
                  <a16:creationId xmlns:a16="http://schemas.microsoft.com/office/drawing/2014/main" id="{E2B94556-FE2F-2676-6279-AD3DB64E9377}"/>
                </a:ext>
              </a:extLst>
            </p:cNvPr>
            <p:cNvGrpSpPr/>
            <p:nvPr/>
          </p:nvGrpSpPr>
          <p:grpSpPr>
            <a:xfrm>
              <a:off x="7210701" y="1145605"/>
              <a:ext cx="80100" cy="80038"/>
              <a:chOff x="7210701" y="1145605"/>
              <a:chExt cx="80100" cy="80038"/>
            </a:xfrm>
          </p:grpSpPr>
          <p:sp>
            <p:nvSpPr>
              <p:cNvPr id="4341" name="Freeform 4340">
                <a:extLst>
                  <a:ext uri="{FF2B5EF4-FFF2-40B4-BE49-F238E27FC236}">
                    <a16:creationId xmlns:a16="http://schemas.microsoft.com/office/drawing/2014/main" id="{055E18A6-3881-B618-7620-14E693A46748}"/>
                  </a:ext>
                </a:extLst>
              </p:cNvPr>
              <p:cNvSpPr/>
              <p:nvPr/>
            </p:nvSpPr>
            <p:spPr>
              <a:xfrm>
                <a:off x="7250116" y="1145605"/>
                <a:ext cx="12714" cy="80038"/>
              </a:xfrm>
              <a:custGeom>
                <a:avLst/>
                <a:gdLst>
                  <a:gd name="connsiteX0" fmla="*/ 448 w 12714"/>
                  <a:gd name="connsiteY0" fmla="*/ 49 h 80038"/>
                  <a:gd name="connsiteX1" fmla="*/ 448 w 12714"/>
                  <a:gd name="connsiteY1" fmla="*/ 80088 h 80038"/>
                </a:gdLst>
                <a:ahLst/>
                <a:cxnLst>
                  <a:cxn ang="0">
                    <a:pos x="connsiteX0" y="connsiteY0"/>
                  </a:cxn>
                  <a:cxn ang="0">
                    <a:pos x="connsiteX1" y="connsiteY1"/>
                  </a:cxn>
                </a:cxnLst>
                <a:rect l="l" t="t" r="r" b="b"/>
                <a:pathLst>
                  <a:path w="12714" h="80038">
                    <a:moveTo>
                      <a:pt x="448" y="49"/>
                    </a:moveTo>
                    <a:lnTo>
                      <a:pt x="448" y="80088"/>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42" name="Freeform 4341">
                <a:extLst>
                  <a:ext uri="{FF2B5EF4-FFF2-40B4-BE49-F238E27FC236}">
                    <a16:creationId xmlns:a16="http://schemas.microsoft.com/office/drawing/2014/main" id="{692C0896-D1F3-D811-C498-F206169A8755}"/>
                  </a:ext>
                </a:extLst>
              </p:cNvPr>
              <p:cNvSpPr/>
              <p:nvPr/>
            </p:nvSpPr>
            <p:spPr>
              <a:xfrm>
                <a:off x="7210701" y="1184989"/>
                <a:ext cx="80100" cy="12704"/>
              </a:xfrm>
              <a:custGeom>
                <a:avLst/>
                <a:gdLst>
                  <a:gd name="connsiteX0" fmla="*/ 80549 w 80100"/>
                  <a:gd name="connsiteY0" fmla="*/ 49 h 12704"/>
                  <a:gd name="connsiteX1" fmla="*/ 448 w 80100"/>
                  <a:gd name="connsiteY1" fmla="*/ 49 h 12704"/>
                </a:gdLst>
                <a:ahLst/>
                <a:cxnLst>
                  <a:cxn ang="0">
                    <a:pos x="connsiteX0" y="connsiteY0"/>
                  </a:cxn>
                  <a:cxn ang="0">
                    <a:pos x="connsiteX1" y="connsiteY1"/>
                  </a:cxn>
                </a:cxnLst>
                <a:rect l="l" t="t" r="r" b="b"/>
                <a:pathLst>
                  <a:path w="80100" h="12704">
                    <a:moveTo>
                      <a:pt x="80549" y="49"/>
                    </a:moveTo>
                    <a:lnTo>
                      <a:pt x="448" y="49"/>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43" name="Graphic 4011">
              <a:extLst>
                <a:ext uri="{FF2B5EF4-FFF2-40B4-BE49-F238E27FC236}">
                  <a16:creationId xmlns:a16="http://schemas.microsoft.com/office/drawing/2014/main" id="{58F56F02-E87A-B645-E4C8-1CD9DC99326A}"/>
                </a:ext>
              </a:extLst>
            </p:cNvPr>
            <p:cNvGrpSpPr/>
            <p:nvPr/>
          </p:nvGrpSpPr>
          <p:grpSpPr>
            <a:xfrm>
              <a:off x="7105172" y="1108761"/>
              <a:ext cx="80100" cy="80038"/>
              <a:chOff x="7105172" y="1108761"/>
              <a:chExt cx="80100" cy="80038"/>
            </a:xfrm>
          </p:grpSpPr>
          <p:sp>
            <p:nvSpPr>
              <p:cNvPr id="4344" name="Freeform 4343">
                <a:extLst>
                  <a:ext uri="{FF2B5EF4-FFF2-40B4-BE49-F238E27FC236}">
                    <a16:creationId xmlns:a16="http://schemas.microsoft.com/office/drawing/2014/main" id="{5AC6763F-1B88-C875-3B4B-BE2A3EB95C81}"/>
                  </a:ext>
                </a:extLst>
              </p:cNvPr>
              <p:cNvSpPr/>
              <p:nvPr/>
            </p:nvSpPr>
            <p:spPr>
              <a:xfrm>
                <a:off x="7144586" y="1108761"/>
                <a:ext cx="12714" cy="80038"/>
              </a:xfrm>
              <a:custGeom>
                <a:avLst/>
                <a:gdLst>
                  <a:gd name="connsiteX0" fmla="*/ 440 w 12714"/>
                  <a:gd name="connsiteY0" fmla="*/ 46 h 80038"/>
                  <a:gd name="connsiteX1" fmla="*/ 440 w 12714"/>
                  <a:gd name="connsiteY1" fmla="*/ 80085 h 80038"/>
                </a:gdLst>
                <a:ahLst/>
                <a:cxnLst>
                  <a:cxn ang="0">
                    <a:pos x="connsiteX0" y="connsiteY0"/>
                  </a:cxn>
                  <a:cxn ang="0">
                    <a:pos x="connsiteX1" y="connsiteY1"/>
                  </a:cxn>
                </a:cxnLst>
                <a:rect l="l" t="t" r="r" b="b"/>
                <a:pathLst>
                  <a:path w="12714" h="80038">
                    <a:moveTo>
                      <a:pt x="440" y="46"/>
                    </a:moveTo>
                    <a:lnTo>
                      <a:pt x="440" y="80085"/>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45" name="Freeform 4344">
                <a:extLst>
                  <a:ext uri="{FF2B5EF4-FFF2-40B4-BE49-F238E27FC236}">
                    <a16:creationId xmlns:a16="http://schemas.microsoft.com/office/drawing/2014/main" id="{78362D37-CA68-98D7-6F5F-7031C8BA7C3A}"/>
                  </a:ext>
                </a:extLst>
              </p:cNvPr>
              <p:cNvSpPr/>
              <p:nvPr/>
            </p:nvSpPr>
            <p:spPr>
              <a:xfrm>
                <a:off x="7105172" y="1148146"/>
                <a:ext cx="80100" cy="12704"/>
              </a:xfrm>
              <a:custGeom>
                <a:avLst/>
                <a:gdLst>
                  <a:gd name="connsiteX0" fmla="*/ 80541 w 80100"/>
                  <a:gd name="connsiteY0" fmla="*/ 46 h 12704"/>
                  <a:gd name="connsiteX1" fmla="*/ 440 w 80100"/>
                  <a:gd name="connsiteY1" fmla="*/ 46 h 12704"/>
                </a:gdLst>
                <a:ahLst/>
                <a:cxnLst>
                  <a:cxn ang="0">
                    <a:pos x="connsiteX0" y="connsiteY0"/>
                  </a:cxn>
                  <a:cxn ang="0">
                    <a:pos x="connsiteX1" y="connsiteY1"/>
                  </a:cxn>
                </a:cxnLst>
                <a:rect l="l" t="t" r="r" b="b"/>
                <a:pathLst>
                  <a:path w="80100" h="12704">
                    <a:moveTo>
                      <a:pt x="80541" y="46"/>
                    </a:moveTo>
                    <a:lnTo>
                      <a:pt x="440" y="4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46" name="Graphic 4011">
              <a:extLst>
                <a:ext uri="{FF2B5EF4-FFF2-40B4-BE49-F238E27FC236}">
                  <a16:creationId xmlns:a16="http://schemas.microsoft.com/office/drawing/2014/main" id="{FA96FED5-77AA-57E9-1253-FBC2136A84FC}"/>
                </a:ext>
              </a:extLst>
            </p:cNvPr>
            <p:cNvGrpSpPr/>
            <p:nvPr/>
          </p:nvGrpSpPr>
          <p:grpSpPr>
            <a:xfrm>
              <a:off x="7086100" y="1108761"/>
              <a:ext cx="80100" cy="80038"/>
              <a:chOff x="7086100" y="1108761"/>
              <a:chExt cx="80100" cy="80038"/>
            </a:xfrm>
          </p:grpSpPr>
          <p:sp>
            <p:nvSpPr>
              <p:cNvPr id="4347" name="Freeform 4346">
                <a:extLst>
                  <a:ext uri="{FF2B5EF4-FFF2-40B4-BE49-F238E27FC236}">
                    <a16:creationId xmlns:a16="http://schemas.microsoft.com/office/drawing/2014/main" id="{BFCF694A-1115-0302-D311-B134BD53584F}"/>
                  </a:ext>
                </a:extLst>
              </p:cNvPr>
              <p:cNvSpPr/>
              <p:nvPr/>
            </p:nvSpPr>
            <p:spPr>
              <a:xfrm>
                <a:off x="7125515" y="1108761"/>
                <a:ext cx="12714" cy="80038"/>
              </a:xfrm>
              <a:custGeom>
                <a:avLst/>
                <a:gdLst>
                  <a:gd name="connsiteX0" fmla="*/ 438 w 12714"/>
                  <a:gd name="connsiteY0" fmla="*/ 46 h 80038"/>
                  <a:gd name="connsiteX1" fmla="*/ 438 w 12714"/>
                  <a:gd name="connsiteY1" fmla="*/ 80085 h 80038"/>
                </a:gdLst>
                <a:ahLst/>
                <a:cxnLst>
                  <a:cxn ang="0">
                    <a:pos x="connsiteX0" y="connsiteY0"/>
                  </a:cxn>
                  <a:cxn ang="0">
                    <a:pos x="connsiteX1" y="connsiteY1"/>
                  </a:cxn>
                </a:cxnLst>
                <a:rect l="l" t="t" r="r" b="b"/>
                <a:pathLst>
                  <a:path w="12714" h="80038">
                    <a:moveTo>
                      <a:pt x="438" y="46"/>
                    </a:moveTo>
                    <a:lnTo>
                      <a:pt x="438" y="80085"/>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48" name="Freeform 4347">
                <a:extLst>
                  <a:ext uri="{FF2B5EF4-FFF2-40B4-BE49-F238E27FC236}">
                    <a16:creationId xmlns:a16="http://schemas.microsoft.com/office/drawing/2014/main" id="{D7521338-8F53-C696-30A8-879885EEB146}"/>
                  </a:ext>
                </a:extLst>
              </p:cNvPr>
              <p:cNvSpPr/>
              <p:nvPr/>
            </p:nvSpPr>
            <p:spPr>
              <a:xfrm>
                <a:off x="7086100" y="1148146"/>
                <a:ext cx="80100" cy="12704"/>
              </a:xfrm>
              <a:custGeom>
                <a:avLst/>
                <a:gdLst>
                  <a:gd name="connsiteX0" fmla="*/ 80539 w 80100"/>
                  <a:gd name="connsiteY0" fmla="*/ 46 h 12704"/>
                  <a:gd name="connsiteX1" fmla="*/ 438 w 80100"/>
                  <a:gd name="connsiteY1" fmla="*/ 46 h 12704"/>
                </a:gdLst>
                <a:ahLst/>
                <a:cxnLst>
                  <a:cxn ang="0">
                    <a:pos x="connsiteX0" y="connsiteY0"/>
                  </a:cxn>
                  <a:cxn ang="0">
                    <a:pos x="connsiteX1" y="connsiteY1"/>
                  </a:cxn>
                </a:cxnLst>
                <a:rect l="l" t="t" r="r" b="b"/>
                <a:pathLst>
                  <a:path w="80100" h="12704">
                    <a:moveTo>
                      <a:pt x="80539" y="46"/>
                    </a:moveTo>
                    <a:lnTo>
                      <a:pt x="438" y="4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49" name="Graphic 4011">
              <a:extLst>
                <a:ext uri="{FF2B5EF4-FFF2-40B4-BE49-F238E27FC236}">
                  <a16:creationId xmlns:a16="http://schemas.microsoft.com/office/drawing/2014/main" id="{67E994EA-F99F-DD01-9980-33B299208874}"/>
                </a:ext>
              </a:extLst>
            </p:cNvPr>
            <p:cNvGrpSpPr/>
            <p:nvPr/>
          </p:nvGrpSpPr>
          <p:grpSpPr>
            <a:xfrm>
              <a:off x="7078472" y="1108761"/>
              <a:ext cx="80100" cy="80038"/>
              <a:chOff x="7078472" y="1108761"/>
              <a:chExt cx="80100" cy="80038"/>
            </a:xfrm>
          </p:grpSpPr>
          <p:sp>
            <p:nvSpPr>
              <p:cNvPr id="4350" name="Freeform 4349">
                <a:extLst>
                  <a:ext uri="{FF2B5EF4-FFF2-40B4-BE49-F238E27FC236}">
                    <a16:creationId xmlns:a16="http://schemas.microsoft.com/office/drawing/2014/main" id="{A57377D6-04CA-5319-D37D-09D035E1A9ED}"/>
                  </a:ext>
                </a:extLst>
              </p:cNvPr>
              <p:cNvSpPr/>
              <p:nvPr/>
            </p:nvSpPr>
            <p:spPr>
              <a:xfrm>
                <a:off x="7117886" y="1108761"/>
                <a:ext cx="12714" cy="80038"/>
              </a:xfrm>
              <a:custGeom>
                <a:avLst/>
                <a:gdLst>
                  <a:gd name="connsiteX0" fmla="*/ 438 w 12714"/>
                  <a:gd name="connsiteY0" fmla="*/ 46 h 80038"/>
                  <a:gd name="connsiteX1" fmla="*/ 438 w 12714"/>
                  <a:gd name="connsiteY1" fmla="*/ 80085 h 80038"/>
                </a:gdLst>
                <a:ahLst/>
                <a:cxnLst>
                  <a:cxn ang="0">
                    <a:pos x="connsiteX0" y="connsiteY0"/>
                  </a:cxn>
                  <a:cxn ang="0">
                    <a:pos x="connsiteX1" y="connsiteY1"/>
                  </a:cxn>
                </a:cxnLst>
                <a:rect l="l" t="t" r="r" b="b"/>
                <a:pathLst>
                  <a:path w="12714" h="80038">
                    <a:moveTo>
                      <a:pt x="438" y="46"/>
                    </a:moveTo>
                    <a:lnTo>
                      <a:pt x="438" y="80085"/>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51" name="Freeform 4350">
                <a:extLst>
                  <a:ext uri="{FF2B5EF4-FFF2-40B4-BE49-F238E27FC236}">
                    <a16:creationId xmlns:a16="http://schemas.microsoft.com/office/drawing/2014/main" id="{55F4BB98-EB92-CCF8-90BC-821AFE99A443}"/>
                  </a:ext>
                </a:extLst>
              </p:cNvPr>
              <p:cNvSpPr/>
              <p:nvPr/>
            </p:nvSpPr>
            <p:spPr>
              <a:xfrm>
                <a:off x="7078472" y="1148146"/>
                <a:ext cx="80100" cy="12704"/>
              </a:xfrm>
              <a:custGeom>
                <a:avLst/>
                <a:gdLst>
                  <a:gd name="connsiteX0" fmla="*/ 80538 w 80100"/>
                  <a:gd name="connsiteY0" fmla="*/ 46 h 12704"/>
                  <a:gd name="connsiteX1" fmla="*/ 438 w 80100"/>
                  <a:gd name="connsiteY1" fmla="*/ 46 h 12704"/>
                </a:gdLst>
                <a:ahLst/>
                <a:cxnLst>
                  <a:cxn ang="0">
                    <a:pos x="connsiteX0" y="connsiteY0"/>
                  </a:cxn>
                  <a:cxn ang="0">
                    <a:pos x="connsiteX1" y="connsiteY1"/>
                  </a:cxn>
                </a:cxnLst>
                <a:rect l="l" t="t" r="r" b="b"/>
                <a:pathLst>
                  <a:path w="80100" h="12704">
                    <a:moveTo>
                      <a:pt x="80538" y="46"/>
                    </a:moveTo>
                    <a:lnTo>
                      <a:pt x="438" y="4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52" name="Graphic 4011">
              <a:extLst>
                <a:ext uri="{FF2B5EF4-FFF2-40B4-BE49-F238E27FC236}">
                  <a16:creationId xmlns:a16="http://schemas.microsoft.com/office/drawing/2014/main" id="{A694CFA5-0CB5-57CF-E68C-3003B8049F0C}"/>
                </a:ext>
              </a:extLst>
            </p:cNvPr>
            <p:cNvGrpSpPr/>
            <p:nvPr/>
          </p:nvGrpSpPr>
          <p:grpSpPr>
            <a:xfrm>
              <a:off x="7070843" y="1108761"/>
              <a:ext cx="80100" cy="80038"/>
              <a:chOff x="7070843" y="1108761"/>
              <a:chExt cx="80100" cy="80038"/>
            </a:xfrm>
          </p:grpSpPr>
          <p:sp>
            <p:nvSpPr>
              <p:cNvPr id="4353" name="Freeform 4352">
                <a:extLst>
                  <a:ext uri="{FF2B5EF4-FFF2-40B4-BE49-F238E27FC236}">
                    <a16:creationId xmlns:a16="http://schemas.microsoft.com/office/drawing/2014/main" id="{4B63ACCB-3457-FDF1-0528-D00F0E71F50F}"/>
                  </a:ext>
                </a:extLst>
              </p:cNvPr>
              <p:cNvSpPr/>
              <p:nvPr/>
            </p:nvSpPr>
            <p:spPr>
              <a:xfrm>
                <a:off x="7110258" y="1108761"/>
                <a:ext cx="12714" cy="80038"/>
              </a:xfrm>
              <a:custGeom>
                <a:avLst/>
                <a:gdLst>
                  <a:gd name="connsiteX0" fmla="*/ 437 w 12714"/>
                  <a:gd name="connsiteY0" fmla="*/ 46 h 80038"/>
                  <a:gd name="connsiteX1" fmla="*/ 437 w 12714"/>
                  <a:gd name="connsiteY1" fmla="*/ 80085 h 80038"/>
                </a:gdLst>
                <a:ahLst/>
                <a:cxnLst>
                  <a:cxn ang="0">
                    <a:pos x="connsiteX0" y="connsiteY0"/>
                  </a:cxn>
                  <a:cxn ang="0">
                    <a:pos x="connsiteX1" y="connsiteY1"/>
                  </a:cxn>
                </a:cxnLst>
                <a:rect l="l" t="t" r="r" b="b"/>
                <a:pathLst>
                  <a:path w="12714" h="80038">
                    <a:moveTo>
                      <a:pt x="437" y="46"/>
                    </a:moveTo>
                    <a:lnTo>
                      <a:pt x="437" y="80085"/>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54" name="Freeform 4353">
                <a:extLst>
                  <a:ext uri="{FF2B5EF4-FFF2-40B4-BE49-F238E27FC236}">
                    <a16:creationId xmlns:a16="http://schemas.microsoft.com/office/drawing/2014/main" id="{7ECE2A77-1DEF-8A20-1D94-AB03C444247E}"/>
                  </a:ext>
                </a:extLst>
              </p:cNvPr>
              <p:cNvSpPr/>
              <p:nvPr/>
            </p:nvSpPr>
            <p:spPr>
              <a:xfrm>
                <a:off x="7070843" y="1148146"/>
                <a:ext cx="80100" cy="12704"/>
              </a:xfrm>
              <a:custGeom>
                <a:avLst/>
                <a:gdLst>
                  <a:gd name="connsiteX0" fmla="*/ 80538 w 80100"/>
                  <a:gd name="connsiteY0" fmla="*/ 46 h 12704"/>
                  <a:gd name="connsiteX1" fmla="*/ 437 w 80100"/>
                  <a:gd name="connsiteY1" fmla="*/ 46 h 12704"/>
                </a:gdLst>
                <a:ahLst/>
                <a:cxnLst>
                  <a:cxn ang="0">
                    <a:pos x="connsiteX0" y="connsiteY0"/>
                  </a:cxn>
                  <a:cxn ang="0">
                    <a:pos x="connsiteX1" y="connsiteY1"/>
                  </a:cxn>
                </a:cxnLst>
                <a:rect l="l" t="t" r="r" b="b"/>
                <a:pathLst>
                  <a:path w="80100" h="12704">
                    <a:moveTo>
                      <a:pt x="80538" y="46"/>
                    </a:moveTo>
                    <a:lnTo>
                      <a:pt x="437" y="4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55" name="Graphic 4011">
              <a:extLst>
                <a:ext uri="{FF2B5EF4-FFF2-40B4-BE49-F238E27FC236}">
                  <a16:creationId xmlns:a16="http://schemas.microsoft.com/office/drawing/2014/main" id="{D36EB5D5-C6BA-ACF2-D9F3-4A70C99D1193}"/>
                </a:ext>
              </a:extLst>
            </p:cNvPr>
            <p:cNvGrpSpPr/>
            <p:nvPr/>
          </p:nvGrpSpPr>
          <p:grpSpPr>
            <a:xfrm>
              <a:off x="7061943" y="1108761"/>
              <a:ext cx="80100" cy="80038"/>
              <a:chOff x="7061943" y="1108761"/>
              <a:chExt cx="80100" cy="80038"/>
            </a:xfrm>
          </p:grpSpPr>
          <p:sp>
            <p:nvSpPr>
              <p:cNvPr id="4356" name="Freeform 4355">
                <a:extLst>
                  <a:ext uri="{FF2B5EF4-FFF2-40B4-BE49-F238E27FC236}">
                    <a16:creationId xmlns:a16="http://schemas.microsoft.com/office/drawing/2014/main" id="{54CD1CB7-26B0-6B72-7446-7363A4625F61}"/>
                  </a:ext>
                </a:extLst>
              </p:cNvPr>
              <p:cNvSpPr/>
              <p:nvPr/>
            </p:nvSpPr>
            <p:spPr>
              <a:xfrm>
                <a:off x="7101358" y="1108761"/>
                <a:ext cx="12714" cy="80038"/>
              </a:xfrm>
              <a:custGeom>
                <a:avLst/>
                <a:gdLst>
                  <a:gd name="connsiteX0" fmla="*/ 436 w 12714"/>
                  <a:gd name="connsiteY0" fmla="*/ 46 h 80038"/>
                  <a:gd name="connsiteX1" fmla="*/ 436 w 12714"/>
                  <a:gd name="connsiteY1" fmla="*/ 80085 h 80038"/>
                </a:gdLst>
                <a:ahLst/>
                <a:cxnLst>
                  <a:cxn ang="0">
                    <a:pos x="connsiteX0" y="connsiteY0"/>
                  </a:cxn>
                  <a:cxn ang="0">
                    <a:pos x="connsiteX1" y="connsiteY1"/>
                  </a:cxn>
                </a:cxnLst>
                <a:rect l="l" t="t" r="r" b="b"/>
                <a:pathLst>
                  <a:path w="12714" h="80038">
                    <a:moveTo>
                      <a:pt x="436" y="46"/>
                    </a:moveTo>
                    <a:lnTo>
                      <a:pt x="436" y="80085"/>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57" name="Freeform 4356">
                <a:extLst>
                  <a:ext uri="{FF2B5EF4-FFF2-40B4-BE49-F238E27FC236}">
                    <a16:creationId xmlns:a16="http://schemas.microsoft.com/office/drawing/2014/main" id="{D455CB28-78DC-3423-E32D-955B8595EC05}"/>
                  </a:ext>
                </a:extLst>
              </p:cNvPr>
              <p:cNvSpPr/>
              <p:nvPr/>
            </p:nvSpPr>
            <p:spPr>
              <a:xfrm>
                <a:off x="7061943" y="1148146"/>
                <a:ext cx="80100" cy="12704"/>
              </a:xfrm>
              <a:custGeom>
                <a:avLst/>
                <a:gdLst>
                  <a:gd name="connsiteX0" fmla="*/ 80537 w 80100"/>
                  <a:gd name="connsiteY0" fmla="*/ 46 h 12704"/>
                  <a:gd name="connsiteX1" fmla="*/ 437 w 80100"/>
                  <a:gd name="connsiteY1" fmla="*/ 46 h 12704"/>
                </a:gdLst>
                <a:ahLst/>
                <a:cxnLst>
                  <a:cxn ang="0">
                    <a:pos x="connsiteX0" y="connsiteY0"/>
                  </a:cxn>
                  <a:cxn ang="0">
                    <a:pos x="connsiteX1" y="connsiteY1"/>
                  </a:cxn>
                </a:cxnLst>
                <a:rect l="l" t="t" r="r" b="b"/>
                <a:pathLst>
                  <a:path w="80100" h="12704">
                    <a:moveTo>
                      <a:pt x="80537" y="46"/>
                    </a:moveTo>
                    <a:lnTo>
                      <a:pt x="437" y="4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58" name="Graphic 4011">
              <a:extLst>
                <a:ext uri="{FF2B5EF4-FFF2-40B4-BE49-F238E27FC236}">
                  <a16:creationId xmlns:a16="http://schemas.microsoft.com/office/drawing/2014/main" id="{19E3B033-FF13-33E6-58F6-C2AE9B78BAB4}"/>
                </a:ext>
              </a:extLst>
            </p:cNvPr>
            <p:cNvGrpSpPr/>
            <p:nvPr/>
          </p:nvGrpSpPr>
          <p:grpSpPr>
            <a:xfrm>
              <a:off x="7028886" y="1108761"/>
              <a:ext cx="80100" cy="80038"/>
              <a:chOff x="7028886" y="1108761"/>
              <a:chExt cx="80100" cy="80038"/>
            </a:xfrm>
          </p:grpSpPr>
          <p:sp>
            <p:nvSpPr>
              <p:cNvPr id="4359" name="Freeform 4358">
                <a:extLst>
                  <a:ext uri="{FF2B5EF4-FFF2-40B4-BE49-F238E27FC236}">
                    <a16:creationId xmlns:a16="http://schemas.microsoft.com/office/drawing/2014/main" id="{5298753F-ECEE-3C00-800F-2C82A86B159D}"/>
                  </a:ext>
                </a:extLst>
              </p:cNvPr>
              <p:cNvSpPr/>
              <p:nvPr/>
            </p:nvSpPr>
            <p:spPr>
              <a:xfrm>
                <a:off x="7068300" y="1108761"/>
                <a:ext cx="12714" cy="80038"/>
              </a:xfrm>
              <a:custGeom>
                <a:avLst/>
                <a:gdLst>
                  <a:gd name="connsiteX0" fmla="*/ 434 w 12714"/>
                  <a:gd name="connsiteY0" fmla="*/ 46 h 80038"/>
                  <a:gd name="connsiteX1" fmla="*/ 434 w 12714"/>
                  <a:gd name="connsiteY1" fmla="*/ 80085 h 80038"/>
                </a:gdLst>
                <a:ahLst/>
                <a:cxnLst>
                  <a:cxn ang="0">
                    <a:pos x="connsiteX0" y="connsiteY0"/>
                  </a:cxn>
                  <a:cxn ang="0">
                    <a:pos x="connsiteX1" y="connsiteY1"/>
                  </a:cxn>
                </a:cxnLst>
                <a:rect l="l" t="t" r="r" b="b"/>
                <a:pathLst>
                  <a:path w="12714" h="80038">
                    <a:moveTo>
                      <a:pt x="434" y="46"/>
                    </a:moveTo>
                    <a:lnTo>
                      <a:pt x="434" y="80085"/>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60" name="Freeform 4359">
                <a:extLst>
                  <a:ext uri="{FF2B5EF4-FFF2-40B4-BE49-F238E27FC236}">
                    <a16:creationId xmlns:a16="http://schemas.microsoft.com/office/drawing/2014/main" id="{91834192-668D-F5E5-E117-41D37E8C03F1}"/>
                  </a:ext>
                </a:extLst>
              </p:cNvPr>
              <p:cNvSpPr/>
              <p:nvPr/>
            </p:nvSpPr>
            <p:spPr>
              <a:xfrm>
                <a:off x="7028886" y="1148146"/>
                <a:ext cx="80100" cy="12704"/>
              </a:xfrm>
              <a:custGeom>
                <a:avLst/>
                <a:gdLst>
                  <a:gd name="connsiteX0" fmla="*/ 80535 w 80100"/>
                  <a:gd name="connsiteY0" fmla="*/ 46 h 12704"/>
                  <a:gd name="connsiteX1" fmla="*/ 434 w 80100"/>
                  <a:gd name="connsiteY1" fmla="*/ 46 h 12704"/>
                </a:gdLst>
                <a:ahLst/>
                <a:cxnLst>
                  <a:cxn ang="0">
                    <a:pos x="connsiteX0" y="connsiteY0"/>
                  </a:cxn>
                  <a:cxn ang="0">
                    <a:pos x="connsiteX1" y="connsiteY1"/>
                  </a:cxn>
                </a:cxnLst>
                <a:rect l="l" t="t" r="r" b="b"/>
                <a:pathLst>
                  <a:path w="80100" h="12704">
                    <a:moveTo>
                      <a:pt x="80535" y="46"/>
                    </a:moveTo>
                    <a:lnTo>
                      <a:pt x="434" y="4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61" name="Graphic 4011">
              <a:extLst>
                <a:ext uri="{FF2B5EF4-FFF2-40B4-BE49-F238E27FC236}">
                  <a16:creationId xmlns:a16="http://schemas.microsoft.com/office/drawing/2014/main" id="{AC0A97BD-7F68-A516-80E4-846B909570EC}"/>
                </a:ext>
              </a:extLst>
            </p:cNvPr>
            <p:cNvGrpSpPr/>
            <p:nvPr/>
          </p:nvGrpSpPr>
          <p:grpSpPr>
            <a:xfrm>
              <a:off x="7008543" y="1108761"/>
              <a:ext cx="80100" cy="80038"/>
              <a:chOff x="7008543" y="1108761"/>
              <a:chExt cx="80100" cy="80038"/>
            </a:xfrm>
          </p:grpSpPr>
          <p:sp>
            <p:nvSpPr>
              <p:cNvPr id="4362" name="Freeform 4361">
                <a:extLst>
                  <a:ext uri="{FF2B5EF4-FFF2-40B4-BE49-F238E27FC236}">
                    <a16:creationId xmlns:a16="http://schemas.microsoft.com/office/drawing/2014/main" id="{D816DCD4-0807-FC97-865F-4B19F1BA6E6F}"/>
                  </a:ext>
                </a:extLst>
              </p:cNvPr>
              <p:cNvSpPr/>
              <p:nvPr/>
            </p:nvSpPr>
            <p:spPr>
              <a:xfrm>
                <a:off x="7047957" y="1108761"/>
                <a:ext cx="12714" cy="80038"/>
              </a:xfrm>
              <a:custGeom>
                <a:avLst/>
                <a:gdLst>
                  <a:gd name="connsiteX0" fmla="*/ 432 w 12714"/>
                  <a:gd name="connsiteY0" fmla="*/ 46 h 80038"/>
                  <a:gd name="connsiteX1" fmla="*/ 432 w 12714"/>
                  <a:gd name="connsiteY1" fmla="*/ 80085 h 80038"/>
                </a:gdLst>
                <a:ahLst/>
                <a:cxnLst>
                  <a:cxn ang="0">
                    <a:pos x="connsiteX0" y="connsiteY0"/>
                  </a:cxn>
                  <a:cxn ang="0">
                    <a:pos x="connsiteX1" y="connsiteY1"/>
                  </a:cxn>
                </a:cxnLst>
                <a:rect l="l" t="t" r="r" b="b"/>
                <a:pathLst>
                  <a:path w="12714" h="80038">
                    <a:moveTo>
                      <a:pt x="432" y="46"/>
                    </a:moveTo>
                    <a:lnTo>
                      <a:pt x="432" y="80085"/>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63" name="Freeform 4362">
                <a:extLst>
                  <a:ext uri="{FF2B5EF4-FFF2-40B4-BE49-F238E27FC236}">
                    <a16:creationId xmlns:a16="http://schemas.microsoft.com/office/drawing/2014/main" id="{2F5C2B0C-F9CB-914F-1D7E-1118AADABF24}"/>
                  </a:ext>
                </a:extLst>
              </p:cNvPr>
              <p:cNvSpPr/>
              <p:nvPr/>
            </p:nvSpPr>
            <p:spPr>
              <a:xfrm>
                <a:off x="7008543" y="1148146"/>
                <a:ext cx="80100" cy="12704"/>
              </a:xfrm>
              <a:custGeom>
                <a:avLst/>
                <a:gdLst>
                  <a:gd name="connsiteX0" fmla="*/ 80533 w 80100"/>
                  <a:gd name="connsiteY0" fmla="*/ 46 h 12704"/>
                  <a:gd name="connsiteX1" fmla="*/ 432 w 80100"/>
                  <a:gd name="connsiteY1" fmla="*/ 46 h 12704"/>
                </a:gdLst>
                <a:ahLst/>
                <a:cxnLst>
                  <a:cxn ang="0">
                    <a:pos x="connsiteX0" y="connsiteY0"/>
                  </a:cxn>
                  <a:cxn ang="0">
                    <a:pos x="connsiteX1" y="connsiteY1"/>
                  </a:cxn>
                </a:cxnLst>
                <a:rect l="l" t="t" r="r" b="b"/>
                <a:pathLst>
                  <a:path w="80100" h="12704">
                    <a:moveTo>
                      <a:pt x="80533" y="46"/>
                    </a:moveTo>
                    <a:lnTo>
                      <a:pt x="432" y="4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64" name="Graphic 4011">
              <a:extLst>
                <a:ext uri="{FF2B5EF4-FFF2-40B4-BE49-F238E27FC236}">
                  <a16:creationId xmlns:a16="http://schemas.microsoft.com/office/drawing/2014/main" id="{F3B8248A-3796-BFC4-F129-3F2420F9F302}"/>
                </a:ext>
              </a:extLst>
            </p:cNvPr>
            <p:cNvGrpSpPr/>
            <p:nvPr/>
          </p:nvGrpSpPr>
          <p:grpSpPr>
            <a:xfrm>
              <a:off x="6951328" y="1080811"/>
              <a:ext cx="80100" cy="80038"/>
              <a:chOff x="6951328" y="1080811"/>
              <a:chExt cx="80100" cy="80038"/>
            </a:xfrm>
          </p:grpSpPr>
          <p:sp>
            <p:nvSpPr>
              <p:cNvPr id="4365" name="Freeform 4364">
                <a:extLst>
                  <a:ext uri="{FF2B5EF4-FFF2-40B4-BE49-F238E27FC236}">
                    <a16:creationId xmlns:a16="http://schemas.microsoft.com/office/drawing/2014/main" id="{C904F36A-E2A4-875E-D3A3-02C4C0FAB9D0}"/>
                  </a:ext>
                </a:extLst>
              </p:cNvPr>
              <p:cNvSpPr/>
              <p:nvPr/>
            </p:nvSpPr>
            <p:spPr>
              <a:xfrm>
                <a:off x="6990742" y="1080811"/>
                <a:ext cx="12714" cy="80038"/>
              </a:xfrm>
              <a:custGeom>
                <a:avLst/>
                <a:gdLst>
                  <a:gd name="connsiteX0" fmla="*/ 428 w 12714"/>
                  <a:gd name="connsiteY0" fmla="*/ 44 h 80038"/>
                  <a:gd name="connsiteX1" fmla="*/ 428 w 12714"/>
                  <a:gd name="connsiteY1" fmla="*/ 80083 h 80038"/>
                </a:gdLst>
                <a:ahLst/>
                <a:cxnLst>
                  <a:cxn ang="0">
                    <a:pos x="connsiteX0" y="connsiteY0"/>
                  </a:cxn>
                  <a:cxn ang="0">
                    <a:pos x="connsiteX1" y="connsiteY1"/>
                  </a:cxn>
                </a:cxnLst>
                <a:rect l="l" t="t" r="r" b="b"/>
                <a:pathLst>
                  <a:path w="12714" h="80038">
                    <a:moveTo>
                      <a:pt x="428" y="44"/>
                    </a:moveTo>
                    <a:lnTo>
                      <a:pt x="428" y="8008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66" name="Freeform 4365">
                <a:extLst>
                  <a:ext uri="{FF2B5EF4-FFF2-40B4-BE49-F238E27FC236}">
                    <a16:creationId xmlns:a16="http://schemas.microsoft.com/office/drawing/2014/main" id="{14489937-8881-4051-2591-15FBE99E8398}"/>
                  </a:ext>
                </a:extLst>
              </p:cNvPr>
              <p:cNvSpPr/>
              <p:nvPr/>
            </p:nvSpPr>
            <p:spPr>
              <a:xfrm>
                <a:off x="6951328" y="1120195"/>
                <a:ext cx="80100" cy="12704"/>
              </a:xfrm>
              <a:custGeom>
                <a:avLst/>
                <a:gdLst>
                  <a:gd name="connsiteX0" fmla="*/ 80528 w 80100"/>
                  <a:gd name="connsiteY0" fmla="*/ 44 h 12704"/>
                  <a:gd name="connsiteX1" fmla="*/ 428 w 80100"/>
                  <a:gd name="connsiteY1" fmla="*/ 44 h 12704"/>
                </a:gdLst>
                <a:ahLst/>
                <a:cxnLst>
                  <a:cxn ang="0">
                    <a:pos x="connsiteX0" y="connsiteY0"/>
                  </a:cxn>
                  <a:cxn ang="0">
                    <a:pos x="connsiteX1" y="connsiteY1"/>
                  </a:cxn>
                </a:cxnLst>
                <a:rect l="l" t="t" r="r" b="b"/>
                <a:pathLst>
                  <a:path w="80100" h="12704">
                    <a:moveTo>
                      <a:pt x="80528" y="44"/>
                    </a:moveTo>
                    <a:lnTo>
                      <a:pt x="428" y="4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67" name="Graphic 4011">
              <a:extLst>
                <a:ext uri="{FF2B5EF4-FFF2-40B4-BE49-F238E27FC236}">
                  <a16:creationId xmlns:a16="http://schemas.microsoft.com/office/drawing/2014/main" id="{3885F30B-9770-3C84-D0D1-5DF4C598502D}"/>
                </a:ext>
              </a:extLst>
            </p:cNvPr>
            <p:cNvGrpSpPr/>
            <p:nvPr/>
          </p:nvGrpSpPr>
          <p:grpSpPr>
            <a:xfrm>
              <a:off x="6941156" y="1080811"/>
              <a:ext cx="80100" cy="80038"/>
              <a:chOff x="6941156" y="1080811"/>
              <a:chExt cx="80100" cy="80038"/>
            </a:xfrm>
          </p:grpSpPr>
          <p:sp>
            <p:nvSpPr>
              <p:cNvPr id="4368" name="Freeform 4367">
                <a:extLst>
                  <a:ext uri="{FF2B5EF4-FFF2-40B4-BE49-F238E27FC236}">
                    <a16:creationId xmlns:a16="http://schemas.microsoft.com/office/drawing/2014/main" id="{6C611056-324F-C396-66E0-D2C89DDCEEF4}"/>
                  </a:ext>
                </a:extLst>
              </p:cNvPr>
              <p:cNvSpPr/>
              <p:nvPr/>
            </p:nvSpPr>
            <p:spPr>
              <a:xfrm>
                <a:off x="6980571" y="1080811"/>
                <a:ext cx="12714" cy="80038"/>
              </a:xfrm>
              <a:custGeom>
                <a:avLst/>
                <a:gdLst>
                  <a:gd name="connsiteX0" fmla="*/ 427 w 12714"/>
                  <a:gd name="connsiteY0" fmla="*/ 44 h 80038"/>
                  <a:gd name="connsiteX1" fmla="*/ 427 w 12714"/>
                  <a:gd name="connsiteY1" fmla="*/ 80083 h 80038"/>
                </a:gdLst>
                <a:ahLst/>
                <a:cxnLst>
                  <a:cxn ang="0">
                    <a:pos x="connsiteX0" y="connsiteY0"/>
                  </a:cxn>
                  <a:cxn ang="0">
                    <a:pos x="connsiteX1" y="connsiteY1"/>
                  </a:cxn>
                </a:cxnLst>
                <a:rect l="l" t="t" r="r" b="b"/>
                <a:pathLst>
                  <a:path w="12714" h="80038">
                    <a:moveTo>
                      <a:pt x="427" y="44"/>
                    </a:moveTo>
                    <a:lnTo>
                      <a:pt x="427" y="8008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69" name="Freeform 4368">
                <a:extLst>
                  <a:ext uri="{FF2B5EF4-FFF2-40B4-BE49-F238E27FC236}">
                    <a16:creationId xmlns:a16="http://schemas.microsoft.com/office/drawing/2014/main" id="{779659F7-45EF-0EC8-146A-E8F3A832AD2E}"/>
                  </a:ext>
                </a:extLst>
              </p:cNvPr>
              <p:cNvSpPr/>
              <p:nvPr/>
            </p:nvSpPr>
            <p:spPr>
              <a:xfrm>
                <a:off x="6941156" y="1120195"/>
                <a:ext cx="80100" cy="12704"/>
              </a:xfrm>
              <a:custGeom>
                <a:avLst/>
                <a:gdLst>
                  <a:gd name="connsiteX0" fmla="*/ 80528 w 80100"/>
                  <a:gd name="connsiteY0" fmla="*/ 44 h 12704"/>
                  <a:gd name="connsiteX1" fmla="*/ 427 w 80100"/>
                  <a:gd name="connsiteY1" fmla="*/ 44 h 12704"/>
                </a:gdLst>
                <a:ahLst/>
                <a:cxnLst>
                  <a:cxn ang="0">
                    <a:pos x="connsiteX0" y="connsiteY0"/>
                  </a:cxn>
                  <a:cxn ang="0">
                    <a:pos x="connsiteX1" y="connsiteY1"/>
                  </a:cxn>
                </a:cxnLst>
                <a:rect l="l" t="t" r="r" b="b"/>
                <a:pathLst>
                  <a:path w="80100" h="12704">
                    <a:moveTo>
                      <a:pt x="80528" y="44"/>
                    </a:moveTo>
                    <a:lnTo>
                      <a:pt x="427" y="4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70" name="Graphic 4011">
              <a:extLst>
                <a:ext uri="{FF2B5EF4-FFF2-40B4-BE49-F238E27FC236}">
                  <a16:creationId xmlns:a16="http://schemas.microsoft.com/office/drawing/2014/main" id="{67388A3C-AF8D-DF3A-19E6-44F0ADCF7637}"/>
                </a:ext>
              </a:extLst>
            </p:cNvPr>
            <p:cNvGrpSpPr/>
            <p:nvPr/>
          </p:nvGrpSpPr>
          <p:grpSpPr>
            <a:xfrm>
              <a:off x="6923356" y="1080811"/>
              <a:ext cx="80100" cy="80038"/>
              <a:chOff x="6923356" y="1080811"/>
              <a:chExt cx="80100" cy="80038"/>
            </a:xfrm>
          </p:grpSpPr>
          <p:sp>
            <p:nvSpPr>
              <p:cNvPr id="4371" name="Freeform 4370">
                <a:extLst>
                  <a:ext uri="{FF2B5EF4-FFF2-40B4-BE49-F238E27FC236}">
                    <a16:creationId xmlns:a16="http://schemas.microsoft.com/office/drawing/2014/main" id="{69DB0BF6-C9DA-21EE-C9A8-3FBCA477185D}"/>
                  </a:ext>
                </a:extLst>
              </p:cNvPr>
              <p:cNvSpPr/>
              <p:nvPr/>
            </p:nvSpPr>
            <p:spPr>
              <a:xfrm>
                <a:off x="6962771" y="1080811"/>
                <a:ext cx="12714" cy="80038"/>
              </a:xfrm>
              <a:custGeom>
                <a:avLst/>
                <a:gdLst>
                  <a:gd name="connsiteX0" fmla="*/ 426 w 12714"/>
                  <a:gd name="connsiteY0" fmla="*/ 44 h 80038"/>
                  <a:gd name="connsiteX1" fmla="*/ 426 w 12714"/>
                  <a:gd name="connsiteY1" fmla="*/ 80083 h 80038"/>
                </a:gdLst>
                <a:ahLst/>
                <a:cxnLst>
                  <a:cxn ang="0">
                    <a:pos x="connsiteX0" y="connsiteY0"/>
                  </a:cxn>
                  <a:cxn ang="0">
                    <a:pos x="connsiteX1" y="connsiteY1"/>
                  </a:cxn>
                </a:cxnLst>
                <a:rect l="l" t="t" r="r" b="b"/>
                <a:pathLst>
                  <a:path w="12714" h="80038">
                    <a:moveTo>
                      <a:pt x="426" y="44"/>
                    </a:moveTo>
                    <a:lnTo>
                      <a:pt x="426" y="8008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72" name="Freeform 4371">
                <a:extLst>
                  <a:ext uri="{FF2B5EF4-FFF2-40B4-BE49-F238E27FC236}">
                    <a16:creationId xmlns:a16="http://schemas.microsoft.com/office/drawing/2014/main" id="{85C79F4D-7EB4-7207-CC7D-D30B66179584}"/>
                  </a:ext>
                </a:extLst>
              </p:cNvPr>
              <p:cNvSpPr/>
              <p:nvPr/>
            </p:nvSpPr>
            <p:spPr>
              <a:xfrm>
                <a:off x="6923356" y="1120195"/>
                <a:ext cx="80100" cy="12704"/>
              </a:xfrm>
              <a:custGeom>
                <a:avLst/>
                <a:gdLst>
                  <a:gd name="connsiteX0" fmla="*/ 80526 w 80100"/>
                  <a:gd name="connsiteY0" fmla="*/ 44 h 12704"/>
                  <a:gd name="connsiteX1" fmla="*/ 426 w 80100"/>
                  <a:gd name="connsiteY1" fmla="*/ 44 h 12704"/>
                </a:gdLst>
                <a:ahLst/>
                <a:cxnLst>
                  <a:cxn ang="0">
                    <a:pos x="connsiteX0" y="connsiteY0"/>
                  </a:cxn>
                  <a:cxn ang="0">
                    <a:pos x="connsiteX1" y="connsiteY1"/>
                  </a:cxn>
                </a:cxnLst>
                <a:rect l="l" t="t" r="r" b="b"/>
                <a:pathLst>
                  <a:path w="80100" h="12704">
                    <a:moveTo>
                      <a:pt x="80526" y="44"/>
                    </a:moveTo>
                    <a:lnTo>
                      <a:pt x="426" y="4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73" name="Graphic 4011">
              <a:extLst>
                <a:ext uri="{FF2B5EF4-FFF2-40B4-BE49-F238E27FC236}">
                  <a16:creationId xmlns:a16="http://schemas.microsoft.com/office/drawing/2014/main" id="{3B8E407C-9282-975B-F7FA-CDFF16917F6C}"/>
                </a:ext>
              </a:extLst>
            </p:cNvPr>
            <p:cNvGrpSpPr/>
            <p:nvPr/>
          </p:nvGrpSpPr>
          <p:grpSpPr>
            <a:xfrm>
              <a:off x="6905556" y="1080811"/>
              <a:ext cx="80100" cy="80038"/>
              <a:chOff x="6905556" y="1080811"/>
              <a:chExt cx="80100" cy="80038"/>
            </a:xfrm>
          </p:grpSpPr>
          <p:sp>
            <p:nvSpPr>
              <p:cNvPr id="4374" name="Freeform 4373">
                <a:extLst>
                  <a:ext uri="{FF2B5EF4-FFF2-40B4-BE49-F238E27FC236}">
                    <a16:creationId xmlns:a16="http://schemas.microsoft.com/office/drawing/2014/main" id="{1F1601EC-0B61-AB16-BC5A-0F9173FBD5A8}"/>
                  </a:ext>
                </a:extLst>
              </p:cNvPr>
              <p:cNvSpPr/>
              <p:nvPr/>
            </p:nvSpPr>
            <p:spPr>
              <a:xfrm>
                <a:off x="6944971" y="1080811"/>
                <a:ext cx="12714" cy="80038"/>
              </a:xfrm>
              <a:custGeom>
                <a:avLst/>
                <a:gdLst>
                  <a:gd name="connsiteX0" fmla="*/ 424 w 12714"/>
                  <a:gd name="connsiteY0" fmla="*/ 44 h 80038"/>
                  <a:gd name="connsiteX1" fmla="*/ 424 w 12714"/>
                  <a:gd name="connsiteY1" fmla="*/ 80083 h 80038"/>
                </a:gdLst>
                <a:ahLst/>
                <a:cxnLst>
                  <a:cxn ang="0">
                    <a:pos x="connsiteX0" y="connsiteY0"/>
                  </a:cxn>
                  <a:cxn ang="0">
                    <a:pos x="connsiteX1" y="connsiteY1"/>
                  </a:cxn>
                </a:cxnLst>
                <a:rect l="l" t="t" r="r" b="b"/>
                <a:pathLst>
                  <a:path w="12714" h="80038">
                    <a:moveTo>
                      <a:pt x="424" y="44"/>
                    </a:moveTo>
                    <a:lnTo>
                      <a:pt x="424" y="8008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75" name="Freeform 4374">
                <a:extLst>
                  <a:ext uri="{FF2B5EF4-FFF2-40B4-BE49-F238E27FC236}">
                    <a16:creationId xmlns:a16="http://schemas.microsoft.com/office/drawing/2014/main" id="{F2C85059-605F-F664-90E0-D230CA3A35BD}"/>
                  </a:ext>
                </a:extLst>
              </p:cNvPr>
              <p:cNvSpPr/>
              <p:nvPr/>
            </p:nvSpPr>
            <p:spPr>
              <a:xfrm>
                <a:off x="6905556" y="1120195"/>
                <a:ext cx="80100" cy="12704"/>
              </a:xfrm>
              <a:custGeom>
                <a:avLst/>
                <a:gdLst>
                  <a:gd name="connsiteX0" fmla="*/ 80525 w 80100"/>
                  <a:gd name="connsiteY0" fmla="*/ 44 h 12704"/>
                  <a:gd name="connsiteX1" fmla="*/ 424 w 80100"/>
                  <a:gd name="connsiteY1" fmla="*/ 44 h 12704"/>
                </a:gdLst>
                <a:ahLst/>
                <a:cxnLst>
                  <a:cxn ang="0">
                    <a:pos x="connsiteX0" y="connsiteY0"/>
                  </a:cxn>
                  <a:cxn ang="0">
                    <a:pos x="connsiteX1" y="connsiteY1"/>
                  </a:cxn>
                </a:cxnLst>
                <a:rect l="l" t="t" r="r" b="b"/>
                <a:pathLst>
                  <a:path w="80100" h="12704">
                    <a:moveTo>
                      <a:pt x="80525" y="44"/>
                    </a:moveTo>
                    <a:lnTo>
                      <a:pt x="424" y="4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76" name="Graphic 4011">
              <a:extLst>
                <a:ext uri="{FF2B5EF4-FFF2-40B4-BE49-F238E27FC236}">
                  <a16:creationId xmlns:a16="http://schemas.microsoft.com/office/drawing/2014/main" id="{585C125B-8DD6-965D-B281-84602BE4978F}"/>
                </a:ext>
              </a:extLst>
            </p:cNvPr>
            <p:cNvGrpSpPr/>
            <p:nvPr/>
          </p:nvGrpSpPr>
          <p:grpSpPr>
            <a:xfrm>
              <a:off x="6895385" y="1080811"/>
              <a:ext cx="80100" cy="80038"/>
              <a:chOff x="6895385" y="1080811"/>
              <a:chExt cx="80100" cy="80038"/>
            </a:xfrm>
          </p:grpSpPr>
          <p:sp>
            <p:nvSpPr>
              <p:cNvPr id="4377" name="Freeform 4376">
                <a:extLst>
                  <a:ext uri="{FF2B5EF4-FFF2-40B4-BE49-F238E27FC236}">
                    <a16:creationId xmlns:a16="http://schemas.microsoft.com/office/drawing/2014/main" id="{9F6A5204-25F7-0E79-8B54-16016DEB174E}"/>
                  </a:ext>
                </a:extLst>
              </p:cNvPr>
              <p:cNvSpPr/>
              <p:nvPr/>
            </p:nvSpPr>
            <p:spPr>
              <a:xfrm>
                <a:off x="6934799" y="1080811"/>
                <a:ext cx="12714" cy="80038"/>
              </a:xfrm>
              <a:custGeom>
                <a:avLst/>
                <a:gdLst>
                  <a:gd name="connsiteX0" fmla="*/ 423 w 12714"/>
                  <a:gd name="connsiteY0" fmla="*/ 44 h 80038"/>
                  <a:gd name="connsiteX1" fmla="*/ 423 w 12714"/>
                  <a:gd name="connsiteY1" fmla="*/ 80083 h 80038"/>
                </a:gdLst>
                <a:ahLst/>
                <a:cxnLst>
                  <a:cxn ang="0">
                    <a:pos x="connsiteX0" y="connsiteY0"/>
                  </a:cxn>
                  <a:cxn ang="0">
                    <a:pos x="connsiteX1" y="connsiteY1"/>
                  </a:cxn>
                </a:cxnLst>
                <a:rect l="l" t="t" r="r" b="b"/>
                <a:pathLst>
                  <a:path w="12714" h="80038">
                    <a:moveTo>
                      <a:pt x="423" y="44"/>
                    </a:moveTo>
                    <a:lnTo>
                      <a:pt x="423" y="8008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78" name="Freeform 4377">
                <a:extLst>
                  <a:ext uri="{FF2B5EF4-FFF2-40B4-BE49-F238E27FC236}">
                    <a16:creationId xmlns:a16="http://schemas.microsoft.com/office/drawing/2014/main" id="{28E60A91-05CC-8140-12C3-31260B6D6961}"/>
                  </a:ext>
                </a:extLst>
              </p:cNvPr>
              <p:cNvSpPr/>
              <p:nvPr/>
            </p:nvSpPr>
            <p:spPr>
              <a:xfrm>
                <a:off x="6895385" y="1120195"/>
                <a:ext cx="80100" cy="12704"/>
              </a:xfrm>
              <a:custGeom>
                <a:avLst/>
                <a:gdLst>
                  <a:gd name="connsiteX0" fmla="*/ 80524 w 80100"/>
                  <a:gd name="connsiteY0" fmla="*/ 44 h 12704"/>
                  <a:gd name="connsiteX1" fmla="*/ 423 w 80100"/>
                  <a:gd name="connsiteY1" fmla="*/ 44 h 12704"/>
                </a:gdLst>
                <a:ahLst/>
                <a:cxnLst>
                  <a:cxn ang="0">
                    <a:pos x="connsiteX0" y="connsiteY0"/>
                  </a:cxn>
                  <a:cxn ang="0">
                    <a:pos x="connsiteX1" y="connsiteY1"/>
                  </a:cxn>
                </a:cxnLst>
                <a:rect l="l" t="t" r="r" b="b"/>
                <a:pathLst>
                  <a:path w="80100" h="12704">
                    <a:moveTo>
                      <a:pt x="80524" y="44"/>
                    </a:moveTo>
                    <a:lnTo>
                      <a:pt x="423" y="4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79" name="Graphic 4011">
              <a:extLst>
                <a:ext uri="{FF2B5EF4-FFF2-40B4-BE49-F238E27FC236}">
                  <a16:creationId xmlns:a16="http://schemas.microsoft.com/office/drawing/2014/main" id="{EC7583B2-69C0-5F57-B6EF-95756EB3D9C6}"/>
                </a:ext>
              </a:extLst>
            </p:cNvPr>
            <p:cNvGrpSpPr/>
            <p:nvPr/>
          </p:nvGrpSpPr>
          <p:grpSpPr>
            <a:xfrm>
              <a:off x="6885213" y="1080811"/>
              <a:ext cx="80100" cy="80038"/>
              <a:chOff x="6885213" y="1080811"/>
              <a:chExt cx="80100" cy="80038"/>
            </a:xfrm>
          </p:grpSpPr>
          <p:sp>
            <p:nvSpPr>
              <p:cNvPr id="4380" name="Freeform 4379">
                <a:extLst>
                  <a:ext uri="{FF2B5EF4-FFF2-40B4-BE49-F238E27FC236}">
                    <a16:creationId xmlns:a16="http://schemas.microsoft.com/office/drawing/2014/main" id="{AA5974CF-3F5E-744D-4F6E-D053E1CCD350}"/>
                  </a:ext>
                </a:extLst>
              </p:cNvPr>
              <p:cNvSpPr/>
              <p:nvPr/>
            </p:nvSpPr>
            <p:spPr>
              <a:xfrm>
                <a:off x="6924628" y="1080811"/>
                <a:ext cx="12714" cy="80038"/>
              </a:xfrm>
              <a:custGeom>
                <a:avLst/>
                <a:gdLst>
                  <a:gd name="connsiteX0" fmla="*/ 423 w 12714"/>
                  <a:gd name="connsiteY0" fmla="*/ 44 h 80038"/>
                  <a:gd name="connsiteX1" fmla="*/ 423 w 12714"/>
                  <a:gd name="connsiteY1" fmla="*/ 80083 h 80038"/>
                </a:gdLst>
                <a:ahLst/>
                <a:cxnLst>
                  <a:cxn ang="0">
                    <a:pos x="connsiteX0" y="connsiteY0"/>
                  </a:cxn>
                  <a:cxn ang="0">
                    <a:pos x="connsiteX1" y="connsiteY1"/>
                  </a:cxn>
                </a:cxnLst>
                <a:rect l="l" t="t" r="r" b="b"/>
                <a:pathLst>
                  <a:path w="12714" h="80038">
                    <a:moveTo>
                      <a:pt x="423" y="44"/>
                    </a:moveTo>
                    <a:lnTo>
                      <a:pt x="423" y="8008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81" name="Freeform 4380">
                <a:extLst>
                  <a:ext uri="{FF2B5EF4-FFF2-40B4-BE49-F238E27FC236}">
                    <a16:creationId xmlns:a16="http://schemas.microsoft.com/office/drawing/2014/main" id="{4EE6603B-35BF-22A7-C8F3-00927C24C42D}"/>
                  </a:ext>
                </a:extLst>
              </p:cNvPr>
              <p:cNvSpPr/>
              <p:nvPr/>
            </p:nvSpPr>
            <p:spPr>
              <a:xfrm>
                <a:off x="6885213" y="1120195"/>
                <a:ext cx="80100" cy="12704"/>
              </a:xfrm>
              <a:custGeom>
                <a:avLst/>
                <a:gdLst>
                  <a:gd name="connsiteX0" fmla="*/ 80523 w 80100"/>
                  <a:gd name="connsiteY0" fmla="*/ 44 h 12704"/>
                  <a:gd name="connsiteX1" fmla="*/ 423 w 80100"/>
                  <a:gd name="connsiteY1" fmla="*/ 44 h 12704"/>
                </a:gdLst>
                <a:ahLst/>
                <a:cxnLst>
                  <a:cxn ang="0">
                    <a:pos x="connsiteX0" y="connsiteY0"/>
                  </a:cxn>
                  <a:cxn ang="0">
                    <a:pos x="connsiteX1" y="connsiteY1"/>
                  </a:cxn>
                </a:cxnLst>
                <a:rect l="l" t="t" r="r" b="b"/>
                <a:pathLst>
                  <a:path w="80100" h="12704">
                    <a:moveTo>
                      <a:pt x="80523" y="44"/>
                    </a:moveTo>
                    <a:lnTo>
                      <a:pt x="423" y="4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82" name="Graphic 4011">
              <a:extLst>
                <a:ext uri="{FF2B5EF4-FFF2-40B4-BE49-F238E27FC236}">
                  <a16:creationId xmlns:a16="http://schemas.microsoft.com/office/drawing/2014/main" id="{3FDA58FF-1BA3-074E-34D3-A9E2F8534C5D}"/>
                </a:ext>
              </a:extLst>
            </p:cNvPr>
            <p:cNvGrpSpPr/>
            <p:nvPr/>
          </p:nvGrpSpPr>
          <p:grpSpPr>
            <a:xfrm>
              <a:off x="6875042" y="1080811"/>
              <a:ext cx="80100" cy="80038"/>
              <a:chOff x="6875042" y="1080811"/>
              <a:chExt cx="80100" cy="80038"/>
            </a:xfrm>
          </p:grpSpPr>
          <p:sp>
            <p:nvSpPr>
              <p:cNvPr id="4383" name="Freeform 4382">
                <a:extLst>
                  <a:ext uri="{FF2B5EF4-FFF2-40B4-BE49-F238E27FC236}">
                    <a16:creationId xmlns:a16="http://schemas.microsoft.com/office/drawing/2014/main" id="{A50C4C72-B180-6A65-906C-A065EEE9BEC4}"/>
                  </a:ext>
                </a:extLst>
              </p:cNvPr>
              <p:cNvSpPr/>
              <p:nvPr/>
            </p:nvSpPr>
            <p:spPr>
              <a:xfrm>
                <a:off x="6914456" y="1080811"/>
                <a:ext cx="12714" cy="80038"/>
              </a:xfrm>
              <a:custGeom>
                <a:avLst/>
                <a:gdLst>
                  <a:gd name="connsiteX0" fmla="*/ 422 w 12714"/>
                  <a:gd name="connsiteY0" fmla="*/ 44 h 80038"/>
                  <a:gd name="connsiteX1" fmla="*/ 422 w 12714"/>
                  <a:gd name="connsiteY1" fmla="*/ 80083 h 80038"/>
                </a:gdLst>
                <a:ahLst/>
                <a:cxnLst>
                  <a:cxn ang="0">
                    <a:pos x="connsiteX0" y="connsiteY0"/>
                  </a:cxn>
                  <a:cxn ang="0">
                    <a:pos x="connsiteX1" y="connsiteY1"/>
                  </a:cxn>
                </a:cxnLst>
                <a:rect l="l" t="t" r="r" b="b"/>
                <a:pathLst>
                  <a:path w="12714" h="80038">
                    <a:moveTo>
                      <a:pt x="422" y="44"/>
                    </a:moveTo>
                    <a:lnTo>
                      <a:pt x="422" y="8008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84" name="Freeform 4383">
                <a:extLst>
                  <a:ext uri="{FF2B5EF4-FFF2-40B4-BE49-F238E27FC236}">
                    <a16:creationId xmlns:a16="http://schemas.microsoft.com/office/drawing/2014/main" id="{2F18280D-5922-4F32-39B0-55D780588787}"/>
                  </a:ext>
                </a:extLst>
              </p:cNvPr>
              <p:cNvSpPr/>
              <p:nvPr/>
            </p:nvSpPr>
            <p:spPr>
              <a:xfrm>
                <a:off x="6875042" y="1120195"/>
                <a:ext cx="80100" cy="12704"/>
              </a:xfrm>
              <a:custGeom>
                <a:avLst/>
                <a:gdLst>
                  <a:gd name="connsiteX0" fmla="*/ 80522 w 80100"/>
                  <a:gd name="connsiteY0" fmla="*/ 44 h 12704"/>
                  <a:gd name="connsiteX1" fmla="*/ 422 w 80100"/>
                  <a:gd name="connsiteY1" fmla="*/ 44 h 12704"/>
                </a:gdLst>
                <a:ahLst/>
                <a:cxnLst>
                  <a:cxn ang="0">
                    <a:pos x="connsiteX0" y="connsiteY0"/>
                  </a:cxn>
                  <a:cxn ang="0">
                    <a:pos x="connsiteX1" y="connsiteY1"/>
                  </a:cxn>
                </a:cxnLst>
                <a:rect l="l" t="t" r="r" b="b"/>
                <a:pathLst>
                  <a:path w="80100" h="12704">
                    <a:moveTo>
                      <a:pt x="80522" y="44"/>
                    </a:moveTo>
                    <a:lnTo>
                      <a:pt x="422" y="4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85" name="Graphic 4011">
              <a:extLst>
                <a:ext uri="{FF2B5EF4-FFF2-40B4-BE49-F238E27FC236}">
                  <a16:creationId xmlns:a16="http://schemas.microsoft.com/office/drawing/2014/main" id="{DEABAD24-883A-4910-F4F5-E231C0B78B2D}"/>
                </a:ext>
              </a:extLst>
            </p:cNvPr>
            <p:cNvGrpSpPr/>
            <p:nvPr/>
          </p:nvGrpSpPr>
          <p:grpSpPr>
            <a:xfrm>
              <a:off x="6866142" y="1080811"/>
              <a:ext cx="80100" cy="80038"/>
              <a:chOff x="6866142" y="1080811"/>
              <a:chExt cx="80100" cy="80038"/>
            </a:xfrm>
          </p:grpSpPr>
          <p:sp>
            <p:nvSpPr>
              <p:cNvPr id="4386" name="Freeform 4385">
                <a:extLst>
                  <a:ext uri="{FF2B5EF4-FFF2-40B4-BE49-F238E27FC236}">
                    <a16:creationId xmlns:a16="http://schemas.microsoft.com/office/drawing/2014/main" id="{8D47FB4F-F233-8283-3ECC-95CB41A86343}"/>
                  </a:ext>
                </a:extLst>
              </p:cNvPr>
              <p:cNvSpPr/>
              <p:nvPr/>
            </p:nvSpPr>
            <p:spPr>
              <a:xfrm>
                <a:off x="6905556" y="1080811"/>
                <a:ext cx="12714" cy="80038"/>
              </a:xfrm>
              <a:custGeom>
                <a:avLst/>
                <a:gdLst>
                  <a:gd name="connsiteX0" fmla="*/ 421 w 12714"/>
                  <a:gd name="connsiteY0" fmla="*/ 44 h 80038"/>
                  <a:gd name="connsiteX1" fmla="*/ 421 w 12714"/>
                  <a:gd name="connsiteY1" fmla="*/ 80083 h 80038"/>
                </a:gdLst>
                <a:ahLst/>
                <a:cxnLst>
                  <a:cxn ang="0">
                    <a:pos x="connsiteX0" y="connsiteY0"/>
                  </a:cxn>
                  <a:cxn ang="0">
                    <a:pos x="connsiteX1" y="connsiteY1"/>
                  </a:cxn>
                </a:cxnLst>
                <a:rect l="l" t="t" r="r" b="b"/>
                <a:pathLst>
                  <a:path w="12714" h="80038">
                    <a:moveTo>
                      <a:pt x="421" y="44"/>
                    </a:moveTo>
                    <a:lnTo>
                      <a:pt x="421" y="8008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87" name="Freeform 4386">
                <a:extLst>
                  <a:ext uri="{FF2B5EF4-FFF2-40B4-BE49-F238E27FC236}">
                    <a16:creationId xmlns:a16="http://schemas.microsoft.com/office/drawing/2014/main" id="{C4CF522C-9B72-FDC6-D406-D28D4CF42591}"/>
                  </a:ext>
                </a:extLst>
              </p:cNvPr>
              <p:cNvSpPr/>
              <p:nvPr/>
            </p:nvSpPr>
            <p:spPr>
              <a:xfrm>
                <a:off x="6866142" y="1120195"/>
                <a:ext cx="80100" cy="12704"/>
              </a:xfrm>
              <a:custGeom>
                <a:avLst/>
                <a:gdLst>
                  <a:gd name="connsiteX0" fmla="*/ 80522 w 80100"/>
                  <a:gd name="connsiteY0" fmla="*/ 44 h 12704"/>
                  <a:gd name="connsiteX1" fmla="*/ 421 w 80100"/>
                  <a:gd name="connsiteY1" fmla="*/ 44 h 12704"/>
                </a:gdLst>
                <a:ahLst/>
                <a:cxnLst>
                  <a:cxn ang="0">
                    <a:pos x="connsiteX0" y="connsiteY0"/>
                  </a:cxn>
                  <a:cxn ang="0">
                    <a:pos x="connsiteX1" y="connsiteY1"/>
                  </a:cxn>
                </a:cxnLst>
                <a:rect l="l" t="t" r="r" b="b"/>
                <a:pathLst>
                  <a:path w="80100" h="12704">
                    <a:moveTo>
                      <a:pt x="80522" y="44"/>
                    </a:moveTo>
                    <a:lnTo>
                      <a:pt x="421" y="4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88" name="Graphic 4011">
              <a:extLst>
                <a:ext uri="{FF2B5EF4-FFF2-40B4-BE49-F238E27FC236}">
                  <a16:creationId xmlns:a16="http://schemas.microsoft.com/office/drawing/2014/main" id="{B1ADA38B-A780-42E7-87F7-806728CD2278}"/>
                </a:ext>
              </a:extLst>
            </p:cNvPr>
            <p:cNvGrpSpPr/>
            <p:nvPr/>
          </p:nvGrpSpPr>
          <p:grpSpPr>
            <a:xfrm>
              <a:off x="6857241" y="1080811"/>
              <a:ext cx="80100" cy="80038"/>
              <a:chOff x="6857241" y="1080811"/>
              <a:chExt cx="80100" cy="80038"/>
            </a:xfrm>
          </p:grpSpPr>
          <p:sp>
            <p:nvSpPr>
              <p:cNvPr id="4389" name="Freeform 4388">
                <a:extLst>
                  <a:ext uri="{FF2B5EF4-FFF2-40B4-BE49-F238E27FC236}">
                    <a16:creationId xmlns:a16="http://schemas.microsoft.com/office/drawing/2014/main" id="{F9DBA822-ADF8-3C82-B853-4C23DC1DF581}"/>
                  </a:ext>
                </a:extLst>
              </p:cNvPr>
              <p:cNvSpPr/>
              <p:nvPr/>
            </p:nvSpPr>
            <p:spPr>
              <a:xfrm>
                <a:off x="6896656" y="1080811"/>
                <a:ext cx="12714" cy="80038"/>
              </a:xfrm>
              <a:custGeom>
                <a:avLst/>
                <a:gdLst>
                  <a:gd name="connsiteX0" fmla="*/ 420 w 12714"/>
                  <a:gd name="connsiteY0" fmla="*/ 44 h 80038"/>
                  <a:gd name="connsiteX1" fmla="*/ 420 w 12714"/>
                  <a:gd name="connsiteY1" fmla="*/ 80083 h 80038"/>
                </a:gdLst>
                <a:ahLst/>
                <a:cxnLst>
                  <a:cxn ang="0">
                    <a:pos x="connsiteX0" y="connsiteY0"/>
                  </a:cxn>
                  <a:cxn ang="0">
                    <a:pos x="connsiteX1" y="connsiteY1"/>
                  </a:cxn>
                </a:cxnLst>
                <a:rect l="l" t="t" r="r" b="b"/>
                <a:pathLst>
                  <a:path w="12714" h="80038">
                    <a:moveTo>
                      <a:pt x="420" y="44"/>
                    </a:moveTo>
                    <a:lnTo>
                      <a:pt x="420" y="8008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90" name="Freeform 4389">
                <a:extLst>
                  <a:ext uri="{FF2B5EF4-FFF2-40B4-BE49-F238E27FC236}">
                    <a16:creationId xmlns:a16="http://schemas.microsoft.com/office/drawing/2014/main" id="{7F574BDD-C205-7FAB-3873-20373B303183}"/>
                  </a:ext>
                </a:extLst>
              </p:cNvPr>
              <p:cNvSpPr/>
              <p:nvPr/>
            </p:nvSpPr>
            <p:spPr>
              <a:xfrm>
                <a:off x="6857241" y="1120195"/>
                <a:ext cx="80100" cy="12704"/>
              </a:xfrm>
              <a:custGeom>
                <a:avLst/>
                <a:gdLst>
                  <a:gd name="connsiteX0" fmla="*/ 80521 w 80100"/>
                  <a:gd name="connsiteY0" fmla="*/ 44 h 12704"/>
                  <a:gd name="connsiteX1" fmla="*/ 420 w 80100"/>
                  <a:gd name="connsiteY1" fmla="*/ 44 h 12704"/>
                </a:gdLst>
                <a:ahLst/>
                <a:cxnLst>
                  <a:cxn ang="0">
                    <a:pos x="connsiteX0" y="connsiteY0"/>
                  </a:cxn>
                  <a:cxn ang="0">
                    <a:pos x="connsiteX1" y="connsiteY1"/>
                  </a:cxn>
                </a:cxnLst>
                <a:rect l="l" t="t" r="r" b="b"/>
                <a:pathLst>
                  <a:path w="80100" h="12704">
                    <a:moveTo>
                      <a:pt x="80521" y="44"/>
                    </a:moveTo>
                    <a:lnTo>
                      <a:pt x="420" y="4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91" name="Graphic 4011">
              <a:extLst>
                <a:ext uri="{FF2B5EF4-FFF2-40B4-BE49-F238E27FC236}">
                  <a16:creationId xmlns:a16="http://schemas.microsoft.com/office/drawing/2014/main" id="{6D119B19-A29E-DB94-5F0A-BD8EED256CBE}"/>
                </a:ext>
              </a:extLst>
            </p:cNvPr>
            <p:cNvGrpSpPr/>
            <p:nvPr/>
          </p:nvGrpSpPr>
          <p:grpSpPr>
            <a:xfrm>
              <a:off x="6839441" y="1080811"/>
              <a:ext cx="80100" cy="80038"/>
              <a:chOff x="6839441" y="1080811"/>
              <a:chExt cx="80100" cy="80038"/>
            </a:xfrm>
          </p:grpSpPr>
          <p:sp>
            <p:nvSpPr>
              <p:cNvPr id="4392" name="Freeform 4391">
                <a:extLst>
                  <a:ext uri="{FF2B5EF4-FFF2-40B4-BE49-F238E27FC236}">
                    <a16:creationId xmlns:a16="http://schemas.microsoft.com/office/drawing/2014/main" id="{9E9B1B6B-45F0-2D84-002C-F292D6BC4A80}"/>
                  </a:ext>
                </a:extLst>
              </p:cNvPr>
              <p:cNvSpPr/>
              <p:nvPr/>
            </p:nvSpPr>
            <p:spPr>
              <a:xfrm>
                <a:off x="6878856" y="1080811"/>
                <a:ext cx="12714" cy="80038"/>
              </a:xfrm>
              <a:custGeom>
                <a:avLst/>
                <a:gdLst>
                  <a:gd name="connsiteX0" fmla="*/ 419 w 12714"/>
                  <a:gd name="connsiteY0" fmla="*/ 44 h 80038"/>
                  <a:gd name="connsiteX1" fmla="*/ 419 w 12714"/>
                  <a:gd name="connsiteY1" fmla="*/ 80083 h 80038"/>
                </a:gdLst>
                <a:ahLst/>
                <a:cxnLst>
                  <a:cxn ang="0">
                    <a:pos x="connsiteX0" y="connsiteY0"/>
                  </a:cxn>
                  <a:cxn ang="0">
                    <a:pos x="connsiteX1" y="connsiteY1"/>
                  </a:cxn>
                </a:cxnLst>
                <a:rect l="l" t="t" r="r" b="b"/>
                <a:pathLst>
                  <a:path w="12714" h="80038">
                    <a:moveTo>
                      <a:pt x="419" y="44"/>
                    </a:moveTo>
                    <a:lnTo>
                      <a:pt x="419" y="8008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93" name="Freeform 4392">
                <a:extLst>
                  <a:ext uri="{FF2B5EF4-FFF2-40B4-BE49-F238E27FC236}">
                    <a16:creationId xmlns:a16="http://schemas.microsoft.com/office/drawing/2014/main" id="{58E5121D-4CE2-C486-3A06-0A1F62B31356}"/>
                  </a:ext>
                </a:extLst>
              </p:cNvPr>
              <p:cNvSpPr/>
              <p:nvPr/>
            </p:nvSpPr>
            <p:spPr>
              <a:xfrm>
                <a:off x="6839441" y="1120195"/>
                <a:ext cx="80100" cy="12704"/>
              </a:xfrm>
              <a:custGeom>
                <a:avLst/>
                <a:gdLst>
                  <a:gd name="connsiteX0" fmla="*/ 80520 w 80100"/>
                  <a:gd name="connsiteY0" fmla="*/ 44 h 12704"/>
                  <a:gd name="connsiteX1" fmla="*/ 419 w 80100"/>
                  <a:gd name="connsiteY1" fmla="*/ 44 h 12704"/>
                </a:gdLst>
                <a:ahLst/>
                <a:cxnLst>
                  <a:cxn ang="0">
                    <a:pos x="connsiteX0" y="connsiteY0"/>
                  </a:cxn>
                  <a:cxn ang="0">
                    <a:pos x="connsiteX1" y="connsiteY1"/>
                  </a:cxn>
                </a:cxnLst>
                <a:rect l="l" t="t" r="r" b="b"/>
                <a:pathLst>
                  <a:path w="80100" h="12704">
                    <a:moveTo>
                      <a:pt x="80520" y="44"/>
                    </a:moveTo>
                    <a:lnTo>
                      <a:pt x="419" y="4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94" name="Graphic 4011">
              <a:extLst>
                <a:ext uri="{FF2B5EF4-FFF2-40B4-BE49-F238E27FC236}">
                  <a16:creationId xmlns:a16="http://schemas.microsoft.com/office/drawing/2014/main" id="{080C0620-8CE9-77E5-9100-EA88FE308FCE}"/>
                </a:ext>
              </a:extLst>
            </p:cNvPr>
            <p:cNvGrpSpPr/>
            <p:nvPr/>
          </p:nvGrpSpPr>
          <p:grpSpPr>
            <a:xfrm>
              <a:off x="6774598" y="1060484"/>
              <a:ext cx="80100" cy="80038"/>
              <a:chOff x="6774598" y="1060484"/>
              <a:chExt cx="80100" cy="80038"/>
            </a:xfrm>
          </p:grpSpPr>
          <p:sp>
            <p:nvSpPr>
              <p:cNvPr id="4395" name="Freeform 4394">
                <a:extLst>
                  <a:ext uri="{FF2B5EF4-FFF2-40B4-BE49-F238E27FC236}">
                    <a16:creationId xmlns:a16="http://schemas.microsoft.com/office/drawing/2014/main" id="{B64CA3BB-9E19-F66A-D0AA-215F03E76991}"/>
                  </a:ext>
                </a:extLst>
              </p:cNvPr>
              <p:cNvSpPr/>
              <p:nvPr/>
            </p:nvSpPr>
            <p:spPr>
              <a:xfrm>
                <a:off x="6814013" y="1060484"/>
                <a:ext cx="12714" cy="80038"/>
              </a:xfrm>
              <a:custGeom>
                <a:avLst/>
                <a:gdLst>
                  <a:gd name="connsiteX0" fmla="*/ 414 w 12714"/>
                  <a:gd name="connsiteY0" fmla="*/ 42 h 80038"/>
                  <a:gd name="connsiteX1" fmla="*/ 414 w 12714"/>
                  <a:gd name="connsiteY1" fmla="*/ 80081 h 80038"/>
                </a:gdLst>
                <a:ahLst/>
                <a:cxnLst>
                  <a:cxn ang="0">
                    <a:pos x="connsiteX0" y="connsiteY0"/>
                  </a:cxn>
                  <a:cxn ang="0">
                    <a:pos x="connsiteX1" y="connsiteY1"/>
                  </a:cxn>
                </a:cxnLst>
                <a:rect l="l" t="t" r="r" b="b"/>
                <a:pathLst>
                  <a:path w="12714" h="80038">
                    <a:moveTo>
                      <a:pt x="414" y="42"/>
                    </a:moveTo>
                    <a:lnTo>
                      <a:pt x="414" y="80081"/>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96" name="Freeform 4395">
                <a:extLst>
                  <a:ext uri="{FF2B5EF4-FFF2-40B4-BE49-F238E27FC236}">
                    <a16:creationId xmlns:a16="http://schemas.microsoft.com/office/drawing/2014/main" id="{107164F5-ADEB-3957-CF3A-63CD5C89BFB7}"/>
                  </a:ext>
                </a:extLst>
              </p:cNvPr>
              <p:cNvSpPr/>
              <p:nvPr/>
            </p:nvSpPr>
            <p:spPr>
              <a:xfrm>
                <a:off x="6774598" y="1099868"/>
                <a:ext cx="80100" cy="12704"/>
              </a:xfrm>
              <a:custGeom>
                <a:avLst/>
                <a:gdLst>
                  <a:gd name="connsiteX0" fmla="*/ 80515 w 80100"/>
                  <a:gd name="connsiteY0" fmla="*/ 42 h 12704"/>
                  <a:gd name="connsiteX1" fmla="*/ 414 w 80100"/>
                  <a:gd name="connsiteY1" fmla="*/ 42 h 12704"/>
                </a:gdLst>
                <a:ahLst/>
                <a:cxnLst>
                  <a:cxn ang="0">
                    <a:pos x="connsiteX0" y="connsiteY0"/>
                  </a:cxn>
                  <a:cxn ang="0">
                    <a:pos x="connsiteX1" y="connsiteY1"/>
                  </a:cxn>
                </a:cxnLst>
                <a:rect l="l" t="t" r="r" b="b"/>
                <a:pathLst>
                  <a:path w="80100" h="12704">
                    <a:moveTo>
                      <a:pt x="80515" y="42"/>
                    </a:moveTo>
                    <a:lnTo>
                      <a:pt x="414" y="42"/>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397" name="Graphic 4011">
              <a:extLst>
                <a:ext uri="{FF2B5EF4-FFF2-40B4-BE49-F238E27FC236}">
                  <a16:creationId xmlns:a16="http://schemas.microsoft.com/office/drawing/2014/main" id="{1CC53EA2-66B6-B1A8-DFB3-4461CB2702D2}"/>
                </a:ext>
              </a:extLst>
            </p:cNvPr>
            <p:cNvGrpSpPr/>
            <p:nvPr/>
          </p:nvGrpSpPr>
          <p:grpSpPr>
            <a:xfrm>
              <a:off x="6709755" y="1060484"/>
              <a:ext cx="80100" cy="80038"/>
              <a:chOff x="6709755" y="1060484"/>
              <a:chExt cx="80100" cy="80038"/>
            </a:xfrm>
          </p:grpSpPr>
          <p:sp>
            <p:nvSpPr>
              <p:cNvPr id="4398" name="Freeform 4397">
                <a:extLst>
                  <a:ext uri="{FF2B5EF4-FFF2-40B4-BE49-F238E27FC236}">
                    <a16:creationId xmlns:a16="http://schemas.microsoft.com/office/drawing/2014/main" id="{06D530D2-A123-22FE-604C-4CC4433B9ACB}"/>
                  </a:ext>
                </a:extLst>
              </p:cNvPr>
              <p:cNvSpPr/>
              <p:nvPr/>
            </p:nvSpPr>
            <p:spPr>
              <a:xfrm>
                <a:off x="6749169" y="1060484"/>
                <a:ext cx="12714" cy="80038"/>
              </a:xfrm>
              <a:custGeom>
                <a:avLst/>
                <a:gdLst>
                  <a:gd name="connsiteX0" fmla="*/ 409 w 12714"/>
                  <a:gd name="connsiteY0" fmla="*/ 42 h 80038"/>
                  <a:gd name="connsiteX1" fmla="*/ 409 w 12714"/>
                  <a:gd name="connsiteY1" fmla="*/ 80081 h 80038"/>
                </a:gdLst>
                <a:ahLst/>
                <a:cxnLst>
                  <a:cxn ang="0">
                    <a:pos x="connsiteX0" y="connsiteY0"/>
                  </a:cxn>
                  <a:cxn ang="0">
                    <a:pos x="connsiteX1" y="connsiteY1"/>
                  </a:cxn>
                </a:cxnLst>
                <a:rect l="l" t="t" r="r" b="b"/>
                <a:pathLst>
                  <a:path w="12714" h="80038">
                    <a:moveTo>
                      <a:pt x="409" y="42"/>
                    </a:moveTo>
                    <a:lnTo>
                      <a:pt x="409" y="80081"/>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99" name="Freeform 4398">
                <a:extLst>
                  <a:ext uri="{FF2B5EF4-FFF2-40B4-BE49-F238E27FC236}">
                    <a16:creationId xmlns:a16="http://schemas.microsoft.com/office/drawing/2014/main" id="{B1BB4063-19E9-B794-6543-985F04039ED4}"/>
                  </a:ext>
                </a:extLst>
              </p:cNvPr>
              <p:cNvSpPr/>
              <p:nvPr/>
            </p:nvSpPr>
            <p:spPr>
              <a:xfrm>
                <a:off x="6709755" y="1099868"/>
                <a:ext cx="80100" cy="12704"/>
              </a:xfrm>
              <a:custGeom>
                <a:avLst/>
                <a:gdLst>
                  <a:gd name="connsiteX0" fmla="*/ 80509 w 80100"/>
                  <a:gd name="connsiteY0" fmla="*/ 42 h 12704"/>
                  <a:gd name="connsiteX1" fmla="*/ 409 w 80100"/>
                  <a:gd name="connsiteY1" fmla="*/ 42 h 12704"/>
                </a:gdLst>
                <a:ahLst/>
                <a:cxnLst>
                  <a:cxn ang="0">
                    <a:pos x="connsiteX0" y="connsiteY0"/>
                  </a:cxn>
                  <a:cxn ang="0">
                    <a:pos x="connsiteX1" y="connsiteY1"/>
                  </a:cxn>
                </a:cxnLst>
                <a:rect l="l" t="t" r="r" b="b"/>
                <a:pathLst>
                  <a:path w="80100" h="12704">
                    <a:moveTo>
                      <a:pt x="80509" y="42"/>
                    </a:moveTo>
                    <a:lnTo>
                      <a:pt x="409" y="42"/>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00" name="Graphic 4011">
              <a:extLst>
                <a:ext uri="{FF2B5EF4-FFF2-40B4-BE49-F238E27FC236}">
                  <a16:creationId xmlns:a16="http://schemas.microsoft.com/office/drawing/2014/main" id="{CD4C01C9-DBA3-9C1B-D61A-A40ADE365C60}"/>
                </a:ext>
              </a:extLst>
            </p:cNvPr>
            <p:cNvGrpSpPr/>
            <p:nvPr/>
          </p:nvGrpSpPr>
          <p:grpSpPr>
            <a:xfrm>
              <a:off x="6662711" y="1040157"/>
              <a:ext cx="80100" cy="80038"/>
              <a:chOff x="6662711" y="1040157"/>
              <a:chExt cx="80100" cy="80038"/>
            </a:xfrm>
          </p:grpSpPr>
          <p:sp>
            <p:nvSpPr>
              <p:cNvPr id="4401" name="Freeform 4400">
                <a:extLst>
                  <a:ext uri="{FF2B5EF4-FFF2-40B4-BE49-F238E27FC236}">
                    <a16:creationId xmlns:a16="http://schemas.microsoft.com/office/drawing/2014/main" id="{E973C7B9-7F3E-AF09-0276-7E22B8630626}"/>
                  </a:ext>
                </a:extLst>
              </p:cNvPr>
              <p:cNvSpPr/>
              <p:nvPr/>
            </p:nvSpPr>
            <p:spPr>
              <a:xfrm>
                <a:off x="6702126" y="1040157"/>
                <a:ext cx="12714" cy="80038"/>
              </a:xfrm>
              <a:custGeom>
                <a:avLst/>
                <a:gdLst>
                  <a:gd name="connsiteX0" fmla="*/ 405 w 12714"/>
                  <a:gd name="connsiteY0" fmla="*/ 41 h 80038"/>
                  <a:gd name="connsiteX1" fmla="*/ 405 w 12714"/>
                  <a:gd name="connsiteY1" fmla="*/ 80079 h 80038"/>
                </a:gdLst>
                <a:ahLst/>
                <a:cxnLst>
                  <a:cxn ang="0">
                    <a:pos x="connsiteX0" y="connsiteY0"/>
                  </a:cxn>
                  <a:cxn ang="0">
                    <a:pos x="connsiteX1" y="connsiteY1"/>
                  </a:cxn>
                </a:cxnLst>
                <a:rect l="l" t="t" r="r" b="b"/>
                <a:pathLst>
                  <a:path w="12714" h="80038">
                    <a:moveTo>
                      <a:pt x="405" y="41"/>
                    </a:moveTo>
                    <a:lnTo>
                      <a:pt x="405" y="80079"/>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02" name="Freeform 4401">
                <a:extLst>
                  <a:ext uri="{FF2B5EF4-FFF2-40B4-BE49-F238E27FC236}">
                    <a16:creationId xmlns:a16="http://schemas.microsoft.com/office/drawing/2014/main" id="{527CCD01-64D0-A78C-8DFF-97E9A0883374}"/>
                  </a:ext>
                </a:extLst>
              </p:cNvPr>
              <p:cNvSpPr/>
              <p:nvPr/>
            </p:nvSpPr>
            <p:spPr>
              <a:xfrm>
                <a:off x="6662711" y="1079541"/>
                <a:ext cx="80100" cy="12704"/>
              </a:xfrm>
              <a:custGeom>
                <a:avLst/>
                <a:gdLst>
                  <a:gd name="connsiteX0" fmla="*/ 80506 w 80100"/>
                  <a:gd name="connsiteY0" fmla="*/ 40 h 12704"/>
                  <a:gd name="connsiteX1" fmla="*/ 405 w 80100"/>
                  <a:gd name="connsiteY1" fmla="*/ 40 h 12704"/>
                </a:gdLst>
                <a:ahLst/>
                <a:cxnLst>
                  <a:cxn ang="0">
                    <a:pos x="connsiteX0" y="connsiteY0"/>
                  </a:cxn>
                  <a:cxn ang="0">
                    <a:pos x="connsiteX1" y="connsiteY1"/>
                  </a:cxn>
                </a:cxnLst>
                <a:rect l="l" t="t" r="r" b="b"/>
                <a:pathLst>
                  <a:path w="80100" h="12704">
                    <a:moveTo>
                      <a:pt x="80506" y="40"/>
                    </a:moveTo>
                    <a:lnTo>
                      <a:pt x="405" y="4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03" name="Graphic 4011">
              <a:extLst>
                <a:ext uri="{FF2B5EF4-FFF2-40B4-BE49-F238E27FC236}">
                  <a16:creationId xmlns:a16="http://schemas.microsoft.com/office/drawing/2014/main" id="{F5367741-003D-AA1A-CBD1-8FB73212F969}"/>
                </a:ext>
              </a:extLst>
            </p:cNvPr>
            <p:cNvGrpSpPr/>
            <p:nvPr/>
          </p:nvGrpSpPr>
          <p:grpSpPr>
            <a:xfrm>
              <a:off x="6479624" y="1040157"/>
              <a:ext cx="80100" cy="80038"/>
              <a:chOff x="6479624" y="1040157"/>
              <a:chExt cx="80100" cy="80038"/>
            </a:xfrm>
          </p:grpSpPr>
          <p:sp>
            <p:nvSpPr>
              <p:cNvPr id="4404" name="Freeform 4403">
                <a:extLst>
                  <a:ext uri="{FF2B5EF4-FFF2-40B4-BE49-F238E27FC236}">
                    <a16:creationId xmlns:a16="http://schemas.microsoft.com/office/drawing/2014/main" id="{481B45CA-E325-8207-478B-471638C54ED8}"/>
                  </a:ext>
                </a:extLst>
              </p:cNvPr>
              <p:cNvSpPr/>
              <p:nvPr/>
            </p:nvSpPr>
            <p:spPr>
              <a:xfrm>
                <a:off x="6519039" y="1040157"/>
                <a:ext cx="12714" cy="80038"/>
              </a:xfrm>
              <a:custGeom>
                <a:avLst/>
                <a:gdLst>
                  <a:gd name="connsiteX0" fmla="*/ 391 w 12714"/>
                  <a:gd name="connsiteY0" fmla="*/ 41 h 80038"/>
                  <a:gd name="connsiteX1" fmla="*/ 391 w 12714"/>
                  <a:gd name="connsiteY1" fmla="*/ 80079 h 80038"/>
                </a:gdLst>
                <a:ahLst/>
                <a:cxnLst>
                  <a:cxn ang="0">
                    <a:pos x="connsiteX0" y="connsiteY0"/>
                  </a:cxn>
                  <a:cxn ang="0">
                    <a:pos x="connsiteX1" y="connsiteY1"/>
                  </a:cxn>
                </a:cxnLst>
                <a:rect l="l" t="t" r="r" b="b"/>
                <a:pathLst>
                  <a:path w="12714" h="80038">
                    <a:moveTo>
                      <a:pt x="391" y="41"/>
                    </a:moveTo>
                    <a:lnTo>
                      <a:pt x="391" y="80079"/>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05" name="Freeform 4404">
                <a:extLst>
                  <a:ext uri="{FF2B5EF4-FFF2-40B4-BE49-F238E27FC236}">
                    <a16:creationId xmlns:a16="http://schemas.microsoft.com/office/drawing/2014/main" id="{9E20CF4C-8936-8702-5BE4-15387D1B0DAB}"/>
                  </a:ext>
                </a:extLst>
              </p:cNvPr>
              <p:cNvSpPr/>
              <p:nvPr/>
            </p:nvSpPr>
            <p:spPr>
              <a:xfrm>
                <a:off x="6479624" y="1079541"/>
                <a:ext cx="80100" cy="12704"/>
              </a:xfrm>
              <a:custGeom>
                <a:avLst/>
                <a:gdLst>
                  <a:gd name="connsiteX0" fmla="*/ 80491 w 80100"/>
                  <a:gd name="connsiteY0" fmla="*/ 40 h 12704"/>
                  <a:gd name="connsiteX1" fmla="*/ 391 w 80100"/>
                  <a:gd name="connsiteY1" fmla="*/ 40 h 12704"/>
                </a:gdLst>
                <a:ahLst/>
                <a:cxnLst>
                  <a:cxn ang="0">
                    <a:pos x="connsiteX0" y="connsiteY0"/>
                  </a:cxn>
                  <a:cxn ang="0">
                    <a:pos x="connsiteX1" y="connsiteY1"/>
                  </a:cxn>
                </a:cxnLst>
                <a:rect l="l" t="t" r="r" b="b"/>
                <a:pathLst>
                  <a:path w="80100" h="12704">
                    <a:moveTo>
                      <a:pt x="80491" y="40"/>
                    </a:moveTo>
                    <a:lnTo>
                      <a:pt x="391" y="4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06" name="Graphic 4011">
              <a:extLst>
                <a:ext uri="{FF2B5EF4-FFF2-40B4-BE49-F238E27FC236}">
                  <a16:creationId xmlns:a16="http://schemas.microsoft.com/office/drawing/2014/main" id="{CB54C187-859A-0E36-89FE-96B7079C4BD7}"/>
                </a:ext>
              </a:extLst>
            </p:cNvPr>
            <p:cNvGrpSpPr/>
            <p:nvPr/>
          </p:nvGrpSpPr>
          <p:grpSpPr>
            <a:xfrm>
              <a:off x="6077850" y="939791"/>
              <a:ext cx="80100" cy="80038"/>
              <a:chOff x="6077850" y="939791"/>
              <a:chExt cx="80100" cy="80038"/>
            </a:xfrm>
          </p:grpSpPr>
          <p:sp>
            <p:nvSpPr>
              <p:cNvPr id="4407" name="Freeform 4406">
                <a:extLst>
                  <a:ext uri="{FF2B5EF4-FFF2-40B4-BE49-F238E27FC236}">
                    <a16:creationId xmlns:a16="http://schemas.microsoft.com/office/drawing/2014/main" id="{E555E148-0173-F74D-7238-0E04EDAB63BD}"/>
                  </a:ext>
                </a:extLst>
              </p:cNvPr>
              <p:cNvSpPr/>
              <p:nvPr/>
            </p:nvSpPr>
            <p:spPr>
              <a:xfrm>
                <a:off x="6117264" y="939791"/>
                <a:ext cx="12714" cy="80038"/>
              </a:xfrm>
              <a:custGeom>
                <a:avLst/>
                <a:gdLst>
                  <a:gd name="connsiteX0" fmla="*/ 359 w 12714"/>
                  <a:gd name="connsiteY0" fmla="*/ 33 h 80038"/>
                  <a:gd name="connsiteX1" fmla="*/ 359 w 12714"/>
                  <a:gd name="connsiteY1" fmla="*/ 80071 h 80038"/>
                </a:gdLst>
                <a:ahLst/>
                <a:cxnLst>
                  <a:cxn ang="0">
                    <a:pos x="connsiteX0" y="connsiteY0"/>
                  </a:cxn>
                  <a:cxn ang="0">
                    <a:pos x="connsiteX1" y="connsiteY1"/>
                  </a:cxn>
                </a:cxnLst>
                <a:rect l="l" t="t" r="r" b="b"/>
                <a:pathLst>
                  <a:path w="12714" h="80038">
                    <a:moveTo>
                      <a:pt x="359" y="33"/>
                    </a:moveTo>
                    <a:lnTo>
                      <a:pt x="359" y="80071"/>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08" name="Freeform 4407">
                <a:extLst>
                  <a:ext uri="{FF2B5EF4-FFF2-40B4-BE49-F238E27FC236}">
                    <a16:creationId xmlns:a16="http://schemas.microsoft.com/office/drawing/2014/main" id="{EF537E9D-BF06-F9B3-B655-9115E119E300}"/>
                  </a:ext>
                </a:extLst>
              </p:cNvPr>
              <p:cNvSpPr/>
              <p:nvPr/>
            </p:nvSpPr>
            <p:spPr>
              <a:xfrm>
                <a:off x="6077850" y="979175"/>
                <a:ext cx="80100" cy="12704"/>
              </a:xfrm>
              <a:custGeom>
                <a:avLst/>
                <a:gdLst>
                  <a:gd name="connsiteX0" fmla="*/ 80460 w 80100"/>
                  <a:gd name="connsiteY0" fmla="*/ 33 h 12704"/>
                  <a:gd name="connsiteX1" fmla="*/ 359 w 80100"/>
                  <a:gd name="connsiteY1" fmla="*/ 33 h 12704"/>
                </a:gdLst>
                <a:ahLst/>
                <a:cxnLst>
                  <a:cxn ang="0">
                    <a:pos x="connsiteX0" y="connsiteY0"/>
                  </a:cxn>
                  <a:cxn ang="0">
                    <a:pos x="connsiteX1" y="connsiteY1"/>
                  </a:cxn>
                </a:cxnLst>
                <a:rect l="l" t="t" r="r" b="b"/>
                <a:pathLst>
                  <a:path w="80100" h="12704">
                    <a:moveTo>
                      <a:pt x="80460" y="33"/>
                    </a:moveTo>
                    <a:lnTo>
                      <a:pt x="359" y="3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09" name="Graphic 4011">
              <a:extLst>
                <a:ext uri="{FF2B5EF4-FFF2-40B4-BE49-F238E27FC236}">
                  <a16:creationId xmlns:a16="http://schemas.microsoft.com/office/drawing/2014/main" id="{ECCA3700-0A58-4ECB-F148-E0C810C13A21}"/>
                </a:ext>
              </a:extLst>
            </p:cNvPr>
            <p:cNvGrpSpPr/>
            <p:nvPr/>
          </p:nvGrpSpPr>
          <p:grpSpPr>
            <a:xfrm>
              <a:off x="5899849" y="916922"/>
              <a:ext cx="80100" cy="80038"/>
              <a:chOff x="5899849" y="916922"/>
              <a:chExt cx="80100" cy="80038"/>
            </a:xfrm>
          </p:grpSpPr>
          <p:sp>
            <p:nvSpPr>
              <p:cNvPr id="4410" name="Freeform 4409">
                <a:extLst>
                  <a:ext uri="{FF2B5EF4-FFF2-40B4-BE49-F238E27FC236}">
                    <a16:creationId xmlns:a16="http://schemas.microsoft.com/office/drawing/2014/main" id="{92EEDD8C-0E4A-B588-97DD-A603ADCCB5A1}"/>
                  </a:ext>
                </a:extLst>
              </p:cNvPr>
              <p:cNvSpPr/>
              <p:nvPr/>
            </p:nvSpPr>
            <p:spPr>
              <a:xfrm>
                <a:off x="5939263" y="916922"/>
                <a:ext cx="12714" cy="80038"/>
              </a:xfrm>
              <a:custGeom>
                <a:avLst/>
                <a:gdLst>
                  <a:gd name="connsiteX0" fmla="*/ 345 w 12714"/>
                  <a:gd name="connsiteY0" fmla="*/ 31 h 80038"/>
                  <a:gd name="connsiteX1" fmla="*/ 345 w 12714"/>
                  <a:gd name="connsiteY1" fmla="*/ 80070 h 80038"/>
                </a:gdLst>
                <a:ahLst/>
                <a:cxnLst>
                  <a:cxn ang="0">
                    <a:pos x="connsiteX0" y="connsiteY0"/>
                  </a:cxn>
                  <a:cxn ang="0">
                    <a:pos x="connsiteX1" y="connsiteY1"/>
                  </a:cxn>
                </a:cxnLst>
                <a:rect l="l" t="t" r="r" b="b"/>
                <a:pathLst>
                  <a:path w="12714" h="80038">
                    <a:moveTo>
                      <a:pt x="345" y="31"/>
                    </a:moveTo>
                    <a:lnTo>
                      <a:pt x="345" y="8007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11" name="Freeform 4410">
                <a:extLst>
                  <a:ext uri="{FF2B5EF4-FFF2-40B4-BE49-F238E27FC236}">
                    <a16:creationId xmlns:a16="http://schemas.microsoft.com/office/drawing/2014/main" id="{6E257A67-E233-EF96-4CF3-794FA9C9CD44}"/>
                  </a:ext>
                </a:extLst>
              </p:cNvPr>
              <p:cNvSpPr/>
              <p:nvPr/>
            </p:nvSpPr>
            <p:spPr>
              <a:xfrm>
                <a:off x="5899849" y="956306"/>
                <a:ext cx="80100" cy="12704"/>
              </a:xfrm>
              <a:custGeom>
                <a:avLst/>
                <a:gdLst>
                  <a:gd name="connsiteX0" fmla="*/ 80446 w 80100"/>
                  <a:gd name="connsiteY0" fmla="*/ 31 h 12704"/>
                  <a:gd name="connsiteX1" fmla="*/ 345 w 80100"/>
                  <a:gd name="connsiteY1" fmla="*/ 31 h 12704"/>
                </a:gdLst>
                <a:ahLst/>
                <a:cxnLst>
                  <a:cxn ang="0">
                    <a:pos x="connsiteX0" y="connsiteY0"/>
                  </a:cxn>
                  <a:cxn ang="0">
                    <a:pos x="connsiteX1" y="connsiteY1"/>
                  </a:cxn>
                </a:cxnLst>
                <a:rect l="l" t="t" r="r" b="b"/>
                <a:pathLst>
                  <a:path w="80100" h="12704">
                    <a:moveTo>
                      <a:pt x="80446" y="31"/>
                    </a:moveTo>
                    <a:lnTo>
                      <a:pt x="345" y="31"/>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12" name="Graphic 4011">
              <a:extLst>
                <a:ext uri="{FF2B5EF4-FFF2-40B4-BE49-F238E27FC236}">
                  <a16:creationId xmlns:a16="http://schemas.microsoft.com/office/drawing/2014/main" id="{51961E33-EF62-8FAF-25A3-0196CDB08E7D}"/>
                </a:ext>
              </a:extLst>
            </p:cNvPr>
            <p:cNvGrpSpPr/>
            <p:nvPr/>
          </p:nvGrpSpPr>
          <p:grpSpPr>
            <a:xfrm>
              <a:off x="5883320" y="916922"/>
              <a:ext cx="80100" cy="80038"/>
              <a:chOff x="5883320" y="916922"/>
              <a:chExt cx="80100" cy="80038"/>
            </a:xfrm>
          </p:grpSpPr>
          <p:sp>
            <p:nvSpPr>
              <p:cNvPr id="4413" name="Freeform 4412">
                <a:extLst>
                  <a:ext uri="{FF2B5EF4-FFF2-40B4-BE49-F238E27FC236}">
                    <a16:creationId xmlns:a16="http://schemas.microsoft.com/office/drawing/2014/main" id="{290FE1ED-E1C2-594B-D645-B21F6F2E5859}"/>
                  </a:ext>
                </a:extLst>
              </p:cNvPr>
              <p:cNvSpPr/>
              <p:nvPr/>
            </p:nvSpPr>
            <p:spPr>
              <a:xfrm>
                <a:off x="5922734" y="916922"/>
                <a:ext cx="12714" cy="80038"/>
              </a:xfrm>
              <a:custGeom>
                <a:avLst/>
                <a:gdLst>
                  <a:gd name="connsiteX0" fmla="*/ 344 w 12714"/>
                  <a:gd name="connsiteY0" fmla="*/ 31 h 80038"/>
                  <a:gd name="connsiteX1" fmla="*/ 344 w 12714"/>
                  <a:gd name="connsiteY1" fmla="*/ 80070 h 80038"/>
                </a:gdLst>
                <a:ahLst/>
                <a:cxnLst>
                  <a:cxn ang="0">
                    <a:pos x="connsiteX0" y="connsiteY0"/>
                  </a:cxn>
                  <a:cxn ang="0">
                    <a:pos x="connsiteX1" y="connsiteY1"/>
                  </a:cxn>
                </a:cxnLst>
                <a:rect l="l" t="t" r="r" b="b"/>
                <a:pathLst>
                  <a:path w="12714" h="80038">
                    <a:moveTo>
                      <a:pt x="344" y="31"/>
                    </a:moveTo>
                    <a:lnTo>
                      <a:pt x="344" y="8007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14" name="Freeform 4413">
                <a:extLst>
                  <a:ext uri="{FF2B5EF4-FFF2-40B4-BE49-F238E27FC236}">
                    <a16:creationId xmlns:a16="http://schemas.microsoft.com/office/drawing/2014/main" id="{5DE77124-DC39-36B7-0F83-98804CE4F4B9}"/>
                  </a:ext>
                </a:extLst>
              </p:cNvPr>
              <p:cNvSpPr/>
              <p:nvPr/>
            </p:nvSpPr>
            <p:spPr>
              <a:xfrm>
                <a:off x="5883320" y="956306"/>
                <a:ext cx="80100" cy="12704"/>
              </a:xfrm>
              <a:custGeom>
                <a:avLst/>
                <a:gdLst>
                  <a:gd name="connsiteX0" fmla="*/ 80444 w 80100"/>
                  <a:gd name="connsiteY0" fmla="*/ 31 h 12704"/>
                  <a:gd name="connsiteX1" fmla="*/ 344 w 80100"/>
                  <a:gd name="connsiteY1" fmla="*/ 31 h 12704"/>
                </a:gdLst>
                <a:ahLst/>
                <a:cxnLst>
                  <a:cxn ang="0">
                    <a:pos x="connsiteX0" y="connsiteY0"/>
                  </a:cxn>
                  <a:cxn ang="0">
                    <a:pos x="connsiteX1" y="connsiteY1"/>
                  </a:cxn>
                </a:cxnLst>
                <a:rect l="l" t="t" r="r" b="b"/>
                <a:pathLst>
                  <a:path w="80100" h="12704">
                    <a:moveTo>
                      <a:pt x="80444" y="31"/>
                    </a:moveTo>
                    <a:lnTo>
                      <a:pt x="344" y="31"/>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15" name="Graphic 4011">
              <a:extLst>
                <a:ext uri="{FF2B5EF4-FFF2-40B4-BE49-F238E27FC236}">
                  <a16:creationId xmlns:a16="http://schemas.microsoft.com/office/drawing/2014/main" id="{9F079574-BF82-55D0-8B49-A8313A8D8D96}"/>
                </a:ext>
              </a:extLst>
            </p:cNvPr>
            <p:cNvGrpSpPr/>
            <p:nvPr/>
          </p:nvGrpSpPr>
          <p:grpSpPr>
            <a:xfrm>
              <a:off x="5718033" y="894054"/>
              <a:ext cx="80100" cy="80038"/>
              <a:chOff x="5718033" y="894054"/>
              <a:chExt cx="80100" cy="80038"/>
            </a:xfrm>
          </p:grpSpPr>
          <p:sp>
            <p:nvSpPr>
              <p:cNvPr id="4416" name="Freeform 4415">
                <a:extLst>
                  <a:ext uri="{FF2B5EF4-FFF2-40B4-BE49-F238E27FC236}">
                    <a16:creationId xmlns:a16="http://schemas.microsoft.com/office/drawing/2014/main" id="{F295E99C-272B-7827-F9A8-7192A0C41133}"/>
                  </a:ext>
                </a:extLst>
              </p:cNvPr>
              <p:cNvSpPr/>
              <p:nvPr/>
            </p:nvSpPr>
            <p:spPr>
              <a:xfrm>
                <a:off x="5757447" y="894054"/>
                <a:ext cx="12714" cy="80038"/>
              </a:xfrm>
              <a:custGeom>
                <a:avLst/>
                <a:gdLst>
                  <a:gd name="connsiteX0" fmla="*/ 331 w 12714"/>
                  <a:gd name="connsiteY0" fmla="*/ 29 h 80038"/>
                  <a:gd name="connsiteX1" fmla="*/ 331 w 12714"/>
                  <a:gd name="connsiteY1" fmla="*/ 80068 h 80038"/>
                </a:gdLst>
                <a:ahLst/>
                <a:cxnLst>
                  <a:cxn ang="0">
                    <a:pos x="connsiteX0" y="connsiteY0"/>
                  </a:cxn>
                  <a:cxn ang="0">
                    <a:pos x="connsiteX1" y="connsiteY1"/>
                  </a:cxn>
                </a:cxnLst>
                <a:rect l="l" t="t" r="r" b="b"/>
                <a:pathLst>
                  <a:path w="12714" h="80038">
                    <a:moveTo>
                      <a:pt x="331" y="29"/>
                    </a:moveTo>
                    <a:lnTo>
                      <a:pt x="331" y="80068"/>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17" name="Freeform 4416">
                <a:extLst>
                  <a:ext uri="{FF2B5EF4-FFF2-40B4-BE49-F238E27FC236}">
                    <a16:creationId xmlns:a16="http://schemas.microsoft.com/office/drawing/2014/main" id="{A691FAAC-B679-D746-B4F9-636D99A4A219}"/>
                  </a:ext>
                </a:extLst>
              </p:cNvPr>
              <p:cNvSpPr/>
              <p:nvPr/>
            </p:nvSpPr>
            <p:spPr>
              <a:xfrm>
                <a:off x="5718033" y="933438"/>
                <a:ext cx="80100" cy="12704"/>
              </a:xfrm>
              <a:custGeom>
                <a:avLst/>
                <a:gdLst>
                  <a:gd name="connsiteX0" fmla="*/ 80431 w 80100"/>
                  <a:gd name="connsiteY0" fmla="*/ 29 h 12704"/>
                  <a:gd name="connsiteX1" fmla="*/ 331 w 80100"/>
                  <a:gd name="connsiteY1" fmla="*/ 29 h 12704"/>
                </a:gdLst>
                <a:ahLst/>
                <a:cxnLst>
                  <a:cxn ang="0">
                    <a:pos x="connsiteX0" y="connsiteY0"/>
                  </a:cxn>
                  <a:cxn ang="0">
                    <a:pos x="connsiteX1" y="connsiteY1"/>
                  </a:cxn>
                </a:cxnLst>
                <a:rect l="l" t="t" r="r" b="b"/>
                <a:pathLst>
                  <a:path w="80100" h="12704">
                    <a:moveTo>
                      <a:pt x="80431" y="29"/>
                    </a:moveTo>
                    <a:lnTo>
                      <a:pt x="331" y="29"/>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18" name="Graphic 4011">
              <a:extLst>
                <a:ext uri="{FF2B5EF4-FFF2-40B4-BE49-F238E27FC236}">
                  <a16:creationId xmlns:a16="http://schemas.microsoft.com/office/drawing/2014/main" id="{E90071D4-B71B-10BE-A421-B6365390C3C5}"/>
                </a:ext>
              </a:extLst>
            </p:cNvPr>
            <p:cNvGrpSpPr/>
            <p:nvPr/>
          </p:nvGrpSpPr>
          <p:grpSpPr>
            <a:xfrm>
              <a:off x="5692604" y="894054"/>
              <a:ext cx="80100" cy="80038"/>
              <a:chOff x="5692604" y="894054"/>
              <a:chExt cx="80100" cy="80038"/>
            </a:xfrm>
          </p:grpSpPr>
          <p:sp>
            <p:nvSpPr>
              <p:cNvPr id="4419" name="Freeform 4418">
                <a:extLst>
                  <a:ext uri="{FF2B5EF4-FFF2-40B4-BE49-F238E27FC236}">
                    <a16:creationId xmlns:a16="http://schemas.microsoft.com/office/drawing/2014/main" id="{720554B0-92F5-B5DC-92BB-69FE1D43AA2A}"/>
                  </a:ext>
                </a:extLst>
              </p:cNvPr>
              <p:cNvSpPr/>
              <p:nvPr/>
            </p:nvSpPr>
            <p:spPr>
              <a:xfrm>
                <a:off x="5732019" y="894054"/>
                <a:ext cx="12714" cy="80038"/>
              </a:xfrm>
              <a:custGeom>
                <a:avLst/>
                <a:gdLst>
                  <a:gd name="connsiteX0" fmla="*/ 329 w 12714"/>
                  <a:gd name="connsiteY0" fmla="*/ 29 h 80038"/>
                  <a:gd name="connsiteX1" fmla="*/ 329 w 12714"/>
                  <a:gd name="connsiteY1" fmla="*/ 80068 h 80038"/>
                </a:gdLst>
                <a:ahLst/>
                <a:cxnLst>
                  <a:cxn ang="0">
                    <a:pos x="connsiteX0" y="connsiteY0"/>
                  </a:cxn>
                  <a:cxn ang="0">
                    <a:pos x="connsiteX1" y="connsiteY1"/>
                  </a:cxn>
                </a:cxnLst>
                <a:rect l="l" t="t" r="r" b="b"/>
                <a:pathLst>
                  <a:path w="12714" h="80038">
                    <a:moveTo>
                      <a:pt x="329" y="29"/>
                    </a:moveTo>
                    <a:lnTo>
                      <a:pt x="329" y="80068"/>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20" name="Freeform 4419">
                <a:extLst>
                  <a:ext uri="{FF2B5EF4-FFF2-40B4-BE49-F238E27FC236}">
                    <a16:creationId xmlns:a16="http://schemas.microsoft.com/office/drawing/2014/main" id="{2D0D5C98-C7AE-63D0-0ACB-AB9FEB291235}"/>
                  </a:ext>
                </a:extLst>
              </p:cNvPr>
              <p:cNvSpPr/>
              <p:nvPr/>
            </p:nvSpPr>
            <p:spPr>
              <a:xfrm>
                <a:off x="5692604" y="933438"/>
                <a:ext cx="80100" cy="12704"/>
              </a:xfrm>
              <a:custGeom>
                <a:avLst/>
                <a:gdLst>
                  <a:gd name="connsiteX0" fmla="*/ 80429 w 80100"/>
                  <a:gd name="connsiteY0" fmla="*/ 29 h 12704"/>
                  <a:gd name="connsiteX1" fmla="*/ 329 w 80100"/>
                  <a:gd name="connsiteY1" fmla="*/ 29 h 12704"/>
                </a:gdLst>
                <a:ahLst/>
                <a:cxnLst>
                  <a:cxn ang="0">
                    <a:pos x="connsiteX0" y="connsiteY0"/>
                  </a:cxn>
                  <a:cxn ang="0">
                    <a:pos x="connsiteX1" y="connsiteY1"/>
                  </a:cxn>
                </a:cxnLst>
                <a:rect l="l" t="t" r="r" b="b"/>
                <a:pathLst>
                  <a:path w="80100" h="12704">
                    <a:moveTo>
                      <a:pt x="80429" y="29"/>
                    </a:moveTo>
                    <a:lnTo>
                      <a:pt x="329" y="29"/>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21" name="Graphic 4011">
              <a:extLst>
                <a:ext uri="{FF2B5EF4-FFF2-40B4-BE49-F238E27FC236}">
                  <a16:creationId xmlns:a16="http://schemas.microsoft.com/office/drawing/2014/main" id="{D8DF9EB1-09D5-B501-B0C2-804317E1D03A}"/>
                </a:ext>
              </a:extLst>
            </p:cNvPr>
            <p:cNvGrpSpPr/>
            <p:nvPr/>
          </p:nvGrpSpPr>
          <p:grpSpPr>
            <a:xfrm>
              <a:off x="5534946" y="894054"/>
              <a:ext cx="80100" cy="80038"/>
              <a:chOff x="5534946" y="894054"/>
              <a:chExt cx="80100" cy="80038"/>
            </a:xfrm>
          </p:grpSpPr>
          <p:sp>
            <p:nvSpPr>
              <p:cNvPr id="4422" name="Freeform 4421">
                <a:extLst>
                  <a:ext uri="{FF2B5EF4-FFF2-40B4-BE49-F238E27FC236}">
                    <a16:creationId xmlns:a16="http://schemas.microsoft.com/office/drawing/2014/main" id="{F2B6D63E-DEF8-2E61-23D7-AFAA9CDBD332}"/>
                  </a:ext>
                </a:extLst>
              </p:cNvPr>
              <p:cNvSpPr/>
              <p:nvPr/>
            </p:nvSpPr>
            <p:spPr>
              <a:xfrm>
                <a:off x="5574360" y="894054"/>
                <a:ext cx="12714" cy="80038"/>
              </a:xfrm>
              <a:custGeom>
                <a:avLst/>
                <a:gdLst>
                  <a:gd name="connsiteX0" fmla="*/ 316 w 12714"/>
                  <a:gd name="connsiteY0" fmla="*/ 29 h 80038"/>
                  <a:gd name="connsiteX1" fmla="*/ 316 w 12714"/>
                  <a:gd name="connsiteY1" fmla="*/ 80068 h 80038"/>
                </a:gdLst>
                <a:ahLst/>
                <a:cxnLst>
                  <a:cxn ang="0">
                    <a:pos x="connsiteX0" y="connsiteY0"/>
                  </a:cxn>
                  <a:cxn ang="0">
                    <a:pos x="connsiteX1" y="connsiteY1"/>
                  </a:cxn>
                </a:cxnLst>
                <a:rect l="l" t="t" r="r" b="b"/>
                <a:pathLst>
                  <a:path w="12714" h="80038">
                    <a:moveTo>
                      <a:pt x="316" y="29"/>
                    </a:moveTo>
                    <a:lnTo>
                      <a:pt x="316" y="80068"/>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23" name="Freeform 4422">
                <a:extLst>
                  <a:ext uri="{FF2B5EF4-FFF2-40B4-BE49-F238E27FC236}">
                    <a16:creationId xmlns:a16="http://schemas.microsoft.com/office/drawing/2014/main" id="{640AC8D8-2B8F-AE44-3FCA-82DB71E474CF}"/>
                  </a:ext>
                </a:extLst>
              </p:cNvPr>
              <p:cNvSpPr/>
              <p:nvPr/>
            </p:nvSpPr>
            <p:spPr>
              <a:xfrm>
                <a:off x="5534946" y="933438"/>
                <a:ext cx="80100" cy="12704"/>
              </a:xfrm>
              <a:custGeom>
                <a:avLst/>
                <a:gdLst>
                  <a:gd name="connsiteX0" fmla="*/ 80417 w 80100"/>
                  <a:gd name="connsiteY0" fmla="*/ 29 h 12704"/>
                  <a:gd name="connsiteX1" fmla="*/ 316 w 80100"/>
                  <a:gd name="connsiteY1" fmla="*/ 29 h 12704"/>
                </a:gdLst>
                <a:ahLst/>
                <a:cxnLst>
                  <a:cxn ang="0">
                    <a:pos x="connsiteX0" y="connsiteY0"/>
                  </a:cxn>
                  <a:cxn ang="0">
                    <a:pos x="connsiteX1" y="connsiteY1"/>
                  </a:cxn>
                </a:cxnLst>
                <a:rect l="l" t="t" r="r" b="b"/>
                <a:pathLst>
                  <a:path w="80100" h="12704">
                    <a:moveTo>
                      <a:pt x="80417" y="29"/>
                    </a:moveTo>
                    <a:lnTo>
                      <a:pt x="316" y="29"/>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24" name="Graphic 4011">
              <a:extLst>
                <a:ext uri="{FF2B5EF4-FFF2-40B4-BE49-F238E27FC236}">
                  <a16:creationId xmlns:a16="http://schemas.microsoft.com/office/drawing/2014/main" id="{FE0E3B70-62AB-AC3F-6A3F-5AF3714F7711}"/>
                </a:ext>
              </a:extLst>
            </p:cNvPr>
            <p:cNvGrpSpPr/>
            <p:nvPr/>
          </p:nvGrpSpPr>
          <p:grpSpPr>
            <a:xfrm>
              <a:off x="5513331" y="894054"/>
              <a:ext cx="80100" cy="80038"/>
              <a:chOff x="5513331" y="894054"/>
              <a:chExt cx="80100" cy="80038"/>
            </a:xfrm>
          </p:grpSpPr>
          <p:sp>
            <p:nvSpPr>
              <p:cNvPr id="4425" name="Freeform 4424">
                <a:extLst>
                  <a:ext uri="{FF2B5EF4-FFF2-40B4-BE49-F238E27FC236}">
                    <a16:creationId xmlns:a16="http://schemas.microsoft.com/office/drawing/2014/main" id="{2318FF65-8F21-5CC9-ED4C-056E315E1419}"/>
                  </a:ext>
                </a:extLst>
              </p:cNvPr>
              <p:cNvSpPr/>
              <p:nvPr/>
            </p:nvSpPr>
            <p:spPr>
              <a:xfrm>
                <a:off x="5552746" y="894054"/>
                <a:ext cx="12714" cy="80038"/>
              </a:xfrm>
              <a:custGeom>
                <a:avLst/>
                <a:gdLst>
                  <a:gd name="connsiteX0" fmla="*/ 315 w 12714"/>
                  <a:gd name="connsiteY0" fmla="*/ 29 h 80038"/>
                  <a:gd name="connsiteX1" fmla="*/ 315 w 12714"/>
                  <a:gd name="connsiteY1" fmla="*/ 80068 h 80038"/>
                </a:gdLst>
                <a:ahLst/>
                <a:cxnLst>
                  <a:cxn ang="0">
                    <a:pos x="connsiteX0" y="connsiteY0"/>
                  </a:cxn>
                  <a:cxn ang="0">
                    <a:pos x="connsiteX1" y="connsiteY1"/>
                  </a:cxn>
                </a:cxnLst>
                <a:rect l="l" t="t" r="r" b="b"/>
                <a:pathLst>
                  <a:path w="12714" h="80038">
                    <a:moveTo>
                      <a:pt x="315" y="29"/>
                    </a:moveTo>
                    <a:lnTo>
                      <a:pt x="315" y="80068"/>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26" name="Freeform 4425">
                <a:extLst>
                  <a:ext uri="{FF2B5EF4-FFF2-40B4-BE49-F238E27FC236}">
                    <a16:creationId xmlns:a16="http://schemas.microsoft.com/office/drawing/2014/main" id="{943003DA-D7A3-339B-9FBE-CFAB9AB156D0}"/>
                  </a:ext>
                </a:extLst>
              </p:cNvPr>
              <p:cNvSpPr/>
              <p:nvPr/>
            </p:nvSpPr>
            <p:spPr>
              <a:xfrm>
                <a:off x="5513331" y="933438"/>
                <a:ext cx="80100" cy="12704"/>
              </a:xfrm>
              <a:custGeom>
                <a:avLst/>
                <a:gdLst>
                  <a:gd name="connsiteX0" fmla="*/ 80415 w 80100"/>
                  <a:gd name="connsiteY0" fmla="*/ 29 h 12704"/>
                  <a:gd name="connsiteX1" fmla="*/ 315 w 80100"/>
                  <a:gd name="connsiteY1" fmla="*/ 29 h 12704"/>
                </a:gdLst>
                <a:ahLst/>
                <a:cxnLst>
                  <a:cxn ang="0">
                    <a:pos x="connsiteX0" y="connsiteY0"/>
                  </a:cxn>
                  <a:cxn ang="0">
                    <a:pos x="connsiteX1" y="connsiteY1"/>
                  </a:cxn>
                </a:cxnLst>
                <a:rect l="l" t="t" r="r" b="b"/>
                <a:pathLst>
                  <a:path w="80100" h="12704">
                    <a:moveTo>
                      <a:pt x="80415" y="29"/>
                    </a:moveTo>
                    <a:lnTo>
                      <a:pt x="315" y="29"/>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27" name="Graphic 4011">
              <a:extLst>
                <a:ext uri="{FF2B5EF4-FFF2-40B4-BE49-F238E27FC236}">
                  <a16:creationId xmlns:a16="http://schemas.microsoft.com/office/drawing/2014/main" id="{EA1FF660-C1DD-7E11-1B4C-B25B2F3105A6}"/>
                </a:ext>
              </a:extLst>
            </p:cNvPr>
            <p:cNvGrpSpPr/>
            <p:nvPr/>
          </p:nvGrpSpPr>
          <p:grpSpPr>
            <a:xfrm>
              <a:off x="4941184" y="840695"/>
              <a:ext cx="80100" cy="80038"/>
              <a:chOff x="4941184" y="840695"/>
              <a:chExt cx="80100" cy="80038"/>
            </a:xfrm>
          </p:grpSpPr>
          <p:sp>
            <p:nvSpPr>
              <p:cNvPr id="4428" name="Freeform 4427">
                <a:extLst>
                  <a:ext uri="{FF2B5EF4-FFF2-40B4-BE49-F238E27FC236}">
                    <a16:creationId xmlns:a16="http://schemas.microsoft.com/office/drawing/2014/main" id="{3765E526-990A-1FF4-BEB5-D65FA4FF3371}"/>
                  </a:ext>
                </a:extLst>
              </p:cNvPr>
              <p:cNvSpPr/>
              <p:nvPr/>
            </p:nvSpPr>
            <p:spPr>
              <a:xfrm>
                <a:off x="4980599" y="840695"/>
                <a:ext cx="12714" cy="80038"/>
              </a:xfrm>
              <a:custGeom>
                <a:avLst/>
                <a:gdLst>
                  <a:gd name="connsiteX0" fmla="*/ 270 w 12714"/>
                  <a:gd name="connsiteY0" fmla="*/ 25 h 80038"/>
                  <a:gd name="connsiteX1" fmla="*/ 270 w 12714"/>
                  <a:gd name="connsiteY1" fmla="*/ 80064 h 80038"/>
                </a:gdLst>
                <a:ahLst/>
                <a:cxnLst>
                  <a:cxn ang="0">
                    <a:pos x="connsiteX0" y="connsiteY0"/>
                  </a:cxn>
                  <a:cxn ang="0">
                    <a:pos x="connsiteX1" y="connsiteY1"/>
                  </a:cxn>
                </a:cxnLst>
                <a:rect l="l" t="t" r="r" b="b"/>
                <a:pathLst>
                  <a:path w="12714" h="80038">
                    <a:moveTo>
                      <a:pt x="270" y="25"/>
                    </a:moveTo>
                    <a:lnTo>
                      <a:pt x="270" y="8006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29" name="Freeform 4428">
                <a:extLst>
                  <a:ext uri="{FF2B5EF4-FFF2-40B4-BE49-F238E27FC236}">
                    <a16:creationId xmlns:a16="http://schemas.microsoft.com/office/drawing/2014/main" id="{0EDFD08B-4AF5-EAC4-86A1-1C31217B1672}"/>
                  </a:ext>
                </a:extLst>
              </p:cNvPr>
              <p:cNvSpPr/>
              <p:nvPr/>
            </p:nvSpPr>
            <p:spPr>
              <a:xfrm>
                <a:off x="4941184" y="880079"/>
                <a:ext cx="80100" cy="12704"/>
              </a:xfrm>
              <a:custGeom>
                <a:avLst/>
                <a:gdLst>
                  <a:gd name="connsiteX0" fmla="*/ 80370 w 80100"/>
                  <a:gd name="connsiteY0" fmla="*/ 25 h 12704"/>
                  <a:gd name="connsiteX1" fmla="*/ 270 w 80100"/>
                  <a:gd name="connsiteY1" fmla="*/ 25 h 12704"/>
                </a:gdLst>
                <a:ahLst/>
                <a:cxnLst>
                  <a:cxn ang="0">
                    <a:pos x="connsiteX0" y="connsiteY0"/>
                  </a:cxn>
                  <a:cxn ang="0">
                    <a:pos x="connsiteX1" y="connsiteY1"/>
                  </a:cxn>
                </a:cxnLst>
                <a:rect l="l" t="t" r="r" b="b"/>
                <a:pathLst>
                  <a:path w="80100" h="12704">
                    <a:moveTo>
                      <a:pt x="80370" y="25"/>
                    </a:moveTo>
                    <a:lnTo>
                      <a:pt x="270" y="25"/>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30" name="Graphic 4011">
              <a:extLst>
                <a:ext uri="{FF2B5EF4-FFF2-40B4-BE49-F238E27FC236}">
                  <a16:creationId xmlns:a16="http://schemas.microsoft.com/office/drawing/2014/main" id="{63AE83DD-F803-8B0E-4F9E-D25DBEF65C7A}"/>
                </a:ext>
              </a:extLst>
            </p:cNvPr>
            <p:cNvGrpSpPr/>
            <p:nvPr/>
          </p:nvGrpSpPr>
          <p:grpSpPr>
            <a:xfrm>
              <a:off x="4736483" y="824179"/>
              <a:ext cx="80100" cy="80038"/>
              <a:chOff x="4736483" y="824179"/>
              <a:chExt cx="80100" cy="80038"/>
            </a:xfrm>
          </p:grpSpPr>
          <p:sp>
            <p:nvSpPr>
              <p:cNvPr id="4431" name="Freeform 4430">
                <a:extLst>
                  <a:ext uri="{FF2B5EF4-FFF2-40B4-BE49-F238E27FC236}">
                    <a16:creationId xmlns:a16="http://schemas.microsoft.com/office/drawing/2014/main" id="{0C679F24-0B88-D3AF-8C1E-7852EC23539E}"/>
                  </a:ext>
                </a:extLst>
              </p:cNvPr>
              <p:cNvSpPr/>
              <p:nvPr/>
            </p:nvSpPr>
            <p:spPr>
              <a:xfrm>
                <a:off x="4775897" y="824179"/>
                <a:ext cx="12714" cy="80038"/>
              </a:xfrm>
              <a:custGeom>
                <a:avLst/>
                <a:gdLst>
                  <a:gd name="connsiteX0" fmla="*/ 254 w 12714"/>
                  <a:gd name="connsiteY0" fmla="*/ 24 h 80038"/>
                  <a:gd name="connsiteX1" fmla="*/ 254 w 12714"/>
                  <a:gd name="connsiteY1" fmla="*/ 80062 h 80038"/>
                </a:gdLst>
                <a:ahLst/>
                <a:cxnLst>
                  <a:cxn ang="0">
                    <a:pos x="connsiteX0" y="connsiteY0"/>
                  </a:cxn>
                  <a:cxn ang="0">
                    <a:pos x="connsiteX1" y="connsiteY1"/>
                  </a:cxn>
                </a:cxnLst>
                <a:rect l="l" t="t" r="r" b="b"/>
                <a:pathLst>
                  <a:path w="12714" h="80038">
                    <a:moveTo>
                      <a:pt x="254" y="24"/>
                    </a:moveTo>
                    <a:lnTo>
                      <a:pt x="254" y="80062"/>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32" name="Freeform 4431">
                <a:extLst>
                  <a:ext uri="{FF2B5EF4-FFF2-40B4-BE49-F238E27FC236}">
                    <a16:creationId xmlns:a16="http://schemas.microsoft.com/office/drawing/2014/main" id="{5CFC4E9D-37FB-C95C-6B9B-9C7B64FB1F92}"/>
                  </a:ext>
                </a:extLst>
              </p:cNvPr>
              <p:cNvSpPr/>
              <p:nvPr/>
            </p:nvSpPr>
            <p:spPr>
              <a:xfrm>
                <a:off x="4736483" y="863563"/>
                <a:ext cx="80100" cy="12704"/>
              </a:xfrm>
              <a:custGeom>
                <a:avLst/>
                <a:gdLst>
                  <a:gd name="connsiteX0" fmla="*/ 80354 w 80100"/>
                  <a:gd name="connsiteY0" fmla="*/ 23 h 12704"/>
                  <a:gd name="connsiteX1" fmla="*/ 254 w 80100"/>
                  <a:gd name="connsiteY1" fmla="*/ 23 h 12704"/>
                </a:gdLst>
                <a:ahLst/>
                <a:cxnLst>
                  <a:cxn ang="0">
                    <a:pos x="connsiteX0" y="connsiteY0"/>
                  </a:cxn>
                  <a:cxn ang="0">
                    <a:pos x="connsiteX1" y="connsiteY1"/>
                  </a:cxn>
                </a:cxnLst>
                <a:rect l="l" t="t" r="r" b="b"/>
                <a:pathLst>
                  <a:path w="80100" h="12704">
                    <a:moveTo>
                      <a:pt x="80354" y="23"/>
                    </a:moveTo>
                    <a:lnTo>
                      <a:pt x="254" y="2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33" name="Graphic 4011">
              <a:extLst>
                <a:ext uri="{FF2B5EF4-FFF2-40B4-BE49-F238E27FC236}">
                  <a16:creationId xmlns:a16="http://schemas.microsoft.com/office/drawing/2014/main" id="{8269AD71-61A1-D961-D74E-245DF090CF33}"/>
                </a:ext>
              </a:extLst>
            </p:cNvPr>
            <p:cNvGrpSpPr/>
            <p:nvPr/>
          </p:nvGrpSpPr>
          <p:grpSpPr>
            <a:xfrm>
              <a:off x="4527967" y="824179"/>
              <a:ext cx="80100" cy="80038"/>
              <a:chOff x="4527967" y="824179"/>
              <a:chExt cx="80100" cy="80038"/>
            </a:xfrm>
          </p:grpSpPr>
          <p:sp>
            <p:nvSpPr>
              <p:cNvPr id="4434" name="Freeform 4433">
                <a:extLst>
                  <a:ext uri="{FF2B5EF4-FFF2-40B4-BE49-F238E27FC236}">
                    <a16:creationId xmlns:a16="http://schemas.microsoft.com/office/drawing/2014/main" id="{F828D961-C66B-451E-E2D1-8761D04A46D1}"/>
                  </a:ext>
                </a:extLst>
              </p:cNvPr>
              <p:cNvSpPr/>
              <p:nvPr/>
            </p:nvSpPr>
            <p:spPr>
              <a:xfrm>
                <a:off x="4567381" y="824179"/>
                <a:ext cx="12714" cy="80038"/>
              </a:xfrm>
              <a:custGeom>
                <a:avLst/>
                <a:gdLst>
                  <a:gd name="connsiteX0" fmla="*/ 237 w 12714"/>
                  <a:gd name="connsiteY0" fmla="*/ 24 h 80038"/>
                  <a:gd name="connsiteX1" fmla="*/ 237 w 12714"/>
                  <a:gd name="connsiteY1" fmla="*/ 80062 h 80038"/>
                </a:gdLst>
                <a:ahLst/>
                <a:cxnLst>
                  <a:cxn ang="0">
                    <a:pos x="connsiteX0" y="connsiteY0"/>
                  </a:cxn>
                  <a:cxn ang="0">
                    <a:pos x="connsiteX1" y="connsiteY1"/>
                  </a:cxn>
                </a:cxnLst>
                <a:rect l="l" t="t" r="r" b="b"/>
                <a:pathLst>
                  <a:path w="12714" h="80038">
                    <a:moveTo>
                      <a:pt x="237" y="24"/>
                    </a:moveTo>
                    <a:lnTo>
                      <a:pt x="237" y="80062"/>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35" name="Freeform 4434">
                <a:extLst>
                  <a:ext uri="{FF2B5EF4-FFF2-40B4-BE49-F238E27FC236}">
                    <a16:creationId xmlns:a16="http://schemas.microsoft.com/office/drawing/2014/main" id="{792FF797-27E0-CBDE-E084-458275696FC1}"/>
                  </a:ext>
                </a:extLst>
              </p:cNvPr>
              <p:cNvSpPr/>
              <p:nvPr/>
            </p:nvSpPr>
            <p:spPr>
              <a:xfrm>
                <a:off x="4527967" y="863563"/>
                <a:ext cx="80100" cy="12704"/>
              </a:xfrm>
              <a:custGeom>
                <a:avLst/>
                <a:gdLst>
                  <a:gd name="connsiteX0" fmla="*/ 80338 w 80100"/>
                  <a:gd name="connsiteY0" fmla="*/ 23 h 12704"/>
                  <a:gd name="connsiteX1" fmla="*/ 237 w 80100"/>
                  <a:gd name="connsiteY1" fmla="*/ 23 h 12704"/>
                </a:gdLst>
                <a:ahLst/>
                <a:cxnLst>
                  <a:cxn ang="0">
                    <a:pos x="connsiteX0" y="connsiteY0"/>
                  </a:cxn>
                  <a:cxn ang="0">
                    <a:pos x="connsiteX1" y="connsiteY1"/>
                  </a:cxn>
                </a:cxnLst>
                <a:rect l="l" t="t" r="r" b="b"/>
                <a:pathLst>
                  <a:path w="80100" h="12704">
                    <a:moveTo>
                      <a:pt x="80338" y="23"/>
                    </a:moveTo>
                    <a:lnTo>
                      <a:pt x="237" y="23"/>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36" name="Graphic 4011">
              <a:extLst>
                <a:ext uri="{FF2B5EF4-FFF2-40B4-BE49-F238E27FC236}">
                  <a16:creationId xmlns:a16="http://schemas.microsoft.com/office/drawing/2014/main" id="{616E0E2D-A2DE-71BB-8454-32C67C779E41}"/>
                </a:ext>
              </a:extLst>
            </p:cNvPr>
            <p:cNvGrpSpPr/>
            <p:nvPr/>
          </p:nvGrpSpPr>
          <p:grpSpPr>
            <a:xfrm>
              <a:off x="4018120" y="767008"/>
              <a:ext cx="80100" cy="80038"/>
              <a:chOff x="4018120" y="767008"/>
              <a:chExt cx="80100" cy="80038"/>
            </a:xfrm>
          </p:grpSpPr>
          <p:sp>
            <p:nvSpPr>
              <p:cNvPr id="4437" name="Freeform 4436">
                <a:extLst>
                  <a:ext uri="{FF2B5EF4-FFF2-40B4-BE49-F238E27FC236}">
                    <a16:creationId xmlns:a16="http://schemas.microsoft.com/office/drawing/2014/main" id="{DEF7EEC4-C663-69BD-D7C9-C7A7B0F3DAD0}"/>
                  </a:ext>
                </a:extLst>
              </p:cNvPr>
              <p:cNvSpPr/>
              <p:nvPr/>
            </p:nvSpPr>
            <p:spPr>
              <a:xfrm>
                <a:off x="4057535" y="767008"/>
                <a:ext cx="12714" cy="80038"/>
              </a:xfrm>
              <a:custGeom>
                <a:avLst/>
                <a:gdLst>
                  <a:gd name="connsiteX0" fmla="*/ 197 w 12714"/>
                  <a:gd name="connsiteY0" fmla="*/ 19 h 80038"/>
                  <a:gd name="connsiteX1" fmla="*/ 197 w 12714"/>
                  <a:gd name="connsiteY1" fmla="*/ 80058 h 80038"/>
                </a:gdLst>
                <a:ahLst/>
                <a:cxnLst>
                  <a:cxn ang="0">
                    <a:pos x="connsiteX0" y="connsiteY0"/>
                  </a:cxn>
                  <a:cxn ang="0">
                    <a:pos x="connsiteX1" y="connsiteY1"/>
                  </a:cxn>
                </a:cxnLst>
                <a:rect l="l" t="t" r="r" b="b"/>
                <a:pathLst>
                  <a:path w="12714" h="80038">
                    <a:moveTo>
                      <a:pt x="197" y="19"/>
                    </a:moveTo>
                    <a:lnTo>
                      <a:pt x="197" y="80058"/>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38" name="Freeform 4437">
                <a:extLst>
                  <a:ext uri="{FF2B5EF4-FFF2-40B4-BE49-F238E27FC236}">
                    <a16:creationId xmlns:a16="http://schemas.microsoft.com/office/drawing/2014/main" id="{E8358CC0-E972-89DC-6390-A6E9CF06E6B4}"/>
                  </a:ext>
                </a:extLst>
              </p:cNvPr>
              <p:cNvSpPr/>
              <p:nvPr/>
            </p:nvSpPr>
            <p:spPr>
              <a:xfrm>
                <a:off x="4018120" y="806393"/>
                <a:ext cx="80100" cy="12704"/>
              </a:xfrm>
              <a:custGeom>
                <a:avLst/>
                <a:gdLst>
                  <a:gd name="connsiteX0" fmla="*/ 80298 w 80100"/>
                  <a:gd name="connsiteY0" fmla="*/ 19 h 12704"/>
                  <a:gd name="connsiteX1" fmla="*/ 197 w 80100"/>
                  <a:gd name="connsiteY1" fmla="*/ 19 h 12704"/>
                </a:gdLst>
                <a:ahLst/>
                <a:cxnLst>
                  <a:cxn ang="0">
                    <a:pos x="connsiteX0" y="connsiteY0"/>
                  </a:cxn>
                  <a:cxn ang="0">
                    <a:pos x="connsiteX1" y="connsiteY1"/>
                  </a:cxn>
                </a:cxnLst>
                <a:rect l="l" t="t" r="r" b="b"/>
                <a:pathLst>
                  <a:path w="80100" h="12704">
                    <a:moveTo>
                      <a:pt x="80298" y="19"/>
                    </a:moveTo>
                    <a:lnTo>
                      <a:pt x="197" y="19"/>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39" name="Graphic 4011">
              <a:extLst>
                <a:ext uri="{FF2B5EF4-FFF2-40B4-BE49-F238E27FC236}">
                  <a16:creationId xmlns:a16="http://schemas.microsoft.com/office/drawing/2014/main" id="{699F3F95-F03D-C4A2-8109-51EB3CD62674}"/>
                </a:ext>
              </a:extLst>
            </p:cNvPr>
            <p:cNvGrpSpPr/>
            <p:nvPr/>
          </p:nvGrpSpPr>
          <p:grpSpPr>
            <a:xfrm>
              <a:off x="3767647" y="767008"/>
              <a:ext cx="80100" cy="80038"/>
              <a:chOff x="3767647" y="767008"/>
              <a:chExt cx="80100" cy="80038"/>
            </a:xfrm>
          </p:grpSpPr>
          <p:sp>
            <p:nvSpPr>
              <p:cNvPr id="4440" name="Freeform 4439">
                <a:extLst>
                  <a:ext uri="{FF2B5EF4-FFF2-40B4-BE49-F238E27FC236}">
                    <a16:creationId xmlns:a16="http://schemas.microsoft.com/office/drawing/2014/main" id="{21CEB1D3-7BFC-0393-360A-D812507C30FF}"/>
                  </a:ext>
                </a:extLst>
              </p:cNvPr>
              <p:cNvSpPr/>
              <p:nvPr/>
            </p:nvSpPr>
            <p:spPr>
              <a:xfrm>
                <a:off x="3807061" y="767008"/>
                <a:ext cx="12714" cy="80038"/>
              </a:xfrm>
              <a:custGeom>
                <a:avLst/>
                <a:gdLst>
                  <a:gd name="connsiteX0" fmla="*/ 177 w 12714"/>
                  <a:gd name="connsiteY0" fmla="*/ 19 h 80038"/>
                  <a:gd name="connsiteX1" fmla="*/ 177 w 12714"/>
                  <a:gd name="connsiteY1" fmla="*/ 80058 h 80038"/>
                </a:gdLst>
                <a:ahLst/>
                <a:cxnLst>
                  <a:cxn ang="0">
                    <a:pos x="connsiteX0" y="connsiteY0"/>
                  </a:cxn>
                  <a:cxn ang="0">
                    <a:pos x="connsiteX1" y="connsiteY1"/>
                  </a:cxn>
                </a:cxnLst>
                <a:rect l="l" t="t" r="r" b="b"/>
                <a:pathLst>
                  <a:path w="12714" h="80038">
                    <a:moveTo>
                      <a:pt x="177" y="19"/>
                    </a:moveTo>
                    <a:lnTo>
                      <a:pt x="177" y="80058"/>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41" name="Freeform 4440">
                <a:extLst>
                  <a:ext uri="{FF2B5EF4-FFF2-40B4-BE49-F238E27FC236}">
                    <a16:creationId xmlns:a16="http://schemas.microsoft.com/office/drawing/2014/main" id="{11E3DF69-E055-B34F-184F-46DFDE84C394}"/>
                  </a:ext>
                </a:extLst>
              </p:cNvPr>
              <p:cNvSpPr/>
              <p:nvPr/>
            </p:nvSpPr>
            <p:spPr>
              <a:xfrm>
                <a:off x="3767647" y="806393"/>
                <a:ext cx="80100" cy="12704"/>
              </a:xfrm>
              <a:custGeom>
                <a:avLst/>
                <a:gdLst>
                  <a:gd name="connsiteX0" fmla="*/ 80278 w 80100"/>
                  <a:gd name="connsiteY0" fmla="*/ 19 h 12704"/>
                  <a:gd name="connsiteX1" fmla="*/ 177 w 80100"/>
                  <a:gd name="connsiteY1" fmla="*/ 19 h 12704"/>
                </a:gdLst>
                <a:ahLst/>
                <a:cxnLst>
                  <a:cxn ang="0">
                    <a:pos x="connsiteX0" y="connsiteY0"/>
                  </a:cxn>
                  <a:cxn ang="0">
                    <a:pos x="connsiteX1" y="connsiteY1"/>
                  </a:cxn>
                </a:cxnLst>
                <a:rect l="l" t="t" r="r" b="b"/>
                <a:pathLst>
                  <a:path w="80100" h="12704">
                    <a:moveTo>
                      <a:pt x="80278" y="19"/>
                    </a:moveTo>
                    <a:lnTo>
                      <a:pt x="177" y="19"/>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42" name="Graphic 4011">
              <a:extLst>
                <a:ext uri="{FF2B5EF4-FFF2-40B4-BE49-F238E27FC236}">
                  <a16:creationId xmlns:a16="http://schemas.microsoft.com/office/drawing/2014/main" id="{95D1A11C-054F-7134-0FB5-F2B25893C701}"/>
                </a:ext>
              </a:extLst>
            </p:cNvPr>
            <p:cNvGrpSpPr/>
            <p:nvPr/>
          </p:nvGrpSpPr>
          <p:grpSpPr>
            <a:xfrm>
              <a:off x="3692632" y="753033"/>
              <a:ext cx="80100" cy="80038"/>
              <a:chOff x="3692632" y="753033"/>
              <a:chExt cx="80100" cy="80038"/>
            </a:xfrm>
          </p:grpSpPr>
          <p:sp>
            <p:nvSpPr>
              <p:cNvPr id="4443" name="Freeform 4442">
                <a:extLst>
                  <a:ext uri="{FF2B5EF4-FFF2-40B4-BE49-F238E27FC236}">
                    <a16:creationId xmlns:a16="http://schemas.microsoft.com/office/drawing/2014/main" id="{EEAC00D9-5720-FCEB-12AC-44898172DA85}"/>
                  </a:ext>
                </a:extLst>
              </p:cNvPr>
              <p:cNvSpPr/>
              <p:nvPr/>
            </p:nvSpPr>
            <p:spPr>
              <a:xfrm>
                <a:off x="3732047" y="753033"/>
                <a:ext cx="12714" cy="80038"/>
              </a:xfrm>
              <a:custGeom>
                <a:avLst/>
                <a:gdLst>
                  <a:gd name="connsiteX0" fmla="*/ 171 w 12714"/>
                  <a:gd name="connsiteY0" fmla="*/ 18 h 80038"/>
                  <a:gd name="connsiteX1" fmla="*/ 171 w 12714"/>
                  <a:gd name="connsiteY1" fmla="*/ 80057 h 80038"/>
                </a:gdLst>
                <a:ahLst/>
                <a:cxnLst>
                  <a:cxn ang="0">
                    <a:pos x="connsiteX0" y="connsiteY0"/>
                  </a:cxn>
                  <a:cxn ang="0">
                    <a:pos x="connsiteX1" y="connsiteY1"/>
                  </a:cxn>
                </a:cxnLst>
                <a:rect l="l" t="t" r="r" b="b"/>
                <a:pathLst>
                  <a:path w="12714" h="80038">
                    <a:moveTo>
                      <a:pt x="171" y="18"/>
                    </a:moveTo>
                    <a:lnTo>
                      <a:pt x="171" y="8005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44" name="Freeform 4443">
                <a:extLst>
                  <a:ext uri="{FF2B5EF4-FFF2-40B4-BE49-F238E27FC236}">
                    <a16:creationId xmlns:a16="http://schemas.microsoft.com/office/drawing/2014/main" id="{778B01F8-3A8B-11A2-9039-EE38D42A633B}"/>
                  </a:ext>
                </a:extLst>
              </p:cNvPr>
              <p:cNvSpPr/>
              <p:nvPr/>
            </p:nvSpPr>
            <p:spPr>
              <a:xfrm>
                <a:off x="3692632" y="792418"/>
                <a:ext cx="80100" cy="12704"/>
              </a:xfrm>
              <a:custGeom>
                <a:avLst/>
                <a:gdLst>
                  <a:gd name="connsiteX0" fmla="*/ 80272 w 80100"/>
                  <a:gd name="connsiteY0" fmla="*/ 18 h 12704"/>
                  <a:gd name="connsiteX1" fmla="*/ 172 w 80100"/>
                  <a:gd name="connsiteY1" fmla="*/ 18 h 12704"/>
                </a:gdLst>
                <a:ahLst/>
                <a:cxnLst>
                  <a:cxn ang="0">
                    <a:pos x="connsiteX0" y="connsiteY0"/>
                  </a:cxn>
                  <a:cxn ang="0">
                    <a:pos x="connsiteX1" y="connsiteY1"/>
                  </a:cxn>
                </a:cxnLst>
                <a:rect l="l" t="t" r="r" b="b"/>
                <a:pathLst>
                  <a:path w="80100" h="12704">
                    <a:moveTo>
                      <a:pt x="80272" y="18"/>
                    </a:moveTo>
                    <a:lnTo>
                      <a:pt x="172" y="18"/>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45" name="Graphic 4011">
              <a:extLst>
                <a:ext uri="{FF2B5EF4-FFF2-40B4-BE49-F238E27FC236}">
                  <a16:creationId xmlns:a16="http://schemas.microsoft.com/office/drawing/2014/main" id="{C76209B0-9EE9-1BB9-BA38-C7C9ED66CB7C}"/>
                </a:ext>
              </a:extLst>
            </p:cNvPr>
            <p:cNvGrpSpPr/>
            <p:nvPr/>
          </p:nvGrpSpPr>
          <p:grpSpPr>
            <a:xfrm>
              <a:off x="3056913" y="717461"/>
              <a:ext cx="80100" cy="80038"/>
              <a:chOff x="3056913" y="717461"/>
              <a:chExt cx="80100" cy="80038"/>
            </a:xfrm>
          </p:grpSpPr>
          <p:sp>
            <p:nvSpPr>
              <p:cNvPr id="4446" name="Freeform 4445">
                <a:extLst>
                  <a:ext uri="{FF2B5EF4-FFF2-40B4-BE49-F238E27FC236}">
                    <a16:creationId xmlns:a16="http://schemas.microsoft.com/office/drawing/2014/main" id="{05511C31-D373-CBEA-7CB1-1215F77A5E9E}"/>
                  </a:ext>
                </a:extLst>
              </p:cNvPr>
              <p:cNvSpPr/>
              <p:nvPr/>
            </p:nvSpPr>
            <p:spPr>
              <a:xfrm>
                <a:off x="3096327" y="717461"/>
                <a:ext cx="12714" cy="80038"/>
              </a:xfrm>
              <a:custGeom>
                <a:avLst/>
                <a:gdLst>
                  <a:gd name="connsiteX0" fmla="*/ 121 w 12714"/>
                  <a:gd name="connsiteY0" fmla="*/ 15 h 80038"/>
                  <a:gd name="connsiteX1" fmla="*/ 121 w 12714"/>
                  <a:gd name="connsiteY1" fmla="*/ 80054 h 80038"/>
                </a:gdLst>
                <a:ahLst/>
                <a:cxnLst>
                  <a:cxn ang="0">
                    <a:pos x="connsiteX0" y="connsiteY0"/>
                  </a:cxn>
                  <a:cxn ang="0">
                    <a:pos x="connsiteX1" y="connsiteY1"/>
                  </a:cxn>
                </a:cxnLst>
                <a:rect l="l" t="t" r="r" b="b"/>
                <a:pathLst>
                  <a:path w="12714" h="80038">
                    <a:moveTo>
                      <a:pt x="121" y="15"/>
                    </a:moveTo>
                    <a:lnTo>
                      <a:pt x="121" y="8005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47" name="Freeform 4446">
                <a:extLst>
                  <a:ext uri="{FF2B5EF4-FFF2-40B4-BE49-F238E27FC236}">
                    <a16:creationId xmlns:a16="http://schemas.microsoft.com/office/drawing/2014/main" id="{39EFACCD-1E5F-3871-59D6-6FB6B5C653E5}"/>
                  </a:ext>
                </a:extLst>
              </p:cNvPr>
              <p:cNvSpPr/>
              <p:nvPr/>
            </p:nvSpPr>
            <p:spPr>
              <a:xfrm>
                <a:off x="3056913" y="756845"/>
                <a:ext cx="80100" cy="12704"/>
              </a:xfrm>
              <a:custGeom>
                <a:avLst/>
                <a:gdLst>
                  <a:gd name="connsiteX0" fmla="*/ 80222 w 80100"/>
                  <a:gd name="connsiteY0" fmla="*/ 15 h 12704"/>
                  <a:gd name="connsiteX1" fmla="*/ 122 w 80100"/>
                  <a:gd name="connsiteY1" fmla="*/ 15 h 12704"/>
                </a:gdLst>
                <a:ahLst/>
                <a:cxnLst>
                  <a:cxn ang="0">
                    <a:pos x="connsiteX0" y="connsiteY0"/>
                  </a:cxn>
                  <a:cxn ang="0">
                    <a:pos x="connsiteX1" y="connsiteY1"/>
                  </a:cxn>
                </a:cxnLst>
                <a:rect l="l" t="t" r="r" b="b"/>
                <a:pathLst>
                  <a:path w="80100" h="12704">
                    <a:moveTo>
                      <a:pt x="80222" y="15"/>
                    </a:moveTo>
                    <a:lnTo>
                      <a:pt x="122" y="15"/>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48" name="Graphic 4011">
              <a:extLst>
                <a:ext uri="{FF2B5EF4-FFF2-40B4-BE49-F238E27FC236}">
                  <a16:creationId xmlns:a16="http://schemas.microsoft.com/office/drawing/2014/main" id="{72D9D87B-0E6C-09F1-7E20-EE61F493B8AD}"/>
                </a:ext>
              </a:extLst>
            </p:cNvPr>
            <p:cNvGrpSpPr/>
            <p:nvPr/>
          </p:nvGrpSpPr>
          <p:grpSpPr>
            <a:xfrm>
              <a:off x="2952655" y="717461"/>
              <a:ext cx="80100" cy="80038"/>
              <a:chOff x="2952655" y="717461"/>
              <a:chExt cx="80100" cy="80038"/>
            </a:xfrm>
          </p:grpSpPr>
          <p:sp>
            <p:nvSpPr>
              <p:cNvPr id="4449" name="Freeform 4448">
                <a:extLst>
                  <a:ext uri="{FF2B5EF4-FFF2-40B4-BE49-F238E27FC236}">
                    <a16:creationId xmlns:a16="http://schemas.microsoft.com/office/drawing/2014/main" id="{2AB664CD-3E0F-45D5-ACB5-85CD38768F0B}"/>
                  </a:ext>
                </a:extLst>
              </p:cNvPr>
              <p:cNvSpPr/>
              <p:nvPr/>
            </p:nvSpPr>
            <p:spPr>
              <a:xfrm>
                <a:off x="2992070" y="717461"/>
                <a:ext cx="12714" cy="80038"/>
              </a:xfrm>
              <a:custGeom>
                <a:avLst/>
                <a:gdLst>
                  <a:gd name="connsiteX0" fmla="*/ 113 w 12714"/>
                  <a:gd name="connsiteY0" fmla="*/ 15 h 80038"/>
                  <a:gd name="connsiteX1" fmla="*/ 113 w 12714"/>
                  <a:gd name="connsiteY1" fmla="*/ 80054 h 80038"/>
                </a:gdLst>
                <a:ahLst/>
                <a:cxnLst>
                  <a:cxn ang="0">
                    <a:pos x="connsiteX0" y="connsiteY0"/>
                  </a:cxn>
                  <a:cxn ang="0">
                    <a:pos x="connsiteX1" y="connsiteY1"/>
                  </a:cxn>
                </a:cxnLst>
                <a:rect l="l" t="t" r="r" b="b"/>
                <a:pathLst>
                  <a:path w="12714" h="80038">
                    <a:moveTo>
                      <a:pt x="113" y="15"/>
                    </a:moveTo>
                    <a:lnTo>
                      <a:pt x="113" y="8005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50" name="Freeform 4449">
                <a:extLst>
                  <a:ext uri="{FF2B5EF4-FFF2-40B4-BE49-F238E27FC236}">
                    <a16:creationId xmlns:a16="http://schemas.microsoft.com/office/drawing/2014/main" id="{45F6EC6B-17FC-4041-FC23-BE616E926A6A}"/>
                  </a:ext>
                </a:extLst>
              </p:cNvPr>
              <p:cNvSpPr/>
              <p:nvPr/>
            </p:nvSpPr>
            <p:spPr>
              <a:xfrm>
                <a:off x="2952655" y="756845"/>
                <a:ext cx="80100" cy="12704"/>
              </a:xfrm>
              <a:custGeom>
                <a:avLst/>
                <a:gdLst>
                  <a:gd name="connsiteX0" fmla="*/ 80214 w 80100"/>
                  <a:gd name="connsiteY0" fmla="*/ 15 h 12704"/>
                  <a:gd name="connsiteX1" fmla="*/ 113 w 80100"/>
                  <a:gd name="connsiteY1" fmla="*/ 15 h 12704"/>
                </a:gdLst>
                <a:ahLst/>
                <a:cxnLst>
                  <a:cxn ang="0">
                    <a:pos x="connsiteX0" y="connsiteY0"/>
                  </a:cxn>
                  <a:cxn ang="0">
                    <a:pos x="connsiteX1" y="connsiteY1"/>
                  </a:cxn>
                </a:cxnLst>
                <a:rect l="l" t="t" r="r" b="b"/>
                <a:pathLst>
                  <a:path w="80100" h="12704">
                    <a:moveTo>
                      <a:pt x="80214" y="15"/>
                    </a:moveTo>
                    <a:lnTo>
                      <a:pt x="113" y="15"/>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51" name="Graphic 4011">
              <a:extLst>
                <a:ext uri="{FF2B5EF4-FFF2-40B4-BE49-F238E27FC236}">
                  <a16:creationId xmlns:a16="http://schemas.microsoft.com/office/drawing/2014/main" id="{DA450DAA-A88E-E01F-719E-2ADF7F26F662}"/>
                </a:ext>
              </a:extLst>
            </p:cNvPr>
            <p:cNvGrpSpPr/>
            <p:nvPr/>
          </p:nvGrpSpPr>
          <p:grpSpPr>
            <a:xfrm>
              <a:off x="2853483" y="698404"/>
              <a:ext cx="80100" cy="80038"/>
              <a:chOff x="2853483" y="698404"/>
              <a:chExt cx="80100" cy="80038"/>
            </a:xfrm>
          </p:grpSpPr>
          <p:sp>
            <p:nvSpPr>
              <p:cNvPr id="4452" name="Freeform 4451">
                <a:extLst>
                  <a:ext uri="{FF2B5EF4-FFF2-40B4-BE49-F238E27FC236}">
                    <a16:creationId xmlns:a16="http://schemas.microsoft.com/office/drawing/2014/main" id="{028FBCD5-F10B-2F7A-51CC-978D95333C0C}"/>
                  </a:ext>
                </a:extLst>
              </p:cNvPr>
              <p:cNvSpPr/>
              <p:nvPr/>
            </p:nvSpPr>
            <p:spPr>
              <a:xfrm>
                <a:off x="2892897" y="698404"/>
                <a:ext cx="12714" cy="80038"/>
              </a:xfrm>
              <a:custGeom>
                <a:avLst/>
                <a:gdLst>
                  <a:gd name="connsiteX0" fmla="*/ 105 w 12714"/>
                  <a:gd name="connsiteY0" fmla="*/ 14 h 80038"/>
                  <a:gd name="connsiteX1" fmla="*/ 105 w 12714"/>
                  <a:gd name="connsiteY1" fmla="*/ 80052 h 80038"/>
                </a:gdLst>
                <a:ahLst/>
                <a:cxnLst>
                  <a:cxn ang="0">
                    <a:pos x="connsiteX0" y="connsiteY0"/>
                  </a:cxn>
                  <a:cxn ang="0">
                    <a:pos x="connsiteX1" y="connsiteY1"/>
                  </a:cxn>
                </a:cxnLst>
                <a:rect l="l" t="t" r="r" b="b"/>
                <a:pathLst>
                  <a:path w="12714" h="80038">
                    <a:moveTo>
                      <a:pt x="105" y="14"/>
                    </a:moveTo>
                    <a:lnTo>
                      <a:pt x="105" y="80052"/>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53" name="Freeform 4452">
                <a:extLst>
                  <a:ext uri="{FF2B5EF4-FFF2-40B4-BE49-F238E27FC236}">
                    <a16:creationId xmlns:a16="http://schemas.microsoft.com/office/drawing/2014/main" id="{A9CCD704-39ED-A611-90B6-D38B893BEAB9}"/>
                  </a:ext>
                </a:extLst>
              </p:cNvPr>
              <p:cNvSpPr/>
              <p:nvPr/>
            </p:nvSpPr>
            <p:spPr>
              <a:xfrm>
                <a:off x="2853483" y="737788"/>
                <a:ext cx="80100" cy="12704"/>
              </a:xfrm>
              <a:custGeom>
                <a:avLst/>
                <a:gdLst>
                  <a:gd name="connsiteX0" fmla="*/ 80206 w 80100"/>
                  <a:gd name="connsiteY0" fmla="*/ 14 h 12704"/>
                  <a:gd name="connsiteX1" fmla="*/ 106 w 80100"/>
                  <a:gd name="connsiteY1" fmla="*/ 14 h 12704"/>
                </a:gdLst>
                <a:ahLst/>
                <a:cxnLst>
                  <a:cxn ang="0">
                    <a:pos x="connsiteX0" y="connsiteY0"/>
                  </a:cxn>
                  <a:cxn ang="0">
                    <a:pos x="connsiteX1" y="connsiteY1"/>
                  </a:cxn>
                </a:cxnLst>
                <a:rect l="l" t="t" r="r" b="b"/>
                <a:pathLst>
                  <a:path w="80100" h="12704">
                    <a:moveTo>
                      <a:pt x="80206" y="14"/>
                    </a:moveTo>
                    <a:lnTo>
                      <a:pt x="106" y="14"/>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54" name="Graphic 4011">
              <a:extLst>
                <a:ext uri="{FF2B5EF4-FFF2-40B4-BE49-F238E27FC236}">
                  <a16:creationId xmlns:a16="http://schemas.microsoft.com/office/drawing/2014/main" id="{6ECF054A-A8DC-DD3E-3235-4FD1034BD586}"/>
                </a:ext>
              </a:extLst>
            </p:cNvPr>
            <p:cNvGrpSpPr/>
            <p:nvPr/>
          </p:nvGrpSpPr>
          <p:grpSpPr>
            <a:xfrm>
              <a:off x="2592838" y="683158"/>
              <a:ext cx="80100" cy="80038"/>
              <a:chOff x="2592838" y="683158"/>
              <a:chExt cx="80100" cy="80038"/>
            </a:xfrm>
          </p:grpSpPr>
          <p:sp>
            <p:nvSpPr>
              <p:cNvPr id="4455" name="Freeform 4454">
                <a:extLst>
                  <a:ext uri="{FF2B5EF4-FFF2-40B4-BE49-F238E27FC236}">
                    <a16:creationId xmlns:a16="http://schemas.microsoft.com/office/drawing/2014/main" id="{3AABA911-85E0-C18E-0982-D69758E0B340}"/>
                  </a:ext>
                </a:extLst>
              </p:cNvPr>
              <p:cNvSpPr/>
              <p:nvPr/>
            </p:nvSpPr>
            <p:spPr>
              <a:xfrm>
                <a:off x="2632253" y="683158"/>
                <a:ext cx="12714" cy="80038"/>
              </a:xfrm>
              <a:custGeom>
                <a:avLst/>
                <a:gdLst>
                  <a:gd name="connsiteX0" fmla="*/ 85 w 12714"/>
                  <a:gd name="connsiteY0" fmla="*/ 12 h 80038"/>
                  <a:gd name="connsiteX1" fmla="*/ 85 w 12714"/>
                  <a:gd name="connsiteY1" fmla="*/ 80051 h 80038"/>
                </a:gdLst>
                <a:ahLst/>
                <a:cxnLst>
                  <a:cxn ang="0">
                    <a:pos x="connsiteX0" y="connsiteY0"/>
                  </a:cxn>
                  <a:cxn ang="0">
                    <a:pos x="connsiteX1" y="connsiteY1"/>
                  </a:cxn>
                </a:cxnLst>
                <a:rect l="l" t="t" r="r" b="b"/>
                <a:pathLst>
                  <a:path w="12714" h="80038">
                    <a:moveTo>
                      <a:pt x="85" y="12"/>
                    </a:moveTo>
                    <a:lnTo>
                      <a:pt x="85" y="80051"/>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56" name="Freeform 4455">
                <a:extLst>
                  <a:ext uri="{FF2B5EF4-FFF2-40B4-BE49-F238E27FC236}">
                    <a16:creationId xmlns:a16="http://schemas.microsoft.com/office/drawing/2014/main" id="{F0FB6656-B88E-F7E5-D8B2-82E1CE3DC044}"/>
                  </a:ext>
                </a:extLst>
              </p:cNvPr>
              <p:cNvSpPr/>
              <p:nvPr/>
            </p:nvSpPr>
            <p:spPr>
              <a:xfrm>
                <a:off x="2592838" y="722542"/>
                <a:ext cx="80100" cy="12704"/>
              </a:xfrm>
              <a:custGeom>
                <a:avLst/>
                <a:gdLst>
                  <a:gd name="connsiteX0" fmla="*/ 80186 w 80100"/>
                  <a:gd name="connsiteY0" fmla="*/ 12 h 12704"/>
                  <a:gd name="connsiteX1" fmla="*/ 85 w 80100"/>
                  <a:gd name="connsiteY1" fmla="*/ 12 h 12704"/>
                </a:gdLst>
                <a:ahLst/>
                <a:cxnLst>
                  <a:cxn ang="0">
                    <a:pos x="connsiteX0" y="connsiteY0"/>
                  </a:cxn>
                  <a:cxn ang="0">
                    <a:pos x="connsiteX1" y="connsiteY1"/>
                  </a:cxn>
                </a:cxnLst>
                <a:rect l="l" t="t" r="r" b="b"/>
                <a:pathLst>
                  <a:path w="80100" h="12704">
                    <a:moveTo>
                      <a:pt x="80186" y="12"/>
                    </a:moveTo>
                    <a:lnTo>
                      <a:pt x="85" y="12"/>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57" name="Graphic 4011">
              <a:extLst>
                <a:ext uri="{FF2B5EF4-FFF2-40B4-BE49-F238E27FC236}">
                  <a16:creationId xmlns:a16="http://schemas.microsoft.com/office/drawing/2014/main" id="{65D43F73-67F3-D835-2F6C-2B6FFE0BAF9F}"/>
                </a:ext>
              </a:extLst>
            </p:cNvPr>
            <p:cNvGrpSpPr/>
            <p:nvPr/>
          </p:nvGrpSpPr>
          <p:grpSpPr>
            <a:xfrm>
              <a:off x="2609367" y="683158"/>
              <a:ext cx="80100" cy="80038"/>
              <a:chOff x="2609367" y="683158"/>
              <a:chExt cx="80100" cy="80038"/>
            </a:xfrm>
          </p:grpSpPr>
          <p:sp>
            <p:nvSpPr>
              <p:cNvPr id="4458" name="Freeform 4457">
                <a:extLst>
                  <a:ext uri="{FF2B5EF4-FFF2-40B4-BE49-F238E27FC236}">
                    <a16:creationId xmlns:a16="http://schemas.microsoft.com/office/drawing/2014/main" id="{5CE76CD2-EA69-8487-950B-4A104D74A05E}"/>
                  </a:ext>
                </a:extLst>
              </p:cNvPr>
              <p:cNvSpPr/>
              <p:nvPr/>
            </p:nvSpPr>
            <p:spPr>
              <a:xfrm>
                <a:off x="2648781" y="683158"/>
                <a:ext cx="12714" cy="80038"/>
              </a:xfrm>
              <a:custGeom>
                <a:avLst/>
                <a:gdLst>
                  <a:gd name="connsiteX0" fmla="*/ 86 w 12714"/>
                  <a:gd name="connsiteY0" fmla="*/ 12 h 80038"/>
                  <a:gd name="connsiteX1" fmla="*/ 86 w 12714"/>
                  <a:gd name="connsiteY1" fmla="*/ 80051 h 80038"/>
                </a:gdLst>
                <a:ahLst/>
                <a:cxnLst>
                  <a:cxn ang="0">
                    <a:pos x="connsiteX0" y="connsiteY0"/>
                  </a:cxn>
                  <a:cxn ang="0">
                    <a:pos x="connsiteX1" y="connsiteY1"/>
                  </a:cxn>
                </a:cxnLst>
                <a:rect l="l" t="t" r="r" b="b"/>
                <a:pathLst>
                  <a:path w="12714" h="80038">
                    <a:moveTo>
                      <a:pt x="86" y="12"/>
                    </a:moveTo>
                    <a:lnTo>
                      <a:pt x="86" y="80051"/>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59" name="Freeform 4458">
                <a:extLst>
                  <a:ext uri="{FF2B5EF4-FFF2-40B4-BE49-F238E27FC236}">
                    <a16:creationId xmlns:a16="http://schemas.microsoft.com/office/drawing/2014/main" id="{A3E4968E-D144-3242-2905-41AEACFC4C53}"/>
                  </a:ext>
                </a:extLst>
              </p:cNvPr>
              <p:cNvSpPr/>
              <p:nvPr/>
            </p:nvSpPr>
            <p:spPr>
              <a:xfrm>
                <a:off x="2609367" y="722542"/>
                <a:ext cx="80100" cy="12704"/>
              </a:xfrm>
              <a:custGeom>
                <a:avLst/>
                <a:gdLst>
                  <a:gd name="connsiteX0" fmla="*/ 80187 w 80100"/>
                  <a:gd name="connsiteY0" fmla="*/ 12 h 12704"/>
                  <a:gd name="connsiteX1" fmla="*/ 86 w 80100"/>
                  <a:gd name="connsiteY1" fmla="*/ 12 h 12704"/>
                </a:gdLst>
                <a:ahLst/>
                <a:cxnLst>
                  <a:cxn ang="0">
                    <a:pos x="connsiteX0" y="connsiteY0"/>
                  </a:cxn>
                  <a:cxn ang="0">
                    <a:pos x="connsiteX1" y="connsiteY1"/>
                  </a:cxn>
                </a:cxnLst>
                <a:rect l="l" t="t" r="r" b="b"/>
                <a:pathLst>
                  <a:path w="80100" h="12704">
                    <a:moveTo>
                      <a:pt x="80187" y="12"/>
                    </a:moveTo>
                    <a:lnTo>
                      <a:pt x="86" y="12"/>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60" name="Graphic 4011">
              <a:extLst>
                <a:ext uri="{FF2B5EF4-FFF2-40B4-BE49-F238E27FC236}">
                  <a16:creationId xmlns:a16="http://schemas.microsoft.com/office/drawing/2014/main" id="{7E1B21C0-C13F-A51D-88AF-3247BCCFE754}"/>
                </a:ext>
              </a:extLst>
            </p:cNvPr>
            <p:cNvGrpSpPr/>
            <p:nvPr/>
          </p:nvGrpSpPr>
          <p:grpSpPr>
            <a:xfrm>
              <a:off x="2180892" y="628529"/>
              <a:ext cx="80100" cy="80038"/>
              <a:chOff x="2180892" y="628529"/>
              <a:chExt cx="80100" cy="80038"/>
            </a:xfrm>
          </p:grpSpPr>
          <p:sp>
            <p:nvSpPr>
              <p:cNvPr id="4461" name="Freeform 4460">
                <a:extLst>
                  <a:ext uri="{FF2B5EF4-FFF2-40B4-BE49-F238E27FC236}">
                    <a16:creationId xmlns:a16="http://schemas.microsoft.com/office/drawing/2014/main" id="{9D393C15-AC64-FF1A-6D7C-D1A43CFAA35C}"/>
                  </a:ext>
                </a:extLst>
              </p:cNvPr>
              <p:cNvSpPr/>
              <p:nvPr/>
            </p:nvSpPr>
            <p:spPr>
              <a:xfrm>
                <a:off x="2220307" y="628529"/>
                <a:ext cx="12714" cy="80038"/>
              </a:xfrm>
              <a:custGeom>
                <a:avLst/>
                <a:gdLst>
                  <a:gd name="connsiteX0" fmla="*/ 53 w 12714"/>
                  <a:gd name="connsiteY0" fmla="*/ 8 h 80038"/>
                  <a:gd name="connsiteX1" fmla="*/ 53 w 12714"/>
                  <a:gd name="connsiteY1" fmla="*/ 80047 h 80038"/>
                </a:gdLst>
                <a:ahLst/>
                <a:cxnLst>
                  <a:cxn ang="0">
                    <a:pos x="connsiteX0" y="connsiteY0"/>
                  </a:cxn>
                  <a:cxn ang="0">
                    <a:pos x="connsiteX1" y="connsiteY1"/>
                  </a:cxn>
                </a:cxnLst>
                <a:rect l="l" t="t" r="r" b="b"/>
                <a:pathLst>
                  <a:path w="12714" h="80038">
                    <a:moveTo>
                      <a:pt x="53" y="8"/>
                    </a:moveTo>
                    <a:lnTo>
                      <a:pt x="53" y="8004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62" name="Freeform 4461">
                <a:extLst>
                  <a:ext uri="{FF2B5EF4-FFF2-40B4-BE49-F238E27FC236}">
                    <a16:creationId xmlns:a16="http://schemas.microsoft.com/office/drawing/2014/main" id="{31ED13DA-BDBF-EEEA-744C-2EBDEAC47317}"/>
                  </a:ext>
                </a:extLst>
              </p:cNvPr>
              <p:cNvSpPr/>
              <p:nvPr/>
            </p:nvSpPr>
            <p:spPr>
              <a:xfrm>
                <a:off x="2180892" y="667913"/>
                <a:ext cx="80100" cy="12704"/>
              </a:xfrm>
              <a:custGeom>
                <a:avLst/>
                <a:gdLst>
                  <a:gd name="connsiteX0" fmla="*/ 80153 w 80100"/>
                  <a:gd name="connsiteY0" fmla="*/ 8 h 12704"/>
                  <a:gd name="connsiteX1" fmla="*/ 53 w 80100"/>
                  <a:gd name="connsiteY1" fmla="*/ 8 h 12704"/>
                </a:gdLst>
                <a:ahLst/>
                <a:cxnLst>
                  <a:cxn ang="0">
                    <a:pos x="connsiteX0" y="connsiteY0"/>
                  </a:cxn>
                  <a:cxn ang="0">
                    <a:pos x="connsiteX1" y="connsiteY1"/>
                  </a:cxn>
                </a:cxnLst>
                <a:rect l="l" t="t" r="r" b="b"/>
                <a:pathLst>
                  <a:path w="80100" h="12704">
                    <a:moveTo>
                      <a:pt x="80153" y="8"/>
                    </a:moveTo>
                    <a:lnTo>
                      <a:pt x="53" y="8"/>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63" name="Graphic 4011">
              <a:extLst>
                <a:ext uri="{FF2B5EF4-FFF2-40B4-BE49-F238E27FC236}">
                  <a16:creationId xmlns:a16="http://schemas.microsoft.com/office/drawing/2014/main" id="{8381F9BE-917F-66E6-E5AB-5F1388D48338}"/>
                </a:ext>
              </a:extLst>
            </p:cNvPr>
            <p:cNvGrpSpPr/>
            <p:nvPr/>
          </p:nvGrpSpPr>
          <p:grpSpPr>
            <a:xfrm>
              <a:off x="2185978" y="628529"/>
              <a:ext cx="80100" cy="80038"/>
              <a:chOff x="2185978" y="628529"/>
              <a:chExt cx="80100" cy="80038"/>
            </a:xfrm>
          </p:grpSpPr>
          <p:sp>
            <p:nvSpPr>
              <p:cNvPr id="4464" name="Freeform 4463">
                <a:extLst>
                  <a:ext uri="{FF2B5EF4-FFF2-40B4-BE49-F238E27FC236}">
                    <a16:creationId xmlns:a16="http://schemas.microsoft.com/office/drawing/2014/main" id="{844A972F-86D6-BA95-6E52-7B04C04DCCAB}"/>
                  </a:ext>
                </a:extLst>
              </p:cNvPr>
              <p:cNvSpPr/>
              <p:nvPr/>
            </p:nvSpPr>
            <p:spPr>
              <a:xfrm>
                <a:off x="2225392" y="628529"/>
                <a:ext cx="12714" cy="80038"/>
              </a:xfrm>
              <a:custGeom>
                <a:avLst/>
                <a:gdLst>
                  <a:gd name="connsiteX0" fmla="*/ 53 w 12714"/>
                  <a:gd name="connsiteY0" fmla="*/ 8 h 80038"/>
                  <a:gd name="connsiteX1" fmla="*/ 53 w 12714"/>
                  <a:gd name="connsiteY1" fmla="*/ 80047 h 80038"/>
                </a:gdLst>
                <a:ahLst/>
                <a:cxnLst>
                  <a:cxn ang="0">
                    <a:pos x="connsiteX0" y="connsiteY0"/>
                  </a:cxn>
                  <a:cxn ang="0">
                    <a:pos x="connsiteX1" y="connsiteY1"/>
                  </a:cxn>
                </a:cxnLst>
                <a:rect l="l" t="t" r="r" b="b"/>
                <a:pathLst>
                  <a:path w="12714" h="80038">
                    <a:moveTo>
                      <a:pt x="53" y="8"/>
                    </a:moveTo>
                    <a:lnTo>
                      <a:pt x="53" y="80047"/>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65" name="Freeform 4464">
                <a:extLst>
                  <a:ext uri="{FF2B5EF4-FFF2-40B4-BE49-F238E27FC236}">
                    <a16:creationId xmlns:a16="http://schemas.microsoft.com/office/drawing/2014/main" id="{A698DDBD-FAEB-11B4-143D-6276D2A28A9C}"/>
                  </a:ext>
                </a:extLst>
              </p:cNvPr>
              <p:cNvSpPr/>
              <p:nvPr/>
            </p:nvSpPr>
            <p:spPr>
              <a:xfrm>
                <a:off x="2185978" y="667913"/>
                <a:ext cx="80100" cy="12704"/>
              </a:xfrm>
              <a:custGeom>
                <a:avLst/>
                <a:gdLst>
                  <a:gd name="connsiteX0" fmla="*/ 80154 w 80100"/>
                  <a:gd name="connsiteY0" fmla="*/ 8 h 12704"/>
                  <a:gd name="connsiteX1" fmla="*/ 53 w 80100"/>
                  <a:gd name="connsiteY1" fmla="*/ 8 h 12704"/>
                </a:gdLst>
                <a:ahLst/>
                <a:cxnLst>
                  <a:cxn ang="0">
                    <a:pos x="connsiteX0" y="connsiteY0"/>
                  </a:cxn>
                  <a:cxn ang="0">
                    <a:pos x="connsiteX1" y="connsiteY1"/>
                  </a:cxn>
                </a:cxnLst>
                <a:rect l="l" t="t" r="r" b="b"/>
                <a:pathLst>
                  <a:path w="80100" h="12704">
                    <a:moveTo>
                      <a:pt x="80154" y="8"/>
                    </a:moveTo>
                    <a:lnTo>
                      <a:pt x="53" y="8"/>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66" name="Graphic 4011">
              <a:extLst>
                <a:ext uri="{FF2B5EF4-FFF2-40B4-BE49-F238E27FC236}">
                  <a16:creationId xmlns:a16="http://schemas.microsoft.com/office/drawing/2014/main" id="{BE7C2C59-6CD3-31E3-2498-DB7F71F3F09A}"/>
                </a:ext>
              </a:extLst>
            </p:cNvPr>
            <p:cNvGrpSpPr/>
            <p:nvPr/>
          </p:nvGrpSpPr>
          <p:grpSpPr>
            <a:xfrm>
              <a:off x="2015605" y="599308"/>
              <a:ext cx="80100" cy="80038"/>
              <a:chOff x="2015605" y="599308"/>
              <a:chExt cx="80100" cy="80038"/>
            </a:xfrm>
          </p:grpSpPr>
          <p:sp>
            <p:nvSpPr>
              <p:cNvPr id="4467" name="Freeform 4466">
                <a:extLst>
                  <a:ext uri="{FF2B5EF4-FFF2-40B4-BE49-F238E27FC236}">
                    <a16:creationId xmlns:a16="http://schemas.microsoft.com/office/drawing/2014/main" id="{F8EA5029-B2FC-477E-32FC-0B41568EBC57}"/>
                  </a:ext>
                </a:extLst>
              </p:cNvPr>
              <p:cNvSpPr/>
              <p:nvPr/>
            </p:nvSpPr>
            <p:spPr>
              <a:xfrm>
                <a:off x="2055020" y="599308"/>
                <a:ext cx="12714" cy="80038"/>
              </a:xfrm>
              <a:custGeom>
                <a:avLst/>
                <a:gdLst>
                  <a:gd name="connsiteX0" fmla="*/ 40 w 12714"/>
                  <a:gd name="connsiteY0" fmla="*/ 6 h 80038"/>
                  <a:gd name="connsiteX1" fmla="*/ 40 w 12714"/>
                  <a:gd name="connsiteY1" fmla="*/ 80045 h 80038"/>
                </a:gdLst>
                <a:ahLst/>
                <a:cxnLst>
                  <a:cxn ang="0">
                    <a:pos x="connsiteX0" y="connsiteY0"/>
                  </a:cxn>
                  <a:cxn ang="0">
                    <a:pos x="connsiteX1" y="connsiteY1"/>
                  </a:cxn>
                </a:cxnLst>
                <a:rect l="l" t="t" r="r" b="b"/>
                <a:pathLst>
                  <a:path w="12714" h="80038">
                    <a:moveTo>
                      <a:pt x="40" y="6"/>
                    </a:moveTo>
                    <a:lnTo>
                      <a:pt x="40" y="80045"/>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68" name="Freeform 4467">
                <a:extLst>
                  <a:ext uri="{FF2B5EF4-FFF2-40B4-BE49-F238E27FC236}">
                    <a16:creationId xmlns:a16="http://schemas.microsoft.com/office/drawing/2014/main" id="{94D935F5-4CBC-ABB4-8751-89C84872A4DC}"/>
                  </a:ext>
                </a:extLst>
              </p:cNvPr>
              <p:cNvSpPr/>
              <p:nvPr/>
            </p:nvSpPr>
            <p:spPr>
              <a:xfrm>
                <a:off x="2015605" y="638692"/>
                <a:ext cx="80100" cy="12704"/>
              </a:xfrm>
              <a:custGeom>
                <a:avLst/>
                <a:gdLst>
                  <a:gd name="connsiteX0" fmla="*/ 80140 w 80100"/>
                  <a:gd name="connsiteY0" fmla="*/ 6 h 12704"/>
                  <a:gd name="connsiteX1" fmla="*/ 40 w 80100"/>
                  <a:gd name="connsiteY1" fmla="*/ 6 h 12704"/>
                </a:gdLst>
                <a:ahLst/>
                <a:cxnLst>
                  <a:cxn ang="0">
                    <a:pos x="connsiteX0" y="connsiteY0"/>
                  </a:cxn>
                  <a:cxn ang="0">
                    <a:pos x="connsiteX1" y="connsiteY1"/>
                  </a:cxn>
                </a:cxnLst>
                <a:rect l="l" t="t" r="r" b="b"/>
                <a:pathLst>
                  <a:path w="80100" h="12704">
                    <a:moveTo>
                      <a:pt x="80140" y="6"/>
                    </a:moveTo>
                    <a:lnTo>
                      <a:pt x="40" y="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69" name="Graphic 4011">
              <a:extLst>
                <a:ext uri="{FF2B5EF4-FFF2-40B4-BE49-F238E27FC236}">
                  <a16:creationId xmlns:a16="http://schemas.microsoft.com/office/drawing/2014/main" id="{57F6A95D-E5F4-7F74-5E62-C81A35226B1D}"/>
                </a:ext>
              </a:extLst>
            </p:cNvPr>
            <p:cNvGrpSpPr/>
            <p:nvPr/>
          </p:nvGrpSpPr>
          <p:grpSpPr>
            <a:xfrm>
              <a:off x="1973648" y="599308"/>
              <a:ext cx="80100" cy="80038"/>
              <a:chOff x="1973648" y="599308"/>
              <a:chExt cx="80100" cy="80038"/>
            </a:xfrm>
          </p:grpSpPr>
          <p:sp>
            <p:nvSpPr>
              <p:cNvPr id="4470" name="Freeform 4469">
                <a:extLst>
                  <a:ext uri="{FF2B5EF4-FFF2-40B4-BE49-F238E27FC236}">
                    <a16:creationId xmlns:a16="http://schemas.microsoft.com/office/drawing/2014/main" id="{64D9D352-ED2F-E082-0C87-6D0EFFC96DC3}"/>
                  </a:ext>
                </a:extLst>
              </p:cNvPr>
              <p:cNvSpPr/>
              <p:nvPr/>
            </p:nvSpPr>
            <p:spPr>
              <a:xfrm>
                <a:off x="2013062" y="599308"/>
                <a:ext cx="12714" cy="80038"/>
              </a:xfrm>
              <a:custGeom>
                <a:avLst/>
                <a:gdLst>
                  <a:gd name="connsiteX0" fmla="*/ 36 w 12714"/>
                  <a:gd name="connsiteY0" fmla="*/ 6 h 80038"/>
                  <a:gd name="connsiteX1" fmla="*/ 36 w 12714"/>
                  <a:gd name="connsiteY1" fmla="*/ 80045 h 80038"/>
                </a:gdLst>
                <a:ahLst/>
                <a:cxnLst>
                  <a:cxn ang="0">
                    <a:pos x="connsiteX0" y="connsiteY0"/>
                  </a:cxn>
                  <a:cxn ang="0">
                    <a:pos x="connsiteX1" y="connsiteY1"/>
                  </a:cxn>
                </a:cxnLst>
                <a:rect l="l" t="t" r="r" b="b"/>
                <a:pathLst>
                  <a:path w="12714" h="80038">
                    <a:moveTo>
                      <a:pt x="36" y="6"/>
                    </a:moveTo>
                    <a:lnTo>
                      <a:pt x="36" y="80045"/>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71" name="Freeform 4470">
                <a:extLst>
                  <a:ext uri="{FF2B5EF4-FFF2-40B4-BE49-F238E27FC236}">
                    <a16:creationId xmlns:a16="http://schemas.microsoft.com/office/drawing/2014/main" id="{A1FDEDAA-AA82-39B8-DD80-EACA34E97868}"/>
                  </a:ext>
                </a:extLst>
              </p:cNvPr>
              <p:cNvSpPr/>
              <p:nvPr/>
            </p:nvSpPr>
            <p:spPr>
              <a:xfrm>
                <a:off x="1973648" y="638692"/>
                <a:ext cx="80100" cy="12704"/>
              </a:xfrm>
              <a:custGeom>
                <a:avLst/>
                <a:gdLst>
                  <a:gd name="connsiteX0" fmla="*/ 80137 w 80100"/>
                  <a:gd name="connsiteY0" fmla="*/ 6 h 12704"/>
                  <a:gd name="connsiteX1" fmla="*/ 36 w 80100"/>
                  <a:gd name="connsiteY1" fmla="*/ 6 h 12704"/>
                </a:gdLst>
                <a:ahLst/>
                <a:cxnLst>
                  <a:cxn ang="0">
                    <a:pos x="connsiteX0" y="connsiteY0"/>
                  </a:cxn>
                  <a:cxn ang="0">
                    <a:pos x="connsiteX1" y="connsiteY1"/>
                  </a:cxn>
                </a:cxnLst>
                <a:rect l="l" t="t" r="r" b="b"/>
                <a:pathLst>
                  <a:path w="80100" h="12704">
                    <a:moveTo>
                      <a:pt x="80137" y="6"/>
                    </a:moveTo>
                    <a:lnTo>
                      <a:pt x="36" y="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72" name="Graphic 4011">
              <a:extLst>
                <a:ext uri="{FF2B5EF4-FFF2-40B4-BE49-F238E27FC236}">
                  <a16:creationId xmlns:a16="http://schemas.microsoft.com/office/drawing/2014/main" id="{345054F8-51E4-FA21-136F-3FADC7FC7059}"/>
                </a:ext>
              </a:extLst>
            </p:cNvPr>
            <p:cNvGrpSpPr/>
            <p:nvPr/>
          </p:nvGrpSpPr>
          <p:grpSpPr>
            <a:xfrm>
              <a:off x="1915161" y="599308"/>
              <a:ext cx="80100" cy="80038"/>
              <a:chOff x="1915161" y="599308"/>
              <a:chExt cx="80100" cy="80038"/>
            </a:xfrm>
          </p:grpSpPr>
          <p:sp>
            <p:nvSpPr>
              <p:cNvPr id="4473" name="Freeform 4472">
                <a:extLst>
                  <a:ext uri="{FF2B5EF4-FFF2-40B4-BE49-F238E27FC236}">
                    <a16:creationId xmlns:a16="http://schemas.microsoft.com/office/drawing/2014/main" id="{E5614197-DD4F-4284-A228-EB9B91274AF2}"/>
                  </a:ext>
                </a:extLst>
              </p:cNvPr>
              <p:cNvSpPr/>
              <p:nvPr/>
            </p:nvSpPr>
            <p:spPr>
              <a:xfrm>
                <a:off x="1954576" y="599308"/>
                <a:ext cx="12714" cy="80038"/>
              </a:xfrm>
              <a:custGeom>
                <a:avLst/>
                <a:gdLst>
                  <a:gd name="connsiteX0" fmla="*/ 32 w 12714"/>
                  <a:gd name="connsiteY0" fmla="*/ 6 h 80038"/>
                  <a:gd name="connsiteX1" fmla="*/ 32 w 12714"/>
                  <a:gd name="connsiteY1" fmla="*/ 80045 h 80038"/>
                </a:gdLst>
                <a:ahLst/>
                <a:cxnLst>
                  <a:cxn ang="0">
                    <a:pos x="connsiteX0" y="connsiteY0"/>
                  </a:cxn>
                  <a:cxn ang="0">
                    <a:pos x="connsiteX1" y="connsiteY1"/>
                  </a:cxn>
                </a:cxnLst>
                <a:rect l="l" t="t" r="r" b="b"/>
                <a:pathLst>
                  <a:path w="12714" h="80038">
                    <a:moveTo>
                      <a:pt x="32" y="6"/>
                    </a:moveTo>
                    <a:lnTo>
                      <a:pt x="32" y="80045"/>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74" name="Freeform 4473">
                <a:extLst>
                  <a:ext uri="{FF2B5EF4-FFF2-40B4-BE49-F238E27FC236}">
                    <a16:creationId xmlns:a16="http://schemas.microsoft.com/office/drawing/2014/main" id="{7C4ED154-B9C3-1B47-D81B-1C27C0452A79}"/>
                  </a:ext>
                </a:extLst>
              </p:cNvPr>
              <p:cNvSpPr/>
              <p:nvPr/>
            </p:nvSpPr>
            <p:spPr>
              <a:xfrm>
                <a:off x="1915161" y="638692"/>
                <a:ext cx="80100" cy="12704"/>
              </a:xfrm>
              <a:custGeom>
                <a:avLst/>
                <a:gdLst>
                  <a:gd name="connsiteX0" fmla="*/ 80132 w 80100"/>
                  <a:gd name="connsiteY0" fmla="*/ 6 h 12704"/>
                  <a:gd name="connsiteX1" fmla="*/ 32 w 80100"/>
                  <a:gd name="connsiteY1" fmla="*/ 6 h 12704"/>
                </a:gdLst>
                <a:ahLst/>
                <a:cxnLst>
                  <a:cxn ang="0">
                    <a:pos x="connsiteX0" y="connsiteY0"/>
                  </a:cxn>
                  <a:cxn ang="0">
                    <a:pos x="connsiteX1" y="connsiteY1"/>
                  </a:cxn>
                </a:cxnLst>
                <a:rect l="l" t="t" r="r" b="b"/>
                <a:pathLst>
                  <a:path w="80100" h="12704">
                    <a:moveTo>
                      <a:pt x="80132" y="6"/>
                    </a:moveTo>
                    <a:lnTo>
                      <a:pt x="32" y="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75" name="Graphic 4011">
              <a:extLst>
                <a:ext uri="{FF2B5EF4-FFF2-40B4-BE49-F238E27FC236}">
                  <a16:creationId xmlns:a16="http://schemas.microsoft.com/office/drawing/2014/main" id="{BCE75DC4-6F8A-449A-6240-740B20144A71}"/>
                </a:ext>
              </a:extLst>
            </p:cNvPr>
            <p:cNvGrpSpPr/>
            <p:nvPr/>
          </p:nvGrpSpPr>
          <p:grpSpPr>
            <a:xfrm>
              <a:off x="1861761" y="599308"/>
              <a:ext cx="80100" cy="80038"/>
              <a:chOff x="1861761" y="599308"/>
              <a:chExt cx="80100" cy="80038"/>
            </a:xfrm>
          </p:grpSpPr>
          <p:sp>
            <p:nvSpPr>
              <p:cNvPr id="4476" name="Freeform 4475">
                <a:extLst>
                  <a:ext uri="{FF2B5EF4-FFF2-40B4-BE49-F238E27FC236}">
                    <a16:creationId xmlns:a16="http://schemas.microsoft.com/office/drawing/2014/main" id="{91DF30DA-DFF6-F71B-82E9-4937F360B5D2}"/>
                  </a:ext>
                </a:extLst>
              </p:cNvPr>
              <p:cNvSpPr/>
              <p:nvPr/>
            </p:nvSpPr>
            <p:spPr>
              <a:xfrm>
                <a:off x="1901176" y="599308"/>
                <a:ext cx="12714" cy="80038"/>
              </a:xfrm>
              <a:custGeom>
                <a:avLst/>
                <a:gdLst>
                  <a:gd name="connsiteX0" fmla="*/ 27 w 12714"/>
                  <a:gd name="connsiteY0" fmla="*/ 6 h 80038"/>
                  <a:gd name="connsiteX1" fmla="*/ 27 w 12714"/>
                  <a:gd name="connsiteY1" fmla="*/ 80045 h 80038"/>
                </a:gdLst>
                <a:ahLst/>
                <a:cxnLst>
                  <a:cxn ang="0">
                    <a:pos x="connsiteX0" y="connsiteY0"/>
                  </a:cxn>
                  <a:cxn ang="0">
                    <a:pos x="connsiteX1" y="connsiteY1"/>
                  </a:cxn>
                </a:cxnLst>
                <a:rect l="l" t="t" r="r" b="b"/>
                <a:pathLst>
                  <a:path w="12714" h="80038">
                    <a:moveTo>
                      <a:pt x="27" y="6"/>
                    </a:moveTo>
                    <a:lnTo>
                      <a:pt x="27" y="80045"/>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77" name="Freeform 4476">
                <a:extLst>
                  <a:ext uri="{FF2B5EF4-FFF2-40B4-BE49-F238E27FC236}">
                    <a16:creationId xmlns:a16="http://schemas.microsoft.com/office/drawing/2014/main" id="{D39172E9-A9D6-C3E8-3165-B855AA23A58E}"/>
                  </a:ext>
                </a:extLst>
              </p:cNvPr>
              <p:cNvSpPr/>
              <p:nvPr/>
            </p:nvSpPr>
            <p:spPr>
              <a:xfrm>
                <a:off x="1861761" y="638692"/>
                <a:ext cx="80100" cy="12704"/>
              </a:xfrm>
              <a:custGeom>
                <a:avLst/>
                <a:gdLst>
                  <a:gd name="connsiteX0" fmla="*/ 80128 w 80100"/>
                  <a:gd name="connsiteY0" fmla="*/ 6 h 12704"/>
                  <a:gd name="connsiteX1" fmla="*/ 28 w 80100"/>
                  <a:gd name="connsiteY1" fmla="*/ 6 h 12704"/>
                </a:gdLst>
                <a:ahLst/>
                <a:cxnLst>
                  <a:cxn ang="0">
                    <a:pos x="connsiteX0" y="connsiteY0"/>
                  </a:cxn>
                  <a:cxn ang="0">
                    <a:pos x="connsiteX1" y="connsiteY1"/>
                  </a:cxn>
                </a:cxnLst>
                <a:rect l="l" t="t" r="r" b="b"/>
                <a:pathLst>
                  <a:path w="80100" h="12704">
                    <a:moveTo>
                      <a:pt x="80128" y="6"/>
                    </a:moveTo>
                    <a:lnTo>
                      <a:pt x="28" y="6"/>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grpSp>
        <p:nvGrpSpPr>
          <p:cNvPr id="4478" name="Graphic 4011">
            <a:extLst>
              <a:ext uri="{FF2B5EF4-FFF2-40B4-BE49-F238E27FC236}">
                <a16:creationId xmlns:a16="http://schemas.microsoft.com/office/drawing/2014/main" id="{8D0E85AD-CC8A-19A0-ADEF-D241AC7570F3}"/>
              </a:ext>
            </a:extLst>
          </p:cNvPr>
          <p:cNvGrpSpPr/>
          <p:nvPr/>
        </p:nvGrpSpPr>
        <p:grpSpPr>
          <a:xfrm>
            <a:off x="1772868" y="877179"/>
            <a:ext cx="5674428" cy="2154695"/>
            <a:chOff x="1781660" y="615824"/>
            <a:chExt cx="5674428" cy="2154695"/>
          </a:xfrm>
        </p:grpSpPr>
        <p:sp>
          <p:nvSpPr>
            <p:cNvPr id="4479" name="Freeform 4478">
              <a:extLst>
                <a:ext uri="{FF2B5EF4-FFF2-40B4-BE49-F238E27FC236}">
                  <a16:creationId xmlns:a16="http://schemas.microsoft.com/office/drawing/2014/main" id="{A1F0AC99-2D3A-EE45-8469-E3FD81728959}"/>
                </a:ext>
              </a:extLst>
            </p:cNvPr>
            <p:cNvSpPr/>
            <p:nvPr/>
          </p:nvSpPr>
          <p:spPr>
            <a:xfrm>
              <a:off x="1822346" y="638692"/>
              <a:ext cx="5594327" cy="2091172"/>
            </a:xfrm>
            <a:custGeom>
              <a:avLst/>
              <a:gdLst>
                <a:gd name="connsiteX0" fmla="*/ 0 w 5594327"/>
                <a:gd name="connsiteY0" fmla="*/ 0 h 2091172"/>
                <a:gd name="connsiteX1" fmla="*/ 0 w 5594327"/>
                <a:gd name="connsiteY1" fmla="*/ 118153 h 2091172"/>
                <a:gd name="connsiteX2" fmla="*/ 190716 w 5594327"/>
                <a:gd name="connsiteY2" fmla="*/ 118153 h 2091172"/>
                <a:gd name="connsiteX3" fmla="*/ 190716 w 5594327"/>
                <a:gd name="connsiteY3" fmla="*/ 227412 h 2091172"/>
                <a:gd name="connsiteX4" fmla="*/ 203430 w 5594327"/>
                <a:gd name="connsiteY4" fmla="*/ 227412 h 2091172"/>
                <a:gd name="connsiteX5" fmla="*/ 203430 w 5594327"/>
                <a:gd name="connsiteY5" fmla="*/ 332860 h 2091172"/>
                <a:gd name="connsiteX6" fmla="*/ 221230 w 5594327"/>
                <a:gd name="connsiteY6" fmla="*/ 332860 h 2091172"/>
                <a:gd name="connsiteX7" fmla="*/ 221230 w 5594327"/>
                <a:gd name="connsiteY7" fmla="*/ 439578 h 2091172"/>
                <a:gd name="connsiteX8" fmla="*/ 385246 w 5594327"/>
                <a:gd name="connsiteY8" fmla="*/ 439578 h 2091172"/>
                <a:gd name="connsiteX9" fmla="*/ 385246 w 5594327"/>
                <a:gd name="connsiteY9" fmla="*/ 543756 h 2091172"/>
                <a:gd name="connsiteX10" fmla="*/ 773034 w 5594327"/>
                <a:gd name="connsiteY10" fmla="*/ 543756 h 2091172"/>
                <a:gd name="connsiteX11" fmla="*/ 773034 w 5594327"/>
                <a:gd name="connsiteY11" fmla="*/ 651745 h 2091172"/>
                <a:gd name="connsiteX12" fmla="*/ 990450 w 5594327"/>
                <a:gd name="connsiteY12" fmla="*/ 651745 h 2091172"/>
                <a:gd name="connsiteX13" fmla="*/ 990450 w 5594327"/>
                <a:gd name="connsiteY13" fmla="*/ 753381 h 2091172"/>
                <a:gd name="connsiteX14" fmla="*/ 1005708 w 5594327"/>
                <a:gd name="connsiteY14" fmla="*/ 753381 h 2091172"/>
                <a:gd name="connsiteX15" fmla="*/ 1005708 w 5594327"/>
                <a:gd name="connsiteY15" fmla="*/ 861370 h 2091172"/>
                <a:gd name="connsiteX16" fmla="*/ 1013336 w 5594327"/>
                <a:gd name="connsiteY16" fmla="*/ 861370 h 2091172"/>
                <a:gd name="connsiteX17" fmla="*/ 1013336 w 5594327"/>
                <a:gd name="connsiteY17" fmla="*/ 966818 h 2091172"/>
                <a:gd name="connsiteX18" fmla="*/ 1153194 w 5594327"/>
                <a:gd name="connsiteY18" fmla="*/ 966818 h 2091172"/>
                <a:gd name="connsiteX19" fmla="*/ 1153194 w 5594327"/>
                <a:gd name="connsiteY19" fmla="*/ 1072266 h 2091172"/>
                <a:gd name="connsiteX20" fmla="*/ 1164637 w 5594327"/>
                <a:gd name="connsiteY20" fmla="*/ 1072266 h 2091172"/>
                <a:gd name="connsiteX21" fmla="*/ 1164637 w 5594327"/>
                <a:gd name="connsiteY21" fmla="*/ 1178984 h 2091172"/>
                <a:gd name="connsiteX22" fmla="*/ 1216766 w 5594327"/>
                <a:gd name="connsiteY22" fmla="*/ 1178984 h 2091172"/>
                <a:gd name="connsiteX23" fmla="*/ 1216766 w 5594327"/>
                <a:gd name="connsiteY23" fmla="*/ 1284432 h 2091172"/>
                <a:gd name="connsiteX24" fmla="*/ 1244738 w 5594327"/>
                <a:gd name="connsiteY24" fmla="*/ 1284432 h 2091172"/>
                <a:gd name="connsiteX25" fmla="*/ 1244738 w 5594327"/>
                <a:gd name="connsiteY25" fmla="*/ 1389880 h 2091172"/>
                <a:gd name="connsiteX26" fmla="*/ 1477411 w 5594327"/>
                <a:gd name="connsiteY26" fmla="*/ 1389880 h 2091172"/>
                <a:gd name="connsiteX27" fmla="*/ 1477411 w 5594327"/>
                <a:gd name="connsiteY27" fmla="*/ 1505492 h 2091172"/>
                <a:gd name="connsiteX28" fmla="*/ 1968186 w 5594327"/>
                <a:gd name="connsiteY28" fmla="*/ 1505492 h 2091172"/>
                <a:gd name="connsiteX29" fmla="*/ 1968186 w 5594327"/>
                <a:gd name="connsiteY29" fmla="*/ 1737985 h 2091172"/>
                <a:gd name="connsiteX30" fmla="*/ 1996158 w 5594327"/>
                <a:gd name="connsiteY30" fmla="*/ 1737985 h 2091172"/>
                <a:gd name="connsiteX31" fmla="*/ 1996158 w 5594327"/>
                <a:gd name="connsiteY31" fmla="*/ 1856138 h 2091172"/>
                <a:gd name="connsiteX32" fmla="*/ 2336903 w 5594327"/>
                <a:gd name="connsiteY32" fmla="*/ 1856138 h 2091172"/>
                <a:gd name="connsiteX33" fmla="*/ 2336903 w 5594327"/>
                <a:gd name="connsiteY33" fmla="*/ 1975561 h 2091172"/>
                <a:gd name="connsiteX34" fmla="*/ 2938294 w 5594327"/>
                <a:gd name="connsiteY34" fmla="*/ 1975561 h 2091172"/>
                <a:gd name="connsiteX35" fmla="*/ 2938294 w 5594327"/>
                <a:gd name="connsiteY35" fmla="*/ 2091173 h 2091172"/>
                <a:gd name="connsiteX36" fmla="*/ 5594328 w 5594327"/>
                <a:gd name="connsiteY36" fmla="*/ 2091173 h 209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594327" h="2091172">
                  <a:moveTo>
                    <a:pt x="0" y="0"/>
                  </a:moveTo>
                  <a:lnTo>
                    <a:pt x="0" y="118153"/>
                  </a:lnTo>
                  <a:lnTo>
                    <a:pt x="190716" y="118153"/>
                  </a:lnTo>
                  <a:lnTo>
                    <a:pt x="190716" y="227412"/>
                  </a:lnTo>
                  <a:lnTo>
                    <a:pt x="203430" y="227412"/>
                  </a:lnTo>
                  <a:lnTo>
                    <a:pt x="203430" y="332860"/>
                  </a:lnTo>
                  <a:lnTo>
                    <a:pt x="221230" y="332860"/>
                  </a:lnTo>
                  <a:lnTo>
                    <a:pt x="221230" y="439578"/>
                  </a:lnTo>
                  <a:lnTo>
                    <a:pt x="385246" y="439578"/>
                  </a:lnTo>
                  <a:lnTo>
                    <a:pt x="385246" y="543756"/>
                  </a:lnTo>
                  <a:lnTo>
                    <a:pt x="773034" y="543756"/>
                  </a:lnTo>
                  <a:lnTo>
                    <a:pt x="773034" y="651745"/>
                  </a:lnTo>
                  <a:lnTo>
                    <a:pt x="990450" y="651745"/>
                  </a:lnTo>
                  <a:lnTo>
                    <a:pt x="990450" y="753381"/>
                  </a:lnTo>
                  <a:lnTo>
                    <a:pt x="1005708" y="753381"/>
                  </a:lnTo>
                  <a:lnTo>
                    <a:pt x="1005708" y="861370"/>
                  </a:lnTo>
                  <a:lnTo>
                    <a:pt x="1013336" y="861370"/>
                  </a:lnTo>
                  <a:lnTo>
                    <a:pt x="1013336" y="966818"/>
                  </a:lnTo>
                  <a:lnTo>
                    <a:pt x="1153194" y="966818"/>
                  </a:lnTo>
                  <a:lnTo>
                    <a:pt x="1153194" y="1072266"/>
                  </a:lnTo>
                  <a:lnTo>
                    <a:pt x="1164637" y="1072266"/>
                  </a:lnTo>
                  <a:lnTo>
                    <a:pt x="1164637" y="1178984"/>
                  </a:lnTo>
                  <a:lnTo>
                    <a:pt x="1216766" y="1178984"/>
                  </a:lnTo>
                  <a:lnTo>
                    <a:pt x="1216766" y="1284432"/>
                  </a:lnTo>
                  <a:lnTo>
                    <a:pt x="1244738" y="1284432"/>
                  </a:lnTo>
                  <a:lnTo>
                    <a:pt x="1244738" y="1389880"/>
                  </a:lnTo>
                  <a:lnTo>
                    <a:pt x="1477411" y="1389880"/>
                  </a:lnTo>
                  <a:lnTo>
                    <a:pt x="1477411" y="1505492"/>
                  </a:lnTo>
                  <a:lnTo>
                    <a:pt x="1968186" y="1505492"/>
                  </a:lnTo>
                  <a:lnTo>
                    <a:pt x="1968186" y="1737985"/>
                  </a:lnTo>
                  <a:lnTo>
                    <a:pt x="1996158" y="1737985"/>
                  </a:lnTo>
                  <a:lnTo>
                    <a:pt x="1996158" y="1856138"/>
                  </a:lnTo>
                  <a:lnTo>
                    <a:pt x="2336903" y="1856138"/>
                  </a:lnTo>
                  <a:lnTo>
                    <a:pt x="2336903" y="1975561"/>
                  </a:lnTo>
                  <a:lnTo>
                    <a:pt x="2938294" y="1975561"/>
                  </a:lnTo>
                  <a:lnTo>
                    <a:pt x="2938294" y="2091173"/>
                  </a:lnTo>
                  <a:lnTo>
                    <a:pt x="5594328" y="2091173"/>
                  </a:lnTo>
                </a:path>
              </a:pathLst>
            </a:custGeom>
            <a:noFill/>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4480" name="Graphic 4011">
              <a:extLst>
                <a:ext uri="{FF2B5EF4-FFF2-40B4-BE49-F238E27FC236}">
                  <a16:creationId xmlns:a16="http://schemas.microsoft.com/office/drawing/2014/main" id="{2D084DA1-0A5B-465D-7061-C60286F5A162}"/>
                </a:ext>
              </a:extLst>
            </p:cNvPr>
            <p:cNvGrpSpPr/>
            <p:nvPr/>
          </p:nvGrpSpPr>
          <p:grpSpPr>
            <a:xfrm>
              <a:off x="7375988" y="2690481"/>
              <a:ext cx="80100" cy="80038"/>
              <a:chOff x="7375988" y="2690481"/>
              <a:chExt cx="80100" cy="80038"/>
            </a:xfrm>
          </p:grpSpPr>
          <p:sp>
            <p:nvSpPr>
              <p:cNvPr id="4481" name="Freeform 4480">
                <a:extLst>
                  <a:ext uri="{FF2B5EF4-FFF2-40B4-BE49-F238E27FC236}">
                    <a16:creationId xmlns:a16="http://schemas.microsoft.com/office/drawing/2014/main" id="{20540BCA-5032-1DC1-EE89-A88572F88A37}"/>
                  </a:ext>
                </a:extLst>
              </p:cNvPr>
              <p:cNvSpPr/>
              <p:nvPr/>
            </p:nvSpPr>
            <p:spPr>
              <a:xfrm>
                <a:off x="7415403" y="2690481"/>
                <a:ext cx="12714" cy="80038"/>
              </a:xfrm>
              <a:custGeom>
                <a:avLst/>
                <a:gdLst>
                  <a:gd name="connsiteX0" fmla="*/ 461 w 12714"/>
                  <a:gd name="connsiteY0" fmla="*/ 170 h 80038"/>
                  <a:gd name="connsiteX1" fmla="*/ 461 w 12714"/>
                  <a:gd name="connsiteY1" fmla="*/ 80209 h 80038"/>
                </a:gdLst>
                <a:ahLst/>
                <a:cxnLst>
                  <a:cxn ang="0">
                    <a:pos x="connsiteX0" y="connsiteY0"/>
                  </a:cxn>
                  <a:cxn ang="0">
                    <a:pos x="connsiteX1" y="connsiteY1"/>
                  </a:cxn>
                </a:cxnLst>
                <a:rect l="l" t="t" r="r" b="b"/>
                <a:pathLst>
                  <a:path w="12714" h="80038">
                    <a:moveTo>
                      <a:pt x="461" y="170"/>
                    </a:moveTo>
                    <a:lnTo>
                      <a:pt x="461" y="80209"/>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82" name="Freeform 4481">
                <a:extLst>
                  <a:ext uri="{FF2B5EF4-FFF2-40B4-BE49-F238E27FC236}">
                    <a16:creationId xmlns:a16="http://schemas.microsoft.com/office/drawing/2014/main" id="{19F715CB-575F-30E7-BF32-2503623DFB12}"/>
                  </a:ext>
                </a:extLst>
              </p:cNvPr>
              <p:cNvSpPr/>
              <p:nvPr/>
            </p:nvSpPr>
            <p:spPr>
              <a:xfrm>
                <a:off x="7375988" y="2729865"/>
                <a:ext cx="80100" cy="12704"/>
              </a:xfrm>
              <a:custGeom>
                <a:avLst/>
                <a:gdLst>
                  <a:gd name="connsiteX0" fmla="*/ 80562 w 80100"/>
                  <a:gd name="connsiteY0" fmla="*/ 170 h 12704"/>
                  <a:gd name="connsiteX1" fmla="*/ 461 w 80100"/>
                  <a:gd name="connsiteY1" fmla="*/ 170 h 12704"/>
                </a:gdLst>
                <a:ahLst/>
                <a:cxnLst>
                  <a:cxn ang="0">
                    <a:pos x="connsiteX0" y="connsiteY0"/>
                  </a:cxn>
                  <a:cxn ang="0">
                    <a:pos x="connsiteX1" y="connsiteY1"/>
                  </a:cxn>
                </a:cxnLst>
                <a:rect l="l" t="t" r="r" b="b"/>
                <a:pathLst>
                  <a:path w="80100" h="12704">
                    <a:moveTo>
                      <a:pt x="80562" y="170"/>
                    </a:moveTo>
                    <a:lnTo>
                      <a:pt x="461" y="17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83" name="Graphic 4011">
              <a:extLst>
                <a:ext uri="{FF2B5EF4-FFF2-40B4-BE49-F238E27FC236}">
                  <a16:creationId xmlns:a16="http://schemas.microsoft.com/office/drawing/2014/main" id="{7E1C9CC7-87CE-7B5D-A7BC-D09103397120}"/>
                </a:ext>
              </a:extLst>
            </p:cNvPr>
            <p:cNvGrpSpPr/>
            <p:nvPr/>
          </p:nvGrpSpPr>
          <p:grpSpPr>
            <a:xfrm>
              <a:off x="7245030" y="2690481"/>
              <a:ext cx="80100" cy="80038"/>
              <a:chOff x="7245030" y="2690481"/>
              <a:chExt cx="80100" cy="80038"/>
            </a:xfrm>
          </p:grpSpPr>
          <p:sp>
            <p:nvSpPr>
              <p:cNvPr id="4484" name="Freeform 4483">
                <a:extLst>
                  <a:ext uri="{FF2B5EF4-FFF2-40B4-BE49-F238E27FC236}">
                    <a16:creationId xmlns:a16="http://schemas.microsoft.com/office/drawing/2014/main" id="{8B2B1EC9-2003-698C-75E0-A5A3106F9394}"/>
                  </a:ext>
                </a:extLst>
              </p:cNvPr>
              <p:cNvSpPr/>
              <p:nvPr/>
            </p:nvSpPr>
            <p:spPr>
              <a:xfrm>
                <a:off x="7284445" y="2690481"/>
                <a:ext cx="12714" cy="80038"/>
              </a:xfrm>
              <a:custGeom>
                <a:avLst/>
                <a:gdLst>
                  <a:gd name="connsiteX0" fmla="*/ 451 w 12714"/>
                  <a:gd name="connsiteY0" fmla="*/ 170 h 80038"/>
                  <a:gd name="connsiteX1" fmla="*/ 451 w 12714"/>
                  <a:gd name="connsiteY1" fmla="*/ 80209 h 80038"/>
                </a:gdLst>
                <a:ahLst/>
                <a:cxnLst>
                  <a:cxn ang="0">
                    <a:pos x="connsiteX0" y="connsiteY0"/>
                  </a:cxn>
                  <a:cxn ang="0">
                    <a:pos x="connsiteX1" y="connsiteY1"/>
                  </a:cxn>
                </a:cxnLst>
                <a:rect l="l" t="t" r="r" b="b"/>
                <a:pathLst>
                  <a:path w="12714" h="80038">
                    <a:moveTo>
                      <a:pt x="451" y="170"/>
                    </a:moveTo>
                    <a:lnTo>
                      <a:pt x="451" y="80209"/>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85" name="Freeform 4484">
                <a:extLst>
                  <a:ext uri="{FF2B5EF4-FFF2-40B4-BE49-F238E27FC236}">
                    <a16:creationId xmlns:a16="http://schemas.microsoft.com/office/drawing/2014/main" id="{F05E0C3E-688E-EFEE-AAA9-7AED708ED10C}"/>
                  </a:ext>
                </a:extLst>
              </p:cNvPr>
              <p:cNvSpPr/>
              <p:nvPr/>
            </p:nvSpPr>
            <p:spPr>
              <a:xfrm>
                <a:off x="7245030" y="2729865"/>
                <a:ext cx="80100" cy="12704"/>
              </a:xfrm>
              <a:custGeom>
                <a:avLst/>
                <a:gdLst>
                  <a:gd name="connsiteX0" fmla="*/ 80552 w 80100"/>
                  <a:gd name="connsiteY0" fmla="*/ 170 h 12704"/>
                  <a:gd name="connsiteX1" fmla="*/ 451 w 80100"/>
                  <a:gd name="connsiteY1" fmla="*/ 170 h 12704"/>
                </a:gdLst>
                <a:ahLst/>
                <a:cxnLst>
                  <a:cxn ang="0">
                    <a:pos x="connsiteX0" y="connsiteY0"/>
                  </a:cxn>
                  <a:cxn ang="0">
                    <a:pos x="connsiteX1" y="connsiteY1"/>
                  </a:cxn>
                </a:cxnLst>
                <a:rect l="l" t="t" r="r" b="b"/>
                <a:pathLst>
                  <a:path w="80100" h="12704">
                    <a:moveTo>
                      <a:pt x="80552" y="170"/>
                    </a:moveTo>
                    <a:lnTo>
                      <a:pt x="451" y="17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86" name="Graphic 4011">
              <a:extLst>
                <a:ext uri="{FF2B5EF4-FFF2-40B4-BE49-F238E27FC236}">
                  <a16:creationId xmlns:a16="http://schemas.microsoft.com/office/drawing/2014/main" id="{9B2EB013-12E0-B43A-046C-14522ED4804A}"/>
                </a:ext>
              </a:extLst>
            </p:cNvPr>
            <p:cNvGrpSpPr/>
            <p:nvPr/>
          </p:nvGrpSpPr>
          <p:grpSpPr>
            <a:xfrm>
              <a:off x="7124243" y="2690481"/>
              <a:ext cx="80100" cy="80038"/>
              <a:chOff x="7124243" y="2690481"/>
              <a:chExt cx="80100" cy="80038"/>
            </a:xfrm>
          </p:grpSpPr>
          <p:sp>
            <p:nvSpPr>
              <p:cNvPr id="4487" name="Freeform 4486">
                <a:extLst>
                  <a:ext uri="{FF2B5EF4-FFF2-40B4-BE49-F238E27FC236}">
                    <a16:creationId xmlns:a16="http://schemas.microsoft.com/office/drawing/2014/main" id="{0D782554-5689-99CE-1065-460EBC13B8C4}"/>
                  </a:ext>
                </a:extLst>
              </p:cNvPr>
              <p:cNvSpPr/>
              <p:nvPr/>
            </p:nvSpPr>
            <p:spPr>
              <a:xfrm>
                <a:off x="7163658" y="2690481"/>
                <a:ext cx="12714" cy="80038"/>
              </a:xfrm>
              <a:custGeom>
                <a:avLst/>
                <a:gdLst>
                  <a:gd name="connsiteX0" fmla="*/ 441 w 12714"/>
                  <a:gd name="connsiteY0" fmla="*/ 170 h 80038"/>
                  <a:gd name="connsiteX1" fmla="*/ 441 w 12714"/>
                  <a:gd name="connsiteY1" fmla="*/ 80209 h 80038"/>
                </a:gdLst>
                <a:ahLst/>
                <a:cxnLst>
                  <a:cxn ang="0">
                    <a:pos x="connsiteX0" y="connsiteY0"/>
                  </a:cxn>
                  <a:cxn ang="0">
                    <a:pos x="connsiteX1" y="connsiteY1"/>
                  </a:cxn>
                </a:cxnLst>
                <a:rect l="l" t="t" r="r" b="b"/>
                <a:pathLst>
                  <a:path w="12714" h="80038">
                    <a:moveTo>
                      <a:pt x="441" y="170"/>
                    </a:moveTo>
                    <a:lnTo>
                      <a:pt x="441" y="80209"/>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88" name="Freeform 4487">
                <a:extLst>
                  <a:ext uri="{FF2B5EF4-FFF2-40B4-BE49-F238E27FC236}">
                    <a16:creationId xmlns:a16="http://schemas.microsoft.com/office/drawing/2014/main" id="{40F3A2C3-A5D9-3951-664C-D2E087940385}"/>
                  </a:ext>
                </a:extLst>
              </p:cNvPr>
              <p:cNvSpPr/>
              <p:nvPr/>
            </p:nvSpPr>
            <p:spPr>
              <a:xfrm>
                <a:off x="7124243" y="2729865"/>
                <a:ext cx="80100" cy="12704"/>
              </a:xfrm>
              <a:custGeom>
                <a:avLst/>
                <a:gdLst>
                  <a:gd name="connsiteX0" fmla="*/ 80542 w 80100"/>
                  <a:gd name="connsiteY0" fmla="*/ 170 h 12704"/>
                  <a:gd name="connsiteX1" fmla="*/ 441 w 80100"/>
                  <a:gd name="connsiteY1" fmla="*/ 170 h 12704"/>
                </a:gdLst>
                <a:ahLst/>
                <a:cxnLst>
                  <a:cxn ang="0">
                    <a:pos x="connsiteX0" y="connsiteY0"/>
                  </a:cxn>
                  <a:cxn ang="0">
                    <a:pos x="connsiteX1" y="connsiteY1"/>
                  </a:cxn>
                </a:cxnLst>
                <a:rect l="l" t="t" r="r" b="b"/>
                <a:pathLst>
                  <a:path w="80100" h="12704">
                    <a:moveTo>
                      <a:pt x="80542" y="170"/>
                    </a:moveTo>
                    <a:lnTo>
                      <a:pt x="441" y="17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89" name="Graphic 4011">
              <a:extLst>
                <a:ext uri="{FF2B5EF4-FFF2-40B4-BE49-F238E27FC236}">
                  <a16:creationId xmlns:a16="http://schemas.microsoft.com/office/drawing/2014/main" id="{67FC38AD-8E50-833B-6410-BCDEE71EC90A}"/>
                </a:ext>
              </a:extLst>
            </p:cNvPr>
            <p:cNvGrpSpPr/>
            <p:nvPr/>
          </p:nvGrpSpPr>
          <p:grpSpPr>
            <a:xfrm>
              <a:off x="6766969" y="2690481"/>
              <a:ext cx="80100" cy="80038"/>
              <a:chOff x="6766969" y="2690481"/>
              <a:chExt cx="80100" cy="80038"/>
            </a:xfrm>
          </p:grpSpPr>
          <p:sp>
            <p:nvSpPr>
              <p:cNvPr id="4490" name="Freeform 4489">
                <a:extLst>
                  <a:ext uri="{FF2B5EF4-FFF2-40B4-BE49-F238E27FC236}">
                    <a16:creationId xmlns:a16="http://schemas.microsoft.com/office/drawing/2014/main" id="{30B7E365-3F1E-C71C-4ACC-0C1C7AFF90BC}"/>
                  </a:ext>
                </a:extLst>
              </p:cNvPr>
              <p:cNvSpPr/>
              <p:nvPr/>
            </p:nvSpPr>
            <p:spPr>
              <a:xfrm>
                <a:off x="6806384" y="2690481"/>
                <a:ext cx="12714" cy="80038"/>
              </a:xfrm>
              <a:custGeom>
                <a:avLst/>
                <a:gdLst>
                  <a:gd name="connsiteX0" fmla="*/ 413 w 12714"/>
                  <a:gd name="connsiteY0" fmla="*/ 170 h 80038"/>
                  <a:gd name="connsiteX1" fmla="*/ 413 w 12714"/>
                  <a:gd name="connsiteY1" fmla="*/ 80209 h 80038"/>
                </a:gdLst>
                <a:ahLst/>
                <a:cxnLst>
                  <a:cxn ang="0">
                    <a:pos x="connsiteX0" y="connsiteY0"/>
                  </a:cxn>
                  <a:cxn ang="0">
                    <a:pos x="connsiteX1" y="connsiteY1"/>
                  </a:cxn>
                </a:cxnLst>
                <a:rect l="l" t="t" r="r" b="b"/>
                <a:pathLst>
                  <a:path w="12714" h="80038">
                    <a:moveTo>
                      <a:pt x="413" y="170"/>
                    </a:moveTo>
                    <a:lnTo>
                      <a:pt x="413" y="80209"/>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91" name="Freeform 4490">
                <a:extLst>
                  <a:ext uri="{FF2B5EF4-FFF2-40B4-BE49-F238E27FC236}">
                    <a16:creationId xmlns:a16="http://schemas.microsoft.com/office/drawing/2014/main" id="{1A8271D8-22A5-E295-55E3-BC4F9A852617}"/>
                  </a:ext>
                </a:extLst>
              </p:cNvPr>
              <p:cNvSpPr/>
              <p:nvPr/>
            </p:nvSpPr>
            <p:spPr>
              <a:xfrm>
                <a:off x="6766969" y="2729865"/>
                <a:ext cx="80100" cy="12704"/>
              </a:xfrm>
              <a:custGeom>
                <a:avLst/>
                <a:gdLst>
                  <a:gd name="connsiteX0" fmla="*/ 80514 w 80100"/>
                  <a:gd name="connsiteY0" fmla="*/ 170 h 12704"/>
                  <a:gd name="connsiteX1" fmla="*/ 413 w 80100"/>
                  <a:gd name="connsiteY1" fmla="*/ 170 h 12704"/>
                </a:gdLst>
                <a:ahLst/>
                <a:cxnLst>
                  <a:cxn ang="0">
                    <a:pos x="connsiteX0" y="connsiteY0"/>
                  </a:cxn>
                  <a:cxn ang="0">
                    <a:pos x="connsiteX1" y="connsiteY1"/>
                  </a:cxn>
                </a:cxnLst>
                <a:rect l="l" t="t" r="r" b="b"/>
                <a:pathLst>
                  <a:path w="80100" h="12704">
                    <a:moveTo>
                      <a:pt x="80514" y="170"/>
                    </a:moveTo>
                    <a:lnTo>
                      <a:pt x="413" y="17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92" name="Graphic 4011">
              <a:extLst>
                <a:ext uri="{FF2B5EF4-FFF2-40B4-BE49-F238E27FC236}">
                  <a16:creationId xmlns:a16="http://schemas.microsoft.com/office/drawing/2014/main" id="{5F9F2721-1D90-6CE8-D4EE-32B4C80B9515}"/>
                </a:ext>
              </a:extLst>
            </p:cNvPr>
            <p:cNvGrpSpPr/>
            <p:nvPr/>
          </p:nvGrpSpPr>
          <p:grpSpPr>
            <a:xfrm>
              <a:off x="6700855" y="2690481"/>
              <a:ext cx="80100" cy="80038"/>
              <a:chOff x="6700855" y="2690481"/>
              <a:chExt cx="80100" cy="80038"/>
            </a:xfrm>
          </p:grpSpPr>
          <p:sp>
            <p:nvSpPr>
              <p:cNvPr id="4493" name="Freeform 4492">
                <a:extLst>
                  <a:ext uri="{FF2B5EF4-FFF2-40B4-BE49-F238E27FC236}">
                    <a16:creationId xmlns:a16="http://schemas.microsoft.com/office/drawing/2014/main" id="{B131EF0C-0872-C2EB-B735-068FB088C805}"/>
                  </a:ext>
                </a:extLst>
              </p:cNvPr>
              <p:cNvSpPr/>
              <p:nvPr/>
            </p:nvSpPr>
            <p:spPr>
              <a:xfrm>
                <a:off x="6740269" y="2690481"/>
                <a:ext cx="12714" cy="80038"/>
              </a:xfrm>
              <a:custGeom>
                <a:avLst/>
                <a:gdLst>
                  <a:gd name="connsiteX0" fmla="*/ 408 w 12714"/>
                  <a:gd name="connsiteY0" fmla="*/ 170 h 80038"/>
                  <a:gd name="connsiteX1" fmla="*/ 408 w 12714"/>
                  <a:gd name="connsiteY1" fmla="*/ 80209 h 80038"/>
                </a:gdLst>
                <a:ahLst/>
                <a:cxnLst>
                  <a:cxn ang="0">
                    <a:pos x="connsiteX0" y="connsiteY0"/>
                  </a:cxn>
                  <a:cxn ang="0">
                    <a:pos x="connsiteX1" y="connsiteY1"/>
                  </a:cxn>
                </a:cxnLst>
                <a:rect l="l" t="t" r="r" b="b"/>
                <a:pathLst>
                  <a:path w="12714" h="80038">
                    <a:moveTo>
                      <a:pt x="408" y="170"/>
                    </a:moveTo>
                    <a:lnTo>
                      <a:pt x="408" y="80209"/>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94" name="Freeform 4493">
                <a:extLst>
                  <a:ext uri="{FF2B5EF4-FFF2-40B4-BE49-F238E27FC236}">
                    <a16:creationId xmlns:a16="http://schemas.microsoft.com/office/drawing/2014/main" id="{10CB78C1-AB74-2016-4E48-1565AD7A0D5D}"/>
                  </a:ext>
                </a:extLst>
              </p:cNvPr>
              <p:cNvSpPr/>
              <p:nvPr/>
            </p:nvSpPr>
            <p:spPr>
              <a:xfrm>
                <a:off x="6700855" y="2729865"/>
                <a:ext cx="80100" cy="12704"/>
              </a:xfrm>
              <a:custGeom>
                <a:avLst/>
                <a:gdLst>
                  <a:gd name="connsiteX0" fmla="*/ 80509 w 80100"/>
                  <a:gd name="connsiteY0" fmla="*/ 170 h 12704"/>
                  <a:gd name="connsiteX1" fmla="*/ 408 w 80100"/>
                  <a:gd name="connsiteY1" fmla="*/ 170 h 12704"/>
                </a:gdLst>
                <a:ahLst/>
                <a:cxnLst>
                  <a:cxn ang="0">
                    <a:pos x="connsiteX0" y="connsiteY0"/>
                  </a:cxn>
                  <a:cxn ang="0">
                    <a:pos x="connsiteX1" y="connsiteY1"/>
                  </a:cxn>
                </a:cxnLst>
                <a:rect l="l" t="t" r="r" b="b"/>
                <a:pathLst>
                  <a:path w="80100" h="12704">
                    <a:moveTo>
                      <a:pt x="80509" y="170"/>
                    </a:moveTo>
                    <a:lnTo>
                      <a:pt x="408" y="17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95" name="Graphic 4011">
              <a:extLst>
                <a:ext uri="{FF2B5EF4-FFF2-40B4-BE49-F238E27FC236}">
                  <a16:creationId xmlns:a16="http://schemas.microsoft.com/office/drawing/2014/main" id="{299FD06F-5999-E79F-F830-42587576634F}"/>
                </a:ext>
              </a:extLst>
            </p:cNvPr>
            <p:cNvGrpSpPr/>
            <p:nvPr/>
          </p:nvGrpSpPr>
          <p:grpSpPr>
            <a:xfrm>
              <a:off x="5907477" y="2690481"/>
              <a:ext cx="80100" cy="80038"/>
              <a:chOff x="5907477" y="2690481"/>
              <a:chExt cx="80100" cy="80038"/>
            </a:xfrm>
          </p:grpSpPr>
          <p:sp>
            <p:nvSpPr>
              <p:cNvPr id="4496" name="Freeform 4495">
                <a:extLst>
                  <a:ext uri="{FF2B5EF4-FFF2-40B4-BE49-F238E27FC236}">
                    <a16:creationId xmlns:a16="http://schemas.microsoft.com/office/drawing/2014/main" id="{930FAD9D-2DEB-687D-2722-0F7CD0582CE0}"/>
                  </a:ext>
                </a:extLst>
              </p:cNvPr>
              <p:cNvSpPr/>
              <p:nvPr/>
            </p:nvSpPr>
            <p:spPr>
              <a:xfrm>
                <a:off x="5946892" y="2690481"/>
                <a:ext cx="12714" cy="80038"/>
              </a:xfrm>
              <a:custGeom>
                <a:avLst/>
                <a:gdLst>
                  <a:gd name="connsiteX0" fmla="*/ 346 w 12714"/>
                  <a:gd name="connsiteY0" fmla="*/ 170 h 80038"/>
                  <a:gd name="connsiteX1" fmla="*/ 346 w 12714"/>
                  <a:gd name="connsiteY1" fmla="*/ 80209 h 80038"/>
                </a:gdLst>
                <a:ahLst/>
                <a:cxnLst>
                  <a:cxn ang="0">
                    <a:pos x="connsiteX0" y="connsiteY0"/>
                  </a:cxn>
                  <a:cxn ang="0">
                    <a:pos x="connsiteX1" y="connsiteY1"/>
                  </a:cxn>
                </a:cxnLst>
                <a:rect l="l" t="t" r="r" b="b"/>
                <a:pathLst>
                  <a:path w="12714" h="80038">
                    <a:moveTo>
                      <a:pt x="346" y="170"/>
                    </a:moveTo>
                    <a:lnTo>
                      <a:pt x="346" y="80209"/>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497" name="Freeform 4496">
                <a:extLst>
                  <a:ext uri="{FF2B5EF4-FFF2-40B4-BE49-F238E27FC236}">
                    <a16:creationId xmlns:a16="http://schemas.microsoft.com/office/drawing/2014/main" id="{D5DB8D47-1265-CF1B-33EC-EBD2EB76E7CC}"/>
                  </a:ext>
                </a:extLst>
              </p:cNvPr>
              <p:cNvSpPr/>
              <p:nvPr/>
            </p:nvSpPr>
            <p:spPr>
              <a:xfrm>
                <a:off x="5907477" y="2729865"/>
                <a:ext cx="80100" cy="12704"/>
              </a:xfrm>
              <a:custGeom>
                <a:avLst/>
                <a:gdLst>
                  <a:gd name="connsiteX0" fmla="*/ 80446 w 80100"/>
                  <a:gd name="connsiteY0" fmla="*/ 170 h 12704"/>
                  <a:gd name="connsiteX1" fmla="*/ 346 w 80100"/>
                  <a:gd name="connsiteY1" fmla="*/ 170 h 12704"/>
                </a:gdLst>
                <a:ahLst/>
                <a:cxnLst>
                  <a:cxn ang="0">
                    <a:pos x="connsiteX0" y="connsiteY0"/>
                  </a:cxn>
                  <a:cxn ang="0">
                    <a:pos x="connsiteX1" y="connsiteY1"/>
                  </a:cxn>
                </a:cxnLst>
                <a:rect l="l" t="t" r="r" b="b"/>
                <a:pathLst>
                  <a:path w="80100" h="12704">
                    <a:moveTo>
                      <a:pt x="80446" y="170"/>
                    </a:moveTo>
                    <a:lnTo>
                      <a:pt x="346" y="17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498" name="Graphic 4011">
              <a:extLst>
                <a:ext uri="{FF2B5EF4-FFF2-40B4-BE49-F238E27FC236}">
                  <a16:creationId xmlns:a16="http://schemas.microsoft.com/office/drawing/2014/main" id="{CBD7682F-2AD5-D171-5325-F364CD661B02}"/>
                </a:ext>
              </a:extLst>
            </p:cNvPr>
            <p:cNvGrpSpPr/>
            <p:nvPr/>
          </p:nvGrpSpPr>
          <p:grpSpPr>
            <a:xfrm>
              <a:off x="3036570" y="1990459"/>
              <a:ext cx="80100" cy="80038"/>
              <a:chOff x="3036570" y="1990459"/>
              <a:chExt cx="80100" cy="80038"/>
            </a:xfrm>
          </p:grpSpPr>
          <p:sp>
            <p:nvSpPr>
              <p:cNvPr id="4499" name="Freeform 4498">
                <a:extLst>
                  <a:ext uri="{FF2B5EF4-FFF2-40B4-BE49-F238E27FC236}">
                    <a16:creationId xmlns:a16="http://schemas.microsoft.com/office/drawing/2014/main" id="{2BEE9526-DE35-43ED-C660-1A740F50F178}"/>
                  </a:ext>
                </a:extLst>
              </p:cNvPr>
              <p:cNvSpPr/>
              <p:nvPr/>
            </p:nvSpPr>
            <p:spPr>
              <a:xfrm>
                <a:off x="3075984" y="1990459"/>
                <a:ext cx="12714" cy="80038"/>
              </a:xfrm>
              <a:custGeom>
                <a:avLst/>
                <a:gdLst>
                  <a:gd name="connsiteX0" fmla="*/ 120 w 12714"/>
                  <a:gd name="connsiteY0" fmla="*/ 115 h 80038"/>
                  <a:gd name="connsiteX1" fmla="*/ 120 w 12714"/>
                  <a:gd name="connsiteY1" fmla="*/ 80154 h 80038"/>
                </a:gdLst>
                <a:ahLst/>
                <a:cxnLst>
                  <a:cxn ang="0">
                    <a:pos x="connsiteX0" y="connsiteY0"/>
                  </a:cxn>
                  <a:cxn ang="0">
                    <a:pos x="connsiteX1" y="connsiteY1"/>
                  </a:cxn>
                </a:cxnLst>
                <a:rect l="l" t="t" r="r" b="b"/>
                <a:pathLst>
                  <a:path w="12714" h="80038">
                    <a:moveTo>
                      <a:pt x="120" y="115"/>
                    </a:moveTo>
                    <a:lnTo>
                      <a:pt x="120" y="8015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00" name="Freeform 4499">
                <a:extLst>
                  <a:ext uri="{FF2B5EF4-FFF2-40B4-BE49-F238E27FC236}">
                    <a16:creationId xmlns:a16="http://schemas.microsoft.com/office/drawing/2014/main" id="{C84F90EC-0085-CC04-8DE1-6D847669A2D4}"/>
                  </a:ext>
                </a:extLst>
              </p:cNvPr>
              <p:cNvSpPr/>
              <p:nvPr/>
            </p:nvSpPr>
            <p:spPr>
              <a:xfrm>
                <a:off x="3036570" y="2029843"/>
                <a:ext cx="80100" cy="12704"/>
              </a:xfrm>
              <a:custGeom>
                <a:avLst/>
                <a:gdLst>
                  <a:gd name="connsiteX0" fmla="*/ 80221 w 80100"/>
                  <a:gd name="connsiteY0" fmla="*/ 115 h 12704"/>
                  <a:gd name="connsiteX1" fmla="*/ 120 w 80100"/>
                  <a:gd name="connsiteY1" fmla="*/ 115 h 12704"/>
                </a:gdLst>
                <a:ahLst/>
                <a:cxnLst>
                  <a:cxn ang="0">
                    <a:pos x="connsiteX0" y="connsiteY0"/>
                  </a:cxn>
                  <a:cxn ang="0">
                    <a:pos x="connsiteX1" y="connsiteY1"/>
                  </a:cxn>
                </a:cxnLst>
                <a:rect l="l" t="t" r="r" b="b"/>
                <a:pathLst>
                  <a:path w="80100" h="12704">
                    <a:moveTo>
                      <a:pt x="80221" y="115"/>
                    </a:moveTo>
                    <a:lnTo>
                      <a:pt x="120" y="115"/>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01" name="Graphic 4011">
              <a:extLst>
                <a:ext uri="{FF2B5EF4-FFF2-40B4-BE49-F238E27FC236}">
                  <a16:creationId xmlns:a16="http://schemas.microsoft.com/office/drawing/2014/main" id="{621FB281-46C8-9959-0E43-13BA32B631AD}"/>
                </a:ext>
              </a:extLst>
            </p:cNvPr>
            <p:cNvGrpSpPr/>
            <p:nvPr/>
          </p:nvGrpSpPr>
          <p:grpSpPr>
            <a:xfrm>
              <a:off x="1781660" y="615824"/>
              <a:ext cx="80100" cy="80038"/>
              <a:chOff x="1781660" y="615824"/>
              <a:chExt cx="80100" cy="80038"/>
            </a:xfrm>
          </p:grpSpPr>
          <p:sp>
            <p:nvSpPr>
              <p:cNvPr id="4502" name="Freeform 4501">
                <a:extLst>
                  <a:ext uri="{FF2B5EF4-FFF2-40B4-BE49-F238E27FC236}">
                    <a16:creationId xmlns:a16="http://schemas.microsoft.com/office/drawing/2014/main" id="{E94D9259-1B10-1971-7063-39D07F5FB557}"/>
                  </a:ext>
                </a:extLst>
              </p:cNvPr>
              <p:cNvSpPr/>
              <p:nvPr/>
            </p:nvSpPr>
            <p:spPr>
              <a:xfrm>
                <a:off x="1821075" y="615824"/>
                <a:ext cx="12714" cy="80038"/>
              </a:xfrm>
              <a:custGeom>
                <a:avLst/>
                <a:gdLst>
                  <a:gd name="connsiteX0" fmla="*/ 21 w 12714"/>
                  <a:gd name="connsiteY0" fmla="*/ 7 h 80038"/>
                  <a:gd name="connsiteX1" fmla="*/ 21 w 12714"/>
                  <a:gd name="connsiteY1" fmla="*/ 80046 h 80038"/>
                </a:gdLst>
                <a:ahLst/>
                <a:cxnLst>
                  <a:cxn ang="0">
                    <a:pos x="connsiteX0" y="connsiteY0"/>
                  </a:cxn>
                  <a:cxn ang="0">
                    <a:pos x="connsiteX1" y="connsiteY1"/>
                  </a:cxn>
                </a:cxnLst>
                <a:rect l="l" t="t" r="r" b="b"/>
                <a:pathLst>
                  <a:path w="12714" h="80038">
                    <a:moveTo>
                      <a:pt x="21" y="7"/>
                    </a:moveTo>
                    <a:lnTo>
                      <a:pt x="21" y="80046"/>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03" name="Freeform 4502">
                <a:extLst>
                  <a:ext uri="{FF2B5EF4-FFF2-40B4-BE49-F238E27FC236}">
                    <a16:creationId xmlns:a16="http://schemas.microsoft.com/office/drawing/2014/main" id="{4FE0CCA6-B595-8115-56B4-2A95F4B69C9C}"/>
                  </a:ext>
                </a:extLst>
              </p:cNvPr>
              <p:cNvSpPr/>
              <p:nvPr/>
            </p:nvSpPr>
            <p:spPr>
              <a:xfrm>
                <a:off x="1781660" y="655208"/>
                <a:ext cx="80100" cy="12704"/>
              </a:xfrm>
              <a:custGeom>
                <a:avLst/>
                <a:gdLst>
                  <a:gd name="connsiteX0" fmla="*/ 80122 w 80100"/>
                  <a:gd name="connsiteY0" fmla="*/ 7 h 12704"/>
                  <a:gd name="connsiteX1" fmla="*/ 21 w 80100"/>
                  <a:gd name="connsiteY1" fmla="*/ 7 h 12704"/>
                </a:gdLst>
                <a:ahLst/>
                <a:cxnLst>
                  <a:cxn ang="0">
                    <a:pos x="connsiteX0" y="connsiteY0"/>
                  </a:cxn>
                  <a:cxn ang="0">
                    <a:pos x="connsiteX1" y="connsiteY1"/>
                  </a:cxn>
                </a:cxnLst>
                <a:rect l="l" t="t" r="r" b="b"/>
                <a:pathLst>
                  <a:path w="80100" h="12704">
                    <a:moveTo>
                      <a:pt x="80122" y="7"/>
                    </a:moveTo>
                    <a:lnTo>
                      <a:pt x="21" y="7"/>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grpSp>
        <p:nvGrpSpPr>
          <p:cNvPr id="4504" name="Graphic 4011">
            <a:extLst>
              <a:ext uri="{FF2B5EF4-FFF2-40B4-BE49-F238E27FC236}">
                <a16:creationId xmlns:a16="http://schemas.microsoft.com/office/drawing/2014/main" id="{FE7B4043-D13D-FDBA-F6CB-BFA9702D73ED}"/>
              </a:ext>
            </a:extLst>
          </p:cNvPr>
          <p:cNvGrpSpPr/>
          <p:nvPr/>
        </p:nvGrpSpPr>
        <p:grpSpPr>
          <a:xfrm>
            <a:off x="1812284" y="889884"/>
            <a:ext cx="6111803" cy="2177563"/>
            <a:chOff x="1821075" y="628529"/>
            <a:chExt cx="6111803" cy="2177563"/>
          </a:xfrm>
        </p:grpSpPr>
        <p:sp>
          <p:nvSpPr>
            <p:cNvPr id="4505" name="Freeform 4504">
              <a:extLst>
                <a:ext uri="{FF2B5EF4-FFF2-40B4-BE49-F238E27FC236}">
                  <a16:creationId xmlns:a16="http://schemas.microsoft.com/office/drawing/2014/main" id="{2512F496-6FC4-8B50-0624-0D4685B96FC0}"/>
                </a:ext>
              </a:extLst>
            </p:cNvPr>
            <p:cNvSpPr/>
            <p:nvPr/>
          </p:nvSpPr>
          <p:spPr>
            <a:xfrm>
              <a:off x="1821075" y="638692"/>
              <a:ext cx="6071117" cy="2126745"/>
            </a:xfrm>
            <a:custGeom>
              <a:avLst/>
              <a:gdLst>
                <a:gd name="connsiteX0" fmla="*/ 0 w 6071117"/>
                <a:gd name="connsiteY0" fmla="*/ 0 h 2126745"/>
                <a:gd name="connsiteX1" fmla="*/ 0 w 6071117"/>
                <a:gd name="connsiteY1" fmla="*/ 30491 h 2126745"/>
                <a:gd name="connsiteX2" fmla="*/ 216144 w 6071117"/>
                <a:gd name="connsiteY2" fmla="*/ 30491 h 2126745"/>
                <a:gd name="connsiteX3" fmla="*/ 216144 w 6071117"/>
                <a:gd name="connsiteY3" fmla="*/ 53359 h 2126745"/>
                <a:gd name="connsiteX4" fmla="*/ 350917 w 6071117"/>
                <a:gd name="connsiteY4" fmla="*/ 53359 h 2126745"/>
                <a:gd name="connsiteX5" fmla="*/ 350917 w 6071117"/>
                <a:gd name="connsiteY5" fmla="*/ 72416 h 2126745"/>
                <a:gd name="connsiteX6" fmla="*/ 429746 w 6071117"/>
                <a:gd name="connsiteY6" fmla="*/ 72416 h 2126745"/>
                <a:gd name="connsiteX7" fmla="*/ 429746 w 6071117"/>
                <a:gd name="connsiteY7" fmla="*/ 90202 h 2126745"/>
                <a:gd name="connsiteX8" fmla="*/ 616648 w 6071117"/>
                <a:gd name="connsiteY8" fmla="*/ 90202 h 2126745"/>
                <a:gd name="connsiteX9" fmla="*/ 616648 w 6071117"/>
                <a:gd name="connsiteY9" fmla="*/ 106718 h 2126745"/>
                <a:gd name="connsiteX10" fmla="*/ 630633 w 6071117"/>
                <a:gd name="connsiteY10" fmla="*/ 106718 h 2126745"/>
                <a:gd name="connsiteX11" fmla="*/ 630633 w 6071117"/>
                <a:gd name="connsiteY11" fmla="*/ 138480 h 2126745"/>
                <a:gd name="connsiteX12" fmla="*/ 785749 w 6071117"/>
                <a:gd name="connsiteY12" fmla="*/ 138480 h 2126745"/>
                <a:gd name="connsiteX13" fmla="*/ 785749 w 6071117"/>
                <a:gd name="connsiteY13" fmla="*/ 217248 h 2126745"/>
                <a:gd name="connsiteX14" fmla="*/ 794649 w 6071117"/>
                <a:gd name="connsiteY14" fmla="*/ 217248 h 2126745"/>
                <a:gd name="connsiteX15" fmla="*/ 794649 w 6071117"/>
                <a:gd name="connsiteY15" fmla="*/ 296017 h 2126745"/>
                <a:gd name="connsiteX16" fmla="*/ 802278 w 6071117"/>
                <a:gd name="connsiteY16" fmla="*/ 296017 h 2126745"/>
                <a:gd name="connsiteX17" fmla="*/ 802278 w 6071117"/>
                <a:gd name="connsiteY17" fmla="*/ 341753 h 2126745"/>
                <a:gd name="connsiteX18" fmla="*/ 832792 w 6071117"/>
                <a:gd name="connsiteY18" fmla="*/ 341753 h 2126745"/>
                <a:gd name="connsiteX19" fmla="*/ 832792 w 6071117"/>
                <a:gd name="connsiteY19" fmla="*/ 356998 h 2126745"/>
                <a:gd name="connsiteX20" fmla="*/ 850592 w 6071117"/>
                <a:gd name="connsiteY20" fmla="*/ 356998 h 2126745"/>
                <a:gd name="connsiteX21" fmla="*/ 850592 w 6071117"/>
                <a:gd name="connsiteY21" fmla="*/ 376055 h 2126745"/>
                <a:gd name="connsiteX22" fmla="*/ 953579 w 6071117"/>
                <a:gd name="connsiteY22" fmla="*/ 376055 h 2126745"/>
                <a:gd name="connsiteX23" fmla="*/ 953579 w 6071117"/>
                <a:gd name="connsiteY23" fmla="*/ 400194 h 2126745"/>
                <a:gd name="connsiteX24" fmla="*/ 967564 w 6071117"/>
                <a:gd name="connsiteY24" fmla="*/ 400194 h 2126745"/>
                <a:gd name="connsiteX25" fmla="*/ 967564 w 6071117"/>
                <a:gd name="connsiteY25" fmla="*/ 411628 h 2126745"/>
                <a:gd name="connsiteX26" fmla="*/ 984093 w 6071117"/>
                <a:gd name="connsiteY26" fmla="*/ 411628 h 2126745"/>
                <a:gd name="connsiteX27" fmla="*/ 984093 w 6071117"/>
                <a:gd name="connsiteY27" fmla="*/ 447201 h 2126745"/>
                <a:gd name="connsiteX28" fmla="*/ 1003165 w 6071117"/>
                <a:gd name="connsiteY28" fmla="*/ 447201 h 2126745"/>
                <a:gd name="connsiteX29" fmla="*/ 1003165 w 6071117"/>
                <a:gd name="connsiteY29" fmla="*/ 471340 h 2126745"/>
                <a:gd name="connsiteX30" fmla="*/ 1014608 w 6071117"/>
                <a:gd name="connsiteY30" fmla="*/ 471340 h 2126745"/>
                <a:gd name="connsiteX31" fmla="*/ 1014608 w 6071117"/>
                <a:gd name="connsiteY31" fmla="*/ 525969 h 2126745"/>
                <a:gd name="connsiteX32" fmla="*/ 1089623 w 6071117"/>
                <a:gd name="connsiteY32" fmla="*/ 525969 h 2126745"/>
                <a:gd name="connsiteX33" fmla="*/ 1127766 w 6071117"/>
                <a:gd name="connsiteY33" fmla="*/ 525969 h 2126745"/>
                <a:gd name="connsiteX34" fmla="*/ 1127766 w 6071117"/>
                <a:gd name="connsiteY34" fmla="*/ 565354 h 2126745"/>
                <a:gd name="connsiteX35" fmla="*/ 1151923 w 6071117"/>
                <a:gd name="connsiteY35" fmla="*/ 565354 h 2126745"/>
                <a:gd name="connsiteX36" fmla="*/ 1151923 w 6071117"/>
                <a:gd name="connsiteY36" fmla="*/ 589492 h 2126745"/>
                <a:gd name="connsiteX37" fmla="*/ 1157009 w 6071117"/>
                <a:gd name="connsiteY37" fmla="*/ 589492 h 2126745"/>
                <a:gd name="connsiteX38" fmla="*/ 1157009 w 6071117"/>
                <a:gd name="connsiteY38" fmla="*/ 625065 h 2126745"/>
                <a:gd name="connsiteX39" fmla="*/ 1157009 w 6071117"/>
                <a:gd name="connsiteY39" fmla="*/ 637770 h 2126745"/>
                <a:gd name="connsiteX40" fmla="*/ 1183709 w 6071117"/>
                <a:gd name="connsiteY40" fmla="*/ 637770 h 2126745"/>
                <a:gd name="connsiteX41" fmla="*/ 1183709 w 6071117"/>
                <a:gd name="connsiteY41" fmla="*/ 672072 h 2126745"/>
                <a:gd name="connsiteX42" fmla="*/ 1183709 w 6071117"/>
                <a:gd name="connsiteY42" fmla="*/ 707645 h 2126745"/>
                <a:gd name="connsiteX43" fmla="*/ 1287967 w 6071117"/>
                <a:gd name="connsiteY43" fmla="*/ 707645 h 2126745"/>
                <a:gd name="connsiteX44" fmla="*/ 1287967 w 6071117"/>
                <a:gd name="connsiteY44" fmla="*/ 724161 h 2126745"/>
                <a:gd name="connsiteX45" fmla="*/ 1357896 w 6071117"/>
                <a:gd name="connsiteY45" fmla="*/ 724161 h 2126745"/>
                <a:gd name="connsiteX46" fmla="*/ 1357896 w 6071117"/>
                <a:gd name="connsiteY46" fmla="*/ 763545 h 2126745"/>
                <a:gd name="connsiteX47" fmla="*/ 1366796 w 6071117"/>
                <a:gd name="connsiteY47" fmla="*/ 763545 h 2126745"/>
                <a:gd name="connsiteX48" fmla="*/ 1366796 w 6071117"/>
                <a:gd name="connsiteY48" fmla="*/ 800388 h 2126745"/>
                <a:gd name="connsiteX49" fmla="*/ 1375696 w 6071117"/>
                <a:gd name="connsiteY49" fmla="*/ 800388 h 2126745"/>
                <a:gd name="connsiteX50" fmla="*/ 1375696 w 6071117"/>
                <a:gd name="connsiteY50" fmla="*/ 834690 h 2126745"/>
                <a:gd name="connsiteX51" fmla="*/ 1408754 w 6071117"/>
                <a:gd name="connsiteY51" fmla="*/ 834690 h 2126745"/>
                <a:gd name="connsiteX52" fmla="*/ 1408754 w 6071117"/>
                <a:gd name="connsiteY52" fmla="*/ 858829 h 2126745"/>
                <a:gd name="connsiteX53" fmla="*/ 1429097 w 6071117"/>
                <a:gd name="connsiteY53" fmla="*/ 858829 h 2126745"/>
                <a:gd name="connsiteX54" fmla="*/ 1429097 w 6071117"/>
                <a:gd name="connsiteY54" fmla="*/ 876616 h 2126745"/>
                <a:gd name="connsiteX55" fmla="*/ 1491397 w 6071117"/>
                <a:gd name="connsiteY55" fmla="*/ 876616 h 2126745"/>
                <a:gd name="connsiteX56" fmla="*/ 1556240 w 6071117"/>
                <a:gd name="connsiteY56" fmla="*/ 876616 h 2126745"/>
                <a:gd name="connsiteX57" fmla="*/ 1556240 w 6071117"/>
                <a:gd name="connsiteY57" fmla="*/ 896943 h 2126745"/>
                <a:gd name="connsiteX58" fmla="*/ 1565140 w 6071117"/>
                <a:gd name="connsiteY58" fmla="*/ 896943 h 2126745"/>
                <a:gd name="connsiteX59" fmla="*/ 1565140 w 6071117"/>
                <a:gd name="connsiteY59" fmla="*/ 932516 h 2126745"/>
                <a:gd name="connsiteX60" fmla="*/ 1575312 w 6071117"/>
                <a:gd name="connsiteY60" fmla="*/ 932516 h 2126745"/>
                <a:gd name="connsiteX61" fmla="*/ 1575312 w 6071117"/>
                <a:gd name="connsiteY61" fmla="*/ 969359 h 2126745"/>
                <a:gd name="connsiteX62" fmla="*/ 1593112 w 6071117"/>
                <a:gd name="connsiteY62" fmla="*/ 969359 h 2126745"/>
                <a:gd name="connsiteX63" fmla="*/ 1593112 w 6071117"/>
                <a:gd name="connsiteY63" fmla="*/ 999850 h 2126745"/>
                <a:gd name="connsiteX64" fmla="*/ 1593112 w 6071117"/>
                <a:gd name="connsiteY64" fmla="*/ 1031611 h 2126745"/>
                <a:gd name="connsiteX65" fmla="*/ 1603283 w 6071117"/>
                <a:gd name="connsiteY65" fmla="*/ 1031611 h 2126745"/>
                <a:gd name="connsiteX66" fmla="*/ 1603283 w 6071117"/>
                <a:gd name="connsiteY66" fmla="*/ 1062102 h 2126745"/>
                <a:gd name="connsiteX67" fmla="*/ 1638884 w 6071117"/>
                <a:gd name="connsiteY67" fmla="*/ 1062102 h 2126745"/>
                <a:gd name="connsiteX68" fmla="*/ 1638884 w 6071117"/>
                <a:gd name="connsiteY68" fmla="*/ 1096405 h 2126745"/>
                <a:gd name="connsiteX69" fmla="*/ 1698641 w 6071117"/>
                <a:gd name="connsiteY69" fmla="*/ 1096405 h 2126745"/>
                <a:gd name="connsiteX70" fmla="*/ 1698641 w 6071117"/>
                <a:gd name="connsiteY70" fmla="*/ 1115461 h 2126745"/>
                <a:gd name="connsiteX71" fmla="*/ 1848671 w 6071117"/>
                <a:gd name="connsiteY71" fmla="*/ 1115461 h 2126745"/>
                <a:gd name="connsiteX72" fmla="*/ 1848671 w 6071117"/>
                <a:gd name="connsiteY72" fmla="*/ 1137059 h 2126745"/>
                <a:gd name="connsiteX73" fmla="*/ 1858843 w 6071117"/>
                <a:gd name="connsiteY73" fmla="*/ 1137059 h 2126745"/>
                <a:gd name="connsiteX74" fmla="*/ 1858843 w 6071117"/>
                <a:gd name="connsiteY74" fmla="*/ 1156116 h 2126745"/>
                <a:gd name="connsiteX75" fmla="*/ 1940215 w 6071117"/>
                <a:gd name="connsiteY75" fmla="*/ 1156116 h 2126745"/>
                <a:gd name="connsiteX76" fmla="*/ 1940215 w 6071117"/>
                <a:gd name="connsiteY76" fmla="*/ 1173903 h 2126745"/>
                <a:gd name="connsiteX77" fmla="*/ 1963101 w 6071117"/>
                <a:gd name="connsiteY77" fmla="*/ 1173903 h 2126745"/>
                <a:gd name="connsiteX78" fmla="*/ 1963101 w 6071117"/>
                <a:gd name="connsiteY78" fmla="*/ 1220909 h 2126745"/>
                <a:gd name="connsiteX79" fmla="*/ 1963101 w 6071117"/>
                <a:gd name="connsiteY79" fmla="*/ 1292055 h 2126745"/>
                <a:gd name="connsiteX80" fmla="*/ 1983444 w 6071117"/>
                <a:gd name="connsiteY80" fmla="*/ 1292055 h 2126745"/>
                <a:gd name="connsiteX81" fmla="*/ 1983444 w 6071117"/>
                <a:gd name="connsiteY81" fmla="*/ 1306030 h 2126745"/>
                <a:gd name="connsiteX82" fmla="*/ 2020315 w 6071117"/>
                <a:gd name="connsiteY82" fmla="*/ 1306030 h 2126745"/>
                <a:gd name="connsiteX83" fmla="*/ 2020315 w 6071117"/>
                <a:gd name="connsiteY83" fmla="*/ 1326357 h 2126745"/>
                <a:gd name="connsiteX84" fmla="*/ 2030487 w 6071117"/>
                <a:gd name="connsiteY84" fmla="*/ 1326357 h 2126745"/>
                <a:gd name="connsiteX85" fmla="*/ 2030487 w 6071117"/>
                <a:gd name="connsiteY85" fmla="*/ 1358119 h 2126745"/>
                <a:gd name="connsiteX86" fmla="*/ 2030487 w 6071117"/>
                <a:gd name="connsiteY86" fmla="*/ 1370823 h 2126745"/>
                <a:gd name="connsiteX87" fmla="*/ 2153816 w 6071117"/>
                <a:gd name="connsiteY87" fmla="*/ 1370823 h 2126745"/>
                <a:gd name="connsiteX88" fmla="*/ 2153816 w 6071117"/>
                <a:gd name="connsiteY88" fmla="*/ 1386069 h 2126745"/>
                <a:gd name="connsiteX89" fmla="*/ 2349618 w 6071117"/>
                <a:gd name="connsiteY89" fmla="*/ 1386069 h 2126745"/>
                <a:gd name="connsiteX90" fmla="*/ 2349618 w 6071117"/>
                <a:gd name="connsiteY90" fmla="*/ 1440699 h 2126745"/>
                <a:gd name="connsiteX91" fmla="*/ 2358518 w 6071117"/>
                <a:gd name="connsiteY91" fmla="*/ 1440699 h 2126745"/>
                <a:gd name="connsiteX92" fmla="*/ 2358518 w 6071117"/>
                <a:gd name="connsiteY92" fmla="*/ 1480083 h 2126745"/>
                <a:gd name="connsiteX93" fmla="*/ 2396661 w 6071117"/>
                <a:gd name="connsiteY93" fmla="*/ 1480083 h 2126745"/>
                <a:gd name="connsiteX94" fmla="*/ 2408104 w 6071117"/>
                <a:gd name="connsiteY94" fmla="*/ 1480083 h 2126745"/>
                <a:gd name="connsiteX95" fmla="*/ 2408104 w 6071117"/>
                <a:gd name="connsiteY95" fmla="*/ 1524549 h 2126745"/>
                <a:gd name="connsiteX96" fmla="*/ 2461504 w 6071117"/>
                <a:gd name="connsiteY96" fmla="*/ 1524549 h 2126745"/>
                <a:gd name="connsiteX97" fmla="*/ 2512362 w 6071117"/>
                <a:gd name="connsiteY97" fmla="*/ 1524549 h 2126745"/>
                <a:gd name="connsiteX98" fmla="*/ 2512362 w 6071117"/>
                <a:gd name="connsiteY98" fmla="*/ 1542335 h 2126745"/>
                <a:gd name="connsiteX99" fmla="*/ 2565762 w 6071117"/>
                <a:gd name="connsiteY99" fmla="*/ 1542335 h 2126745"/>
                <a:gd name="connsiteX100" fmla="*/ 2565762 w 6071117"/>
                <a:gd name="connsiteY100" fmla="*/ 1560121 h 2126745"/>
                <a:gd name="connsiteX101" fmla="*/ 2661120 w 6071117"/>
                <a:gd name="connsiteY101" fmla="*/ 1560121 h 2126745"/>
                <a:gd name="connsiteX102" fmla="*/ 2682735 w 6071117"/>
                <a:gd name="connsiteY102" fmla="*/ 1560121 h 2126745"/>
                <a:gd name="connsiteX103" fmla="*/ 2682735 w 6071117"/>
                <a:gd name="connsiteY103" fmla="*/ 1579178 h 2126745"/>
                <a:gd name="connsiteX104" fmla="*/ 2728506 w 6071117"/>
                <a:gd name="connsiteY104" fmla="*/ 1579178 h 2126745"/>
                <a:gd name="connsiteX105" fmla="*/ 2728506 w 6071117"/>
                <a:gd name="connsiteY105" fmla="*/ 1613481 h 2126745"/>
                <a:gd name="connsiteX106" fmla="*/ 2734864 w 6071117"/>
                <a:gd name="connsiteY106" fmla="*/ 1613481 h 2126745"/>
                <a:gd name="connsiteX107" fmla="*/ 2734864 w 6071117"/>
                <a:gd name="connsiteY107" fmla="*/ 1659217 h 2126745"/>
                <a:gd name="connsiteX108" fmla="*/ 2748849 w 6071117"/>
                <a:gd name="connsiteY108" fmla="*/ 1659217 h 2126745"/>
                <a:gd name="connsiteX109" fmla="*/ 2748849 w 6071117"/>
                <a:gd name="connsiteY109" fmla="*/ 1680815 h 2126745"/>
                <a:gd name="connsiteX110" fmla="*/ 2811150 w 6071117"/>
                <a:gd name="connsiteY110" fmla="*/ 1680815 h 2126745"/>
                <a:gd name="connsiteX111" fmla="*/ 2811150 w 6071117"/>
                <a:gd name="connsiteY111" fmla="*/ 1701142 h 2126745"/>
                <a:gd name="connsiteX112" fmla="*/ 2825136 w 6071117"/>
                <a:gd name="connsiteY112" fmla="*/ 1701142 h 2126745"/>
                <a:gd name="connsiteX113" fmla="*/ 2825136 w 6071117"/>
                <a:gd name="connsiteY113" fmla="*/ 1720199 h 2126745"/>
                <a:gd name="connsiteX114" fmla="*/ 2935751 w 6071117"/>
                <a:gd name="connsiteY114" fmla="*/ 1720199 h 2126745"/>
                <a:gd name="connsiteX115" fmla="*/ 2935751 w 6071117"/>
                <a:gd name="connsiteY115" fmla="*/ 1740526 h 2126745"/>
                <a:gd name="connsiteX116" fmla="*/ 2994237 w 6071117"/>
                <a:gd name="connsiteY116" fmla="*/ 1740526 h 2126745"/>
                <a:gd name="connsiteX117" fmla="*/ 3126467 w 6071117"/>
                <a:gd name="connsiteY117" fmla="*/ 1740526 h 2126745"/>
                <a:gd name="connsiteX118" fmla="*/ 3126467 w 6071117"/>
                <a:gd name="connsiteY118" fmla="*/ 1759583 h 2126745"/>
                <a:gd name="connsiteX119" fmla="*/ 3153167 w 6071117"/>
                <a:gd name="connsiteY119" fmla="*/ 1759583 h 2126745"/>
                <a:gd name="connsiteX120" fmla="*/ 3153167 w 6071117"/>
                <a:gd name="connsiteY120" fmla="*/ 1781181 h 2126745"/>
                <a:gd name="connsiteX121" fmla="*/ 3254882 w 6071117"/>
                <a:gd name="connsiteY121" fmla="*/ 1781181 h 2126745"/>
                <a:gd name="connsiteX122" fmla="*/ 3254882 w 6071117"/>
                <a:gd name="connsiteY122" fmla="*/ 1806590 h 2126745"/>
                <a:gd name="connsiteX123" fmla="*/ 3351511 w 6071117"/>
                <a:gd name="connsiteY123" fmla="*/ 1806590 h 2126745"/>
                <a:gd name="connsiteX124" fmla="*/ 3351511 w 6071117"/>
                <a:gd name="connsiteY124" fmla="*/ 1820565 h 2126745"/>
                <a:gd name="connsiteX125" fmla="*/ 3407454 w 6071117"/>
                <a:gd name="connsiteY125" fmla="*/ 1820565 h 2126745"/>
                <a:gd name="connsiteX126" fmla="*/ 3407454 w 6071117"/>
                <a:gd name="connsiteY126" fmla="*/ 1849786 h 2126745"/>
                <a:gd name="connsiteX127" fmla="*/ 3490098 w 6071117"/>
                <a:gd name="connsiteY127" fmla="*/ 1849786 h 2126745"/>
                <a:gd name="connsiteX128" fmla="*/ 3534598 w 6071117"/>
                <a:gd name="connsiteY128" fmla="*/ 1849786 h 2126745"/>
                <a:gd name="connsiteX129" fmla="*/ 3534598 w 6071117"/>
                <a:gd name="connsiteY129" fmla="*/ 1867572 h 2126745"/>
                <a:gd name="connsiteX130" fmla="*/ 3556213 w 6071117"/>
                <a:gd name="connsiteY130" fmla="*/ 1867572 h 2126745"/>
                <a:gd name="connsiteX131" fmla="*/ 3556213 w 6071117"/>
                <a:gd name="connsiteY131" fmla="*/ 1890440 h 2126745"/>
                <a:gd name="connsiteX132" fmla="*/ 3645213 w 6071117"/>
                <a:gd name="connsiteY132" fmla="*/ 1890440 h 2126745"/>
                <a:gd name="connsiteX133" fmla="*/ 3734214 w 6071117"/>
                <a:gd name="connsiteY133" fmla="*/ 1890440 h 2126745"/>
                <a:gd name="connsiteX134" fmla="*/ 3734214 w 6071117"/>
                <a:gd name="connsiteY134" fmla="*/ 1917120 h 2126745"/>
                <a:gd name="connsiteX135" fmla="*/ 3861358 w 6071117"/>
                <a:gd name="connsiteY135" fmla="*/ 1917120 h 2126745"/>
                <a:gd name="connsiteX136" fmla="*/ 4029188 w 6071117"/>
                <a:gd name="connsiteY136" fmla="*/ 1917120 h 2126745"/>
                <a:gd name="connsiteX137" fmla="*/ 4029188 w 6071117"/>
                <a:gd name="connsiteY137" fmla="*/ 1943800 h 2126745"/>
                <a:gd name="connsiteX138" fmla="*/ 4086402 w 6071117"/>
                <a:gd name="connsiteY138" fmla="*/ 1943800 h 2126745"/>
                <a:gd name="connsiteX139" fmla="*/ 4148703 w 6071117"/>
                <a:gd name="connsiteY139" fmla="*/ 1943800 h 2126745"/>
                <a:gd name="connsiteX140" fmla="*/ 4148703 w 6071117"/>
                <a:gd name="connsiteY140" fmla="*/ 1969209 h 2126745"/>
                <a:gd name="connsiteX141" fmla="*/ 4315261 w 6071117"/>
                <a:gd name="connsiteY141" fmla="*/ 1969209 h 2126745"/>
                <a:gd name="connsiteX142" fmla="*/ 4315261 w 6071117"/>
                <a:gd name="connsiteY142" fmla="*/ 1999700 h 2126745"/>
                <a:gd name="connsiteX143" fmla="*/ 4349590 w 6071117"/>
                <a:gd name="connsiteY143" fmla="*/ 1999700 h 2126745"/>
                <a:gd name="connsiteX144" fmla="*/ 4359762 w 6071117"/>
                <a:gd name="connsiteY144" fmla="*/ 1999700 h 2126745"/>
                <a:gd name="connsiteX145" fmla="*/ 4359762 w 6071117"/>
                <a:gd name="connsiteY145" fmla="*/ 2025109 h 2126745"/>
                <a:gd name="connsiteX146" fmla="*/ 4425876 w 6071117"/>
                <a:gd name="connsiteY146" fmla="*/ 2025109 h 2126745"/>
                <a:gd name="connsiteX147" fmla="*/ 4694150 w 6071117"/>
                <a:gd name="connsiteY147" fmla="*/ 2025109 h 2126745"/>
                <a:gd name="connsiteX148" fmla="*/ 4694150 w 6071117"/>
                <a:gd name="connsiteY148" fmla="*/ 2056870 h 2126745"/>
                <a:gd name="connsiteX149" fmla="*/ 4785694 w 6071117"/>
                <a:gd name="connsiteY149" fmla="*/ 2056870 h 2126745"/>
                <a:gd name="connsiteX150" fmla="*/ 4906480 w 6071117"/>
                <a:gd name="connsiteY150" fmla="*/ 2056870 h 2126745"/>
                <a:gd name="connsiteX151" fmla="*/ 4906480 w 6071117"/>
                <a:gd name="connsiteY151" fmla="*/ 2088632 h 2126745"/>
                <a:gd name="connsiteX152" fmla="*/ 5093381 w 6071117"/>
                <a:gd name="connsiteY152" fmla="*/ 2088632 h 2126745"/>
                <a:gd name="connsiteX153" fmla="*/ 5093381 w 6071117"/>
                <a:gd name="connsiteY153" fmla="*/ 2126746 h 2126745"/>
                <a:gd name="connsiteX154" fmla="*/ 5206539 w 6071117"/>
                <a:gd name="connsiteY154" fmla="*/ 2126746 h 2126745"/>
                <a:gd name="connsiteX155" fmla="*/ 5501513 w 6071117"/>
                <a:gd name="connsiteY155" fmla="*/ 2126746 h 2126745"/>
                <a:gd name="connsiteX156" fmla="*/ 6071117 w 6071117"/>
                <a:gd name="connsiteY156" fmla="*/ 2126746 h 212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6071117" h="2126745">
                  <a:moveTo>
                    <a:pt x="0" y="0"/>
                  </a:moveTo>
                  <a:lnTo>
                    <a:pt x="0" y="30491"/>
                  </a:lnTo>
                  <a:lnTo>
                    <a:pt x="216144" y="30491"/>
                  </a:lnTo>
                  <a:lnTo>
                    <a:pt x="216144" y="53359"/>
                  </a:lnTo>
                  <a:lnTo>
                    <a:pt x="350917" y="53359"/>
                  </a:lnTo>
                  <a:lnTo>
                    <a:pt x="350917" y="72416"/>
                  </a:lnTo>
                  <a:lnTo>
                    <a:pt x="429746" y="72416"/>
                  </a:lnTo>
                  <a:lnTo>
                    <a:pt x="429746" y="90202"/>
                  </a:lnTo>
                  <a:lnTo>
                    <a:pt x="616648" y="90202"/>
                  </a:lnTo>
                  <a:lnTo>
                    <a:pt x="616648" y="106718"/>
                  </a:lnTo>
                  <a:lnTo>
                    <a:pt x="630633" y="106718"/>
                  </a:lnTo>
                  <a:lnTo>
                    <a:pt x="630633" y="138480"/>
                  </a:lnTo>
                  <a:lnTo>
                    <a:pt x="785749" y="138480"/>
                  </a:lnTo>
                  <a:lnTo>
                    <a:pt x="785749" y="217248"/>
                  </a:lnTo>
                  <a:lnTo>
                    <a:pt x="794649" y="217248"/>
                  </a:lnTo>
                  <a:lnTo>
                    <a:pt x="794649" y="296017"/>
                  </a:lnTo>
                  <a:lnTo>
                    <a:pt x="802278" y="296017"/>
                  </a:lnTo>
                  <a:lnTo>
                    <a:pt x="802278" y="341753"/>
                  </a:lnTo>
                  <a:lnTo>
                    <a:pt x="832792" y="341753"/>
                  </a:lnTo>
                  <a:lnTo>
                    <a:pt x="832792" y="356998"/>
                  </a:lnTo>
                  <a:lnTo>
                    <a:pt x="850592" y="356998"/>
                  </a:lnTo>
                  <a:lnTo>
                    <a:pt x="850592" y="376055"/>
                  </a:lnTo>
                  <a:lnTo>
                    <a:pt x="953579" y="376055"/>
                  </a:lnTo>
                  <a:lnTo>
                    <a:pt x="953579" y="400194"/>
                  </a:lnTo>
                  <a:lnTo>
                    <a:pt x="967564" y="400194"/>
                  </a:lnTo>
                  <a:lnTo>
                    <a:pt x="967564" y="411628"/>
                  </a:lnTo>
                  <a:lnTo>
                    <a:pt x="984093" y="411628"/>
                  </a:lnTo>
                  <a:lnTo>
                    <a:pt x="984093" y="447201"/>
                  </a:lnTo>
                  <a:lnTo>
                    <a:pt x="1003165" y="447201"/>
                  </a:lnTo>
                  <a:lnTo>
                    <a:pt x="1003165" y="471340"/>
                  </a:lnTo>
                  <a:lnTo>
                    <a:pt x="1014608" y="471340"/>
                  </a:lnTo>
                  <a:lnTo>
                    <a:pt x="1014608" y="525969"/>
                  </a:lnTo>
                  <a:lnTo>
                    <a:pt x="1089623" y="525969"/>
                  </a:lnTo>
                  <a:lnTo>
                    <a:pt x="1127766" y="525969"/>
                  </a:lnTo>
                  <a:lnTo>
                    <a:pt x="1127766" y="565354"/>
                  </a:lnTo>
                  <a:lnTo>
                    <a:pt x="1151923" y="565354"/>
                  </a:lnTo>
                  <a:lnTo>
                    <a:pt x="1151923" y="589492"/>
                  </a:lnTo>
                  <a:lnTo>
                    <a:pt x="1157009" y="589492"/>
                  </a:lnTo>
                  <a:lnTo>
                    <a:pt x="1157009" y="625065"/>
                  </a:lnTo>
                  <a:lnTo>
                    <a:pt x="1157009" y="637770"/>
                  </a:lnTo>
                  <a:lnTo>
                    <a:pt x="1183709" y="637770"/>
                  </a:lnTo>
                  <a:lnTo>
                    <a:pt x="1183709" y="672072"/>
                  </a:lnTo>
                  <a:lnTo>
                    <a:pt x="1183709" y="707645"/>
                  </a:lnTo>
                  <a:lnTo>
                    <a:pt x="1287967" y="707645"/>
                  </a:lnTo>
                  <a:lnTo>
                    <a:pt x="1287967" y="724161"/>
                  </a:lnTo>
                  <a:lnTo>
                    <a:pt x="1357896" y="724161"/>
                  </a:lnTo>
                  <a:lnTo>
                    <a:pt x="1357896" y="763545"/>
                  </a:lnTo>
                  <a:lnTo>
                    <a:pt x="1366796" y="763545"/>
                  </a:lnTo>
                  <a:lnTo>
                    <a:pt x="1366796" y="800388"/>
                  </a:lnTo>
                  <a:lnTo>
                    <a:pt x="1375696" y="800388"/>
                  </a:lnTo>
                  <a:lnTo>
                    <a:pt x="1375696" y="834690"/>
                  </a:lnTo>
                  <a:lnTo>
                    <a:pt x="1408754" y="834690"/>
                  </a:lnTo>
                  <a:lnTo>
                    <a:pt x="1408754" y="858829"/>
                  </a:lnTo>
                  <a:lnTo>
                    <a:pt x="1429097" y="858829"/>
                  </a:lnTo>
                  <a:lnTo>
                    <a:pt x="1429097" y="876616"/>
                  </a:lnTo>
                  <a:lnTo>
                    <a:pt x="1491397" y="876616"/>
                  </a:lnTo>
                  <a:lnTo>
                    <a:pt x="1556240" y="876616"/>
                  </a:lnTo>
                  <a:lnTo>
                    <a:pt x="1556240" y="896943"/>
                  </a:lnTo>
                  <a:lnTo>
                    <a:pt x="1565140" y="896943"/>
                  </a:lnTo>
                  <a:lnTo>
                    <a:pt x="1565140" y="932516"/>
                  </a:lnTo>
                  <a:lnTo>
                    <a:pt x="1575312" y="932516"/>
                  </a:lnTo>
                  <a:lnTo>
                    <a:pt x="1575312" y="969359"/>
                  </a:lnTo>
                  <a:lnTo>
                    <a:pt x="1593112" y="969359"/>
                  </a:lnTo>
                  <a:lnTo>
                    <a:pt x="1593112" y="999850"/>
                  </a:lnTo>
                  <a:lnTo>
                    <a:pt x="1593112" y="1031611"/>
                  </a:lnTo>
                  <a:lnTo>
                    <a:pt x="1603283" y="1031611"/>
                  </a:lnTo>
                  <a:lnTo>
                    <a:pt x="1603283" y="1062102"/>
                  </a:lnTo>
                  <a:lnTo>
                    <a:pt x="1638884" y="1062102"/>
                  </a:lnTo>
                  <a:lnTo>
                    <a:pt x="1638884" y="1096405"/>
                  </a:lnTo>
                  <a:lnTo>
                    <a:pt x="1698641" y="1096405"/>
                  </a:lnTo>
                  <a:lnTo>
                    <a:pt x="1698641" y="1115461"/>
                  </a:lnTo>
                  <a:lnTo>
                    <a:pt x="1848671" y="1115461"/>
                  </a:lnTo>
                  <a:lnTo>
                    <a:pt x="1848671" y="1137059"/>
                  </a:lnTo>
                  <a:lnTo>
                    <a:pt x="1858843" y="1137059"/>
                  </a:lnTo>
                  <a:lnTo>
                    <a:pt x="1858843" y="1156116"/>
                  </a:lnTo>
                  <a:lnTo>
                    <a:pt x="1940215" y="1156116"/>
                  </a:lnTo>
                  <a:lnTo>
                    <a:pt x="1940215" y="1173903"/>
                  </a:lnTo>
                  <a:lnTo>
                    <a:pt x="1963101" y="1173903"/>
                  </a:lnTo>
                  <a:lnTo>
                    <a:pt x="1963101" y="1220909"/>
                  </a:lnTo>
                  <a:lnTo>
                    <a:pt x="1963101" y="1292055"/>
                  </a:lnTo>
                  <a:lnTo>
                    <a:pt x="1983444" y="1292055"/>
                  </a:lnTo>
                  <a:lnTo>
                    <a:pt x="1983444" y="1306030"/>
                  </a:lnTo>
                  <a:lnTo>
                    <a:pt x="2020315" y="1306030"/>
                  </a:lnTo>
                  <a:lnTo>
                    <a:pt x="2020315" y="1326357"/>
                  </a:lnTo>
                  <a:lnTo>
                    <a:pt x="2030487" y="1326357"/>
                  </a:lnTo>
                  <a:lnTo>
                    <a:pt x="2030487" y="1358119"/>
                  </a:lnTo>
                  <a:lnTo>
                    <a:pt x="2030487" y="1370823"/>
                  </a:lnTo>
                  <a:lnTo>
                    <a:pt x="2153816" y="1370823"/>
                  </a:lnTo>
                  <a:lnTo>
                    <a:pt x="2153816" y="1386069"/>
                  </a:lnTo>
                  <a:lnTo>
                    <a:pt x="2349618" y="1386069"/>
                  </a:lnTo>
                  <a:lnTo>
                    <a:pt x="2349618" y="1440699"/>
                  </a:lnTo>
                  <a:lnTo>
                    <a:pt x="2358518" y="1440699"/>
                  </a:lnTo>
                  <a:lnTo>
                    <a:pt x="2358518" y="1480083"/>
                  </a:lnTo>
                  <a:lnTo>
                    <a:pt x="2396661" y="1480083"/>
                  </a:lnTo>
                  <a:lnTo>
                    <a:pt x="2408104" y="1480083"/>
                  </a:lnTo>
                  <a:lnTo>
                    <a:pt x="2408104" y="1524549"/>
                  </a:lnTo>
                  <a:lnTo>
                    <a:pt x="2461504" y="1524549"/>
                  </a:lnTo>
                  <a:lnTo>
                    <a:pt x="2512362" y="1524549"/>
                  </a:lnTo>
                  <a:lnTo>
                    <a:pt x="2512362" y="1542335"/>
                  </a:lnTo>
                  <a:lnTo>
                    <a:pt x="2565762" y="1542335"/>
                  </a:lnTo>
                  <a:lnTo>
                    <a:pt x="2565762" y="1560121"/>
                  </a:lnTo>
                  <a:lnTo>
                    <a:pt x="2661120" y="1560121"/>
                  </a:lnTo>
                  <a:lnTo>
                    <a:pt x="2682735" y="1560121"/>
                  </a:lnTo>
                  <a:lnTo>
                    <a:pt x="2682735" y="1579178"/>
                  </a:lnTo>
                  <a:lnTo>
                    <a:pt x="2728506" y="1579178"/>
                  </a:lnTo>
                  <a:lnTo>
                    <a:pt x="2728506" y="1613481"/>
                  </a:lnTo>
                  <a:lnTo>
                    <a:pt x="2734864" y="1613481"/>
                  </a:lnTo>
                  <a:lnTo>
                    <a:pt x="2734864" y="1659217"/>
                  </a:lnTo>
                  <a:lnTo>
                    <a:pt x="2748849" y="1659217"/>
                  </a:lnTo>
                  <a:lnTo>
                    <a:pt x="2748849" y="1680815"/>
                  </a:lnTo>
                  <a:lnTo>
                    <a:pt x="2811150" y="1680815"/>
                  </a:lnTo>
                  <a:lnTo>
                    <a:pt x="2811150" y="1701142"/>
                  </a:lnTo>
                  <a:lnTo>
                    <a:pt x="2825136" y="1701142"/>
                  </a:lnTo>
                  <a:lnTo>
                    <a:pt x="2825136" y="1720199"/>
                  </a:lnTo>
                  <a:lnTo>
                    <a:pt x="2935751" y="1720199"/>
                  </a:lnTo>
                  <a:lnTo>
                    <a:pt x="2935751" y="1740526"/>
                  </a:lnTo>
                  <a:lnTo>
                    <a:pt x="2994237" y="1740526"/>
                  </a:lnTo>
                  <a:lnTo>
                    <a:pt x="3126467" y="1740526"/>
                  </a:lnTo>
                  <a:lnTo>
                    <a:pt x="3126467" y="1759583"/>
                  </a:lnTo>
                  <a:lnTo>
                    <a:pt x="3153167" y="1759583"/>
                  </a:lnTo>
                  <a:lnTo>
                    <a:pt x="3153167" y="1781181"/>
                  </a:lnTo>
                  <a:lnTo>
                    <a:pt x="3254882" y="1781181"/>
                  </a:lnTo>
                  <a:lnTo>
                    <a:pt x="3254882" y="1806590"/>
                  </a:lnTo>
                  <a:lnTo>
                    <a:pt x="3351511" y="1806590"/>
                  </a:lnTo>
                  <a:lnTo>
                    <a:pt x="3351511" y="1820565"/>
                  </a:lnTo>
                  <a:lnTo>
                    <a:pt x="3407454" y="1820565"/>
                  </a:lnTo>
                  <a:lnTo>
                    <a:pt x="3407454" y="1849786"/>
                  </a:lnTo>
                  <a:lnTo>
                    <a:pt x="3490098" y="1849786"/>
                  </a:lnTo>
                  <a:lnTo>
                    <a:pt x="3534598" y="1849786"/>
                  </a:lnTo>
                  <a:lnTo>
                    <a:pt x="3534598" y="1867572"/>
                  </a:lnTo>
                  <a:lnTo>
                    <a:pt x="3556213" y="1867572"/>
                  </a:lnTo>
                  <a:lnTo>
                    <a:pt x="3556213" y="1890440"/>
                  </a:lnTo>
                  <a:lnTo>
                    <a:pt x="3645213" y="1890440"/>
                  </a:lnTo>
                  <a:lnTo>
                    <a:pt x="3734214" y="1890440"/>
                  </a:lnTo>
                  <a:lnTo>
                    <a:pt x="3734214" y="1917120"/>
                  </a:lnTo>
                  <a:lnTo>
                    <a:pt x="3861358" y="1917120"/>
                  </a:lnTo>
                  <a:lnTo>
                    <a:pt x="4029188" y="1917120"/>
                  </a:lnTo>
                  <a:lnTo>
                    <a:pt x="4029188" y="1943800"/>
                  </a:lnTo>
                  <a:lnTo>
                    <a:pt x="4086402" y="1943800"/>
                  </a:lnTo>
                  <a:lnTo>
                    <a:pt x="4148703" y="1943800"/>
                  </a:lnTo>
                  <a:lnTo>
                    <a:pt x="4148703" y="1969209"/>
                  </a:lnTo>
                  <a:lnTo>
                    <a:pt x="4315261" y="1969209"/>
                  </a:lnTo>
                  <a:lnTo>
                    <a:pt x="4315261" y="1999700"/>
                  </a:lnTo>
                  <a:lnTo>
                    <a:pt x="4349590" y="1999700"/>
                  </a:lnTo>
                  <a:lnTo>
                    <a:pt x="4359762" y="1999700"/>
                  </a:lnTo>
                  <a:lnTo>
                    <a:pt x="4359762" y="2025109"/>
                  </a:lnTo>
                  <a:lnTo>
                    <a:pt x="4425876" y="2025109"/>
                  </a:lnTo>
                  <a:lnTo>
                    <a:pt x="4694150" y="2025109"/>
                  </a:lnTo>
                  <a:lnTo>
                    <a:pt x="4694150" y="2056870"/>
                  </a:lnTo>
                  <a:lnTo>
                    <a:pt x="4785694" y="2056870"/>
                  </a:lnTo>
                  <a:lnTo>
                    <a:pt x="4906480" y="2056870"/>
                  </a:lnTo>
                  <a:lnTo>
                    <a:pt x="4906480" y="2088632"/>
                  </a:lnTo>
                  <a:lnTo>
                    <a:pt x="5093381" y="2088632"/>
                  </a:lnTo>
                  <a:lnTo>
                    <a:pt x="5093381" y="2126746"/>
                  </a:lnTo>
                  <a:lnTo>
                    <a:pt x="5206539" y="2126746"/>
                  </a:lnTo>
                  <a:lnTo>
                    <a:pt x="5501513" y="2126746"/>
                  </a:lnTo>
                  <a:lnTo>
                    <a:pt x="6071117" y="2126746"/>
                  </a:lnTo>
                </a:path>
              </a:pathLst>
            </a:custGeom>
            <a:noFill/>
            <a:ln w="12700" cap="flat">
              <a:solidFill>
                <a:schemeClr val="accent5">
                  <a:lumMod val="75000"/>
                </a:schemeClr>
              </a:solidFill>
              <a:custDash>
                <a:ds d="0" sp="0"/>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4506" name="Graphic 4011">
              <a:extLst>
                <a:ext uri="{FF2B5EF4-FFF2-40B4-BE49-F238E27FC236}">
                  <a16:creationId xmlns:a16="http://schemas.microsoft.com/office/drawing/2014/main" id="{FA17363D-3A13-E527-82F5-EFBFD94209A0}"/>
                </a:ext>
              </a:extLst>
            </p:cNvPr>
            <p:cNvGrpSpPr/>
            <p:nvPr/>
          </p:nvGrpSpPr>
          <p:grpSpPr>
            <a:xfrm>
              <a:off x="1912619" y="628529"/>
              <a:ext cx="80100" cy="80038"/>
              <a:chOff x="1912619" y="628529"/>
              <a:chExt cx="80100" cy="80038"/>
            </a:xfrm>
          </p:grpSpPr>
          <p:sp>
            <p:nvSpPr>
              <p:cNvPr id="4507" name="Freeform 4506">
                <a:extLst>
                  <a:ext uri="{FF2B5EF4-FFF2-40B4-BE49-F238E27FC236}">
                    <a16:creationId xmlns:a16="http://schemas.microsoft.com/office/drawing/2014/main" id="{11417ABF-EF53-DEEE-8D80-080F6E20B902}"/>
                  </a:ext>
                </a:extLst>
              </p:cNvPr>
              <p:cNvSpPr/>
              <p:nvPr/>
            </p:nvSpPr>
            <p:spPr>
              <a:xfrm>
                <a:off x="1952033" y="628529"/>
                <a:ext cx="12714" cy="80038"/>
              </a:xfrm>
              <a:custGeom>
                <a:avLst/>
                <a:gdLst>
                  <a:gd name="connsiteX0" fmla="*/ 31 w 12714"/>
                  <a:gd name="connsiteY0" fmla="*/ 8 h 80038"/>
                  <a:gd name="connsiteX1" fmla="*/ 31 w 12714"/>
                  <a:gd name="connsiteY1" fmla="*/ 80047 h 80038"/>
                </a:gdLst>
                <a:ahLst/>
                <a:cxnLst>
                  <a:cxn ang="0">
                    <a:pos x="connsiteX0" y="connsiteY0"/>
                  </a:cxn>
                  <a:cxn ang="0">
                    <a:pos x="connsiteX1" y="connsiteY1"/>
                  </a:cxn>
                </a:cxnLst>
                <a:rect l="l" t="t" r="r" b="b"/>
                <a:pathLst>
                  <a:path w="12714" h="80038">
                    <a:moveTo>
                      <a:pt x="31" y="8"/>
                    </a:moveTo>
                    <a:lnTo>
                      <a:pt x="31" y="80047"/>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08" name="Freeform 4507">
                <a:extLst>
                  <a:ext uri="{FF2B5EF4-FFF2-40B4-BE49-F238E27FC236}">
                    <a16:creationId xmlns:a16="http://schemas.microsoft.com/office/drawing/2014/main" id="{E4657CB1-BCFB-A4F1-C19A-30F072C2F6E8}"/>
                  </a:ext>
                </a:extLst>
              </p:cNvPr>
              <p:cNvSpPr/>
              <p:nvPr/>
            </p:nvSpPr>
            <p:spPr>
              <a:xfrm>
                <a:off x="1912619" y="667913"/>
                <a:ext cx="80100" cy="12704"/>
              </a:xfrm>
              <a:custGeom>
                <a:avLst/>
                <a:gdLst>
                  <a:gd name="connsiteX0" fmla="*/ 80132 w 80100"/>
                  <a:gd name="connsiteY0" fmla="*/ 8 h 12704"/>
                  <a:gd name="connsiteX1" fmla="*/ 32 w 80100"/>
                  <a:gd name="connsiteY1" fmla="*/ 8 h 12704"/>
                </a:gdLst>
                <a:ahLst/>
                <a:cxnLst>
                  <a:cxn ang="0">
                    <a:pos x="connsiteX0" y="connsiteY0"/>
                  </a:cxn>
                  <a:cxn ang="0">
                    <a:pos x="connsiteX1" y="connsiteY1"/>
                  </a:cxn>
                </a:cxnLst>
                <a:rect l="l" t="t" r="r" b="b"/>
                <a:pathLst>
                  <a:path w="80100" h="12704">
                    <a:moveTo>
                      <a:pt x="80132" y="8"/>
                    </a:moveTo>
                    <a:lnTo>
                      <a:pt x="32" y="8"/>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09" name="Graphic 4011">
              <a:extLst>
                <a:ext uri="{FF2B5EF4-FFF2-40B4-BE49-F238E27FC236}">
                  <a16:creationId xmlns:a16="http://schemas.microsoft.com/office/drawing/2014/main" id="{C6C3963B-A7B5-E3CA-1DFF-B8627DA7D8AE}"/>
                </a:ext>
              </a:extLst>
            </p:cNvPr>
            <p:cNvGrpSpPr/>
            <p:nvPr/>
          </p:nvGrpSpPr>
          <p:grpSpPr>
            <a:xfrm>
              <a:off x="1985090" y="628529"/>
              <a:ext cx="80100" cy="80038"/>
              <a:chOff x="1985090" y="628529"/>
              <a:chExt cx="80100" cy="80038"/>
            </a:xfrm>
          </p:grpSpPr>
          <p:sp>
            <p:nvSpPr>
              <p:cNvPr id="4510" name="Freeform 4509">
                <a:extLst>
                  <a:ext uri="{FF2B5EF4-FFF2-40B4-BE49-F238E27FC236}">
                    <a16:creationId xmlns:a16="http://schemas.microsoft.com/office/drawing/2014/main" id="{A2F7593F-1D33-8E7D-B397-35BE4DB75298}"/>
                  </a:ext>
                </a:extLst>
              </p:cNvPr>
              <p:cNvSpPr/>
              <p:nvPr/>
            </p:nvSpPr>
            <p:spPr>
              <a:xfrm>
                <a:off x="2024505" y="628529"/>
                <a:ext cx="12714" cy="80038"/>
              </a:xfrm>
              <a:custGeom>
                <a:avLst/>
                <a:gdLst>
                  <a:gd name="connsiteX0" fmla="*/ 37 w 12714"/>
                  <a:gd name="connsiteY0" fmla="*/ 8 h 80038"/>
                  <a:gd name="connsiteX1" fmla="*/ 37 w 12714"/>
                  <a:gd name="connsiteY1" fmla="*/ 80047 h 80038"/>
                </a:gdLst>
                <a:ahLst/>
                <a:cxnLst>
                  <a:cxn ang="0">
                    <a:pos x="connsiteX0" y="connsiteY0"/>
                  </a:cxn>
                  <a:cxn ang="0">
                    <a:pos x="connsiteX1" y="connsiteY1"/>
                  </a:cxn>
                </a:cxnLst>
                <a:rect l="l" t="t" r="r" b="b"/>
                <a:pathLst>
                  <a:path w="12714" h="80038">
                    <a:moveTo>
                      <a:pt x="37" y="8"/>
                    </a:moveTo>
                    <a:lnTo>
                      <a:pt x="37" y="80047"/>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11" name="Freeform 4510">
                <a:extLst>
                  <a:ext uri="{FF2B5EF4-FFF2-40B4-BE49-F238E27FC236}">
                    <a16:creationId xmlns:a16="http://schemas.microsoft.com/office/drawing/2014/main" id="{BA624073-7B30-DF8A-C0A8-6486AD6C2E10}"/>
                  </a:ext>
                </a:extLst>
              </p:cNvPr>
              <p:cNvSpPr/>
              <p:nvPr/>
            </p:nvSpPr>
            <p:spPr>
              <a:xfrm>
                <a:off x="1985090" y="667913"/>
                <a:ext cx="80100" cy="12704"/>
              </a:xfrm>
              <a:custGeom>
                <a:avLst/>
                <a:gdLst>
                  <a:gd name="connsiteX0" fmla="*/ 80138 w 80100"/>
                  <a:gd name="connsiteY0" fmla="*/ 8 h 12704"/>
                  <a:gd name="connsiteX1" fmla="*/ 37 w 80100"/>
                  <a:gd name="connsiteY1" fmla="*/ 8 h 12704"/>
                </a:gdLst>
                <a:ahLst/>
                <a:cxnLst>
                  <a:cxn ang="0">
                    <a:pos x="connsiteX0" y="connsiteY0"/>
                  </a:cxn>
                  <a:cxn ang="0">
                    <a:pos x="connsiteX1" y="connsiteY1"/>
                  </a:cxn>
                </a:cxnLst>
                <a:rect l="l" t="t" r="r" b="b"/>
                <a:pathLst>
                  <a:path w="80100" h="12704">
                    <a:moveTo>
                      <a:pt x="80138" y="8"/>
                    </a:moveTo>
                    <a:lnTo>
                      <a:pt x="37" y="8"/>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12" name="Graphic 4011">
              <a:extLst>
                <a:ext uri="{FF2B5EF4-FFF2-40B4-BE49-F238E27FC236}">
                  <a16:creationId xmlns:a16="http://schemas.microsoft.com/office/drawing/2014/main" id="{EFAADC4B-500B-7D34-87D6-F6ECAEF66B86}"/>
                </a:ext>
              </a:extLst>
            </p:cNvPr>
            <p:cNvGrpSpPr/>
            <p:nvPr/>
          </p:nvGrpSpPr>
          <p:grpSpPr>
            <a:xfrm>
              <a:off x="2038491" y="651397"/>
              <a:ext cx="80100" cy="80038"/>
              <a:chOff x="2038491" y="651397"/>
              <a:chExt cx="80100" cy="80038"/>
            </a:xfrm>
          </p:grpSpPr>
          <p:sp>
            <p:nvSpPr>
              <p:cNvPr id="4513" name="Freeform 4512">
                <a:extLst>
                  <a:ext uri="{FF2B5EF4-FFF2-40B4-BE49-F238E27FC236}">
                    <a16:creationId xmlns:a16="http://schemas.microsoft.com/office/drawing/2014/main" id="{58182EDF-F9BB-BD06-DCF1-035F4EFBA92F}"/>
                  </a:ext>
                </a:extLst>
              </p:cNvPr>
              <p:cNvSpPr/>
              <p:nvPr/>
            </p:nvSpPr>
            <p:spPr>
              <a:xfrm>
                <a:off x="2077905" y="651397"/>
                <a:ext cx="12714" cy="80038"/>
              </a:xfrm>
              <a:custGeom>
                <a:avLst/>
                <a:gdLst>
                  <a:gd name="connsiteX0" fmla="*/ 41 w 12714"/>
                  <a:gd name="connsiteY0" fmla="*/ 10 h 80038"/>
                  <a:gd name="connsiteX1" fmla="*/ 41 w 12714"/>
                  <a:gd name="connsiteY1" fmla="*/ 80049 h 80038"/>
                </a:gdLst>
                <a:ahLst/>
                <a:cxnLst>
                  <a:cxn ang="0">
                    <a:pos x="connsiteX0" y="connsiteY0"/>
                  </a:cxn>
                  <a:cxn ang="0">
                    <a:pos x="connsiteX1" y="connsiteY1"/>
                  </a:cxn>
                </a:cxnLst>
                <a:rect l="l" t="t" r="r" b="b"/>
                <a:pathLst>
                  <a:path w="12714" h="80038">
                    <a:moveTo>
                      <a:pt x="41" y="10"/>
                    </a:moveTo>
                    <a:lnTo>
                      <a:pt x="41" y="80049"/>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14" name="Freeform 4513">
                <a:extLst>
                  <a:ext uri="{FF2B5EF4-FFF2-40B4-BE49-F238E27FC236}">
                    <a16:creationId xmlns:a16="http://schemas.microsoft.com/office/drawing/2014/main" id="{E6C2B906-E4A1-D354-E414-8BED435ACC9B}"/>
                  </a:ext>
                </a:extLst>
              </p:cNvPr>
              <p:cNvSpPr/>
              <p:nvPr/>
            </p:nvSpPr>
            <p:spPr>
              <a:xfrm>
                <a:off x="2038491" y="690781"/>
                <a:ext cx="80100" cy="12704"/>
              </a:xfrm>
              <a:custGeom>
                <a:avLst/>
                <a:gdLst>
                  <a:gd name="connsiteX0" fmla="*/ 80142 w 80100"/>
                  <a:gd name="connsiteY0" fmla="*/ 10 h 12704"/>
                  <a:gd name="connsiteX1" fmla="*/ 41 w 80100"/>
                  <a:gd name="connsiteY1" fmla="*/ 10 h 12704"/>
                </a:gdLst>
                <a:ahLst/>
                <a:cxnLst>
                  <a:cxn ang="0">
                    <a:pos x="connsiteX0" y="connsiteY0"/>
                  </a:cxn>
                  <a:cxn ang="0">
                    <a:pos x="connsiteX1" y="connsiteY1"/>
                  </a:cxn>
                </a:cxnLst>
                <a:rect l="l" t="t" r="r" b="b"/>
                <a:pathLst>
                  <a:path w="80100" h="12704">
                    <a:moveTo>
                      <a:pt x="80142" y="10"/>
                    </a:moveTo>
                    <a:lnTo>
                      <a:pt x="41" y="1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15" name="Graphic 4011">
              <a:extLst>
                <a:ext uri="{FF2B5EF4-FFF2-40B4-BE49-F238E27FC236}">
                  <a16:creationId xmlns:a16="http://schemas.microsoft.com/office/drawing/2014/main" id="{E87B65EC-41C4-6D07-1EF4-29B0605FB6B7}"/>
                </a:ext>
              </a:extLst>
            </p:cNvPr>
            <p:cNvGrpSpPr/>
            <p:nvPr/>
          </p:nvGrpSpPr>
          <p:grpSpPr>
            <a:xfrm>
              <a:off x="2110963" y="651397"/>
              <a:ext cx="80100" cy="80038"/>
              <a:chOff x="2110963" y="651397"/>
              <a:chExt cx="80100" cy="80038"/>
            </a:xfrm>
          </p:grpSpPr>
          <p:sp>
            <p:nvSpPr>
              <p:cNvPr id="4516" name="Freeform 4515">
                <a:extLst>
                  <a:ext uri="{FF2B5EF4-FFF2-40B4-BE49-F238E27FC236}">
                    <a16:creationId xmlns:a16="http://schemas.microsoft.com/office/drawing/2014/main" id="{2471B6DF-63A4-77EA-22D7-52D6723360DF}"/>
                  </a:ext>
                </a:extLst>
              </p:cNvPr>
              <p:cNvSpPr/>
              <p:nvPr/>
            </p:nvSpPr>
            <p:spPr>
              <a:xfrm>
                <a:off x="2150377" y="651397"/>
                <a:ext cx="12714" cy="80038"/>
              </a:xfrm>
              <a:custGeom>
                <a:avLst/>
                <a:gdLst>
                  <a:gd name="connsiteX0" fmla="*/ 47 w 12714"/>
                  <a:gd name="connsiteY0" fmla="*/ 10 h 80038"/>
                  <a:gd name="connsiteX1" fmla="*/ 47 w 12714"/>
                  <a:gd name="connsiteY1" fmla="*/ 80049 h 80038"/>
                </a:gdLst>
                <a:ahLst/>
                <a:cxnLst>
                  <a:cxn ang="0">
                    <a:pos x="connsiteX0" y="connsiteY0"/>
                  </a:cxn>
                  <a:cxn ang="0">
                    <a:pos x="connsiteX1" y="connsiteY1"/>
                  </a:cxn>
                </a:cxnLst>
                <a:rect l="l" t="t" r="r" b="b"/>
                <a:pathLst>
                  <a:path w="12714" h="80038">
                    <a:moveTo>
                      <a:pt x="47" y="10"/>
                    </a:moveTo>
                    <a:lnTo>
                      <a:pt x="47" y="80049"/>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17" name="Freeform 4516">
                <a:extLst>
                  <a:ext uri="{FF2B5EF4-FFF2-40B4-BE49-F238E27FC236}">
                    <a16:creationId xmlns:a16="http://schemas.microsoft.com/office/drawing/2014/main" id="{2113A6AC-66E1-F7B1-249F-D9E8508B9770}"/>
                  </a:ext>
                </a:extLst>
              </p:cNvPr>
              <p:cNvSpPr/>
              <p:nvPr/>
            </p:nvSpPr>
            <p:spPr>
              <a:xfrm>
                <a:off x="2110963" y="690781"/>
                <a:ext cx="80100" cy="12704"/>
              </a:xfrm>
              <a:custGeom>
                <a:avLst/>
                <a:gdLst>
                  <a:gd name="connsiteX0" fmla="*/ 80148 w 80100"/>
                  <a:gd name="connsiteY0" fmla="*/ 10 h 12704"/>
                  <a:gd name="connsiteX1" fmla="*/ 47 w 80100"/>
                  <a:gd name="connsiteY1" fmla="*/ 10 h 12704"/>
                </a:gdLst>
                <a:ahLst/>
                <a:cxnLst>
                  <a:cxn ang="0">
                    <a:pos x="connsiteX0" y="connsiteY0"/>
                  </a:cxn>
                  <a:cxn ang="0">
                    <a:pos x="connsiteX1" y="connsiteY1"/>
                  </a:cxn>
                </a:cxnLst>
                <a:rect l="l" t="t" r="r" b="b"/>
                <a:pathLst>
                  <a:path w="80100" h="12704">
                    <a:moveTo>
                      <a:pt x="80148" y="10"/>
                    </a:moveTo>
                    <a:lnTo>
                      <a:pt x="47" y="1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18" name="Graphic 4011">
              <a:extLst>
                <a:ext uri="{FF2B5EF4-FFF2-40B4-BE49-F238E27FC236}">
                  <a16:creationId xmlns:a16="http://schemas.microsoft.com/office/drawing/2014/main" id="{370EAE94-0224-2ADE-501C-17D510A68D01}"/>
                </a:ext>
              </a:extLst>
            </p:cNvPr>
            <p:cNvGrpSpPr/>
            <p:nvPr/>
          </p:nvGrpSpPr>
          <p:grpSpPr>
            <a:xfrm>
              <a:off x="2171992" y="672995"/>
              <a:ext cx="80100" cy="80038"/>
              <a:chOff x="2171992" y="672995"/>
              <a:chExt cx="80100" cy="80038"/>
            </a:xfrm>
          </p:grpSpPr>
          <p:sp>
            <p:nvSpPr>
              <p:cNvPr id="4519" name="Freeform 4518">
                <a:extLst>
                  <a:ext uri="{FF2B5EF4-FFF2-40B4-BE49-F238E27FC236}">
                    <a16:creationId xmlns:a16="http://schemas.microsoft.com/office/drawing/2014/main" id="{6062091E-B7F8-CAE5-D53F-BF5FF83C41CB}"/>
                  </a:ext>
                </a:extLst>
              </p:cNvPr>
              <p:cNvSpPr/>
              <p:nvPr/>
            </p:nvSpPr>
            <p:spPr>
              <a:xfrm>
                <a:off x="2211406" y="672995"/>
                <a:ext cx="12714" cy="80038"/>
              </a:xfrm>
              <a:custGeom>
                <a:avLst/>
                <a:gdLst>
                  <a:gd name="connsiteX0" fmla="*/ 52 w 12714"/>
                  <a:gd name="connsiteY0" fmla="*/ 12 h 80038"/>
                  <a:gd name="connsiteX1" fmla="*/ 52 w 12714"/>
                  <a:gd name="connsiteY1" fmla="*/ 80050 h 80038"/>
                </a:gdLst>
                <a:ahLst/>
                <a:cxnLst>
                  <a:cxn ang="0">
                    <a:pos x="connsiteX0" y="connsiteY0"/>
                  </a:cxn>
                  <a:cxn ang="0">
                    <a:pos x="connsiteX1" y="connsiteY1"/>
                  </a:cxn>
                </a:cxnLst>
                <a:rect l="l" t="t" r="r" b="b"/>
                <a:pathLst>
                  <a:path w="12714" h="80038">
                    <a:moveTo>
                      <a:pt x="52" y="12"/>
                    </a:moveTo>
                    <a:lnTo>
                      <a:pt x="52" y="8005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20" name="Freeform 4519">
                <a:extLst>
                  <a:ext uri="{FF2B5EF4-FFF2-40B4-BE49-F238E27FC236}">
                    <a16:creationId xmlns:a16="http://schemas.microsoft.com/office/drawing/2014/main" id="{306CB1D4-A257-A5D4-FA9B-AC5FE14E3244}"/>
                  </a:ext>
                </a:extLst>
              </p:cNvPr>
              <p:cNvSpPr/>
              <p:nvPr/>
            </p:nvSpPr>
            <p:spPr>
              <a:xfrm>
                <a:off x="2171992" y="712379"/>
                <a:ext cx="80100" cy="12704"/>
              </a:xfrm>
              <a:custGeom>
                <a:avLst/>
                <a:gdLst>
                  <a:gd name="connsiteX0" fmla="*/ 80153 w 80100"/>
                  <a:gd name="connsiteY0" fmla="*/ 12 h 12704"/>
                  <a:gd name="connsiteX1" fmla="*/ 52 w 80100"/>
                  <a:gd name="connsiteY1" fmla="*/ 12 h 12704"/>
                </a:gdLst>
                <a:ahLst/>
                <a:cxnLst>
                  <a:cxn ang="0">
                    <a:pos x="connsiteX0" y="connsiteY0"/>
                  </a:cxn>
                  <a:cxn ang="0">
                    <a:pos x="connsiteX1" y="connsiteY1"/>
                  </a:cxn>
                </a:cxnLst>
                <a:rect l="l" t="t" r="r" b="b"/>
                <a:pathLst>
                  <a:path w="80100" h="12704">
                    <a:moveTo>
                      <a:pt x="80153" y="12"/>
                    </a:moveTo>
                    <a:lnTo>
                      <a:pt x="52" y="12"/>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21" name="Graphic 4011">
              <a:extLst>
                <a:ext uri="{FF2B5EF4-FFF2-40B4-BE49-F238E27FC236}">
                  <a16:creationId xmlns:a16="http://schemas.microsoft.com/office/drawing/2014/main" id="{2F128338-93E1-CC87-3FC8-75D993E3B0C1}"/>
                </a:ext>
              </a:extLst>
            </p:cNvPr>
            <p:cNvGrpSpPr/>
            <p:nvPr/>
          </p:nvGrpSpPr>
          <p:grpSpPr>
            <a:xfrm>
              <a:off x="2667853" y="975363"/>
              <a:ext cx="80100" cy="80038"/>
              <a:chOff x="2667853" y="975363"/>
              <a:chExt cx="80100" cy="80038"/>
            </a:xfrm>
          </p:grpSpPr>
          <p:sp>
            <p:nvSpPr>
              <p:cNvPr id="4522" name="Freeform 4521">
                <a:extLst>
                  <a:ext uri="{FF2B5EF4-FFF2-40B4-BE49-F238E27FC236}">
                    <a16:creationId xmlns:a16="http://schemas.microsoft.com/office/drawing/2014/main" id="{AE4B85B6-8886-DE87-3E8A-C3761CB5B695}"/>
                  </a:ext>
                </a:extLst>
              </p:cNvPr>
              <p:cNvSpPr/>
              <p:nvPr/>
            </p:nvSpPr>
            <p:spPr>
              <a:xfrm>
                <a:off x="2707267" y="975363"/>
                <a:ext cx="12714" cy="80038"/>
              </a:xfrm>
              <a:custGeom>
                <a:avLst/>
                <a:gdLst>
                  <a:gd name="connsiteX0" fmla="*/ 91 w 12714"/>
                  <a:gd name="connsiteY0" fmla="*/ 35 h 80038"/>
                  <a:gd name="connsiteX1" fmla="*/ 91 w 12714"/>
                  <a:gd name="connsiteY1" fmla="*/ 80074 h 80038"/>
                </a:gdLst>
                <a:ahLst/>
                <a:cxnLst>
                  <a:cxn ang="0">
                    <a:pos x="connsiteX0" y="connsiteY0"/>
                  </a:cxn>
                  <a:cxn ang="0">
                    <a:pos x="connsiteX1" y="connsiteY1"/>
                  </a:cxn>
                </a:cxnLst>
                <a:rect l="l" t="t" r="r" b="b"/>
                <a:pathLst>
                  <a:path w="12714" h="80038">
                    <a:moveTo>
                      <a:pt x="91" y="35"/>
                    </a:moveTo>
                    <a:lnTo>
                      <a:pt x="91" y="8007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23" name="Freeform 4522">
                <a:extLst>
                  <a:ext uri="{FF2B5EF4-FFF2-40B4-BE49-F238E27FC236}">
                    <a16:creationId xmlns:a16="http://schemas.microsoft.com/office/drawing/2014/main" id="{1809C50F-7D55-1529-63BC-7B4570D788CC}"/>
                  </a:ext>
                </a:extLst>
              </p:cNvPr>
              <p:cNvSpPr/>
              <p:nvPr/>
            </p:nvSpPr>
            <p:spPr>
              <a:xfrm>
                <a:off x="2667853" y="1014748"/>
                <a:ext cx="80100" cy="12704"/>
              </a:xfrm>
              <a:custGeom>
                <a:avLst/>
                <a:gdLst>
                  <a:gd name="connsiteX0" fmla="*/ 80192 w 80100"/>
                  <a:gd name="connsiteY0" fmla="*/ 35 h 12704"/>
                  <a:gd name="connsiteX1" fmla="*/ 91 w 80100"/>
                  <a:gd name="connsiteY1" fmla="*/ 35 h 12704"/>
                </a:gdLst>
                <a:ahLst/>
                <a:cxnLst>
                  <a:cxn ang="0">
                    <a:pos x="connsiteX0" y="connsiteY0"/>
                  </a:cxn>
                  <a:cxn ang="0">
                    <a:pos x="connsiteX1" y="connsiteY1"/>
                  </a:cxn>
                </a:cxnLst>
                <a:rect l="l" t="t" r="r" b="b"/>
                <a:pathLst>
                  <a:path w="80100" h="12704">
                    <a:moveTo>
                      <a:pt x="80192" y="35"/>
                    </a:moveTo>
                    <a:lnTo>
                      <a:pt x="91" y="35"/>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24" name="Graphic 4011">
              <a:extLst>
                <a:ext uri="{FF2B5EF4-FFF2-40B4-BE49-F238E27FC236}">
                  <a16:creationId xmlns:a16="http://schemas.microsoft.com/office/drawing/2014/main" id="{37F98FA0-2E4D-8B13-F3E6-E68EE6888651}"/>
                </a:ext>
              </a:extLst>
            </p:cNvPr>
            <p:cNvGrpSpPr/>
            <p:nvPr/>
          </p:nvGrpSpPr>
          <p:grpSpPr>
            <a:xfrm>
              <a:off x="2746682" y="1012207"/>
              <a:ext cx="80100" cy="80038"/>
              <a:chOff x="2746682" y="1012207"/>
              <a:chExt cx="80100" cy="80038"/>
            </a:xfrm>
          </p:grpSpPr>
          <p:sp>
            <p:nvSpPr>
              <p:cNvPr id="4525" name="Freeform 4524">
                <a:extLst>
                  <a:ext uri="{FF2B5EF4-FFF2-40B4-BE49-F238E27FC236}">
                    <a16:creationId xmlns:a16="http://schemas.microsoft.com/office/drawing/2014/main" id="{CF82A5DE-2CC7-115A-BEEB-80D066329DB6}"/>
                  </a:ext>
                </a:extLst>
              </p:cNvPr>
              <p:cNvSpPr/>
              <p:nvPr/>
            </p:nvSpPr>
            <p:spPr>
              <a:xfrm>
                <a:off x="2786097" y="1012207"/>
                <a:ext cx="12714" cy="80038"/>
              </a:xfrm>
              <a:custGeom>
                <a:avLst/>
                <a:gdLst>
                  <a:gd name="connsiteX0" fmla="*/ 97 w 12714"/>
                  <a:gd name="connsiteY0" fmla="*/ 38 h 80038"/>
                  <a:gd name="connsiteX1" fmla="*/ 97 w 12714"/>
                  <a:gd name="connsiteY1" fmla="*/ 80077 h 80038"/>
                </a:gdLst>
                <a:ahLst/>
                <a:cxnLst>
                  <a:cxn ang="0">
                    <a:pos x="connsiteX0" y="connsiteY0"/>
                  </a:cxn>
                  <a:cxn ang="0">
                    <a:pos x="connsiteX1" y="connsiteY1"/>
                  </a:cxn>
                </a:cxnLst>
                <a:rect l="l" t="t" r="r" b="b"/>
                <a:pathLst>
                  <a:path w="12714" h="80038">
                    <a:moveTo>
                      <a:pt x="97" y="38"/>
                    </a:moveTo>
                    <a:lnTo>
                      <a:pt x="97" y="80077"/>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26" name="Freeform 4525">
                <a:extLst>
                  <a:ext uri="{FF2B5EF4-FFF2-40B4-BE49-F238E27FC236}">
                    <a16:creationId xmlns:a16="http://schemas.microsoft.com/office/drawing/2014/main" id="{5118FAE5-7519-A483-EC23-B6B6F6A73D8E}"/>
                  </a:ext>
                </a:extLst>
              </p:cNvPr>
              <p:cNvSpPr/>
              <p:nvPr/>
            </p:nvSpPr>
            <p:spPr>
              <a:xfrm>
                <a:off x="2746682" y="1051591"/>
                <a:ext cx="80100" cy="12704"/>
              </a:xfrm>
              <a:custGeom>
                <a:avLst/>
                <a:gdLst>
                  <a:gd name="connsiteX0" fmla="*/ 80198 w 80100"/>
                  <a:gd name="connsiteY0" fmla="*/ 38 h 12704"/>
                  <a:gd name="connsiteX1" fmla="*/ 97 w 80100"/>
                  <a:gd name="connsiteY1" fmla="*/ 38 h 12704"/>
                </a:gdLst>
                <a:ahLst/>
                <a:cxnLst>
                  <a:cxn ang="0">
                    <a:pos x="connsiteX0" y="connsiteY0"/>
                  </a:cxn>
                  <a:cxn ang="0">
                    <a:pos x="connsiteX1" y="connsiteY1"/>
                  </a:cxn>
                </a:cxnLst>
                <a:rect l="l" t="t" r="r" b="b"/>
                <a:pathLst>
                  <a:path w="80100" h="12704">
                    <a:moveTo>
                      <a:pt x="80198" y="38"/>
                    </a:moveTo>
                    <a:lnTo>
                      <a:pt x="97" y="38"/>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27" name="Graphic 4011">
              <a:extLst>
                <a:ext uri="{FF2B5EF4-FFF2-40B4-BE49-F238E27FC236}">
                  <a16:creationId xmlns:a16="http://schemas.microsoft.com/office/drawing/2014/main" id="{DA6BE766-793A-B04B-0B36-F059A6C86F19}"/>
                </a:ext>
              </a:extLst>
            </p:cNvPr>
            <p:cNvGrpSpPr/>
            <p:nvPr/>
          </p:nvGrpSpPr>
          <p:grpSpPr>
            <a:xfrm>
              <a:off x="3358244" y="1566126"/>
              <a:ext cx="80100" cy="80038"/>
              <a:chOff x="3358244" y="1566126"/>
              <a:chExt cx="80100" cy="80038"/>
            </a:xfrm>
          </p:grpSpPr>
          <p:sp>
            <p:nvSpPr>
              <p:cNvPr id="4528" name="Freeform 4527">
                <a:extLst>
                  <a:ext uri="{FF2B5EF4-FFF2-40B4-BE49-F238E27FC236}">
                    <a16:creationId xmlns:a16="http://schemas.microsoft.com/office/drawing/2014/main" id="{9B7AB5DA-CE6C-DA65-080D-9731F5EB1CEB}"/>
                  </a:ext>
                </a:extLst>
              </p:cNvPr>
              <p:cNvSpPr/>
              <p:nvPr/>
            </p:nvSpPr>
            <p:spPr>
              <a:xfrm>
                <a:off x="3397658" y="1566126"/>
                <a:ext cx="12714" cy="80038"/>
              </a:xfrm>
              <a:custGeom>
                <a:avLst/>
                <a:gdLst>
                  <a:gd name="connsiteX0" fmla="*/ 145 w 12714"/>
                  <a:gd name="connsiteY0" fmla="*/ 82 h 80038"/>
                  <a:gd name="connsiteX1" fmla="*/ 145 w 12714"/>
                  <a:gd name="connsiteY1" fmla="*/ 80121 h 80038"/>
                </a:gdLst>
                <a:ahLst/>
                <a:cxnLst>
                  <a:cxn ang="0">
                    <a:pos x="connsiteX0" y="connsiteY0"/>
                  </a:cxn>
                  <a:cxn ang="0">
                    <a:pos x="connsiteX1" y="connsiteY1"/>
                  </a:cxn>
                </a:cxnLst>
                <a:rect l="l" t="t" r="r" b="b"/>
                <a:pathLst>
                  <a:path w="12714" h="80038">
                    <a:moveTo>
                      <a:pt x="145" y="82"/>
                    </a:moveTo>
                    <a:lnTo>
                      <a:pt x="145" y="80121"/>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29" name="Freeform 4528">
                <a:extLst>
                  <a:ext uri="{FF2B5EF4-FFF2-40B4-BE49-F238E27FC236}">
                    <a16:creationId xmlns:a16="http://schemas.microsoft.com/office/drawing/2014/main" id="{C3983199-C381-8D52-C078-A1C6F855E85A}"/>
                  </a:ext>
                </a:extLst>
              </p:cNvPr>
              <p:cNvSpPr/>
              <p:nvPr/>
            </p:nvSpPr>
            <p:spPr>
              <a:xfrm>
                <a:off x="3358244" y="1605510"/>
                <a:ext cx="80100" cy="12704"/>
              </a:xfrm>
              <a:custGeom>
                <a:avLst/>
                <a:gdLst>
                  <a:gd name="connsiteX0" fmla="*/ 80246 w 80100"/>
                  <a:gd name="connsiteY0" fmla="*/ 82 h 12704"/>
                  <a:gd name="connsiteX1" fmla="*/ 145 w 80100"/>
                  <a:gd name="connsiteY1" fmla="*/ 82 h 12704"/>
                </a:gdLst>
                <a:ahLst/>
                <a:cxnLst>
                  <a:cxn ang="0">
                    <a:pos x="connsiteX0" y="connsiteY0"/>
                  </a:cxn>
                  <a:cxn ang="0">
                    <a:pos x="connsiteX1" y="connsiteY1"/>
                  </a:cxn>
                </a:cxnLst>
                <a:rect l="l" t="t" r="r" b="b"/>
                <a:pathLst>
                  <a:path w="80100" h="12704">
                    <a:moveTo>
                      <a:pt x="80246" y="82"/>
                    </a:moveTo>
                    <a:lnTo>
                      <a:pt x="145" y="82"/>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30" name="Graphic 4011">
              <a:extLst>
                <a:ext uri="{FF2B5EF4-FFF2-40B4-BE49-F238E27FC236}">
                  <a16:creationId xmlns:a16="http://schemas.microsoft.com/office/drawing/2014/main" id="{CFB3F8BA-8C34-6829-E6AC-E6EB645308F6}"/>
                </a:ext>
              </a:extLst>
            </p:cNvPr>
            <p:cNvGrpSpPr/>
            <p:nvPr/>
          </p:nvGrpSpPr>
          <p:grpSpPr>
            <a:xfrm>
              <a:off x="3419273" y="1693172"/>
              <a:ext cx="80100" cy="80038"/>
              <a:chOff x="3419273" y="1693172"/>
              <a:chExt cx="80100" cy="80038"/>
            </a:xfrm>
          </p:grpSpPr>
          <p:sp>
            <p:nvSpPr>
              <p:cNvPr id="4531" name="Freeform 4530">
                <a:extLst>
                  <a:ext uri="{FF2B5EF4-FFF2-40B4-BE49-F238E27FC236}">
                    <a16:creationId xmlns:a16="http://schemas.microsoft.com/office/drawing/2014/main" id="{4CECFD73-B5D0-6B90-A7C0-1E681D611D79}"/>
                  </a:ext>
                </a:extLst>
              </p:cNvPr>
              <p:cNvSpPr/>
              <p:nvPr/>
            </p:nvSpPr>
            <p:spPr>
              <a:xfrm>
                <a:off x="3458687" y="1693172"/>
                <a:ext cx="12714" cy="80038"/>
              </a:xfrm>
              <a:custGeom>
                <a:avLst/>
                <a:gdLst>
                  <a:gd name="connsiteX0" fmla="*/ 150 w 12714"/>
                  <a:gd name="connsiteY0" fmla="*/ 92 h 80038"/>
                  <a:gd name="connsiteX1" fmla="*/ 150 w 12714"/>
                  <a:gd name="connsiteY1" fmla="*/ 80131 h 80038"/>
                </a:gdLst>
                <a:ahLst/>
                <a:cxnLst>
                  <a:cxn ang="0">
                    <a:pos x="connsiteX0" y="connsiteY0"/>
                  </a:cxn>
                  <a:cxn ang="0">
                    <a:pos x="connsiteX1" y="connsiteY1"/>
                  </a:cxn>
                </a:cxnLst>
                <a:rect l="l" t="t" r="r" b="b"/>
                <a:pathLst>
                  <a:path w="12714" h="80038">
                    <a:moveTo>
                      <a:pt x="150" y="92"/>
                    </a:moveTo>
                    <a:lnTo>
                      <a:pt x="150" y="80131"/>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32" name="Freeform 4531">
                <a:extLst>
                  <a:ext uri="{FF2B5EF4-FFF2-40B4-BE49-F238E27FC236}">
                    <a16:creationId xmlns:a16="http://schemas.microsoft.com/office/drawing/2014/main" id="{78FAA89E-A251-4439-2294-5FA4C090D211}"/>
                  </a:ext>
                </a:extLst>
              </p:cNvPr>
              <p:cNvSpPr/>
              <p:nvPr/>
            </p:nvSpPr>
            <p:spPr>
              <a:xfrm>
                <a:off x="3419273" y="1732556"/>
                <a:ext cx="80100" cy="12704"/>
              </a:xfrm>
              <a:custGeom>
                <a:avLst/>
                <a:gdLst>
                  <a:gd name="connsiteX0" fmla="*/ 80251 w 80100"/>
                  <a:gd name="connsiteY0" fmla="*/ 92 h 12704"/>
                  <a:gd name="connsiteX1" fmla="*/ 150 w 80100"/>
                  <a:gd name="connsiteY1" fmla="*/ 92 h 12704"/>
                </a:gdLst>
                <a:ahLst/>
                <a:cxnLst>
                  <a:cxn ang="0">
                    <a:pos x="connsiteX0" y="connsiteY0"/>
                  </a:cxn>
                  <a:cxn ang="0">
                    <a:pos x="connsiteX1" y="connsiteY1"/>
                  </a:cxn>
                </a:cxnLst>
                <a:rect l="l" t="t" r="r" b="b"/>
                <a:pathLst>
                  <a:path w="80100" h="12704">
                    <a:moveTo>
                      <a:pt x="80251" y="92"/>
                    </a:moveTo>
                    <a:lnTo>
                      <a:pt x="150" y="92"/>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33" name="Graphic 4011">
              <a:extLst>
                <a:ext uri="{FF2B5EF4-FFF2-40B4-BE49-F238E27FC236}">
                  <a16:creationId xmlns:a16="http://schemas.microsoft.com/office/drawing/2014/main" id="{65EBD6EC-A344-31C2-5B50-1451BDCC0F78}"/>
                </a:ext>
              </a:extLst>
            </p:cNvPr>
            <p:cNvGrpSpPr/>
            <p:nvPr/>
          </p:nvGrpSpPr>
          <p:grpSpPr>
            <a:xfrm>
              <a:off x="3597274" y="1714769"/>
              <a:ext cx="80100" cy="80038"/>
              <a:chOff x="3597274" y="1714769"/>
              <a:chExt cx="80100" cy="80038"/>
            </a:xfrm>
          </p:grpSpPr>
          <p:sp>
            <p:nvSpPr>
              <p:cNvPr id="4534" name="Freeform 4533">
                <a:extLst>
                  <a:ext uri="{FF2B5EF4-FFF2-40B4-BE49-F238E27FC236}">
                    <a16:creationId xmlns:a16="http://schemas.microsoft.com/office/drawing/2014/main" id="{20DA75D5-20C5-33C7-96E6-F43D368D732B}"/>
                  </a:ext>
                </a:extLst>
              </p:cNvPr>
              <p:cNvSpPr/>
              <p:nvPr/>
            </p:nvSpPr>
            <p:spPr>
              <a:xfrm>
                <a:off x="3636689" y="1714769"/>
                <a:ext cx="12714" cy="80038"/>
              </a:xfrm>
              <a:custGeom>
                <a:avLst/>
                <a:gdLst>
                  <a:gd name="connsiteX0" fmla="*/ 164 w 12714"/>
                  <a:gd name="connsiteY0" fmla="*/ 94 h 80038"/>
                  <a:gd name="connsiteX1" fmla="*/ 164 w 12714"/>
                  <a:gd name="connsiteY1" fmla="*/ 80132 h 80038"/>
                </a:gdLst>
                <a:ahLst/>
                <a:cxnLst>
                  <a:cxn ang="0">
                    <a:pos x="connsiteX0" y="connsiteY0"/>
                  </a:cxn>
                  <a:cxn ang="0">
                    <a:pos x="connsiteX1" y="connsiteY1"/>
                  </a:cxn>
                </a:cxnLst>
                <a:rect l="l" t="t" r="r" b="b"/>
                <a:pathLst>
                  <a:path w="12714" h="80038">
                    <a:moveTo>
                      <a:pt x="164" y="94"/>
                    </a:moveTo>
                    <a:lnTo>
                      <a:pt x="164" y="80132"/>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35" name="Freeform 4534">
                <a:extLst>
                  <a:ext uri="{FF2B5EF4-FFF2-40B4-BE49-F238E27FC236}">
                    <a16:creationId xmlns:a16="http://schemas.microsoft.com/office/drawing/2014/main" id="{FA80AFE4-2957-6CF5-5A01-60137ED15862}"/>
                  </a:ext>
                </a:extLst>
              </p:cNvPr>
              <p:cNvSpPr/>
              <p:nvPr/>
            </p:nvSpPr>
            <p:spPr>
              <a:xfrm>
                <a:off x="3597274" y="1754154"/>
                <a:ext cx="80100" cy="12704"/>
              </a:xfrm>
              <a:custGeom>
                <a:avLst/>
                <a:gdLst>
                  <a:gd name="connsiteX0" fmla="*/ 80265 w 80100"/>
                  <a:gd name="connsiteY0" fmla="*/ 94 h 12704"/>
                  <a:gd name="connsiteX1" fmla="*/ 164 w 80100"/>
                  <a:gd name="connsiteY1" fmla="*/ 94 h 12704"/>
                </a:gdLst>
                <a:ahLst/>
                <a:cxnLst>
                  <a:cxn ang="0">
                    <a:pos x="connsiteX0" y="connsiteY0"/>
                  </a:cxn>
                  <a:cxn ang="0">
                    <a:pos x="connsiteX1" y="connsiteY1"/>
                  </a:cxn>
                </a:cxnLst>
                <a:rect l="l" t="t" r="r" b="b"/>
                <a:pathLst>
                  <a:path w="80100" h="12704">
                    <a:moveTo>
                      <a:pt x="80265" y="94"/>
                    </a:moveTo>
                    <a:lnTo>
                      <a:pt x="164" y="9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36" name="Graphic 4011">
              <a:extLst>
                <a:ext uri="{FF2B5EF4-FFF2-40B4-BE49-F238E27FC236}">
                  <a16:creationId xmlns:a16="http://schemas.microsoft.com/office/drawing/2014/main" id="{C5916329-A728-D3C9-9798-A5504042238F}"/>
                </a:ext>
              </a:extLst>
            </p:cNvPr>
            <p:cNvGrpSpPr/>
            <p:nvPr/>
          </p:nvGrpSpPr>
          <p:grpSpPr>
            <a:xfrm>
              <a:off x="3766375" y="1907879"/>
              <a:ext cx="80100" cy="80038"/>
              <a:chOff x="3766375" y="1907879"/>
              <a:chExt cx="80100" cy="80038"/>
            </a:xfrm>
          </p:grpSpPr>
          <p:sp>
            <p:nvSpPr>
              <p:cNvPr id="4537" name="Freeform 4536">
                <a:extLst>
                  <a:ext uri="{FF2B5EF4-FFF2-40B4-BE49-F238E27FC236}">
                    <a16:creationId xmlns:a16="http://schemas.microsoft.com/office/drawing/2014/main" id="{B26727F1-D978-B9A4-0804-B1CB25867FE9}"/>
                  </a:ext>
                </a:extLst>
              </p:cNvPr>
              <p:cNvSpPr/>
              <p:nvPr/>
            </p:nvSpPr>
            <p:spPr>
              <a:xfrm>
                <a:off x="3805790" y="1907879"/>
                <a:ext cx="12714" cy="80038"/>
              </a:xfrm>
              <a:custGeom>
                <a:avLst/>
                <a:gdLst>
                  <a:gd name="connsiteX0" fmla="*/ 177 w 12714"/>
                  <a:gd name="connsiteY0" fmla="*/ 109 h 80038"/>
                  <a:gd name="connsiteX1" fmla="*/ 177 w 12714"/>
                  <a:gd name="connsiteY1" fmla="*/ 80148 h 80038"/>
                </a:gdLst>
                <a:ahLst/>
                <a:cxnLst>
                  <a:cxn ang="0">
                    <a:pos x="connsiteX0" y="connsiteY0"/>
                  </a:cxn>
                  <a:cxn ang="0">
                    <a:pos x="connsiteX1" y="connsiteY1"/>
                  </a:cxn>
                </a:cxnLst>
                <a:rect l="l" t="t" r="r" b="b"/>
                <a:pathLst>
                  <a:path w="12714" h="80038">
                    <a:moveTo>
                      <a:pt x="177" y="109"/>
                    </a:moveTo>
                    <a:lnTo>
                      <a:pt x="177" y="80148"/>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38" name="Freeform 4537">
                <a:extLst>
                  <a:ext uri="{FF2B5EF4-FFF2-40B4-BE49-F238E27FC236}">
                    <a16:creationId xmlns:a16="http://schemas.microsoft.com/office/drawing/2014/main" id="{8E0BC1D6-E1F5-27ED-4D68-3CFAF3718918}"/>
                  </a:ext>
                </a:extLst>
              </p:cNvPr>
              <p:cNvSpPr/>
              <p:nvPr/>
            </p:nvSpPr>
            <p:spPr>
              <a:xfrm>
                <a:off x="3766375" y="1947263"/>
                <a:ext cx="80100" cy="12704"/>
              </a:xfrm>
              <a:custGeom>
                <a:avLst/>
                <a:gdLst>
                  <a:gd name="connsiteX0" fmla="*/ 80278 w 80100"/>
                  <a:gd name="connsiteY0" fmla="*/ 109 h 12704"/>
                  <a:gd name="connsiteX1" fmla="*/ 177 w 80100"/>
                  <a:gd name="connsiteY1" fmla="*/ 109 h 12704"/>
                </a:gdLst>
                <a:ahLst/>
                <a:cxnLst>
                  <a:cxn ang="0">
                    <a:pos x="connsiteX0" y="connsiteY0"/>
                  </a:cxn>
                  <a:cxn ang="0">
                    <a:pos x="connsiteX1" y="connsiteY1"/>
                  </a:cxn>
                </a:cxnLst>
                <a:rect l="l" t="t" r="r" b="b"/>
                <a:pathLst>
                  <a:path w="80100" h="12704">
                    <a:moveTo>
                      <a:pt x="80278" y="109"/>
                    </a:moveTo>
                    <a:lnTo>
                      <a:pt x="177" y="109"/>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39" name="Graphic 4011">
              <a:extLst>
                <a:ext uri="{FF2B5EF4-FFF2-40B4-BE49-F238E27FC236}">
                  <a16:creationId xmlns:a16="http://schemas.microsoft.com/office/drawing/2014/main" id="{6B27BE10-6328-CCA3-0744-21A9469EC1E7}"/>
                </a:ext>
              </a:extLst>
            </p:cNvPr>
            <p:cNvGrpSpPr/>
            <p:nvPr/>
          </p:nvGrpSpPr>
          <p:grpSpPr>
            <a:xfrm>
              <a:off x="4239350" y="2120045"/>
              <a:ext cx="80100" cy="80038"/>
              <a:chOff x="4239350" y="2120045"/>
              <a:chExt cx="80100" cy="80038"/>
            </a:xfrm>
          </p:grpSpPr>
          <p:sp>
            <p:nvSpPr>
              <p:cNvPr id="4540" name="Freeform 4539">
                <a:extLst>
                  <a:ext uri="{FF2B5EF4-FFF2-40B4-BE49-F238E27FC236}">
                    <a16:creationId xmlns:a16="http://schemas.microsoft.com/office/drawing/2014/main" id="{FFEAF9AD-1932-E1FF-1DD5-F0ACBAC2F7E9}"/>
                  </a:ext>
                </a:extLst>
              </p:cNvPr>
              <p:cNvSpPr/>
              <p:nvPr/>
            </p:nvSpPr>
            <p:spPr>
              <a:xfrm>
                <a:off x="4278765" y="2120045"/>
                <a:ext cx="12714" cy="80038"/>
              </a:xfrm>
              <a:custGeom>
                <a:avLst/>
                <a:gdLst>
                  <a:gd name="connsiteX0" fmla="*/ 214 w 12714"/>
                  <a:gd name="connsiteY0" fmla="*/ 126 h 80038"/>
                  <a:gd name="connsiteX1" fmla="*/ 214 w 12714"/>
                  <a:gd name="connsiteY1" fmla="*/ 80164 h 80038"/>
                </a:gdLst>
                <a:ahLst/>
                <a:cxnLst>
                  <a:cxn ang="0">
                    <a:pos x="connsiteX0" y="connsiteY0"/>
                  </a:cxn>
                  <a:cxn ang="0">
                    <a:pos x="connsiteX1" y="connsiteY1"/>
                  </a:cxn>
                </a:cxnLst>
                <a:rect l="l" t="t" r="r" b="b"/>
                <a:pathLst>
                  <a:path w="12714" h="80038">
                    <a:moveTo>
                      <a:pt x="214" y="126"/>
                    </a:moveTo>
                    <a:lnTo>
                      <a:pt x="214" y="80164"/>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41" name="Freeform 4540">
                <a:extLst>
                  <a:ext uri="{FF2B5EF4-FFF2-40B4-BE49-F238E27FC236}">
                    <a16:creationId xmlns:a16="http://schemas.microsoft.com/office/drawing/2014/main" id="{D25032D6-2675-A287-AAD8-544B89A68FA4}"/>
                  </a:ext>
                </a:extLst>
              </p:cNvPr>
              <p:cNvSpPr/>
              <p:nvPr/>
            </p:nvSpPr>
            <p:spPr>
              <a:xfrm>
                <a:off x="4239350" y="2159429"/>
                <a:ext cx="80100" cy="12704"/>
              </a:xfrm>
              <a:custGeom>
                <a:avLst/>
                <a:gdLst>
                  <a:gd name="connsiteX0" fmla="*/ 80315 w 80100"/>
                  <a:gd name="connsiteY0" fmla="*/ 125 h 12704"/>
                  <a:gd name="connsiteX1" fmla="*/ 215 w 80100"/>
                  <a:gd name="connsiteY1" fmla="*/ 125 h 12704"/>
                </a:gdLst>
                <a:ahLst/>
                <a:cxnLst>
                  <a:cxn ang="0">
                    <a:pos x="connsiteX0" y="connsiteY0"/>
                  </a:cxn>
                  <a:cxn ang="0">
                    <a:pos x="connsiteX1" y="connsiteY1"/>
                  </a:cxn>
                </a:cxnLst>
                <a:rect l="l" t="t" r="r" b="b"/>
                <a:pathLst>
                  <a:path w="80100" h="12704">
                    <a:moveTo>
                      <a:pt x="80315" y="125"/>
                    </a:moveTo>
                    <a:lnTo>
                      <a:pt x="215" y="125"/>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42" name="Graphic 4011">
              <a:extLst>
                <a:ext uri="{FF2B5EF4-FFF2-40B4-BE49-F238E27FC236}">
                  <a16:creationId xmlns:a16="http://schemas.microsoft.com/office/drawing/2014/main" id="{5C951920-9CAE-6FFB-CAD6-1FF8963740F3}"/>
                </a:ext>
              </a:extLst>
            </p:cNvPr>
            <p:cNvGrpSpPr/>
            <p:nvPr/>
          </p:nvGrpSpPr>
          <p:grpSpPr>
            <a:xfrm>
              <a:off x="4728854" y="2338564"/>
              <a:ext cx="80100" cy="80038"/>
              <a:chOff x="4728854" y="2338564"/>
              <a:chExt cx="80100" cy="80038"/>
            </a:xfrm>
          </p:grpSpPr>
          <p:sp>
            <p:nvSpPr>
              <p:cNvPr id="4543" name="Freeform 4542">
                <a:extLst>
                  <a:ext uri="{FF2B5EF4-FFF2-40B4-BE49-F238E27FC236}">
                    <a16:creationId xmlns:a16="http://schemas.microsoft.com/office/drawing/2014/main" id="{C941D047-0A53-83E1-4C69-8B70132C996C}"/>
                  </a:ext>
                </a:extLst>
              </p:cNvPr>
              <p:cNvSpPr/>
              <p:nvPr/>
            </p:nvSpPr>
            <p:spPr>
              <a:xfrm>
                <a:off x="4768269" y="2338564"/>
                <a:ext cx="12714" cy="80038"/>
              </a:xfrm>
              <a:custGeom>
                <a:avLst/>
                <a:gdLst>
                  <a:gd name="connsiteX0" fmla="*/ 253 w 12714"/>
                  <a:gd name="connsiteY0" fmla="*/ 143 h 80038"/>
                  <a:gd name="connsiteX1" fmla="*/ 253 w 12714"/>
                  <a:gd name="connsiteY1" fmla="*/ 80182 h 80038"/>
                </a:gdLst>
                <a:ahLst/>
                <a:cxnLst>
                  <a:cxn ang="0">
                    <a:pos x="connsiteX0" y="connsiteY0"/>
                  </a:cxn>
                  <a:cxn ang="0">
                    <a:pos x="connsiteX1" y="connsiteY1"/>
                  </a:cxn>
                </a:cxnLst>
                <a:rect l="l" t="t" r="r" b="b"/>
                <a:pathLst>
                  <a:path w="12714" h="80038">
                    <a:moveTo>
                      <a:pt x="253" y="143"/>
                    </a:moveTo>
                    <a:lnTo>
                      <a:pt x="253" y="80182"/>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44" name="Freeform 4543">
                <a:extLst>
                  <a:ext uri="{FF2B5EF4-FFF2-40B4-BE49-F238E27FC236}">
                    <a16:creationId xmlns:a16="http://schemas.microsoft.com/office/drawing/2014/main" id="{952F23A4-FB60-68DC-37EA-7650B1DB77F9}"/>
                  </a:ext>
                </a:extLst>
              </p:cNvPr>
              <p:cNvSpPr/>
              <p:nvPr/>
            </p:nvSpPr>
            <p:spPr>
              <a:xfrm>
                <a:off x="4728854" y="2377948"/>
                <a:ext cx="80100" cy="12704"/>
              </a:xfrm>
              <a:custGeom>
                <a:avLst/>
                <a:gdLst>
                  <a:gd name="connsiteX0" fmla="*/ 80354 w 80100"/>
                  <a:gd name="connsiteY0" fmla="*/ 143 h 12704"/>
                  <a:gd name="connsiteX1" fmla="*/ 253 w 80100"/>
                  <a:gd name="connsiteY1" fmla="*/ 143 h 12704"/>
                </a:gdLst>
                <a:ahLst/>
                <a:cxnLst>
                  <a:cxn ang="0">
                    <a:pos x="connsiteX0" y="connsiteY0"/>
                  </a:cxn>
                  <a:cxn ang="0">
                    <a:pos x="connsiteX1" y="connsiteY1"/>
                  </a:cxn>
                </a:cxnLst>
                <a:rect l="l" t="t" r="r" b="b"/>
                <a:pathLst>
                  <a:path w="80100" h="12704">
                    <a:moveTo>
                      <a:pt x="80354" y="143"/>
                    </a:moveTo>
                    <a:lnTo>
                      <a:pt x="253" y="143"/>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45" name="Graphic 4011">
              <a:extLst>
                <a:ext uri="{FF2B5EF4-FFF2-40B4-BE49-F238E27FC236}">
                  <a16:creationId xmlns:a16="http://schemas.microsoft.com/office/drawing/2014/main" id="{AA926ED9-C036-1A4B-1BF9-66578AF88966}"/>
                </a:ext>
              </a:extLst>
            </p:cNvPr>
            <p:cNvGrpSpPr/>
            <p:nvPr/>
          </p:nvGrpSpPr>
          <p:grpSpPr>
            <a:xfrm>
              <a:off x="4900498" y="2338564"/>
              <a:ext cx="80100" cy="80038"/>
              <a:chOff x="4900498" y="2338564"/>
              <a:chExt cx="80100" cy="80038"/>
            </a:xfrm>
          </p:grpSpPr>
          <p:sp>
            <p:nvSpPr>
              <p:cNvPr id="4546" name="Freeform 4545">
                <a:extLst>
                  <a:ext uri="{FF2B5EF4-FFF2-40B4-BE49-F238E27FC236}">
                    <a16:creationId xmlns:a16="http://schemas.microsoft.com/office/drawing/2014/main" id="{136A06AE-69B5-3A9F-14D9-34CEF35F604C}"/>
                  </a:ext>
                </a:extLst>
              </p:cNvPr>
              <p:cNvSpPr/>
              <p:nvPr/>
            </p:nvSpPr>
            <p:spPr>
              <a:xfrm>
                <a:off x="4939913" y="2338564"/>
                <a:ext cx="12714" cy="80038"/>
              </a:xfrm>
              <a:custGeom>
                <a:avLst/>
                <a:gdLst>
                  <a:gd name="connsiteX0" fmla="*/ 266 w 12714"/>
                  <a:gd name="connsiteY0" fmla="*/ 143 h 80038"/>
                  <a:gd name="connsiteX1" fmla="*/ 266 w 12714"/>
                  <a:gd name="connsiteY1" fmla="*/ 80182 h 80038"/>
                </a:gdLst>
                <a:ahLst/>
                <a:cxnLst>
                  <a:cxn ang="0">
                    <a:pos x="connsiteX0" y="connsiteY0"/>
                  </a:cxn>
                  <a:cxn ang="0">
                    <a:pos x="connsiteX1" y="connsiteY1"/>
                  </a:cxn>
                </a:cxnLst>
                <a:rect l="l" t="t" r="r" b="b"/>
                <a:pathLst>
                  <a:path w="12714" h="80038">
                    <a:moveTo>
                      <a:pt x="266" y="143"/>
                    </a:moveTo>
                    <a:lnTo>
                      <a:pt x="266" y="80182"/>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47" name="Freeform 4546">
                <a:extLst>
                  <a:ext uri="{FF2B5EF4-FFF2-40B4-BE49-F238E27FC236}">
                    <a16:creationId xmlns:a16="http://schemas.microsoft.com/office/drawing/2014/main" id="{BB35DB30-41F6-2809-0323-63704E0C6068}"/>
                  </a:ext>
                </a:extLst>
              </p:cNvPr>
              <p:cNvSpPr/>
              <p:nvPr/>
            </p:nvSpPr>
            <p:spPr>
              <a:xfrm>
                <a:off x="4900498" y="2377948"/>
                <a:ext cx="80100" cy="12704"/>
              </a:xfrm>
              <a:custGeom>
                <a:avLst/>
                <a:gdLst>
                  <a:gd name="connsiteX0" fmla="*/ 80367 w 80100"/>
                  <a:gd name="connsiteY0" fmla="*/ 143 h 12704"/>
                  <a:gd name="connsiteX1" fmla="*/ 267 w 80100"/>
                  <a:gd name="connsiteY1" fmla="*/ 143 h 12704"/>
                </a:gdLst>
                <a:ahLst/>
                <a:cxnLst>
                  <a:cxn ang="0">
                    <a:pos x="connsiteX0" y="connsiteY0"/>
                  </a:cxn>
                  <a:cxn ang="0">
                    <a:pos x="connsiteX1" y="connsiteY1"/>
                  </a:cxn>
                </a:cxnLst>
                <a:rect l="l" t="t" r="r" b="b"/>
                <a:pathLst>
                  <a:path w="80100" h="12704">
                    <a:moveTo>
                      <a:pt x="80367" y="143"/>
                    </a:moveTo>
                    <a:lnTo>
                      <a:pt x="267" y="143"/>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48" name="Graphic 4011">
              <a:extLst>
                <a:ext uri="{FF2B5EF4-FFF2-40B4-BE49-F238E27FC236}">
                  <a16:creationId xmlns:a16="http://schemas.microsoft.com/office/drawing/2014/main" id="{BB07E7DE-FDA5-C07C-970D-EFAA80BEEEF7}"/>
                </a:ext>
              </a:extLst>
            </p:cNvPr>
            <p:cNvGrpSpPr/>
            <p:nvPr/>
          </p:nvGrpSpPr>
          <p:grpSpPr>
            <a:xfrm>
              <a:off x="4967884" y="2379219"/>
              <a:ext cx="80100" cy="80038"/>
              <a:chOff x="4967884" y="2379219"/>
              <a:chExt cx="80100" cy="80038"/>
            </a:xfrm>
          </p:grpSpPr>
          <p:sp>
            <p:nvSpPr>
              <p:cNvPr id="4549" name="Freeform 4548">
                <a:extLst>
                  <a:ext uri="{FF2B5EF4-FFF2-40B4-BE49-F238E27FC236}">
                    <a16:creationId xmlns:a16="http://schemas.microsoft.com/office/drawing/2014/main" id="{C48A48D6-9114-5858-1528-5B4FD06EDD89}"/>
                  </a:ext>
                </a:extLst>
              </p:cNvPr>
              <p:cNvSpPr/>
              <p:nvPr/>
            </p:nvSpPr>
            <p:spPr>
              <a:xfrm>
                <a:off x="5007299" y="2379219"/>
                <a:ext cx="12714" cy="80038"/>
              </a:xfrm>
              <a:custGeom>
                <a:avLst/>
                <a:gdLst>
                  <a:gd name="connsiteX0" fmla="*/ 272 w 12714"/>
                  <a:gd name="connsiteY0" fmla="*/ 146 h 80038"/>
                  <a:gd name="connsiteX1" fmla="*/ 272 w 12714"/>
                  <a:gd name="connsiteY1" fmla="*/ 80185 h 80038"/>
                </a:gdLst>
                <a:ahLst/>
                <a:cxnLst>
                  <a:cxn ang="0">
                    <a:pos x="connsiteX0" y="connsiteY0"/>
                  </a:cxn>
                  <a:cxn ang="0">
                    <a:pos x="connsiteX1" y="connsiteY1"/>
                  </a:cxn>
                </a:cxnLst>
                <a:rect l="l" t="t" r="r" b="b"/>
                <a:pathLst>
                  <a:path w="12714" h="80038">
                    <a:moveTo>
                      <a:pt x="272" y="146"/>
                    </a:moveTo>
                    <a:lnTo>
                      <a:pt x="272" y="80185"/>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50" name="Freeform 4549">
                <a:extLst>
                  <a:ext uri="{FF2B5EF4-FFF2-40B4-BE49-F238E27FC236}">
                    <a16:creationId xmlns:a16="http://schemas.microsoft.com/office/drawing/2014/main" id="{C3F101B7-0D51-FFD7-B1E1-4C512C3E333F}"/>
                  </a:ext>
                </a:extLst>
              </p:cNvPr>
              <p:cNvSpPr/>
              <p:nvPr/>
            </p:nvSpPr>
            <p:spPr>
              <a:xfrm>
                <a:off x="4967884" y="2418603"/>
                <a:ext cx="80100" cy="12704"/>
              </a:xfrm>
              <a:custGeom>
                <a:avLst/>
                <a:gdLst>
                  <a:gd name="connsiteX0" fmla="*/ 80372 w 80100"/>
                  <a:gd name="connsiteY0" fmla="*/ 146 h 12704"/>
                  <a:gd name="connsiteX1" fmla="*/ 272 w 80100"/>
                  <a:gd name="connsiteY1" fmla="*/ 146 h 12704"/>
                </a:gdLst>
                <a:ahLst/>
                <a:cxnLst>
                  <a:cxn ang="0">
                    <a:pos x="connsiteX0" y="connsiteY0"/>
                  </a:cxn>
                  <a:cxn ang="0">
                    <a:pos x="connsiteX1" y="connsiteY1"/>
                  </a:cxn>
                </a:cxnLst>
                <a:rect l="l" t="t" r="r" b="b"/>
                <a:pathLst>
                  <a:path w="80100" h="12704">
                    <a:moveTo>
                      <a:pt x="80372" y="146"/>
                    </a:moveTo>
                    <a:lnTo>
                      <a:pt x="272" y="146"/>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51" name="Graphic 4011">
              <a:extLst>
                <a:ext uri="{FF2B5EF4-FFF2-40B4-BE49-F238E27FC236}">
                  <a16:creationId xmlns:a16="http://schemas.microsoft.com/office/drawing/2014/main" id="{9B655CBD-9ABD-85F2-E90A-E63E2C44821F}"/>
                </a:ext>
              </a:extLst>
            </p:cNvPr>
            <p:cNvGrpSpPr/>
            <p:nvPr/>
          </p:nvGrpSpPr>
          <p:grpSpPr>
            <a:xfrm>
              <a:off x="5318801" y="2466880"/>
              <a:ext cx="80100" cy="80038"/>
              <a:chOff x="5318801" y="2466880"/>
              <a:chExt cx="80100" cy="80038"/>
            </a:xfrm>
          </p:grpSpPr>
          <p:sp>
            <p:nvSpPr>
              <p:cNvPr id="4552" name="Freeform 4551">
                <a:extLst>
                  <a:ext uri="{FF2B5EF4-FFF2-40B4-BE49-F238E27FC236}">
                    <a16:creationId xmlns:a16="http://schemas.microsoft.com/office/drawing/2014/main" id="{BEC4A57E-F509-265F-AA6B-C24C9BFF8284}"/>
                  </a:ext>
                </a:extLst>
              </p:cNvPr>
              <p:cNvSpPr/>
              <p:nvPr/>
            </p:nvSpPr>
            <p:spPr>
              <a:xfrm>
                <a:off x="5358216" y="2466880"/>
                <a:ext cx="12714" cy="80038"/>
              </a:xfrm>
              <a:custGeom>
                <a:avLst/>
                <a:gdLst>
                  <a:gd name="connsiteX0" fmla="*/ 299 w 12714"/>
                  <a:gd name="connsiteY0" fmla="*/ 153 h 80038"/>
                  <a:gd name="connsiteX1" fmla="*/ 299 w 12714"/>
                  <a:gd name="connsiteY1" fmla="*/ 80192 h 80038"/>
                </a:gdLst>
                <a:ahLst/>
                <a:cxnLst>
                  <a:cxn ang="0">
                    <a:pos x="connsiteX0" y="connsiteY0"/>
                  </a:cxn>
                  <a:cxn ang="0">
                    <a:pos x="connsiteX1" y="connsiteY1"/>
                  </a:cxn>
                </a:cxnLst>
                <a:rect l="l" t="t" r="r" b="b"/>
                <a:pathLst>
                  <a:path w="12714" h="80038">
                    <a:moveTo>
                      <a:pt x="299" y="153"/>
                    </a:moveTo>
                    <a:lnTo>
                      <a:pt x="299" y="80192"/>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53" name="Freeform 4552">
                <a:extLst>
                  <a:ext uri="{FF2B5EF4-FFF2-40B4-BE49-F238E27FC236}">
                    <a16:creationId xmlns:a16="http://schemas.microsoft.com/office/drawing/2014/main" id="{87FD2EBC-BDE8-2356-F4DA-568BA6B3CE83}"/>
                  </a:ext>
                </a:extLst>
              </p:cNvPr>
              <p:cNvSpPr/>
              <p:nvPr/>
            </p:nvSpPr>
            <p:spPr>
              <a:xfrm>
                <a:off x="5318801" y="2506264"/>
                <a:ext cx="80100" cy="12704"/>
              </a:xfrm>
              <a:custGeom>
                <a:avLst/>
                <a:gdLst>
                  <a:gd name="connsiteX0" fmla="*/ 80400 w 80100"/>
                  <a:gd name="connsiteY0" fmla="*/ 153 h 12704"/>
                  <a:gd name="connsiteX1" fmla="*/ 299 w 80100"/>
                  <a:gd name="connsiteY1" fmla="*/ 153 h 12704"/>
                </a:gdLst>
                <a:ahLst/>
                <a:cxnLst>
                  <a:cxn ang="0">
                    <a:pos x="connsiteX0" y="connsiteY0"/>
                  </a:cxn>
                  <a:cxn ang="0">
                    <a:pos x="connsiteX1" y="connsiteY1"/>
                  </a:cxn>
                </a:cxnLst>
                <a:rect l="l" t="t" r="r" b="b"/>
                <a:pathLst>
                  <a:path w="80100" h="12704">
                    <a:moveTo>
                      <a:pt x="80400" y="153"/>
                    </a:moveTo>
                    <a:lnTo>
                      <a:pt x="299" y="153"/>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54" name="Graphic 4011">
              <a:extLst>
                <a:ext uri="{FF2B5EF4-FFF2-40B4-BE49-F238E27FC236}">
                  <a16:creationId xmlns:a16="http://schemas.microsoft.com/office/drawing/2014/main" id="{DB5A7FFF-0896-A184-F815-F4D15E439B6A}"/>
                </a:ext>
              </a:extLst>
            </p:cNvPr>
            <p:cNvGrpSpPr/>
            <p:nvPr/>
          </p:nvGrpSpPr>
          <p:grpSpPr>
            <a:xfrm>
              <a:off x="5337873" y="2489748"/>
              <a:ext cx="80100" cy="80038"/>
              <a:chOff x="5337873" y="2489748"/>
              <a:chExt cx="80100" cy="80038"/>
            </a:xfrm>
          </p:grpSpPr>
          <p:sp>
            <p:nvSpPr>
              <p:cNvPr id="4555" name="Freeform 4554">
                <a:extLst>
                  <a:ext uri="{FF2B5EF4-FFF2-40B4-BE49-F238E27FC236}">
                    <a16:creationId xmlns:a16="http://schemas.microsoft.com/office/drawing/2014/main" id="{7A24BBC6-48B8-5134-B6AB-7DE183AF7A35}"/>
                  </a:ext>
                </a:extLst>
              </p:cNvPr>
              <p:cNvSpPr/>
              <p:nvPr/>
            </p:nvSpPr>
            <p:spPr>
              <a:xfrm>
                <a:off x="5377287" y="2489748"/>
                <a:ext cx="12714" cy="80038"/>
              </a:xfrm>
              <a:custGeom>
                <a:avLst/>
                <a:gdLst>
                  <a:gd name="connsiteX0" fmla="*/ 301 w 12714"/>
                  <a:gd name="connsiteY0" fmla="*/ 155 h 80038"/>
                  <a:gd name="connsiteX1" fmla="*/ 301 w 12714"/>
                  <a:gd name="connsiteY1" fmla="*/ 80193 h 80038"/>
                </a:gdLst>
                <a:ahLst/>
                <a:cxnLst>
                  <a:cxn ang="0">
                    <a:pos x="connsiteX0" y="connsiteY0"/>
                  </a:cxn>
                  <a:cxn ang="0">
                    <a:pos x="connsiteX1" y="connsiteY1"/>
                  </a:cxn>
                </a:cxnLst>
                <a:rect l="l" t="t" r="r" b="b"/>
                <a:pathLst>
                  <a:path w="12714" h="80038">
                    <a:moveTo>
                      <a:pt x="301" y="155"/>
                    </a:moveTo>
                    <a:lnTo>
                      <a:pt x="301" y="80193"/>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56" name="Freeform 4555">
                <a:extLst>
                  <a:ext uri="{FF2B5EF4-FFF2-40B4-BE49-F238E27FC236}">
                    <a16:creationId xmlns:a16="http://schemas.microsoft.com/office/drawing/2014/main" id="{58412AB8-6587-F2B6-2426-85DE5FDB3852}"/>
                  </a:ext>
                </a:extLst>
              </p:cNvPr>
              <p:cNvSpPr/>
              <p:nvPr/>
            </p:nvSpPr>
            <p:spPr>
              <a:xfrm>
                <a:off x="5337873" y="2529133"/>
                <a:ext cx="80100" cy="12704"/>
              </a:xfrm>
              <a:custGeom>
                <a:avLst/>
                <a:gdLst>
                  <a:gd name="connsiteX0" fmla="*/ 80402 w 80100"/>
                  <a:gd name="connsiteY0" fmla="*/ 155 h 12704"/>
                  <a:gd name="connsiteX1" fmla="*/ 301 w 80100"/>
                  <a:gd name="connsiteY1" fmla="*/ 155 h 12704"/>
                </a:gdLst>
                <a:ahLst/>
                <a:cxnLst>
                  <a:cxn ang="0">
                    <a:pos x="connsiteX0" y="connsiteY0"/>
                  </a:cxn>
                  <a:cxn ang="0">
                    <a:pos x="connsiteX1" y="connsiteY1"/>
                  </a:cxn>
                </a:cxnLst>
                <a:rect l="l" t="t" r="r" b="b"/>
                <a:pathLst>
                  <a:path w="80100" h="12704">
                    <a:moveTo>
                      <a:pt x="80402" y="155"/>
                    </a:moveTo>
                    <a:lnTo>
                      <a:pt x="301" y="155"/>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57" name="Graphic 4011">
              <a:extLst>
                <a:ext uri="{FF2B5EF4-FFF2-40B4-BE49-F238E27FC236}">
                  <a16:creationId xmlns:a16="http://schemas.microsoft.com/office/drawing/2014/main" id="{5F1C76DF-3960-F170-7A2C-E38C7B485FCE}"/>
                </a:ext>
              </a:extLst>
            </p:cNvPr>
            <p:cNvGrpSpPr/>
            <p:nvPr/>
          </p:nvGrpSpPr>
          <p:grpSpPr>
            <a:xfrm>
              <a:off x="5351859" y="2489748"/>
              <a:ext cx="80100" cy="80038"/>
              <a:chOff x="5351859" y="2489748"/>
              <a:chExt cx="80100" cy="80038"/>
            </a:xfrm>
          </p:grpSpPr>
          <p:sp>
            <p:nvSpPr>
              <p:cNvPr id="4558" name="Freeform 4557">
                <a:extLst>
                  <a:ext uri="{FF2B5EF4-FFF2-40B4-BE49-F238E27FC236}">
                    <a16:creationId xmlns:a16="http://schemas.microsoft.com/office/drawing/2014/main" id="{7A532F4F-4909-0450-4A33-FCC3580C30F6}"/>
                  </a:ext>
                </a:extLst>
              </p:cNvPr>
              <p:cNvSpPr/>
              <p:nvPr/>
            </p:nvSpPr>
            <p:spPr>
              <a:xfrm>
                <a:off x="5391273" y="2489748"/>
                <a:ext cx="12714" cy="80038"/>
              </a:xfrm>
              <a:custGeom>
                <a:avLst/>
                <a:gdLst>
                  <a:gd name="connsiteX0" fmla="*/ 302 w 12714"/>
                  <a:gd name="connsiteY0" fmla="*/ 155 h 80038"/>
                  <a:gd name="connsiteX1" fmla="*/ 302 w 12714"/>
                  <a:gd name="connsiteY1" fmla="*/ 80193 h 80038"/>
                </a:gdLst>
                <a:ahLst/>
                <a:cxnLst>
                  <a:cxn ang="0">
                    <a:pos x="connsiteX0" y="connsiteY0"/>
                  </a:cxn>
                  <a:cxn ang="0">
                    <a:pos x="connsiteX1" y="connsiteY1"/>
                  </a:cxn>
                </a:cxnLst>
                <a:rect l="l" t="t" r="r" b="b"/>
                <a:pathLst>
                  <a:path w="12714" h="80038">
                    <a:moveTo>
                      <a:pt x="302" y="155"/>
                    </a:moveTo>
                    <a:lnTo>
                      <a:pt x="302" y="80193"/>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59" name="Freeform 4558">
                <a:extLst>
                  <a:ext uri="{FF2B5EF4-FFF2-40B4-BE49-F238E27FC236}">
                    <a16:creationId xmlns:a16="http://schemas.microsoft.com/office/drawing/2014/main" id="{3EFDB5F5-39A7-3C9D-AFEB-3A28923BA7FB}"/>
                  </a:ext>
                </a:extLst>
              </p:cNvPr>
              <p:cNvSpPr/>
              <p:nvPr/>
            </p:nvSpPr>
            <p:spPr>
              <a:xfrm>
                <a:off x="5351859" y="2529133"/>
                <a:ext cx="80100" cy="12704"/>
              </a:xfrm>
              <a:custGeom>
                <a:avLst/>
                <a:gdLst>
                  <a:gd name="connsiteX0" fmla="*/ 80403 w 80100"/>
                  <a:gd name="connsiteY0" fmla="*/ 155 h 12704"/>
                  <a:gd name="connsiteX1" fmla="*/ 302 w 80100"/>
                  <a:gd name="connsiteY1" fmla="*/ 155 h 12704"/>
                </a:gdLst>
                <a:ahLst/>
                <a:cxnLst>
                  <a:cxn ang="0">
                    <a:pos x="connsiteX0" y="connsiteY0"/>
                  </a:cxn>
                  <a:cxn ang="0">
                    <a:pos x="connsiteX1" y="connsiteY1"/>
                  </a:cxn>
                </a:cxnLst>
                <a:rect l="l" t="t" r="r" b="b"/>
                <a:pathLst>
                  <a:path w="80100" h="12704">
                    <a:moveTo>
                      <a:pt x="80403" y="155"/>
                    </a:moveTo>
                    <a:lnTo>
                      <a:pt x="302" y="155"/>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60" name="Graphic 4011">
              <a:extLst>
                <a:ext uri="{FF2B5EF4-FFF2-40B4-BE49-F238E27FC236}">
                  <a16:creationId xmlns:a16="http://schemas.microsoft.com/office/drawing/2014/main" id="{AC4820A6-4DE2-1785-00DB-40F7A81636EF}"/>
                </a:ext>
              </a:extLst>
            </p:cNvPr>
            <p:cNvGrpSpPr/>
            <p:nvPr/>
          </p:nvGrpSpPr>
          <p:grpSpPr>
            <a:xfrm>
              <a:off x="5378559" y="2489748"/>
              <a:ext cx="80100" cy="80038"/>
              <a:chOff x="5378559" y="2489748"/>
              <a:chExt cx="80100" cy="80038"/>
            </a:xfrm>
          </p:grpSpPr>
          <p:sp>
            <p:nvSpPr>
              <p:cNvPr id="4561" name="Freeform 4560">
                <a:extLst>
                  <a:ext uri="{FF2B5EF4-FFF2-40B4-BE49-F238E27FC236}">
                    <a16:creationId xmlns:a16="http://schemas.microsoft.com/office/drawing/2014/main" id="{CE953DC2-ABA9-F14F-51FA-84BD5550B7C6}"/>
                  </a:ext>
                </a:extLst>
              </p:cNvPr>
              <p:cNvSpPr/>
              <p:nvPr/>
            </p:nvSpPr>
            <p:spPr>
              <a:xfrm>
                <a:off x="5417973" y="2489748"/>
                <a:ext cx="12714" cy="80038"/>
              </a:xfrm>
              <a:custGeom>
                <a:avLst/>
                <a:gdLst>
                  <a:gd name="connsiteX0" fmla="*/ 304 w 12714"/>
                  <a:gd name="connsiteY0" fmla="*/ 155 h 80038"/>
                  <a:gd name="connsiteX1" fmla="*/ 304 w 12714"/>
                  <a:gd name="connsiteY1" fmla="*/ 80193 h 80038"/>
                </a:gdLst>
                <a:ahLst/>
                <a:cxnLst>
                  <a:cxn ang="0">
                    <a:pos x="connsiteX0" y="connsiteY0"/>
                  </a:cxn>
                  <a:cxn ang="0">
                    <a:pos x="connsiteX1" y="connsiteY1"/>
                  </a:cxn>
                </a:cxnLst>
                <a:rect l="l" t="t" r="r" b="b"/>
                <a:pathLst>
                  <a:path w="12714" h="80038">
                    <a:moveTo>
                      <a:pt x="304" y="155"/>
                    </a:moveTo>
                    <a:lnTo>
                      <a:pt x="304" y="80193"/>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62" name="Freeform 4561">
                <a:extLst>
                  <a:ext uri="{FF2B5EF4-FFF2-40B4-BE49-F238E27FC236}">
                    <a16:creationId xmlns:a16="http://schemas.microsoft.com/office/drawing/2014/main" id="{25B0F9FC-6405-9EDB-5F88-65163CBE4F07}"/>
                  </a:ext>
                </a:extLst>
              </p:cNvPr>
              <p:cNvSpPr/>
              <p:nvPr/>
            </p:nvSpPr>
            <p:spPr>
              <a:xfrm>
                <a:off x="5378559" y="2529133"/>
                <a:ext cx="80100" cy="12704"/>
              </a:xfrm>
              <a:custGeom>
                <a:avLst/>
                <a:gdLst>
                  <a:gd name="connsiteX0" fmla="*/ 80405 w 80100"/>
                  <a:gd name="connsiteY0" fmla="*/ 155 h 12704"/>
                  <a:gd name="connsiteX1" fmla="*/ 304 w 80100"/>
                  <a:gd name="connsiteY1" fmla="*/ 155 h 12704"/>
                </a:gdLst>
                <a:ahLst/>
                <a:cxnLst>
                  <a:cxn ang="0">
                    <a:pos x="connsiteX0" y="connsiteY0"/>
                  </a:cxn>
                  <a:cxn ang="0">
                    <a:pos x="connsiteX1" y="connsiteY1"/>
                  </a:cxn>
                </a:cxnLst>
                <a:rect l="l" t="t" r="r" b="b"/>
                <a:pathLst>
                  <a:path w="80100" h="12704">
                    <a:moveTo>
                      <a:pt x="80405" y="155"/>
                    </a:moveTo>
                    <a:lnTo>
                      <a:pt x="304" y="155"/>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63" name="Graphic 4011">
              <a:extLst>
                <a:ext uri="{FF2B5EF4-FFF2-40B4-BE49-F238E27FC236}">
                  <a16:creationId xmlns:a16="http://schemas.microsoft.com/office/drawing/2014/main" id="{0C977F1F-A80A-21B5-5134-2253123DF08D}"/>
                </a:ext>
              </a:extLst>
            </p:cNvPr>
            <p:cNvGrpSpPr/>
            <p:nvPr/>
          </p:nvGrpSpPr>
          <p:grpSpPr>
            <a:xfrm>
              <a:off x="5777790" y="2515157"/>
              <a:ext cx="80100" cy="80038"/>
              <a:chOff x="5777790" y="2515157"/>
              <a:chExt cx="80100" cy="80038"/>
            </a:xfrm>
          </p:grpSpPr>
          <p:sp>
            <p:nvSpPr>
              <p:cNvPr id="4564" name="Freeform 4563">
                <a:extLst>
                  <a:ext uri="{FF2B5EF4-FFF2-40B4-BE49-F238E27FC236}">
                    <a16:creationId xmlns:a16="http://schemas.microsoft.com/office/drawing/2014/main" id="{2E30896B-0299-EA70-9994-A8F9F549E9D7}"/>
                  </a:ext>
                </a:extLst>
              </p:cNvPr>
              <p:cNvSpPr/>
              <p:nvPr/>
            </p:nvSpPr>
            <p:spPr>
              <a:xfrm>
                <a:off x="5817205" y="2515157"/>
                <a:ext cx="12714" cy="80038"/>
              </a:xfrm>
              <a:custGeom>
                <a:avLst/>
                <a:gdLst>
                  <a:gd name="connsiteX0" fmla="*/ 335 w 12714"/>
                  <a:gd name="connsiteY0" fmla="*/ 157 h 80038"/>
                  <a:gd name="connsiteX1" fmla="*/ 335 w 12714"/>
                  <a:gd name="connsiteY1" fmla="*/ 80195 h 80038"/>
                </a:gdLst>
                <a:ahLst/>
                <a:cxnLst>
                  <a:cxn ang="0">
                    <a:pos x="connsiteX0" y="connsiteY0"/>
                  </a:cxn>
                  <a:cxn ang="0">
                    <a:pos x="connsiteX1" y="connsiteY1"/>
                  </a:cxn>
                </a:cxnLst>
                <a:rect l="l" t="t" r="r" b="b"/>
                <a:pathLst>
                  <a:path w="12714" h="80038">
                    <a:moveTo>
                      <a:pt x="335" y="157"/>
                    </a:moveTo>
                    <a:lnTo>
                      <a:pt x="335" y="80195"/>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65" name="Freeform 4564">
                <a:extLst>
                  <a:ext uri="{FF2B5EF4-FFF2-40B4-BE49-F238E27FC236}">
                    <a16:creationId xmlns:a16="http://schemas.microsoft.com/office/drawing/2014/main" id="{AC2D6573-97C6-2183-5096-50AA775B8A66}"/>
                  </a:ext>
                </a:extLst>
              </p:cNvPr>
              <p:cNvSpPr/>
              <p:nvPr/>
            </p:nvSpPr>
            <p:spPr>
              <a:xfrm>
                <a:off x="5777790" y="2554542"/>
                <a:ext cx="80100" cy="12704"/>
              </a:xfrm>
              <a:custGeom>
                <a:avLst/>
                <a:gdLst>
                  <a:gd name="connsiteX0" fmla="*/ 80436 w 80100"/>
                  <a:gd name="connsiteY0" fmla="*/ 157 h 12704"/>
                  <a:gd name="connsiteX1" fmla="*/ 336 w 80100"/>
                  <a:gd name="connsiteY1" fmla="*/ 157 h 12704"/>
                </a:gdLst>
                <a:ahLst/>
                <a:cxnLst>
                  <a:cxn ang="0">
                    <a:pos x="connsiteX0" y="connsiteY0"/>
                  </a:cxn>
                  <a:cxn ang="0">
                    <a:pos x="connsiteX1" y="connsiteY1"/>
                  </a:cxn>
                </a:cxnLst>
                <a:rect l="l" t="t" r="r" b="b"/>
                <a:pathLst>
                  <a:path w="80100" h="12704">
                    <a:moveTo>
                      <a:pt x="80436" y="157"/>
                    </a:moveTo>
                    <a:lnTo>
                      <a:pt x="336" y="157"/>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66" name="Graphic 4011">
              <a:extLst>
                <a:ext uri="{FF2B5EF4-FFF2-40B4-BE49-F238E27FC236}">
                  <a16:creationId xmlns:a16="http://schemas.microsoft.com/office/drawing/2014/main" id="{2D757563-B283-44E6-4DDD-705B965042BC}"/>
                </a:ext>
              </a:extLst>
            </p:cNvPr>
            <p:cNvGrpSpPr/>
            <p:nvPr/>
          </p:nvGrpSpPr>
          <p:grpSpPr>
            <a:xfrm>
              <a:off x="5967235" y="2569787"/>
              <a:ext cx="80100" cy="80038"/>
              <a:chOff x="5967235" y="2569787"/>
              <a:chExt cx="80100" cy="80038"/>
            </a:xfrm>
          </p:grpSpPr>
          <p:sp>
            <p:nvSpPr>
              <p:cNvPr id="4567" name="Freeform 4566">
                <a:extLst>
                  <a:ext uri="{FF2B5EF4-FFF2-40B4-BE49-F238E27FC236}">
                    <a16:creationId xmlns:a16="http://schemas.microsoft.com/office/drawing/2014/main" id="{47FD5276-4FD1-916E-1A0C-0C87994EF93D}"/>
                  </a:ext>
                </a:extLst>
              </p:cNvPr>
              <p:cNvSpPr/>
              <p:nvPr/>
            </p:nvSpPr>
            <p:spPr>
              <a:xfrm>
                <a:off x="6006649" y="2569787"/>
                <a:ext cx="12714" cy="80038"/>
              </a:xfrm>
              <a:custGeom>
                <a:avLst/>
                <a:gdLst>
                  <a:gd name="connsiteX0" fmla="*/ 350 w 12714"/>
                  <a:gd name="connsiteY0" fmla="*/ 161 h 80038"/>
                  <a:gd name="connsiteX1" fmla="*/ 350 w 12714"/>
                  <a:gd name="connsiteY1" fmla="*/ 80200 h 80038"/>
                </a:gdLst>
                <a:ahLst/>
                <a:cxnLst>
                  <a:cxn ang="0">
                    <a:pos x="connsiteX0" y="connsiteY0"/>
                  </a:cxn>
                  <a:cxn ang="0">
                    <a:pos x="connsiteX1" y="connsiteY1"/>
                  </a:cxn>
                </a:cxnLst>
                <a:rect l="l" t="t" r="r" b="b"/>
                <a:pathLst>
                  <a:path w="12714" h="80038">
                    <a:moveTo>
                      <a:pt x="350" y="161"/>
                    </a:moveTo>
                    <a:lnTo>
                      <a:pt x="350" y="8020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68" name="Freeform 4567">
                <a:extLst>
                  <a:ext uri="{FF2B5EF4-FFF2-40B4-BE49-F238E27FC236}">
                    <a16:creationId xmlns:a16="http://schemas.microsoft.com/office/drawing/2014/main" id="{5CE58B18-423F-126A-1138-AC68A6B233AB}"/>
                  </a:ext>
                </a:extLst>
              </p:cNvPr>
              <p:cNvSpPr/>
              <p:nvPr/>
            </p:nvSpPr>
            <p:spPr>
              <a:xfrm>
                <a:off x="5967235" y="2609171"/>
                <a:ext cx="80100" cy="12704"/>
              </a:xfrm>
              <a:custGeom>
                <a:avLst/>
                <a:gdLst>
                  <a:gd name="connsiteX0" fmla="*/ 80451 w 80100"/>
                  <a:gd name="connsiteY0" fmla="*/ 161 h 12704"/>
                  <a:gd name="connsiteX1" fmla="*/ 350 w 80100"/>
                  <a:gd name="connsiteY1" fmla="*/ 161 h 12704"/>
                </a:gdLst>
                <a:ahLst/>
                <a:cxnLst>
                  <a:cxn ang="0">
                    <a:pos x="connsiteX0" y="connsiteY0"/>
                  </a:cxn>
                  <a:cxn ang="0">
                    <a:pos x="connsiteX1" y="connsiteY1"/>
                  </a:cxn>
                </a:cxnLst>
                <a:rect l="l" t="t" r="r" b="b"/>
                <a:pathLst>
                  <a:path w="80100" h="12704">
                    <a:moveTo>
                      <a:pt x="80451" y="161"/>
                    </a:moveTo>
                    <a:lnTo>
                      <a:pt x="350" y="161"/>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69" name="Graphic 4011">
              <a:extLst>
                <a:ext uri="{FF2B5EF4-FFF2-40B4-BE49-F238E27FC236}">
                  <a16:creationId xmlns:a16="http://schemas.microsoft.com/office/drawing/2014/main" id="{2DD3AECD-30C7-5569-9D7A-191D51145F10}"/>
                </a:ext>
              </a:extLst>
            </p:cNvPr>
            <p:cNvGrpSpPr/>
            <p:nvPr/>
          </p:nvGrpSpPr>
          <p:grpSpPr>
            <a:xfrm>
              <a:off x="6095650" y="2595196"/>
              <a:ext cx="80100" cy="80038"/>
              <a:chOff x="6095650" y="2595196"/>
              <a:chExt cx="80100" cy="80038"/>
            </a:xfrm>
          </p:grpSpPr>
          <p:sp>
            <p:nvSpPr>
              <p:cNvPr id="4570" name="Freeform 4569">
                <a:extLst>
                  <a:ext uri="{FF2B5EF4-FFF2-40B4-BE49-F238E27FC236}">
                    <a16:creationId xmlns:a16="http://schemas.microsoft.com/office/drawing/2014/main" id="{54D0BCED-3DFD-BD16-6A68-D9FAB765CD20}"/>
                  </a:ext>
                </a:extLst>
              </p:cNvPr>
              <p:cNvSpPr/>
              <p:nvPr/>
            </p:nvSpPr>
            <p:spPr>
              <a:xfrm>
                <a:off x="6135065" y="2595196"/>
                <a:ext cx="12714" cy="80038"/>
              </a:xfrm>
              <a:custGeom>
                <a:avLst/>
                <a:gdLst>
                  <a:gd name="connsiteX0" fmla="*/ 360 w 12714"/>
                  <a:gd name="connsiteY0" fmla="*/ 163 h 80038"/>
                  <a:gd name="connsiteX1" fmla="*/ 360 w 12714"/>
                  <a:gd name="connsiteY1" fmla="*/ 80202 h 80038"/>
                </a:gdLst>
                <a:ahLst/>
                <a:cxnLst>
                  <a:cxn ang="0">
                    <a:pos x="connsiteX0" y="connsiteY0"/>
                  </a:cxn>
                  <a:cxn ang="0">
                    <a:pos x="connsiteX1" y="connsiteY1"/>
                  </a:cxn>
                </a:cxnLst>
                <a:rect l="l" t="t" r="r" b="b"/>
                <a:pathLst>
                  <a:path w="12714" h="80038">
                    <a:moveTo>
                      <a:pt x="360" y="163"/>
                    </a:moveTo>
                    <a:lnTo>
                      <a:pt x="360" y="80202"/>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71" name="Freeform 4570">
                <a:extLst>
                  <a:ext uri="{FF2B5EF4-FFF2-40B4-BE49-F238E27FC236}">
                    <a16:creationId xmlns:a16="http://schemas.microsoft.com/office/drawing/2014/main" id="{E06D5AAB-1796-119C-3940-D42E5C0D2307}"/>
                  </a:ext>
                </a:extLst>
              </p:cNvPr>
              <p:cNvSpPr/>
              <p:nvPr/>
            </p:nvSpPr>
            <p:spPr>
              <a:xfrm>
                <a:off x="6095650" y="2634580"/>
                <a:ext cx="80100" cy="12704"/>
              </a:xfrm>
              <a:custGeom>
                <a:avLst/>
                <a:gdLst>
                  <a:gd name="connsiteX0" fmla="*/ 80461 w 80100"/>
                  <a:gd name="connsiteY0" fmla="*/ 163 h 12704"/>
                  <a:gd name="connsiteX1" fmla="*/ 361 w 80100"/>
                  <a:gd name="connsiteY1" fmla="*/ 163 h 12704"/>
                </a:gdLst>
                <a:ahLst/>
                <a:cxnLst>
                  <a:cxn ang="0">
                    <a:pos x="connsiteX0" y="connsiteY0"/>
                  </a:cxn>
                  <a:cxn ang="0">
                    <a:pos x="connsiteX1" y="connsiteY1"/>
                  </a:cxn>
                </a:cxnLst>
                <a:rect l="l" t="t" r="r" b="b"/>
                <a:pathLst>
                  <a:path w="80100" h="12704">
                    <a:moveTo>
                      <a:pt x="80461" y="163"/>
                    </a:moveTo>
                    <a:lnTo>
                      <a:pt x="361" y="163"/>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72" name="Graphic 4011">
              <a:extLst>
                <a:ext uri="{FF2B5EF4-FFF2-40B4-BE49-F238E27FC236}">
                  <a16:creationId xmlns:a16="http://schemas.microsoft.com/office/drawing/2014/main" id="{20EEAD79-17DA-2598-987B-060D4DD6F749}"/>
                </a:ext>
              </a:extLst>
            </p:cNvPr>
            <p:cNvGrpSpPr/>
            <p:nvPr/>
          </p:nvGrpSpPr>
          <p:grpSpPr>
            <a:xfrm>
              <a:off x="6501239" y="2653637"/>
              <a:ext cx="80100" cy="80038"/>
              <a:chOff x="6501239" y="2653637"/>
              <a:chExt cx="80100" cy="80038"/>
            </a:xfrm>
          </p:grpSpPr>
          <p:sp>
            <p:nvSpPr>
              <p:cNvPr id="4573" name="Freeform 4572">
                <a:extLst>
                  <a:ext uri="{FF2B5EF4-FFF2-40B4-BE49-F238E27FC236}">
                    <a16:creationId xmlns:a16="http://schemas.microsoft.com/office/drawing/2014/main" id="{B14488B5-3846-1740-81F3-8CBF8CA1A7D1}"/>
                  </a:ext>
                </a:extLst>
              </p:cNvPr>
              <p:cNvSpPr/>
              <p:nvPr/>
            </p:nvSpPr>
            <p:spPr>
              <a:xfrm>
                <a:off x="6540653" y="2653637"/>
                <a:ext cx="12714" cy="80038"/>
              </a:xfrm>
              <a:custGeom>
                <a:avLst/>
                <a:gdLst>
                  <a:gd name="connsiteX0" fmla="*/ 392 w 12714"/>
                  <a:gd name="connsiteY0" fmla="*/ 168 h 80038"/>
                  <a:gd name="connsiteX1" fmla="*/ 392 w 12714"/>
                  <a:gd name="connsiteY1" fmla="*/ 80206 h 80038"/>
                </a:gdLst>
                <a:ahLst/>
                <a:cxnLst>
                  <a:cxn ang="0">
                    <a:pos x="connsiteX0" y="connsiteY0"/>
                  </a:cxn>
                  <a:cxn ang="0">
                    <a:pos x="connsiteX1" y="connsiteY1"/>
                  </a:cxn>
                </a:cxnLst>
                <a:rect l="l" t="t" r="r" b="b"/>
                <a:pathLst>
                  <a:path w="12714" h="80038">
                    <a:moveTo>
                      <a:pt x="392" y="168"/>
                    </a:moveTo>
                    <a:lnTo>
                      <a:pt x="392" y="80206"/>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74" name="Freeform 4573">
                <a:extLst>
                  <a:ext uri="{FF2B5EF4-FFF2-40B4-BE49-F238E27FC236}">
                    <a16:creationId xmlns:a16="http://schemas.microsoft.com/office/drawing/2014/main" id="{A71CED19-2931-4118-75E5-4FA5B3D6FFFE}"/>
                  </a:ext>
                </a:extLst>
              </p:cNvPr>
              <p:cNvSpPr/>
              <p:nvPr/>
            </p:nvSpPr>
            <p:spPr>
              <a:xfrm>
                <a:off x="6501239" y="2693021"/>
                <a:ext cx="80100" cy="12704"/>
              </a:xfrm>
              <a:custGeom>
                <a:avLst/>
                <a:gdLst>
                  <a:gd name="connsiteX0" fmla="*/ 80493 w 80100"/>
                  <a:gd name="connsiteY0" fmla="*/ 167 h 12704"/>
                  <a:gd name="connsiteX1" fmla="*/ 392 w 80100"/>
                  <a:gd name="connsiteY1" fmla="*/ 167 h 12704"/>
                </a:gdLst>
                <a:ahLst/>
                <a:cxnLst>
                  <a:cxn ang="0">
                    <a:pos x="connsiteX0" y="connsiteY0"/>
                  </a:cxn>
                  <a:cxn ang="0">
                    <a:pos x="connsiteX1" y="connsiteY1"/>
                  </a:cxn>
                </a:cxnLst>
                <a:rect l="l" t="t" r="r" b="b"/>
                <a:pathLst>
                  <a:path w="80100" h="12704">
                    <a:moveTo>
                      <a:pt x="80493" y="167"/>
                    </a:moveTo>
                    <a:lnTo>
                      <a:pt x="392" y="167"/>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75" name="Graphic 4011">
              <a:extLst>
                <a:ext uri="{FF2B5EF4-FFF2-40B4-BE49-F238E27FC236}">
                  <a16:creationId xmlns:a16="http://schemas.microsoft.com/office/drawing/2014/main" id="{7CA6C233-2BFC-B75F-BE6F-145C520C9733}"/>
                </a:ext>
              </a:extLst>
            </p:cNvPr>
            <p:cNvGrpSpPr/>
            <p:nvPr/>
          </p:nvGrpSpPr>
          <p:grpSpPr>
            <a:xfrm>
              <a:off x="6554639" y="2653637"/>
              <a:ext cx="80100" cy="80038"/>
              <a:chOff x="6554639" y="2653637"/>
              <a:chExt cx="80100" cy="80038"/>
            </a:xfrm>
          </p:grpSpPr>
          <p:sp>
            <p:nvSpPr>
              <p:cNvPr id="4576" name="Freeform 4575">
                <a:extLst>
                  <a:ext uri="{FF2B5EF4-FFF2-40B4-BE49-F238E27FC236}">
                    <a16:creationId xmlns:a16="http://schemas.microsoft.com/office/drawing/2014/main" id="{8D1F14EE-0280-E246-70B7-B820FF77231D}"/>
                  </a:ext>
                </a:extLst>
              </p:cNvPr>
              <p:cNvSpPr/>
              <p:nvPr/>
            </p:nvSpPr>
            <p:spPr>
              <a:xfrm>
                <a:off x="6594054" y="2653637"/>
                <a:ext cx="12714" cy="80038"/>
              </a:xfrm>
              <a:custGeom>
                <a:avLst/>
                <a:gdLst>
                  <a:gd name="connsiteX0" fmla="*/ 397 w 12714"/>
                  <a:gd name="connsiteY0" fmla="*/ 168 h 80038"/>
                  <a:gd name="connsiteX1" fmla="*/ 397 w 12714"/>
                  <a:gd name="connsiteY1" fmla="*/ 80206 h 80038"/>
                </a:gdLst>
                <a:ahLst/>
                <a:cxnLst>
                  <a:cxn ang="0">
                    <a:pos x="connsiteX0" y="connsiteY0"/>
                  </a:cxn>
                  <a:cxn ang="0">
                    <a:pos x="connsiteX1" y="connsiteY1"/>
                  </a:cxn>
                </a:cxnLst>
                <a:rect l="l" t="t" r="r" b="b"/>
                <a:pathLst>
                  <a:path w="12714" h="80038">
                    <a:moveTo>
                      <a:pt x="397" y="168"/>
                    </a:moveTo>
                    <a:lnTo>
                      <a:pt x="397" y="80206"/>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77" name="Freeform 4576">
                <a:extLst>
                  <a:ext uri="{FF2B5EF4-FFF2-40B4-BE49-F238E27FC236}">
                    <a16:creationId xmlns:a16="http://schemas.microsoft.com/office/drawing/2014/main" id="{B271576C-9BB5-DF37-04FC-10236190F98C}"/>
                  </a:ext>
                </a:extLst>
              </p:cNvPr>
              <p:cNvSpPr/>
              <p:nvPr/>
            </p:nvSpPr>
            <p:spPr>
              <a:xfrm>
                <a:off x="6554639" y="2693021"/>
                <a:ext cx="80100" cy="12704"/>
              </a:xfrm>
              <a:custGeom>
                <a:avLst/>
                <a:gdLst>
                  <a:gd name="connsiteX0" fmla="*/ 80497 w 80100"/>
                  <a:gd name="connsiteY0" fmla="*/ 167 h 12704"/>
                  <a:gd name="connsiteX1" fmla="*/ 397 w 80100"/>
                  <a:gd name="connsiteY1" fmla="*/ 167 h 12704"/>
                </a:gdLst>
                <a:ahLst/>
                <a:cxnLst>
                  <a:cxn ang="0">
                    <a:pos x="connsiteX0" y="connsiteY0"/>
                  </a:cxn>
                  <a:cxn ang="0">
                    <a:pos x="connsiteX1" y="connsiteY1"/>
                  </a:cxn>
                </a:cxnLst>
                <a:rect l="l" t="t" r="r" b="b"/>
                <a:pathLst>
                  <a:path w="80100" h="12704">
                    <a:moveTo>
                      <a:pt x="80497" y="167"/>
                    </a:moveTo>
                    <a:lnTo>
                      <a:pt x="397" y="167"/>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78" name="Graphic 4011">
              <a:extLst>
                <a:ext uri="{FF2B5EF4-FFF2-40B4-BE49-F238E27FC236}">
                  <a16:creationId xmlns:a16="http://schemas.microsoft.com/office/drawing/2014/main" id="{DF5072A4-70B6-7496-98F7-93C0A0192CB3}"/>
                </a:ext>
              </a:extLst>
            </p:cNvPr>
            <p:cNvGrpSpPr/>
            <p:nvPr/>
          </p:nvGrpSpPr>
          <p:grpSpPr>
            <a:xfrm>
              <a:off x="6702126" y="2686669"/>
              <a:ext cx="80100" cy="80038"/>
              <a:chOff x="6702126" y="2686669"/>
              <a:chExt cx="80100" cy="80038"/>
            </a:xfrm>
          </p:grpSpPr>
          <p:sp>
            <p:nvSpPr>
              <p:cNvPr id="4579" name="Freeform 4578">
                <a:extLst>
                  <a:ext uri="{FF2B5EF4-FFF2-40B4-BE49-F238E27FC236}">
                    <a16:creationId xmlns:a16="http://schemas.microsoft.com/office/drawing/2014/main" id="{DDE1F92F-01C4-8D82-F673-65AA64F72DFD}"/>
                  </a:ext>
                </a:extLst>
              </p:cNvPr>
              <p:cNvSpPr/>
              <p:nvPr/>
            </p:nvSpPr>
            <p:spPr>
              <a:xfrm>
                <a:off x="6741541" y="2686669"/>
                <a:ext cx="12714" cy="80038"/>
              </a:xfrm>
              <a:custGeom>
                <a:avLst/>
                <a:gdLst>
                  <a:gd name="connsiteX0" fmla="*/ 408 w 12714"/>
                  <a:gd name="connsiteY0" fmla="*/ 170 h 80038"/>
                  <a:gd name="connsiteX1" fmla="*/ 408 w 12714"/>
                  <a:gd name="connsiteY1" fmla="*/ 80209 h 80038"/>
                </a:gdLst>
                <a:ahLst/>
                <a:cxnLst>
                  <a:cxn ang="0">
                    <a:pos x="connsiteX0" y="connsiteY0"/>
                  </a:cxn>
                  <a:cxn ang="0">
                    <a:pos x="connsiteX1" y="connsiteY1"/>
                  </a:cxn>
                </a:cxnLst>
                <a:rect l="l" t="t" r="r" b="b"/>
                <a:pathLst>
                  <a:path w="12714" h="80038">
                    <a:moveTo>
                      <a:pt x="408" y="170"/>
                    </a:moveTo>
                    <a:lnTo>
                      <a:pt x="408" y="80209"/>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80" name="Freeform 4579">
                <a:extLst>
                  <a:ext uri="{FF2B5EF4-FFF2-40B4-BE49-F238E27FC236}">
                    <a16:creationId xmlns:a16="http://schemas.microsoft.com/office/drawing/2014/main" id="{B40F207D-490C-174F-CB2F-1B29866DA918}"/>
                  </a:ext>
                </a:extLst>
              </p:cNvPr>
              <p:cNvSpPr/>
              <p:nvPr/>
            </p:nvSpPr>
            <p:spPr>
              <a:xfrm>
                <a:off x="6702126" y="2726053"/>
                <a:ext cx="80100" cy="12704"/>
              </a:xfrm>
              <a:custGeom>
                <a:avLst/>
                <a:gdLst>
                  <a:gd name="connsiteX0" fmla="*/ 80509 w 80100"/>
                  <a:gd name="connsiteY0" fmla="*/ 170 h 12704"/>
                  <a:gd name="connsiteX1" fmla="*/ 408 w 80100"/>
                  <a:gd name="connsiteY1" fmla="*/ 170 h 12704"/>
                </a:gdLst>
                <a:ahLst/>
                <a:cxnLst>
                  <a:cxn ang="0">
                    <a:pos x="connsiteX0" y="connsiteY0"/>
                  </a:cxn>
                  <a:cxn ang="0">
                    <a:pos x="connsiteX1" y="connsiteY1"/>
                  </a:cxn>
                </a:cxnLst>
                <a:rect l="l" t="t" r="r" b="b"/>
                <a:pathLst>
                  <a:path w="80100" h="12704">
                    <a:moveTo>
                      <a:pt x="80509" y="170"/>
                    </a:moveTo>
                    <a:lnTo>
                      <a:pt x="408" y="17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81" name="Graphic 4011">
              <a:extLst>
                <a:ext uri="{FF2B5EF4-FFF2-40B4-BE49-F238E27FC236}">
                  <a16:creationId xmlns:a16="http://schemas.microsoft.com/office/drawing/2014/main" id="{EFAB1F91-0A9A-8CF8-6FD2-B6CB8D2A937F}"/>
                </a:ext>
              </a:extLst>
            </p:cNvPr>
            <p:cNvGrpSpPr/>
            <p:nvPr/>
          </p:nvGrpSpPr>
          <p:grpSpPr>
            <a:xfrm>
              <a:off x="6764426" y="2686669"/>
              <a:ext cx="80100" cy="80038"/>
              <a:chOff x="6764426" y="2686669"/>
              <a:chExt cx="80100" cy="80038"/>
            </a:xfrm>
          </p:grpSpPr>
          <p:sp>
            <p:nvSpPr>
              <p:cNvPr id="4582" name="Freeform 4581">
                <a:extLst>
                  <a:ext uri="{FF2B5EF4-FFF2-40B4-BE49-F238E27FC236}">
                    <a16:creationId xmlns:a16="http://schemas.microsoft.com/office/drawing/2014/main" id="{CC7C92F5-BAB1-3144-CE2B-66C35AF5754F}"/>
                  </a:ext>
                </a:extLst>
              </p:cNvPr>
              <p:cNvSpPr/>
              <p:nvPr/>
            </p:nvSpPr>
            <p:spPr>
              <a:xfrm>
                <a:off x="6803841" y="2686669"/>
                <a:ext cx="12714" cy="80038"/>
              </a:xfrm>
              <a:custGeom>
                <a:avLst/>
                <a:gdLst>
                  <a:gd name="connsiteX0" fmla="*/ 413 w 12714"/>
                  <a:gd name="connsiteY0" fmla="*/ 170 h 80038"/>
                  <a:gd name="connsiteX1" fmla="*/ 413 w 12714"/>
                  <a:gd name="connsiteY1" fmla="*/ 80209 h 80038"/>
                </a:gdLst>
                <a:ahLst/>
                <a:cxnLst>
                  <a:cxn ang="0">
                    <a:pos x="connsiteX0" y="connsiteY0"/>
                  </a:cxn>
                  <a:cxn ang="0">
                    <a:pos x="connsiteX1" y="connsiteY1"/>
                  </a:cxn>
                </a:cxnLst>
                <a:rect l="l" t="t" r="r" b="b"/>
                <a:pathLst>
                  <a:path w="12714" h="80038">
                    <a:moveTo>
                      <a:pt x="413" y="170"/>
                    </a:moveTo>
                    <a:lnTo>
                      <a:pt x="413" y="80209"/>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83" name="Freeform 4582">
                <a:extLst>
                  <a:ext uri="{FF2B5EF4-FFF2-40B4-BE49-F238E27FC236}">
                    <a16:creationId xmlns:a16="http://schemas.microsoft.com/office/drawing/2014/main" id="{A5DAEEBA-8B4F-ED5E-C390-5706A655FE05}"/>
                  </a:ext>
                </a:extLst>
              </p:cNvPr>
              <p:cNvSpPr/>
              <p:nvPr/>
            </p:nvSpPr>
            <p:spPr>
              <a:xfrm>
                <a:off x="6764426" y="2726053"/>
                <a:ext cx="80100" cy="12704"/>
              </a:xfrm>
              <a:custGeom>
                <a:avLst/>
                <a:gdLst>
                  <a:gd name="connsiteX0" fmla="*/ 80514 w 80100"/>
                  <a:gd name="connsiteY0" fmla="*/ 170 h 12704"/>
                  <a:gd name="connsiteX1" fmla="*/ 413 w 80100"/>
                  <a:gd name="connsiteY1" fmla="*/ 170 h 12704"/>
                </a:gdLst>
                <a:ahLst/>
                <a:cxnLst>
                  <a:cxn ang="0">
                    <a:pos x="connsiteX0" y="connsiteY0"/>
                  </a:cxn>
                  <a:cxn ang="0">
                    <a:pos x="connsiteX1" y="connsiteY1"/>
                  </a:cxn>
                </a:cxnLst>
                <a:rect l="l" t="t" r="r" b="b"/>
                <a:pathLst>
                  <a:path w="80100" h="12704">
                    <a:moveTo>
                      <a:pt x="80514" y="170"/>
                    </a:moveTo>
                    <a:lnTo>
                      <a:pt x="413" y="17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84" name="Graphic 4011">
              <a:extLst>
                <a:ext uri="{FF2B5EF4-FFF2-40B4-BE49-F238E27FC236}">
                  <a16:creationId xmlns:a16="http://schemas.microsoft.com/office/drawing/2014/main" id="{E16B7C9A-E247-0BA8-1641-3220EC709114}"/>
                </a:ext>
              </a:extLst>
            </p:cNvPr>
            <p:cNvGrpSpPr/>
            <p:nvPr/>
          </p:nvGrpSpPr>
          <p:grpSpPr>
            <a:xfrm>
              <a:off x="6877584" y="2726053"/>
              <a:ext cx="80100" cy="80038"/>
              <a:chOff x="6877584" y="2726053"/>
              <a:chExt cx="80100" cy="80038"/>
            </a:xfrm>
          </p:grpSpPr>
          <p:sp>
            <p:nvSpPr>
              <p:cNvPr id="4585" name="Freeform 4584">
                <a:extLst>
                  <a:ext uri="{FF2B5EF4-FFF2-40B4-BE49-F238E27FC236}">
                    <a16:creationId xmlns:a16="http://schemas.microsoft.com/office/drawing/2014/main" id="{DF0D140E-D92C-C78E-7B52-261AEE1FB853}"/>
                  </a:ext>
                </a:extLst>
              </p:cNvPr>
              <p:cNvSpPr/>
              <p:nvPr/>
            </p:nvSpPr>
            <p:spPr>
              <a:xfrm>
                <a:off x="6916999" y="2726053"/>
                <a:ext cx="12714" cy="80038"/>
              </a:xfrm>
              <a:custGeom>
                <a:avLst/>
                <a:gdLst>
                  <a:gd name="connsiteX0" fmla="*/ 422 w 12714"/>
                  <a:gd name="connsiteY0" fmla="*/ 173 h 80038"/>
                  <a:gd name="connsiteX1" fmla="*/ 422 w 12714"/>
                  <a:gd name="connsiteY1" fmla="*/ 80212 h 80038"/>
                </a:gdLst>
                <a:ahLst/>
                <a:cxnLst>
                  <a:cxn ang="0">
                    <a:pos x="connsiteX0" y="connsiteY0"/>
                  </a:cxn>
                  <a:cxn ang="0">
                    <a:pos x="connsiteX1" y="connsiteY1"/>
                  </a:cxn>
                </a:cxnLst>
                <a:rect l="l" t="t" r="r" b="b"/>
                <a:pathLst>
                  <a:path w="12714" h="80038">
                    <a:moveTo>
                      <a:pt x="422" y="173"/>
                    </a:moveTo>
                    <a:lnTo>
                      <a:pt x="422" y="80212"/>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86" name="Freeform 4585">
                <a:extLst>
                  <a:ext uri="{FF2B5EF4-FFF2-40B4-BE49-F238E27FC236}">
                    <a16:creationId xmlns:a16="http://schemas.microsoft.com/office/drawing/2014/main" id="{24C27C29-63AA-B345-80C3-4A4F75787CED}"/>
                  </a:ext>
                </a:extLst>
              </p:cNvPr>
              <p:cNvSpPr/>
              <p:nvPr/>
            </p:nvSpPr>
            <p:spPr>
              <a:xfrm>
                <a:off x="6877584" y="2765438"/>
                <a:ext cx="80100" cy="12704"/>
              </a:xfrm>
              <a:custGeom>
                <a:avLst/>
                <a:gdLst>
                  <a:gd name="connsiteX0" fmla="*/ 80523 w 80100"/>
                  <a:gd name="connsiteY0" fmla="*/ 173 h 12704"/>
                  <a:gd name="connsiteX1" fmla="*/ 422 w 80100"/>
                  <a:gd name="connsiteY1" fmla="*/ 173 h 12704"/>
                </a:gdLst>
                <a:ahLst/>
                <a:cxnLst>
                  <a:cxn ang="0">
                    <a:pos x="connsiteX0" y="connsiteY0"/>
                  </a:cxn>
                  <a:cxn ang="0">
                    <a:pos x="connsiteX1" y="connsiteY1"/>
                  </a:cxn>
                </a:cxnLst>
                <a:rect l="l" t="t" r="r" b="b"/>
                <a:pathLst>
                  <a:path w="80100" h="12704">
                    <a:moveTo>
                      <a:pt x="80523" y="173"/>
                    </a:moveTo>
                    <a:lnTo>
                      <a:pt x="422" y="173"/>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87" name="Graphic 4011">
              <a:extLst>
                <a:ext uri="{FF2B5EF4-FFF2-40B4-BE49-F238E27FC236}">
                  <a16:creationId xmlns:a16="http://schemas.microsoft.com/office/drawing/2014/main" id="{7E0F4E33-FF92-4CB1-77C3-DDDC12275008}"/>
                </a:ext>
              </a:extLst>
            </p:cNvPr>
            <p:cNvGrpSpPr/>
            <p:nvPr/>
          </p:nvGrpSpPr>
          <p:grpSpPr>
            <a:xfrm>
              <a:off x="6896656" y="2726053"/>
              <a:ext cx="80100" cy="80038"/>
              <a:chOff x="6896656" y="2726053"/>
              <a:chExt cx="80100" cy="80038"/>
            </a:xfrm>
          </p:grpSpPr>
          <p:sp>
            <p:nvSpPr>
              <p:cNvPr id="4588" name="Freeform 4587">
                <a:extLst>
                  <a:ext uri="{FF2B5EF4-FFF2-40B4-BE49-F238E27FC236}">
                    <a16:creationId xmlns:a16="http://schemas.microsoft.com/office/drawing/2014/main" id="{6E272EC8-92D0-8321-CBDF-B5589E7BDBC7}"/>
                  </a:ext>
                </a:extLst>
              </p:cNvPr>
              <p:cNvSpPr/>
              <p:nvPr/>
            </p:nvSpPr>
            <p:spPr>
              <a:xfrm>
                <a:off x="6936071" y="2726053"/>
                <a:ext cx="12714" cy="80038"/>
              </a:xfrm>
              <a:custGeom>
                <a:avLst/>
                <a:gdLst>
                  <a:gd name="connsiteX0" fmla="*/ 423 w 12714"/>
                  <a:gd name="connsiteY0" fmla="*/ 173 h 80038"/>
                  <a:gd name="connsiteX1" fmla="*/ 423 w 12714"/>
                  <a:gd name="connsiteY1" fmla="*/ 80212 h 80038"/>
                </a:gdLst>
                <a:ahLst/>
                <a:cxnLst>
                  <a:cxn ang="0">
                    <a:pos x="connsiteX0" y="connsiteY0"/>
                  </a:cxn>
                  <a:cxn ang="0">
                    <a:pos x="connsiteX1" y="connsiteY1"/>
                  </a:cxn>
                </a:cxnLst>
                <a:rect l="l" t="t" r="r" b="b"/>
                <a:pathLst>
                  <a:path w="12714" h="80038">
                    <a:moveTo>
                      <a:pt x="423" y="173"/>
                    </a:moveTo>
                    <a:lnTo>
                      <a:pt x="423" y="80212"/>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89" name="Freeform 4588">
                <a:extLst>
                  <a:ext uri="{FF2B5EF4-FFF2-40B4-BE49-F238E27FC236}">
                    <a16:creationId xmlns:a16="http://schemas.microsoft.com/office/drawing/2014/main" id="{F93664C4-59A2-04AB-E54C-28B0E6473AA3}"/>
                  </a:ext>
                </a:extLst>
              </p:cNvPr>
              <p:cNvSpPr/>
              <p:nvPr/>
            </p:nvSpPr>
            <p:spPr>
              <a:xfrm>
                <a:off x="6896656" y="2765438"/>
                <a:ext cx="80100" cy="12704"/>
              </a:xfrm>
              <a:custGeom>
                <a:avLst/>
                <a:gdLst>
                  <a:gd name="connsiteX0" fmla="*/ 80524 w 80100"/>
                  <a:gd name="connsiteY0" fmla="*/ 173 h 12704"/>
                  <a:gd name="connsiteX1" fmla="*/ 424 w 80100"/>
                  <a:gd name="connsiteY1" fmla="*/ 173 h 12704"/>
                </a:gdLst>
                <a:ahLst/>
                <a:cxnLst>
                  <a:cxn ang="0">
                    <a:pos x="connsiteX0" y="connsiteY0"/>
                  </a:cxn>
                  <a:cxn ang="0">
                    <a:pos x="connsiteX1" y="connsiteY1"/>
                  </a:cxn>
                </a:cxnLst>
                <a:rect l="l" t="t" r="r" b="b"/>
                <a:pathLst>
                  <a:path w="80100" h="12704">
                    <a:moveTo>
                      <a:pt x="80524" y="173"/>
                    </a:moveTo>
                    <a:lnTo>
                      <a:pt x="424" y="173"/>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90" name="Graphic 4011">
              <a:extLst>
                <a:ext uri="{FF2B5EF4-FFF2-40B4-BE49-F238E27FC236}">
                  <a16:creationId xmlns:a16="http://schemas.microsoft.com/office/drawing/2014/main" id="{AC03FEC9-5CA0-B9C7-2418-E071BDD34761}"/>
                </a:ext>
              </a:extLst>
            </p:cNvPr>
            <p:cNvGrpSpPr/>
            <p:nvPr/>
          </p:nvGrpSpPr>
          <p:grpSpPr>
            <a:xfrm>
              <a:off x="6947514" y="2726053"/>
              <a:ext cx="80100" cy="80038"/>
              <a:chOff x="6947514" y="2726053"/>
              <a:chExt cx="80100" cy="80038"/>
            </a:xfrm>
          </p:grpSpPr>
          <p:sp>
            <p:nvSpPr>
              <p:cNvPr id="4591" name="Freeform 4590">
                <a:extLst>
                  <a:ext uri="{FF2B5EF4-FFF2-40B4-BE49-F238E27FC236}">
                    <a16:creationId xmlns:a16="http://schemas.microsoft.com/office/drawing/2014/main" id="{9B6C9DED-3C46-8C7C-C3FA-4858F4A256D2}"/>
                  </a:ext>
                </a:extLst>
              </p:cNvPr>
              <p:cNvSpPr/>
              <p:nvPr/>
            </p:nvSpPr>
            <p:spPr>
              <a:xfrm>
                <a:off x="6986928" y="2726053"/>
                <a:ext cx="12714" cy="80038"/>
              </a:xfrm>
              <a:custGeom>
                <a:avLst/>
                <a:gdLst>
                  <a:gd name="connsiteX0" fmla="*/ 427 w 12714"/>
                  <a:gd name="connsiteY0" fmla="*/ 173 h 80038"/>
                  <a:gd name="connsiteX1" fmla="*/ 427 w 12714"/>
                  <a:gd name="connsiteY1" fmla="*/ 80212 h 80038"/>
                </a:gdLst>
                <a:ahLst/>
                <a:cxnLst>
                  <a:cxn ang="0">
                    <a:pos x="connsiteX0" y="connsiteY0"/>
                  </a:cxn>
                  <a:cxn ang="0">
                    <a:pos x="connsiteX1" y="connsiteY1"/>
                  </a:cxn>
                </a:cxnLst>
                <a:rect l="l" t="t" r="r" b="b"/>
                <a:pathLst>
                  <a:path w="12714" h="80038">
                    <a:moveTo>
                      <a:pt x="427" y="173"/>
                    </a:moveTo>
                    <a:lnTo>
                      <a:pt x="427" y="80212"/>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92" name="Freeform 4591">
                <a:extLst>
                  <a:ext uri="{FF2B5EF4-FFF2-40B4-BE49-F238E27FC236}">
                    <a16:creationId xmlns:a16="http://schemas.microsoft.com/office/drawing/2014/main" id="{AC462AF8-4F11-2DE1-DEE8-2476131A452A}"/>
                  </a:ext>
                </a:extLst>
              </p:cNvPr>
              <p:cNvSpPr/>
              <p:nvPr/>
            </p:nvSpPr>
            <p:spPr>
              <a:xfrm>
                <a:off x="6947514" y="2765438"/>
                <a:ext cx="80100" cy="12704"/>
              </a:xfrm>
              <a:custGeom>
                <a:avLst/>
                <a:gdLst>
                  <a:gd name="connsiteX0" fmla="*/ 80528 w 80100"/>
                  <a:gd name="connsiteY0" fmla="*/ 173 h 12704"/>
                  <a:gd name="connsiteX1" fmla="*/ 428 w 80100"/>
                  <a:gd name="connsiteY1" fmla="*/ 173 h 12704"/>
                </a:gdLst>
                <a:ahLst/>
                <a:cxnLst>
                  <a:cxn ang="0">
                    <a:pos x="connsiteX0" y="connsiteY0"/>
                  </a:cxn>
                  <a:cxn ang="0">
                    <a:pos x="connsiteX1" y="connsiteY1"/>
                  </a:cxn>
                </a:cxnLst>
                <a:rect l="l" t="t" r="r" b="b"/>
                <a:pathLst>
                  <a:path w="80100" h="12704">
                    <a:moveTo>
                      <a:pt x="80528" y="173"/>
                    </a:moveTo>
                    <a:lnTo>
                      <a:pt x="428" y="173"/>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93" name="Graphic 4011">
              <a:extLst>
                <a:ext uri="{FF2B5EF4-FFF2-40B4-BE49-F238E27FC236}">
                  <a16:creationId xmlns:a16="http://schemas.microsoft.com/office/drawing/2014/main" id="{128CBD7E-4F50-241F-82F9-2D77783B7FD1}"/>
                </a:ext>
              </a:extLst>
            </p:cNvPr>
            <p:cNvGrpSpPr/>
            <p:nvPr/>
          </p:nvGrpSpPr>
          <p:grpSpPr>
            <a:xfrm>
              <a:off x="7058129" y="2726053"/>
              <a:ext cx="80100" cy="80038"/>
              <a:chOff x="7058129" y="2726053"/>
              <a:chExt cx="80100" cy="80038"/>
            </a:xfrm>
          </p:grpSpPr>
          <p:sp>
            <p:nvSpPr>
              <p:cNvPr id="4594" name="Freeform 4593">
                <a:extLst>
                  <a:ext uri="{FF2B5EF4-FFF2-40B4-BE49-F238E27FC236}">
                    <a16:creationId xmlns:a16="http://schemas.microsoft.com/office/drawing/2014/main" id="{F4CE9F4C-55B7-CDB1-7AC2-F21E81B288F7}"/>
                  </a:ext>
                </a:extLst>
              </p:cNvPr>
              <p:cNvSpPr/>
              <p:nvPr/>
            </p:nvSpPr>
            <p:spPr>
              <a:xfrm>
                <a:off x="7097543" y="2726053"/>
                <a:ext cx="12714" cy="80038"/>
              </a:xfrm>
              <a:custGeom>
                <a:avLst/>
                <a:gdLst>
                  <a:gd name="connsiteX0" fmla="*/ 436 w 12714"/>
                  <a:gd name="connsiteY0" fmla="*/ 173 h 80038"/>
                  <a:gd name="connsiteX1" fmla="*/ 436 w 12714"/>
                  <a:gd name="connsiteY1" fmla="*/ 80212 h 80038"/>
                </a:gdLst>
                <a:ahLst/>
                <a:cxnLst>
                  <a:cxn ang="0">
                    <a:pos x="connsiteX0" y="connsiteY0"/>
                  </a:cxn>
                  <a:cxn ang="0">
                    <a:pos x="connsiteX1" y="connsiteY1"/>
                  </a:cxn>
                </a:cxnLst>
                <a:rect l="l" t="t" r="r" b="b"/>
                <a:pathLst>
                  <a:path w="12714" h="80038">
                    <a:moveTo>
                      <a:pt x="436" y="173"/>
                    </a:moveTo>
                    <a:lnTo>
                      <a:pt x="436" y="80212"/>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95" name="Freeform 4594">
                <a:extLst>
                  <a:ext uri="{FF2B5EF4-FFF2-40B4-BE49-F238E27FC236}">
                    <a16:creationId xmlns:a16="http://schemas.microsoft.com/office/drawing/2014/main" id="{BC596CB6-2FBD-3746-0169-E432ACF51DE8}"/>
                  </a:ext>
                </a:extLst>
              </p:cNvPr>
              <p:cNvSpPr/>
              <p:nvPr/>
            </p:nvSpPr>
            <p:spPr>
              <a:xfrm>
                <a:off x="7058129" y="2765438"/>
                <a:ext cx="80100" cy="12704"/>
              </a:xfrm>
              <a:custGeom>
                <a:avLst/>
                <a:gdLst>
                  <a:gd name="connsiteX0" fmla="*/ 80537 w 80100"/>
                  <a:gd name="connsiteY0" fmla="*/ 173 h 12704"/>
                  <a:gd name="connsiteX1" fmla="*/ 436 w 80100"/>
                  <a:gd name="connsiteY1" fmla="*/ 173 h 12704"/>
                </a:gdLst>
                <a:ahLst/>
                <a:cxnLst>
                  <a:cxn ang="0">
                    <a:pos x="connsiteX0" y="connsiteY0"/>
                  </a:cxn>
                  <a:cxn ang="0">
                    <a:pos x="connsiteX1" y="connsiteY1"/>
                  </a:cxn>
                </a:cxnLst>
                <a:rect l="l" t="t" r="r" b="b"/>
                <a:pathLst>
                  <a:path w="80100" h="12704">
                    <a:moveTo>
                      <a:pt x="80537" y="173"/>
                    </a:moveTo>
                    <a:lnTo>
                      <a:pt x="436" y="173"/>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96" name="Graphic 4011">
              <a:extLst>
                <a:ext uri="{FF2B5EF4-FFF2-40B4-BE49-F238E27FC236}">
                  <a16:creationId xmlns:a16="http://schemas.microsoft.com/office/drawing/2014/main" id="{4CE2ADA3-8E91-5CEE-CF96-17A7CCA96EA9}"/>
                </a:ext>
              </a:extLst>
            </p:cNvPr>
            <p:cNvGrpSpPr/>
            <p:nvPr/>
          </p:nvGrpSpPr>
          <p:grpSpPr>
            <a:xfrm>
              <a:off x="7424303" y="2726053"/>
              <a:ext cx="80100" cy="80038"/>
              <a:chOff x="7424303" y="2726053"/>
              <a:chExt cx="80100" cy="80038"/>
            </a:xfrm>
          </p:grpSpPr>
          <p:sp>
            <p:nvSpPr>
              <p:cNvPr id="4597" name="Freeform 4596">
                <a:extLst>
                  <a:ext uri="{FF2B5EF4-FFF2-40B4-BE49-F238E27FC236}">
                    <a16:creationId xmlns:a16="http://schemas.microsoft.com/office/drawing/2014/main" id="{67B55283-7A49-1927-ED7F-70C1E5623304}"/>
                  </a:ext>
                </a:extLst>
              </p:cNvPr>
              <p:cNvSpPr/>
              <p:nvPr/>
            </p:nvSpPr>
            <p:spPr>
              <a:xfrm>
                <a:off x="7463717" y="2726053"/>
                <a:ext cx="12714" cy="80038"/>
              </a:xfrm>
              <a:custGeom>
                <a:avLst/>
                <a:gdLst>
                  <a:gd name="connsiteX0" fmla="*/ 465 w 12714"/>
                  <a:gd name="connsiteY0" fmla="*/ 173 h 80038"/>
                  <a:gd name="connsiteX1" fmla="*/ 465 w 12714"/>
                  <a:gd name="connsiteY1" fmla="*/ 80212 h 80038"/>
                </a:gdLst>
                <a:ahLst/>
                <a:cxnLst>
                  <a:cxn ang="0">
                    <a:pos x="connsiteX0" y="connsiteY0"/>
                  </a:cxn>
                  <a:cxn ang="0">
                    <a:pos x="connsiteX1" y="connsiteY1"/>
                  </a:cxn>
                </a:cxnLst>
                <a:rect l="l" t="t" r="r" b="b"/>
                <a:pathLst>
                  <a:path w="12714" h="80038">
                    <a:moveTo>
                      <a:pt x="465" y="173"/>
                    </a:moveTo>
                    <a:lnTo>
                      <a:pt x="465" y="80212"/>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598" name="Freeform 4597">
                <a:extLst>
                  <a:ext uri="{FF2B5EF4-FFF2-40B4-BE49-F238E27FC236}">
                    <a16:creationId xmlns:a16="http://schemas.microsoft.com/office/drawing/2014/main" id="{CD2DA20F-0DB2-B138-6031-E8A8ED56BDC2}"/>
                  </a:ext>
                </a:extLst>
              </p:cNvPr>
              <p:cNvSpPr/>
              <p:nvPr/>
            </p:nvSpPr>
            <p:spPr>
              <a:xfrm>
                <a:off x="7424303" y="2765438"/>
                <a:ext cx="80100" cy="12704"/>
              </a:xfrm>
              <a:custGeom>
                <a:avLst/>
                <a:gdLst>
                  <a:gd name="connsiteX0" fmla="*/ 80566 w 80100"/>
                  <a:gd name="connsiteY0" fmla="*/ 173 h 12704"/>
                  <a:gd name="connsiteX1" fmla="*/ 465 w 80100"/>
                  <a:gd name="connsiteY1" fmla="*/ 173 h 12704"/>
                </a:gdLst>
                <a:ahLst/>
                <a:cxnLst>
                  <a:cxn ang="0">
                    <a:pos x="connsiteX0" y="connsiteY0"/>
                  </a:cxn>
                  <a:cxn ang="0">
                    <a:pos x="connsiteX1" y="connsiteY1"/>
                  </a:cxn>
                </a:cxnLst>
                <a:rect l="l" t="t" r="r" b="b"/>
                <a:pathLst>
                  <a:path w="80100" h="12704">
                    <a:moveTo>
                      <a:pt x="80566" y="173"/>
                    </a:moveTo>
                    <a:lnTo>
                      <a:pt x="465" y="173"/>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599" name="Graphic 4011">
              <a:extLst>
                <a:ext uri="{FF2B5EF4-FFF2-40B4-BE49-F238E27FC236}">
                  <a16:creationId xmlns:a16="http://schemas.microsoft.com/office/drawing/2014/main" id="{9AD7F5B4-D572-7361-F8E6-7F5E2DEEDE7D}"/>
                </a:ext>
              </a:extLst>
            </p:cNvPr>
            <p:cNvGrpSpPr/>
            <p:nvPr/>
          </p:nvGrpSpPr>
          <p:grpSpPr>
            <a:xfrm>
              <a:off x="7490418" y="2726053"/>
              <a:ext cx="80100" cy="80038"/>
              <a:chOff x="7490418" y="2726053"/>
              <a:chExt cx="80100" cy="80038"/>
            </a:xfrm>
          </p:grpSpPr>
          <p:sp>
            <p:nvSpPr>
              <p:cNvPr id="4600" name="Freeform 4599">
                <a:extLst>
                  <a:ext uri="{FF2B5EF4-FFF2-40B4-BE49-F238E27FC236}">
                    <a16:creationId xmlns:a16="http://schemas.microsoft.com/office/drawing/2014/main" id="{F2940C21-4C0D-42F8-F5D6-1A7A91FCE312}"/>
                  </a:ext>
                </a:extLst>
              </p:cNvPr>
              <p:cNvSpPr/>
              <p:nvPr/>
            </p:nvSpPr>
            <p:spPr>
              <a:xfrm>
                <a:off x="7529832" y="2726053"/>
                <a:ext cx="12714" cy="80038"/>
              </a:xfrm>
              <a:custGeom>
                <a:avLst/>
                <a:gdLst>
                  <a:gd name="connsiteX0" fmla="*/ 470 w 12714"/>
                  <a:gd name="connsiteY0" fmla="*/ 173 h 80038"/>
                  <a:gd name="connsiteX1" fmla="*/ 470 w 12714"/>
                  <a:gd name="connsiteY1" fmla="*/ 80212 h 80038"/>
                </a:gdLst>
                <a:ahLst/>
                <a:cxnLst>
                  <a:cxn ang="0">
                    <a:pos x="connsiteX0" y="connsiteY0"/>
                  </a:cxn>
                  <a:cxn ang="0">
                    <a:pos x="connsiteX1" y="connsiteY1"/>
                  </a:cxn>
                </a:cxnLst>
                <a:rect l="l" t="t" r="r" b="b"/>
                <a:pathLst>
                  <a:path w="12714" h="80038">
                    <a:moveTo>
                      <a:pt x="470" y="173"/>
                    </a:moveTo>
                    <a:lnTo>
                      <a:pt x="470" y="80212"/>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601" name="Freeform 4600">
                <a:extLst>
                  <a:ext uri="{FF2B5EF4-FFF2-40B4-BE49-F238E27FC236}">
                    <a16:creationId xmlns:a16="http://schemas.microsoft.com/office/drawing/2014/main" id="{6BA377BB-4167-8387-66AA-637077812376}"/>
                  </a:ext>
                </a:extLst>
              </p:cNvPr>
              <p:cNvSpPr/>
              <p:nvPr/>
            </p:nvSpPr>
            <p:spPr>
              <a:xfrm>
                <a:off x="7490418" y="2765438"/>
                <a:ext cx="80100" cy="12704"/>
              </a:xfrm>
              <a:custGeom>
                <a:avLst/>
                <a:gdLst>
                  <a:gd name="connsiteX0" fmla="*/ 80571 w 80100"/>
                  <a:gd name="connsiteY0" fmla="*/ 173 h 12704"/>
                  <a:gd name="connsiteX1" fmla="*/ 470 w 80100"/>
                  <a:gd name="connsiteY1" fmla="*/ 173 h 12704"/>
                </a:gdLst>
                <a:ahLst/>
                <a:cxnLst>
                  <a:cxn ang="0">
                    <a:pos x="connsiteX0" y="connsiteY0"/>
                  </a:cxn>
                  <a:cxn ang="0">
                    <a:pos x="connsiteX1" y="connsiteY1"/>
                  </a:cxn>
                </a:cxnLst>
                <a:rect l="l" t="t" r="r" b="b"/>
                <a:pathLst>
                  <a:path w="80100" h="12704">
                    <a:moveTo>
                      <a:pt x="80571" y="173"/>
                    </a:moveTo>
                    <a:lnTo>
                      <a:pt x="470" y="173"/>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602" name="Graphic 4011">
              <a:extLst>
                <a:ext uri="{FF2B5EF4-FFF2-40B4-BE49-F238E27FC236}">
                  <a16:creationId xmlns:a16="http://schemas.microsoft.com/office/drawing/2014/main" id="{9B3D4B1E-1166-835D-391E-05E1EDB6310C}"/>
                </a:ext>
              </a:extLst>
            </p:cNvPr>
            <p:cNvGrpSpPr/>
            <p:nvPr/>
          </p:nvGrpSpPr>
          <p:grpSpPr>
            <a:xfrm>
              <a:off x="7637904" y="2726053"/>
              <a:ext cx="80100" cy="80038"/>
              <a:chOff x="7637904" y="2726053"/>
              <a:chExt cx="80100" cy="80038"/>
            </a:xfrm>
          </p:grpSpPr>
          <p:sp>
            <p:nvSpPr>
              <p:cNvPr id="4603" name="Freeform 4602">
                <a:extLst>
                  <a:ext uri="{FF2B5EF4-FFF2-40B4-BE49-F238E27FC236}">
                    <a16:creationId xmlns:a16="http://schemas.microsoft.com/office/drawing/2014/main" id="{0BC915A0-68DC-635A-2CEA-35016A730D8E}"/>
                  </a:ext>
                </a:extLst>
              </p:cNvPr>
              <p:cNvSpPr/>
              <p:nvPr/>
            </p:nvSpPr>
            <p:spPr>
              <a:xfrm>
                <a:off x="7677319" y="2726053"/>
                <a:ext cx="12714" cy="80038"/>
              </a:xfrm>
              <a:custGeom>
                <a:avLst/>
                <a:gdLst>
                  <a:gd name="connsiteX0" fmla="*/ 482 w 12714"/>
                  <a:gd name="connsiteY0" fmla="*/ 173 h 80038"/>
                  <a:gd name="connsiteX1" fmla="*/ 482 w 12714"/>
                  <a:gd name="connsiteY1" fmla="*/ 80212 h 80038"/>
                </a:gdLst>
                <a:ahLst/>
                <a:cxnLst>
                  <a:cxn ang="0">
                    <a:pos x="connsiteX0" y="connsiteY0"/>
                  </a:cxn>
                  <a:cxn ang="0">
                    <a:pos x="connsiteX1" y="connsiteY1"/>
                  </a:cxn>
                </a:cxnLst>
                <a:rect l="l" t="t" r="r" b="b"/>
                <a:pathLst>
                  <a:path w="12714" h="80038">
                    <a:moveTo>
                      <a:pt x="482" y="173"/>
                    </a:moveTo>
                    <a:lnTo>
                      <a:pt x="482" y="80212"/>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604" name="Freeform 4603">
                <a:extLst>
                  <a:ext uri="{FF2B5EF4-FFF2-40B4-BE49-F238E27FC236}">
                    <a16:creationId xmlns:a16="http://schemas.microsoft.com/office/drawing/2014/main" id="{6E04719F-6C08-3685-3AFD-4C95549DF4A3}"/>
                  </a:ext>
                </a:extLst>
              </p:cNvPr>
              <p:cNvSpPr/>
              <p:nvPr/>
            </p:nvSpPr>
            <p:spPr>
              <a:xfrm>
                <a:off x="7637904" y="2765438"/>
                <a:ext cx="80100" cy="12704"/>
              </a:xfrm>
              <a:custGeom>
                <a:avLst/>
                <a:gdLst>
                  <a:gd name="connsiteX0" fmla="*/ 80582 w 80100"/>
                  <a:gd name="connsiteY0" fmla="*/ 173 h 12704"/>
                  <a:gd name="connsiteX1" fmla="*/ 482 w 80100"/>
                  <a:gd name="connsiteY1" fmla="*/ 173 h 12704"/>
                </a:gdLst>
                <a:ahLst/>
                <a:cxnLst>
                  <a:cxn ang="0">
                    <a:pos x="connsiteX0" y="connsiteY0"/>
                  </a:cxn>
                  <a:cxn ang="0">
                    <a:pos x="connsiteX1" y="connsiteY1"/>
                  </a:cxn>
                </a:cxnLst>
                <a:rect l="l" t="t" r="r" b="b"/>
                <a:pathLst>
                  <a:path w="80100" h="12704">
                    <a:moveTo>
                      <a:pt x="80582" y="173"/>
                    </a:moveTo>
                    <a:lnTo>
                      <a:pt x="482" y="173"/>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605" name="Graphic 4011">
              <a:extLst>
                <a:ext uri="{FF2B5EF4-FFF2-40B4-BE49-F238E27FC236}">
                  <a16:creationId xmlns:a16="http://schemas.microsoft.com/office/drawing/2014/main" id="{4F761486-A1C8-64E5-86FC-EB9FFC843FB5}"/>
                </a:ext>
              </a:extLst>
            </p:cNvPr>
            <p:cNvGrpSpPr/>
            <p:nvPr/>
          </p:nvGrpSpPr>
          <p:grpSpPr>
            <a:xfrm>
              <a:off x="7649347" y="2726053"/>
              <a:ext cx="80100" cy="80038"/>
              <a:chOff x="7649347" y="2726053"/>
              <a:chExt cx="80100" cy="80038"/>
            </a:xfrm>
          </p:grpSpPr>
          <p:sp>
            <p:nvSpPr>
              <p:cNvPr id="4606" name="Freeform 4605">
                <a:extLst>
                  <a:ext uri="{FF2B5EF4-FFF2-40B4-BE49-F238E27FC236}">
                    <a16:creationId xmlns:a16="http://schemas.microsoft.com/office/drawing/2014/main" id="{BA76EC23-61DC-5335-CFD1-C88A9BEB51DB}"/>
                  </a:ext>
                </a:extLst>
              </p:cNvPr>
              <p:cNvSpPr/>
              <p:nvPr/>
            </p:nvSpPr>
            <p:spPr>
              <a:xfrm>
                <a:off x="7688762" y="2726053"/>
                <a:ext cx="12714" cy="80038"/>
              </a:xfrm>
              <a:custGeom>
                <a:avLst/>
                <a:gdLst>
                  <a:gd name="connsiteX0" fmla="*/ 483 w 12714"/>
                  <a:gd name="connsiteY0" fmla="*/ 173 h 80038"/>
                  <a:gd name="connsiteX1" fmla="*/ 483 w 12714"/>
                  <a:gd name="connsiteY1" fmla="*/ 80212 h 80038"/>
                </a:gdLst>
                <a:ahLst/>
                <a:cxnLst>
                  <a:cxn ang="0">
                    <a:pos x="connsiteX0" y="connsiteY0"/>
                  </a:cxn>
                  <a:cxn ang="0">
                    <a:pos x="connsiteX1" y="connsiteY1"/>
                  </a:cxn>
                </a:cxnLst>
                <a:rect l="l" t="t" r="r" b="b"/>
                <a:pathLst>
                  <a:path w="12714" h="80038">
                    <a:moveTo>
                      <a:pt x="483" y="173"/>
                    </a:moveTo>
                    <a:lnTo>
                      <a:pt x="483" y="80212"/>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607" name="Freeform 4606">
                <a:extLst>
                  <a:ext uri="{FF2B5EF4-FFF2-40B4-BE49-F238E27FC236}">
                    <a16:creationId xmlns:a16="http://schemas.microsoft.com/office/drawing/2014/main" id="{95E218EB-08A6-F4DD-948C-C976B29AEC78}"/>
                  </a:ext>
                </a:extLst>
              </p:cNvPr>
              <p:cNvSpPr/>
              <p:nvPr/>
            </p:nvSpPr>
            <p:spPr>
              <a:xfrm>
                <a:off x="7649347" y="2765438"/>
                <a:ext cx="80100" cy="12704"/>
              </a:xfrm>
              <a:custGeom>
                <a:avLst/>
                <a:gdLst>
                  <a:gd name="connsiteX0" fmla="*/ 80583 w 80100"/>
                  <a:gd name="connsiteY0" fmla="*/ 173 h 12704"/>
                  <a:gd name="connsiteX1" fmla="*/ 483 w 80100"/>
                  <a:gd name="connsiteY1" fmla="*/ 173 h 12704"/>
                </a:gdLst>
                <a:ahLst/>
                <a:cxnLst>
                  <a:cxn ang="0">
                    <a:pos x="connsiteX0" y="connsiteY0"/>
                  </a:cxn>
                  <a:cxn ang="0">
                    <a:pos x="connsiteX1" y="connsiteY1"/>
                  </a:cxn>
                </a:cxnLst>
                <a:rect l="l" t="t" r="r" b="b"/>
                <a:pathLst>
                  <a:path w="80100" h="12704">
                    <a:moveTo>
                      <a:pt x="80583" y="173"/>
                    </a:moveTo>
                    <a:lnTo>
                      <a:pt x="483" y="173"/>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nvGrpSpPr>
            <p:cNvPr id="4608" name="Graphic 4011">
              <a:extLst>
                <a:ext uri="{FF2B5EF4-FFF2-40B4-BE49-F238E27FC236}">
                  <a16:creationId xmlns:a16="http://schemas.microsoft.com/office/drawing/2014/main" id="{19777BBB-4684-3D22-5616-3C38B480EE01}"/>
                </a:ext>
              </a:extLst>
            </p:cNvPr>
            <p:cNvGrpSpPr/>
            <p:nvPr/>
          </p:nvGrpSpPr>
          <p:grpSpPr>
            <a:xfrm>
              <a:off x="7852778" y="2726053"/>
              <a:ext cx="80100" cy="80038"/>
              <a:chOff x="7852778" y="2726053"/>
              <a:chExt cx="80100" cy="80038"/>
            </a:xfrm>
          </p:grpSpPr>
          <p:sp>
            <p:nvSpPr>
              <p:cNvPr id="4609" name="Freeform 4608">
                <a:extLst>
                  <a:ext uri="{FF2B5EF4-FFF2-40B4-BE49-F238E27FC236}">
                    <a16:creationId xmlns:a16="http://schemas.microsoft.com/office/drawing/2014/main" id="{D2CEDB4B-BCB3-00C7-27DD-6D746F2152BF}"/>
                  </a:ext>
                </a:extLst>
              </p:cNvPr>
              <p:cNvSpPr/>
              <p:nvPr/>
            </p:nvSpPr>
            <p:spPr>
              <a:xfrm>
                <a:off x="7892192" y="2726053"/>
                <a:ext cx="12714" cy="80038"/>
              </a:xfrm>
              <a:custGeom>
                <a:avLst/>
                <a:gdLst>
                  <a:gd name="connsiteX0" fmla="*/ 499 w 12714"/>
                  <a:gd name="connsiteY0" fmla="*/ 173 h 80038"/>
                  <a:gd name="connsiteX1" fmla="*/ 499 w 12714"/>
                  <a:gd name="connsiteY1" fmla="*/ 80212 h 80038"/>
                </a:gdLst>
                <a:ahLst/>
                <a:cxnLst>
                  <a:cxn ang="0">
                    <a:pos x="connsiteX0" y="connsiteY0"/>
                  </a:cxn>
                  <a:cxn ang="0">
                    <a:pos x="connsiteX1" y="connsiteY1"/>
                  </a:cxn>
                </a:cxnLst>
                <a:rect l="l" t="t" r="r" b="b"/>
                <a:pathLst>
                  <a:path w="12714" h="80038">
                    <a:moveTo>
                      <a:pt x="499" y="173"/>
                    </a:moveTo>
                    <a:lnTo>
                      <a:pt x="499" y="80212"/>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610" name="Freeform 4609">
                <a:extLst>
                  <a:ext uri="{FF2B5EF4-FFF2-40B4-BE49-F238E27FC236}">
                    <a16:creationId xmlns:a16="http://schemas.microsoft.com/office/drawing/2014/main" id="{6C057CBB-1751-61E7-F2B7-2261C34B9A1E}"/>
                  </a:ext>
                </a:extLst>
              </p:cNvPr>
              <p:cNvSpPr/>
              <p:nvPr/>
            </p:nvSpPr>
            <p:spPr>
              <a:xfrm>
                <a:off x="7852778" y="2765438"/>
                <a:ext cx="80100" cy="12704"/>
              </a:xfrm>
              <a:custGeom>
                <a:avLst/>
                <a:gdLst>
                  <a:gd name="connsiteX0" fmla="*/ 80599 w 80100"/>
                  <a:gd name="connsiteY0" fmla="*/ 173 h 12704"/>
                  <a:gd name="connsiteX1" fmla="*/ 499 w 80100"/>
                  <a:gd name="connsiteY1" fmla="*/ 173 h 12704"/>
                </a:gdLst>
                <a:ahLst/>
                <a:cxnLst>
                  <a:cxn ang="0">
                    <a:pos x="connsiteX0" y="connsiteY0"/>
                  </a:cxn>
                  <a:cxn ang="0">
                    <a:pos x="connsiteX1" y="connsiteY1"/>
                  </a:cxn>
                </a:cxnLst>
                <a:rect l="l" t="t" r="r" b="b"/>
                <a:pathLst>
                  <a:path w="80100" h="12704">
                    <a:moveTo>
                      <a:pt x="80599" y="173"/>
                    </a:moveTo>
                    <a:lnTo>
                      <a:pt x="499" y="173"/>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cxnSp>
        <p:nvCxnSpPr>
          <p:cNvPr id="4013" name="Straight Connector 4012">
            <a:extLst>
              <a:ext uri="{FF2B5EF4-FFF2-40B4-BE49-F238E27FC236}">
                <a16:creationId xmlns:a16="http://schemas.microsoft.com/office/drawing/2014/main" id="{BE1A1FAB-6338-F3B2-C23D-E10F52BB5C8D}"/>
              </a:ext>
            </a:extLst>
          </p:cNvPr>
          <p:cNvCxnSpPr>
            <a:cxnSpLocks/>
          </p:cNvCxnSpPr>
          <p:nvPr/>
        </p:nvCxnSpPr>
        <p:spPr>
          <a:xfrm flipV="1">
            <a:off x="6910226" y="877304"/>
            <a:ext cx="0" cy="2618332"/>
          </a:xfrm>
          <a:prstGeom prst="line">
            <a:avLst/>
          </a:prstGeom>
          <a:ln w="19050">
            <a:prstDash val="sysDot"/>
          </a:ln>
          <a:effectLst/>
        </p:spPr>
        <p:style>
          <a:lnRef idx="2">
            <a:schemeClr val="accent1"/>
          </a:lnRef>
          <a:fillRef idx="0">
            <a:schemeClr val="accent1"/>
          </a:fillRef>
          <a:effectRef idx="1">
            <a:schemeClr val="accent1"/>
          </a:effectRef>
          <a:fontRef idx="minor">
            <a:schemeClr val="tx1"/>
          </a:fontRef>
        </p:style>
      </p:cxnSp>
      <p:sp>
        <p:nvSpPr>
          <p:cNvPr id="4611" name="TextBox 4610">
            <a:extLst>
              <a:ext uri="{FF2B5EF4-FFF2-40B4-BE49-F238E27FC236}">
                <a16:creationId xmlns:a16="http://schemas.microsoft.com/office/drawing/2014/main" id="{6381CA42-F531-8591-4F91-8944403B59F5}"/>
              </a:ext>
            </a:extLst>
          </p:cNvPr>
          <p:cNvSpPr txBox="1"/>
          <p:nvPr/>
        </p:nvSpPr>
        <p:spPr>
          <a:xfrm>
            <a:off x="1927944" y="2601407"/>
            <a:ext cx="1723120" cy="215444"/>
          </a:xfrm>
          <a:prstGeom prst="rect">
            <a:avLst/>
          </a:prstGeom>
          <a:noFill/>
        </p:spPr>
        <p:txBody>
          <a:bodyPr wrap="square" rtlCol="0">
            <a:spAutoFit/>
          </a:bodyPr>
          <a:lstStyle/>
          <a:p>
            <a:pPr defTabSz="685800" fontAlgn="auto">
              <a:spcBef>
                <a:spcPts val="0"/>
              </a:spcBef>
              <a:spcAft>
                <a:spcPts val="0"/>
              </a:spcAft>
            </a:pPr>
            <a:r>
              <a:rPr lang="en-US" sz="800">
                <a:solidFill>
                  <a:prstClr val="black"/>
                </a:solidFill>
                <a:latin typeface="Calibri" panose="020F0502020204030204"/>
                <a:ea typeface="+mn-ea"/>
                <a:cs typeface="+mn-cs"/>
              </a:rPr>
              <a:t>w/ del(17p) and/or </a:t>
            </a:r>
            <a:r>
              <a:rPr lang="en-US" sz="800" i="1">
                <a:solidFill>
                  <a:prstClr val="black"/>
                </a:solidFill>
                <a:latin typeface="Calibri" panose="020F0502020204030204"/>
                <a:ea typeface="+mn-ea"/>
                <a:cs typeface="+mn-cs"/>
              </a:rPr>
              <a:t>TP53</a:t>
            </a:r>
            <a:r>
              <a:rPr lang="en-US" sz="800">
                <a:solidFill>
                  <a:prstClr val="black"/>
                </a:solidFill>
                <a:latin typeface="Calibri" panose="020F0502020204030204"/>
                <a:ea typeface="+mn-ea"/>
                <a:cs typeface="+mn-cs"/>
              </a:rPr>
              <a:t>m, A+O</a:t>
            </a:r>
          </a:p>
        </p:txBody>
      </p:sp>
      <p:sp>
        <p:nvSpPr>
          <p:cNvPr id="4612" name="TextBox 4611">
            <a:extLst>
              <a:ext uri="{FF2B5EF4-FFF2-40B4-BE49-F238E27FC236}">
                <a16:creationId xmlns:a16="http://schemas.microsoft.com/office/drawing/2014/main" id="{89FADCFA-BFE6-E223-E230-8719C764F894}"/>
              </a:ext>
            </a:extLst>
          </p:cNvPr>
          <p:cNvSpPr txBox="1"/>
          <p:nvPr/>
        </p:nvSpPr>
        <p:spPr>
          <a:xfrm>
            <a:off x="1927944" y="2726340"/>
            <a:ext cx="2300243" cy="215444"/>
          </a:xfrm>
          <a:prstGeom prst="rect">
            <a:avLst/>
          </a:prstGeom>
          <a:noFill/>
        </p:spPr>
        <p:txBody>
          <a:bodyPr wrap="square" rtlCol="0">
            <a:spAutoFit/>
          </a:bodyPr>
          <a:lstStyle/>
          <a:p>
            <a:pPr defTabSz="685800" fontAlgn="auto">
              <a:spcBef>
                <a:spcPts val="0"/>
              </a:spcBef>
              <a:spcAft>
                <a:spcPts val="0"/>
              </a:spcAft>
            </a:pPr>
            <a:r>
              <a:rPr lang="en-US" sz="800">
                <a:solidFill>
                  <a:srgbClr val="000000"/>
                </a:solidFill>
                <a:latin typeface="Calibri" panose="020F0502020204030204"/>
                <a:ea typeface="+mn-ea"/>
                <a:cs typeface="+mn-cs"/>
              </a:rPr>
              <a:t>w/o del(17p) and/or </a:t>
            </a:r>
            <a:r>
              <a:rPr lang="en-US" sz="800" i="1">
                <a:solidFill>
                  <a:prstClr val="black"/>
                </a:solidFill>
                <a:latin typeface="Calibri" panose="020F0502020204030204"/>
                <a:ea typeface="+mn-ea"/>
                <a:cs typeface="+mn-cs"/>
              </a:rPr>
              <a:t>TP53</a:t>
            </a:r>
            <a:r>
              <a:rPr lang="en-US" sz="800">
                <a:solidFill>
                  <a:prstClr val="black"/>
                </a:solidFill>
                <a:latin typeface="Calibri" panose="020F0502020204030204"/>
                <a:ea typeface="+mn-ea"/>
                <a:cs typeface="+mn-cs"/>
              </a:rPr>
              <a:t>m, A+O</a:t>
            </a:r>
          </a:p>
        </p:txBody>
      </p:sp>
      <p:sp>
        <p:nvSpPr>
          <p:cNvPr id="4613" name="TextBox 4612">
            <a:extLst>
              <a:ext uri="{FF2B5EF4-FFF2-40B4-BE49-F238E27FC236}">
                <a16:creationId xmlns:a16="http://schemas.microsoft.com/office/drawing/2014/main" id="{15EBCD42-BE56-36F2-3C88-3359447D599F}"/>
              </a:ext>
            </a:extLst>
          </p:cNvPr>
          <p:cNvSpPr txBox="1"/>
          <p:nvPr/>
        </p:nvSpPr>
        <p:spPr>
          <a:xfrm>
            <a:off x="1927944" y="2851271"/>
            <a:ext cx="1570840" cy="215444"/>
          </a:xfrm>
          <a:prstGeom prst="rect">
            <a:avLst/>
          </a:prstGeom>
          <a:noFill/>
        </p:spPr>
        <p:txBody>
          <a:bodyPr wrap="square" rtlCol="0">
            <a:spAutoFit/>
          </a:bodyPr>
          <a:lstStyle/>
          <a:p>
            <a:pPr defTabSz="685800" fontAlgn="auto">
              <a:spcBef>
                <a:spcPts val="0"/>
              </a:spcBef>
              <a:spcAft>
                <a:spcPts val="0"/>
              </a:spcAft>
            </a:pPr>
            <a:r>
              <a:rPr lang="en-US" sz="800">
                <a:solidFill>
                  <a:prstClr val="black"/>
                </a:solidFill>
                <a:latin typeface="Calibri" panose="020F0502020204030204"/>
                <a:ea typeface="+mn-ea"/>
                <a:cs typeface="+mn-cs"/>
              </a:rPr>
              <a:t>w/ del(17p) and/or </a:t>
            </a:r>
            <a:r>
              <a:rPr lang="en-US" sz="800" i="1">
                <a:solidFill>
                  <a:prstClr val="black"/>
                </a:solidFill>
                <a:latin typeface="Calibri" panose="020F0502020204030204"/>
                <a:ea typeface="+mn-ea"/>
                <a:cs typeface="+mn-cs"/>
              </a:rPr>
              <a:t>TP53</a:t>
            </a:r>
            <a:r>
              <a:rPr lang="en-US" sz="800">
                <a:solidFill>
                  <a:prstClr val="black"/>
                </a:solidFill>
                <a:latin typeface="Calibri" panose="020F0502020204030204"/>
                <a:ea typeface="+mn-ea"/>
                <a:cs typeface="+mn-cs"/>
              </a:rPr>
              <a:t>m, A</a:t>
            </a:r>
          </a:p>
        </p:txBody>
      </p:sp>
      <p:sp>
        <p:nvSpPr>
          <p:cNvPr id="4614" name="TextBox 4613">
            <a:extLst>
              <a:ext uri="{FF2B5EF4-FFF2-40B4-BE49-F238E27FC236}">
                <a16:creationId xmlns:a16="http://schemas.microsoft.com/office/drawing/2014/main" id="{6BDABE77-C9E8-199E-C7FD-7535FFFF6193}"/>
              </a:ext>
            </a:extLst>
          </p:cNvPr>
          <p:cNvSpPr txBox="1"/>
          <p:nvPr/>
        </p:nvSpPr>
        <p:spPr>
          <a:xfrm>
            <a:off x="1927944" y="2976203"/>
            <a:ext cx="1570842" cy="215444"/>
          </a:xfrm>
          <a:prstGeom prst="rect">
            <a:avLst/>
          </a:prstGeom>
          <a:noFill/>
        </p:spPr>
        <p:txBody>
          <a:bodyPr wrap="square" rtlCol="0">
            <a:spAutoFit/>
          </a:bodyPr>
          <a:lstStyle/>
          <a:p>
            <a:pPr defTabSz="685800" fontAlgn="auto">
              <a:spcBef>
                <a:spcPts val="0"/>
              </a:spcBef>
              <a:spcAft>
                <a:spcPts val="0"/>
              </a:spcAft>
            </a:pPr>
            <a:r>
              <a:rPr lang="en-US" sz="800">
                <a:solidFill>
                  <a:srgbClr val="000000"/>
                </a:solidFill>
                <a:latin typeface="Calibri" panose="020F0502020204030204"/>
                <a:ea typeface="+mn-ea"/>
                <a:cs typeface="+mn-cs"/>
              </a:rPr>
              <a:t>w/o del(17p) and/or </a:t>
            </a:r>
            <a:r>
              <a:rPr lang="en-US" sz="800" i="1">
                <a:solidFill>
                  <a:prstClr val="black"/>
                </a:solidFill>
                <a:latin typeface="Calibri" panose="020F0502020204030204"/>
                <a:ea typeface="+mn-ea"/>
                <a:cs typeface="+mn-cs"/>
              </a:rPr>
              <a:t>TP53</a:t>
            </a:r>
            <a:r>
              <a:rPr lang="en-US" sz="800">
                <a:solidFill>
                  <a:prstClr val="black"/>
                </a:solidFill>
                <a:latin typeface="Calibri" panose="020F0502020204030204"/>
                <a:ea typeface="+mn-ea"/>
                <a:cs typeface="+mn-cs"/>
              </a:rPr>
              <a:t>m, A</a:t>
            </a:r>
          </a:p>
        </p:txBody>
      </p:sp>
      <p:sp>
        <p:nvSpPr>
          <p:cNvPr id="4615" name="TextBox 4614">
            <a:extLst>
              <a:ext uri="{FF2B5EF4-FFF2-40B4-BE49-F238E27FC236}">
                <a16:creationId xmlns:a16="http://schemas.microsoft.com/office/drawing/2014/main" id="{C3991D6F-D0A8-F9A1-8310-7C2BD195E913}"/>
              </a:ext>
            </a:extLst>
          </p:cNvPr>
          <p:cNvSpPr txBox="1"/>
          <p:nvPr/>
        </p:nvSpPr>
        <p:spPr>
          <a:xfrm>
            <a:off x="1927944" y="3101135"/>
            <a:ext cx="2010515" cy="215444"/>
          </a:xfrm>
          <a:prstGeom prst="rect">
            <a:avLst/>
          </a:prstGeom>
          <a:noFill/>
        </p:spPr>
        <p:txBody>
          <a:bodyPr wrap="square" rtlCol="0">
            <a:spAutoFit/>
          </a:bodyPr>
          <a:lstStyle/>
          <a:p>
            <a:pPr defTabSz="685800" fontAlgn="auto">
              <a:spcBef>
                <a:spcPts val="0"/>
              </a:spcBef>
              <a:spcAft>
                <a:spcPts val="0"/>
              </a:spcAft>
            </a:pPr>
            <a:r>
              <a:rPr lang="en-US" sz="800">
                <a:solidFill>
                  <a:prstClr val="black"/>
                </a:solidFill>
                <a:latin typeface="Calibri" panose="020F0502020204030204"/>
                <a:ea typeface="+mn-ea"/>
                <a:cs typeface="+mn-cs"/>
              </a:rPr>
              <a:t>w/ del(17p) and/or </a:t>
            </a:r>
            <a:r>
              <a:rPr lang="en-US" sz="800" i="1">
                <a:solidFill>
                  <a:prstClr val="black"/>
                </a:solidFill>
                <a:latin typeface="Calibri" panose="020F0502020204030204"/>
                <a:ea typeface="+mn-ea"/>
                <a:cs typeface="+mn-cs"/>
              </a:rPr>
              <a:t>TP53</a:t>
            </a:r>
            <a:r>
              <a:rPr lang="en-US" sz="800">
                <a:solidFill>
                  <a:prstClr val="black"/>
                </a:solidFill>
                <a:latin typeface="Calibri" panose="020F0502020204030204"/>
                <a:ea typeface="+mn-ea"/>
                <a:cs typeface="+mn-cs"/>
              </a:rPr>
              <a:t>m, </a:t>
            </a:r>
            <a:r>
              <a:rPr lang="en-US" sz="800">
                <a:solidFill>
                  <a:srgbClr val="000000"/>
                </a:solidFill>
                <a:latin typeface="Calibri" panose="020F0502020204030204"/>
                <a:ea typeface="+mn-ea"/>
                <a:cs typeface="+mn-cs"/>
              </a:rPr>
              <a:t>O+Clb</a:t>
            </a:r>
          </a:p>
        </p:txBody>
      </p:sp>
      <p:sp>
        <p:nvSpPr>
          <p:cNvPr id="4616" name="TextBox 4615">
            <a:extLst>
              <a:ext uri="{FF2B5EF4-FFF2-40B4-BE49-F238E27FC236}">
                <a16:creationId xmlns:a16="http://schemas.microsoft.com/office/drawing/2014/main" id="{E73D71A7-7BD7-921E-5EBB-086E88F21B22}"/>
              </a:ext>
            </a:extLst>
          </p:cNvPr>
          <p:cNvSpPr txBox="1"/>
          <p:nvPr/>
        </p:nvSpPr>
        <p:spPr>
          <a:xfrm>
            <a:off x="1927944" y="3226066"/>
            <a:ext cx="1828063" cy="215444"/>
          </a:xfrm>
          <a:prstGeom prst="rect">
            <a:avLst/>
          </a:prstGeom>
          <a:noFill/>
        </p:spPr>
        <p:txBody>
          <a:bodyPr wrap="square" rtlCol="0">
            <a:spAutoFit/>
          </a:bodyPr>
          <a:lstStyle/>
          <a:p>
            <a:pPr defTabSz="685800" fontAlgn="auto">
              <a:spcBef>
                <a:spcPts val="0"/>
              </a:spcBef>
              <a:spcAft>
                <a:spcPts val="0"/>
              </a:spcAft>
            </a:pPr>
            <a:r>
              <a:rPr lang="en-US" sz="800">
                <a:solidFill>
                  <a:srgbClr val="000000"/>
                </a:solidFill>
                <a:latin typeface="Calibri" panose="020F0502020204030204"/>
                <a:ea typeface="+mn-ea"/>
                <a:cs typeface="+mn-cs"/>
              </a:rPr>
              <a:t>w/o del(17p) and/or </a:t>
            </a:r>
            <a:r>
              <a:rPr lang="en-US" sz="800" i="1">
                <a:solidFill>
                  <a:prstClr val="black"/>
                </a:solidFill>
                <a:latin typeface="Calibri" panose="020F0502020204030204"/>
                <a:ea typeface="+mn-ea"/>
                <a:cs typeface="+mn-cs"/>
              </a:rPr>
              <a:t>TP53</a:t>
            </a:r>
            <a:r>
              <a:rPr lang="en-US" sz="800">
                <a:solidFill>
                  <a:prstClr val="black"/>
                </a:solidFill>
                <a:latin typeface="Calibri" panose="020F0502020204030204"/>
                <a:ea typeface="+mn-ea"/>
                <a:cs typeface="+mn-cs"/>
              </a:rPr>
              <a:t>m, </a:t>
            </a:r>
            <a:r>
              <a:rPr lang="en-US" sz="800">
                <a:solidFill>
                  <a:srgbClr val="000000"/>
                </a:solidFill>
                <a:latin typeface="Calibri" panose="020F0502020204030204"/>
                <a:ea typeface="+mn-ea"/>
                <a:cs typeface="+mn-cs"/>
              </a:rPr>
              <a:t>O+Clb</a:t>
            </a:r>
          </a:p>
        </p:txBody>
      </p:sp>
      <p:graphicFrame>
        <p:nvGraphicFramePr>
          <p:cNvPr id="4617" name="Table 4616">
            <a:extLst>
              <a:ext uri="{FF2B5EF4-FFF2-40B4-BE49-F238E27FC236}">
                <a16:creationId xmlns:a16="http://schemas.microsoft.com/office/drawing/2014/main" id="{9C34BAF8-DDB3-C242-37C7-50E35D1854A4}"/>
              </a:ext>
            </a:extLst>
          </p:cNvPr>
          <p:cNvGraphicFramePr>
            <a:graphicFrameLocks noGrp="1"/>
          </p:cNvGraphicFramePr>
          <p:nvPr/>
        </p:nvGraphicFramePr>
        <p:xfrm>
          <a:off x="168395" y="3938281"/>
          <a:ext cx="1484531" cy="791202"/>
        </p:xfrm>
        <a:graphic>
          <a:graphicData uri="http://schemas.openxmlformats.org/drawingml/2006/table">
            <a:tbl>
              <a:tblPr firstRow="1" bandRow="1">
                <a:tableStyleId>{5C22544A-7EE6-4342-B048-85BDC9FD1C3A}</a:tableStyleId>
              </a:tblPr>
              <a:tblGrid>
                <a:gridCol w="1484531">
                  <a:extLst>
                    <a:ext uri="{9D8B030D-6E8A-4147-A177-3AD203B41FA5}">
                      <a16:colId xmlns:a16="http://schemas.microsoft.com/office/drawing/2014/main" val="3269790236"/>
                    </a:ext>
                  </a:extLst>
                </a:gridCol>
              </a:tblGrid>
              <a:tr h="128946">
                <a:tc>
                  <a:txBody>
                    <a:bodyPr/>
                    <a:lstStyle/>
                    <a:p>
                      <a:pPr algn="r"/>
                      <a:r>
                        <a:rPr lang="en-US" sz="700" b="0">
                          <a:solidFill>
                            <a:schemeClr val="tx1"/>
                          </a:solidFill>
                        </a:rPr>
                        <a:t>w/ del(17p) and/or </a:t>
                      </a:r>
                      <a:r>
                        <a:rPr lang="en-US" sz="700" b="0" i="1">
                          <a:solidFill>
                            <a:schemeClr val="tx1"/>
                          </a:solidFill>
                        </a:rPr>
                        <a:t>TP53m</a:t>
                      </a:r>
                      <a:r>
                        <a:rPr lang="en-US" sz="700" b="0">
                          <a:solidFill>
                            <a:schemeClr val="tx1"/>
                          </a:solidFill>
                        </a:rPr>
                        <a:t>, A+O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658574"/>
                  </a:ext>
                </a:extLst>
              </a:tr>
              <a:tr h="128946">
                <a:tc>
                  <a:txBody>
                    <a:bodyPr/>
                    <a:lstStyle/>
                    <a:p>
                      <a:pPr algn="r"/>
                      <a:r>
                        <a:rPr lang="en-US" sz="700" b="0">
                          <a:solidFill>
                            <a:schemeClr val="tx1"/>
                          </a:solidFill>
                        </a:rPr>
                        <a:t>w/o del(17p) and/or </a:t>
                      </a:r>
                      <a:r>
                        <a:rPr lang="en-US" sz="700" b="0" i="1">
                          <a:solidFill>
                            <a:schemeClr val="tx1"/>
                          </a:solidFill>
                        </a:rPr>
                        <a:t>TP53m</a:t>
                      </a:r>
                      <a:r>
                        <a:rPr lang="en-US" sz="700" b="0">
                          <a:solidFill>
                            <a:schemeClr val="tx1"/>
                          </a:solidFill>
                        </a:rPr>
                        <a:t>, A+O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0415033"/>
                  </a:ext>
                </a:extLst>
              </a:tr>
              <a:tr h="146472">
                <a:tc>
                  <a:txBody>
                    <a:bodyPr/>
                    <a:lstStyle/>
                    <a:p>
                      <a:pPr algn="r"/>
                      <a:r>
                        <a:rPr lang="en-US" sz="700" b="0">
                          <a:solidFill>
                            <a:schemeClr val="tx1"/>
                          </a:solidFill>
                        </a:rPr>
                        <a:t>w/ del(17p) and/or </a:t>
                      </a:r>
                      <a:r>
                        <a:rPr lang="en-US" sz="700" b="0" i="1">
                          <a:solidFill>
                            <a:schemeClr val="tx1"/>
                          </a:solidFill>
                        </a:rPr>
                        <a:t>TP53m</a:t>
                      </a:r>
                      <a:r>
                        <a:rPr lang="en-US" sz="700" b="0">
                          <a:solidFill>
                            <a:schemeClr val="tx1"/>
                          </a:solidFill>
                        </a:rPr>
                        <a:t>, 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3460017"/>
                  </a:ext>
                </a:extLst>
              </a:tr>
              <a:tr h="128946">
                <a:tc>
                  <a:txBody>
                    <a:bodyPr/>
                    <a:lstStyle/>
                    <a:p>
                      <a:pPr algn="r"/>
                      <a:r>
                        <a:rPr lang="en-US" sz="700" b="0">
                          <a:solidFill>
                            <a:schemeClr val="tx1"/>
                          </a:solidFill>
                        </a:rPr>
                        <a:t>w/o del(17p) and/or </a:t>
                      </a:r>
                      <a:r>
                        <a:rPr lang="en-US" sz="700" b="0" i="1">
                          <a:solidFill>
                            <a:schemeClr val="tx1"/>
                          </a:solidFill>
                        </a:rPr>
                        <a:t>TP53m</a:t>
                      </a:r>
                      <a:r>
                        <a:rPr lang="en-US" sz="700" b="0">
                          <a:solidFill>
                            <a:schemeClr val="tx1"/>
                          </a:solidFill>
                        </a:rPr>
                        <a:t>, 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5544767"/>
                  </a:ext>
                </a:extLst>
              </a:tr>
              <a:tr h="128946">
                <a:tc>
                  <a:txBody>
                    <a:bodyPr/>
                    <a:lstStyle/>
                    <a:p>
                      <a:pPr algn="r"/>
                      <a:r>
                        <a:rPr lang="en-US" sz="700" b="0">
                          <a:solidFill>
                            <a:schemeClr val="tx1"/>
                          </a:solidFill>
                        </a:rPr>
                        <a:t>w/ del(17p) and/or </a:t>
                      </a:r>
                      <a:r>
                        <a:rPr lang="en-US" sz="700" b="0" i="1">
                          <a:solidFill>
                            <a:schemeClr val="tx1"/>
                          </a:solidFill>
                        </a:rPr>
                        <a:t>TP53m</a:t>
                      </a:r>
                      <a:r>
                        <a:rPr lang="en-US" sz="700" b="0">
                          <a:solidFill>
                            <a:schemeClr val="tx1"/>
                          </a:solidFill>
                        </a:rPr>
                        <a:t>, O+Clb</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7747014"/>
                  </a:ext>
                </a:extLst>
              </a:tr>
              <a:tr h="128946">
                <a:tc>
                  <a:txBody>
                    <a:bodyPr/>
                    <a:lstStyle/>
                    <a:p>
                      <a:pPr algn="r"/>
                      <a:r>
                        <a:rPr lang="en-US" sz="700" b="0">
                          <a:solidFill>
                            <a:schemeClr val="tx1"/>
                          </a:solidFill>
                        </a:rPr>
                        <a:t>w/o del(17p) and/or </a:t>
                      </a:r>
                      <a:r>
                        <a:rPr lang="en-US" sz="700" b="0" i="1">
                          <a:solidFill>
                            <a:schemeClr val="tx1"/>
                          </a:solidFill>
                        </a:rPr>
                        <a:t>TP53m</a:t>
                      </a:r>
                      <a:r>
                        <a:rPr lang="en-US" sz="700" b="0">
                          <a:solidFill>
                            <a:schemeClr val="tx1"/>
                          </a:solidFill>
                        </a:rPr>
                        <a:t>, O+Clb</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2212700"/>
                  </a:ext>
                </a:extLst>
              </a:tr>
            </a:tbl>
          </a:graphicData>
        </a:graphic>
      </p:graphicFrame>
      <p:graphicFrame>
        <p:nvGraphicFramePr>
          <p:cNvPr id="44" name="Table 43">
            <a:extLst>
              <a:ext uri="{FF2B5EF4-FFF2-40B4-BE49-F238E27FC236}">
                <a16:creationId xmlns:a16="http://schemas.microsoft.com/office/drawing/2014/main" id="{29F5E02D-2698-02F3-ED35-44DA18DFB410}"/>
              </a:ext>
            </a:extLst>
          </p:cNvPr>
          <p:cNvGraphicFramePr>
            <a:graphicFrameLocks noGrp="1"/>
          </p:cNvGraphicFramePr>
          <p:nvPr/>
        </p:nvGraphicFramePr>
        <p:xfrm>
          <a:off x="868823" y="3806479"/>
          <a:ext cx="775311" cy="128946"/>
        </p:xfrm>
        <a:graphic>
          <a:graphicData uri="http://schemas.openxmlformats.org/drawingml/2006/table">
            <a:tbl>
              <a:tblPr firstRow="1" bandRow="1">
                <a:tableStyleId>{5C22544A-7EE6-4342-B048-85BDC9FD1C3A}</a:tableStyleId>
              </a:tblPr>
              <a:tblGrid>
                <a:gridCol w="775311">
                  <a:extLst>
                    <a:ext uri="{9D8B030D-6E8A-4147-A177-3AD203B41FA5}">
                      <a16:colId xmlns:a16="http://schemas.microsoft.com/office/drawing/2014/main" val="3269790236"/>
                    </a:ext>
                  </a:extLst>
                </a:gridCol>
              </a:tblGrid>
              <a:tr h="128946">
                <a:tc>
                  <a:txBody>
                    <a:bodyPr/>
                    <a:lstStyle/>
                    <a:p>
                      <a:pPr algn="r"/>
                      <a:r>
                        <a:rPr lang="en-US" sz="700" b="0">
                          <a:solidFill>
                            <a:schemeClr val="tx1"/>
                          </a:solidFill>
                        </a:rPr>
                        <a:t>No. at risk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658574"/>
                  </a:ext>
                </a:extLst>
              </a:tr>
            </a:tbl>
          </a:graphicData>
        </a:graphic>
      </p:graphicFrame>
      <p:grpSp>
        <p:nvGrpSpPr>
          <p:cNvPr id="2" name="Group 1">
            <a:extLst>
              <a:ext uri="{FF2B5EF4-FFF2-40B4-BE49-F238E27FC236}">
                <a16:creationId xmlns:a16="http://schemas.microsoft.com/office/drawing/2014/main" id="{6D531241-2331-6E34-E088-F62927778EEF}"/>
              </a:ext>
            </a:extLst>
          </p:cNvPr>
          <p:cNvGrpSpPr/>
          <p:nvPr/>
        </p:nvGrpSpPr>
        <p:grpSpPr>
          <a:xfrm>
            <a:off x="1684041" y="3502412"/>
            <a:ext cx="6585040" cy="250710"/>
            <a:chOff x="1692833" y="3241055"/>
            <a:chExt cx="6585040" cy="250710"/>
          </a:xfrm>
        </p:grpSpPr>
        <p:sp>
          <p:nvSpPr>
            <p:cNvPr id="3" name="Freeform 2">
              <a:extLst>
                <a:ext uri="{FF2B5EF4-FFF2-40B4-BE49-F238E27FC236}">
                  <a16:creationId xmlns:a16="http://schemas.microsoft.com/office/drawing/2014/main" id="{55425ADD-B8F2-2F9B-1EAC-011AD2F4E548}"/>
                </a:ext>
              </a:extLst>
            </p:cNvPr>
            <p:cNvSpPr/>
            <p:nvPr/>
          </p:nvSpPr>
          <p:spPr>
            <a:xfrm>
              <a:off x="4542499"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5" name="Freeform 4">
              <a:extLst>
                <a:ext uri="{FF2B5EF4-FFF2-40B4-BE49-F238E27FC236}">
                  <a16:creationId xmlns:a16="http://schemas.microsoft.com/office/drawing/2014/main" id="{0EE4FFD9-238B-38D0-A3A2-64F54F5735DE}"/>
                </a:ext>
              </a:extLst>
            </p:cNvPr>
            <p:cNvSpPr/>
            <p:nvPr/>
          </p:nvSpPr>
          <p:spPr>
            <a:xfrm>
              <a:off x="4124403"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6" name="Freeform 5">
              <a:extLst>
                <a:ext uri="{FF2B5EF4-FFF2-40B4-BE49-F238E27FC236}">
                  <a16:creationId xmlns:a16="http://schemas.microsoft.com/office/drawing/2014/main" id="{9202AF0B-0C38-5DA5-3E7F-386E352838E8}"/>
                </a:ext>
              </a:extLst>
            </p:cNvPr>
            <p:cNvSpPr/>
            <p:nvPr/>
          </p:nvSpPr>
          <p:spPr>
            <a:xfrm>
              <a:off x="4335357"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9" name="Freeform 8">
              <a:extLst>
                <a:ext uri="{FF2B5EF4-FFF2-40B4-BE49-F238E27FC236}">
                  <a16:creationId xmlns:a16="http://schemas.microsoft.com/office/drawing/2014/main" id="{F7D6BAD2-D535-7004-B6E7-BFA48485D72E}"/>
                </a:ext>
              </a:extLst>
            </p:cNvPr>
            <p:cNvSpPr/>
            <p:nvPr/>
          </p:nvSpPr>
          <p:spPr>
            <a:xfrm>
              <a:off x="4755996"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0" name="Freeform 9">
              <a:extLst>
                <a:ext uri="{FF2B5EF4-FFF2-40B4-BE49-F238E27FC236}">
                  <a16:creationId xmlns:a16="http://schemas.microsoft.com/office/drawing/2014/main" id="{D1F0CDB3-6769-D8ED-A92C-E39CBFDF28EE}"/>
                </a:ext>
              </a:extLst>
            </p:cNvPr>
            <p:cNvSpPr/>
            <p:nvPr/>
          </p:nvSpPr>
          <p:spPr>
            <a:xfrm>
              <a:off x="3706306"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1" name="Freeform 10">
              <a:extLst>
                <a:ext uri="{FF2B5EF4-FFF2-40B4-BE49-F238E27FC236}">
                  <a16:creationId xmlns:a16="http://schemas.microsoft.com/office/drawing/2014/main" id="{404E5035-4E29-28B7-2CA5-B90120D59FA1}"/>
                </a:ext>
              </a:extLst>
            </p:cNvPr>
            <p:cNvSpPr/>
            <p:nvPr/>
          </p:nvSpPr>
          <p:spPr>
            <a:xfrm>
              <a:off x="3288209"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2" name="Freeform 11">
              <a:extLst>
                <a:ext uri="{FF2B5EF4-FFF2-40B4-BE49-F238E27FC236}">
                  <a16:creationId xmlns:a16="http://schemas.microsoft.com/office/drawing/2014/main" id="{6FAEE602-3C0C-BD03-23B3-C9820C3B5FD3}"/>
                </a:ext>
              </a:extLst>
            </p:cNvPr>
            <p:cNvSpPr/>
            <p:nvPr/>
          </p:nvSpPr>
          <p:spPr>
            <a:xfrm>
              <a:off x="3499164"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3" name="Freeform 12">
              <a:extLst>
                <a:ext uri="{FF2B5EF4-FFF2-40B4-BE49-F238E27FC236}">
                  <a16:creationId xmlns:a16="http://schemas.microsoft.com/office/drawing/2014/main" id="{6FC5CE19-79F5-1578-67FA-8B29289DDFE4}"/>
                </a:ext>
              </a:extLst>
            </p:cNvPr>
            <p:cNvSpPr/>
            <p:nvPr/>
          </p:nvSpPr>
          <p:spPr>
            <a:xfrm>
              <a:off x="3919802"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14" name="Freeform 13">
              <a:extLst>
                <a:ext uri="{FF2B5EF4-FFF2-40B4-BE49-F238E27FC236}">
                  <a16:creationId xmlns:a16="http://schemas.microsoft.com/office/drawing/2014/main" id="{59A136FF-13F2-8AC2-5E44-14B951B869EC}"/>
                </a:ext>
              </a:extLst>
            </p:cNvPr>
            <p:cNvSpPr/>
            <p:nvPr/>
          </p:nvSpPr>
          <p:spPr>
            <a:xfrm>
              <a:off x="2862487"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1" name="Freeform 20">
              <a:extLst>
                <a:ext uri="{FF2B5EF4-FFF2-40B4-BE49-F238E27FC236}">
                  <a16:creationId xmlns:a16="http://schemas.microsoft.com/office/drawing/2014/main" id="{D68A3430-96B1-EC1D-618C-3B8D157C1D12}"/>
                </a:ext>
              </a:extLst>
            </p:cNvPr>
            <p:cNvSpPr/>
            <p:nvPr/>
          </p:nvSpPr>
          <p:spPr>
            <a:xfrm>
              <a:off x="2444391"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2" name="Freeform 21">
              <a:extLst>
                <a:ext uri="{FF2B5EF4-FFF2-40B4-BE49-F238E27FC236}">
                  <a16:creationId xmlns:a16="http://schemas.microsoft.com/office/drawing/2014/main" id="{03A95BA2-1F68-8D13-E5DE-A3C933C42105}"/>
                </a:ext>
              </a:extLst>
            </p:cNvPr>
            <p:cNvSpPr/>
            <p:nvPr/>
          </p:nvSpPr>
          <p:spPr>
            <a:xfrm>
              <a:off x="2655345"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3" name="Freeform 22">
              <a:extLst>
                <a:ext uri="{FF2B5EF4-FFF2-40B4-BE49-F238E27FC236}">
                  <a16:creationId xmlns:a16="http://schemas.microsoft.com/office/drawing/2014/main" id="{162570D8-3559-9832-D165-A08489B6EDC7}"/>
                </a:ext>
              </a:extLst>
            </p:cNvPr>
            <p:cNvSpPr/>
            <p:nvPr/>
          </p:nvSpPr>
          <p:spPr>
            <a:xfrm>
              <a:off x="3075984"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4" name="Freeform 23">
              <a:extLst>
                <a:ext uri="{FF2B5EF4-FFF2-40B4-BE49-F238E27FC236}">
                  <a16:creationId xmlns:a16="http://schemas.microsoft.com/office/drawing/2014/main" id="{CC2A3099-64B3-57C5-71AF-0980587BA181}"/>
                </a:ext>
              </a:extLst>
            </p:cNvPr>
            <p:cNvSpPr/>
            <p:nvPr/>
          </p:nvSpPr>
          <p:spPr>
            <a:xfrm>
              <a:off x="2026294"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5" name="Freeform 24">
              <a:extLst>
                <a:ext uri="{FF2B5EF4-FFF2-40B4-BE49-F238E27FC236}">
                  <a16:creationId xmlns:a16="http://schemas.microsoft.com/office/drawing/2014/main" id="{E1DE0E4C-6C97-256E-41A8-59815A96BDE3}"/>
                </a:ext>
              </a:extLst>
            </p:cNvPr>
            <p:cNvSpPr/>
            <p:nvPr/>
          </p:nvSpPr>
          <p:spPr>
            <a:xfrm>
              <a:off x="1819152"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6" name="Freeform 25">
              <a:extLst>
                <a:ext uri="{FF2B5EF4-FFF2-40B4-BE49-F238E27FC236}">
                  <a16:creationId xmlns:a16="http://schemas.microsoft.com/office/drawing/2014/main" id="{05E401A6-83B0-F58A-2AB7-8C4B07C71D1B}"/>
                </a:ext>
              </a:extLst>
            </p:cNvPr>
            <p:cNvSpPr/>
            <p:nvPr/>
          </p:nvSpPr>
          <p:spPr>
            <a:xfrm>
              <a:off x="2239790"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7" name="Freeform 26">
              <a:extLst>
                <a:ext uri="{FF2B5EF4-FFF2-40B4-BE49-F238E27FC236}">
                  <a16:creationId xmlns:a16="http://schemas.microsoft.com/office/drawing/2014/main" id="{2B47B495-1AF1-5E9B-E147-A3F29671B094}"/>
                </a:ext>
              </a:extLst>
            </p:cNvPr>
            <p:cNvSpPr/>
            <p:nvPr/>
          </p:nvSpPr>
          <p:spPr>
            <a:xfrm>
              <a:off x="6218699"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8" name="Freeform 27">
              <a:extLst>
                <a:ext uri="{FF2B5EF4-FFF2-40B4-BE49-F238E27FC236}">
                  <a16:creationId xmlns:a16="http://schemas.microsoft.com/office/drawing/2014/main" id="{9D24FB68-93AA-0DF3-83C3-CC977F21FD5C}"/>
                </a:ext>
              </a:extLst>
            </p:cNvPr>
            <p:cNvSpPr/>
            <p:nvPr/>
          </p:nvSpPr>
          <p:spPr>
            <a:xfrm>
              <a:off x="5800602"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29" name="Freeform 28">
              <a:extLst>
                <a:ext uri="{FF2B5EF4-FFF2-40B4-BE49-F238E27FC236}">
                  <a16:creationId xmlns:a16="http://schemas.microsoft.com/office/drawing/2014/main" id="{224B9003-734D-C894-FB4E-EFE7FB2BEBF0}"/>
                </a:ext>
              </a:extLst>
            </p:cNvPr>
            <p:cNvSpPr/>
            <p:nvPr/>
          </p:nvSpPr>
          <p:spPr>
            <a:xfrm>
              <a:off x="6011557"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0" name="Freeform 29">
              <a:extLst>
                <a:ext uri="{FF2B5EF4-FFF2-40B4-BE49-F238E27FC236}">
                  <a16:creationId xmlns:a16="http://schemas.microsoft.com/office/drawing/2014/main" id="{B8F1CF4C-9990-13CC-AD52-23692B6D59EA}"/>
                </a:ext>
              </a:extLst>
            </p:cNvPr>
            <p:cNvSpPr/>
            <p:nvPr/>
          </p:nvSpPr>
          <p:spPr>
            <a:xfrm>
              <a:off x="6432195"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1" name="Freeform 30">
              <a:extLst>
                <a:ext uri="{FF2B5EF4-FFF2-40B4-BE49-F238E27FC236}">
                  <a16:creationId xmlns:a16="http://schemas.microsoft.com/office/drawing/2014/main" id="{1BE97D9E-A8AC-5936-271F-46E5F035C020}"/>
                </a:ext>
              </a:extLst>
            </p:cNvPr>
            <p:cNvSpPr/>
            <p:nvPr/>
          </p:nvSpPr>
          <p:spPr>
            <a:xfrm>
              <a:off x="5382505"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2" name="Freeform 31">
              <a:extLst>
                <a:ext uri="{FF2B5EF4-FFF2-40B4-BE49-F238E27FC236}">
                  <a16:creationId xmlns:a16="http://schemas.microsoft.com/office/drawing/2014/main" id="{50214AF3-9127-9AFC-F865-52F9E3B3BFD3}"/>
                </a:ext>
              </a:extLst>
            </p:cNvPr>
            <p:cNvSpPr/>
            <p:nvPr/>
          </p:nvSpPr>
          <p:spPr>
            <a:xfrm>
              <a:off x="4964409"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3" name="Freeform 32">
              <a:extLst>
                <a:ext uri="{FF2B5EF4-FFF2-40B4-BE49-F238E27FC236}">
                  <a16:creationId xmlns:a16="http://schemas.microsoft.com/office/drawing/2014/main" id="{7923AEDE-5D02-E023-AA77-8A398DBA7CEF}"/>
                </a:ext>
              </a:extLst>
            </p:cNvPr>
            <p:cNvSpPr/>
            <p:nvPr/>
          </p:nvSpPr>
          <p:spPr>
            <a:xfrm>
              <a:off x="5175363"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4" name="Freeform 33">
              <a:extLst>
                <a:ext uri="{FF2B5EF4-FFF2-40B4-BE49-F238E27FC236}">
                  <a16:creationId xmlns:a16="http://schemas.microsoft.com/office/drawing/2014/main" id="{2361834A-10C0-E1C6-57AB-D43107A31E1F}"/>
                </a:ext>
              </a:extLst>
            </p:cNvPr>
            <p:cNvSpPr/>
            <p:nvPr/>
          </p:nvSpPr>
          <p:spPr>
            <a:xfrm>
              <a:off x="5596002"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5" name="Freeform 34">
              <a:extLst>
                <a:ext uri="{FF2B5EF4-FFF2-40B4-BE49-F238E27FC236}">
                  <a16:creationId xmlns:a16="http://schemas.microsoft.com/office/drawing/2014/main" id="{DB63BD0F-026E-60AC-DBA5-03D47057621C}"/>
                </a:ext>
              </a:extLst>
            </p:cNvPr>
            <p:cNvSpPr/>
            <p:nvPr/>
          </p:nvSpPr>
          <p:spPr>
            <a:xfrm>
              <a:off x="7903794"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6" name="Freeform 35">
              <a:extLst>
                <a:ext uri="{FF2B5EF4-FFF2-40B4-BE49-F238E27FC236}">
                  <a16:creationId xmlns:a16="http://schemas.microsoft.com/office/drawing/2014/main" id="{430B449A-D98F-9770-F2D1-4CF4C42ADAE4}"/>
                </a:ext>
              </a:extLst>
            </p:cNvPr>
            <p:cNvSpPr/>
            <p:nvPr/>
          </p:nvSpPr>
          <p:spPr>
            <a:xfrm>
              <a:off x="7485697"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7" name="Freeform 36">
              <a:extLst>
                <a:ext uri="{FF2B5EF4-FFF2-40B4-BE49-F238E27FC236}">
                  <a16:creationId xmlns:a16="http://schemas.microsoft.com/office/drawing/2014/main" id="{833142A6-B06A-7C21-0961-EEDBEA1A86A8}"/>
                </a:ext>
              </a:extLst>
            </p:cNvPr>
            <p:cNvSpPr/>
            <p:nvPr/>
          </p:nvSpPr>
          <p:spPr>
            <a:xfrm>
              <a:off x="7696652"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8" name="Freeform 37">
              <a:extLst>
                <a:ext uri="{FF2B5EF4-FFF2-40B4-BE49-F238E27FC236}">
                  <a16:creationId xmlns:a16="http://schemas.microsoft.com/office/drawing/2014/main" id="{7CEC235F-0BC1-8CA4-5FAF-018D9B5983EF}"/>
                </a:ext>
              </a:extLst>
            </p:cNvPr>
            <p:cNvSpPr/>
            <p:nvPr/>
          </p:nvSpPr>
          <p:spPr>
            <a:xfrm>
              <a:off x="8117291"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 name="Freeform 38">
              <a:extLst>
                <a:ext uri="{FF2B5EF4-FFF2-40B4-BE49-F238E27FC236}">
                  <a16:creationId xmlns:a16="http://schemas.microsoft.com/office/drawing/2014/main" id="{DF101CF4-F965-EC6B-E422-77F1C987CB8E}"/>
                </a:ext>
              </a:extLst>
            </p:cNvPr>
            <p:cNvSpPr/>
            <p:nvPr/>
          </p:nvSpPr>
          <p:spPr>
            <a:xfrm>
              <a:off x="7067601"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0" name="Freeform 39">
              <a:extLst>
                <a:ext uri="{FF2B5EF4-FFF2-40B4-BE49-F238E27FC236}">
                  <a16:creationId xmlns:a16="http://schemas.microsoft.com/office/drawing/2014/main" id="{1F076238-D244-AD29-EE12-B7FFC695D982}"/>
                </a:ext>
              </a:extLst>
            </p:cNvPr>
            <p:cNvSpPr/>
            <p:nvPr/>
          </p:nvSpPr>
          <p:spPr>
            <a:xfrm>
              <a:off x="6649504"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1" name="Freeform 40">
              <a:extLst>
                <a:ext uri="{FF2B5EF4-FFF2-40B4-BE49-F238E27FC236}">
                  <a16:creationId xmlns:a16="http://schemas.microsoft.com/office/drawing/2014/main" id="{FEE4B941-B5B6-25B0-53B5-156A79793A64}"/>
                </a:ext>
              </a:extLst>
            </p:cNvPr>
            <p:cNvSpPr/>
            <p:nvPr/>
          </p:nvSpPr>
          <p:spPr>
            <a:xfrm>
              <a:off x="6860458"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2" name="Freeform 41">
              <a:extLst>
                <a:ext uri="{FF2B5EF4-FFF2-40B4-BE49-F238E27FC236}">
                  <a16:creationId xmlns:a16="http://schemas.microsoft.com/office/drawing/2014/main" id="{55B81656-5A06-F612-C7A4-EFF3469C92AE}"/>
                </a:ext>
              </a:extLst>
            </p:cNvPr>
            <p:cNvSpPr/>
            <p:nvPr/>
          </p:nvSpPr>
          <p:spPr>
            <a:xfrm>
              <a:off x="7281097" y="3241055"/>
              <a:ext cx="12708" cy="52204"/>
            </a:xfrm>
            <a:custGeom>
              <a:avLst/>
              <a:gdLst>
                <a:gd name="connsiteX0" fmla="*/ 0 w 12708"/>
                <a:gd name="connsiteY0" fmla="*/ 0 h 52204"/>
                <a:gd name="connsiteX1" fmla="*/ 0 w 12708"/>
                <a:gd name="connsiteY1" fmla="*/ 52205 h 52204"/>
              </a:gdLst>
              <a:ahLst/>
              <a:cxnLst>
                <a:cxn ang="0">
                  <a:pos x="connsiteX0" y="connsiteY0"/>
                </a:cxn>
                <a:cxn ang="0">
                  <a:pos x="connsiteX1" y="connsiteY1"/>
                </a:cxn>
              </a:cxnLst>
              <a:rect l="l" t="t" r="r" b="b"/>
              <a:pathLst>
                <a:path w="12708" h="52204">
                  <a:moveTo>
                    <a:pt x="0" y="0"/>
                  </a:moveTo>
                  <a:lnTo>
                    <a:pt x="0" y="52205"/>
                  </a:lnTo>
                </a:path>
              </a:pathLst>
            </a:custGeom>
            <a:ln w="12700" cap="flat">
              <a:solidFill>
                <a:srgbClr val="000000"/>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43" name="TextBox 42">
              <a:extLst>
                <a:ext uri="{FF2B5EF4-FFF2-40B4-BE49-F238E27FC236}">
                  <a16:creationId xmlns:a16="http://schemas.microsoft.com/office/drawing/2014/main" id="{F61298D8-82F7-2DE7-ACA2-A646AC7CE245}"/>
                </a:ext>
              </a:extLst>
            </p:cNvPr>
            <p:cNvSpPr txBox="1"/>
            <p:nvPr/>
          </p:nvSpPr>
          <p:spPr>
            <a:xfrm>
              <a:off x="1692833" y="3245544"/>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0</a:t>
              </a:r>
            </a:p>
          </p:txBody>
        </p:sp>
        <p:sp>
          <p:nvSpPr>
            <p:cNvPr id="45" name="TextBox 44">
              <a:extLst>
                <a:ext uri="{FF2B5EF4-FFF2-40B4-BE49-F238E27FC236}">
                  <a16:creationId xmlns:a16="http://schemas.microsoft.com/office/drawing/2014/main" id="{0C12C5B4-1B3E-08A2-123F-F4AE2EB38B79}"/>
                </a:ext>
              </a:extLst>
            </p:cNvPr>
            <p:cNvSpPr txBox="1"/>
            <p:nvPr/>
          </p:nvSpPr>
          <p:spPr>
            <a:xfrm>
              <a:off x="1902504" y="3245544"/>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a:t>
              </a:r>
            </a:p>
          </p:txBody>
        </p:sp>
        <p:sp>
          <p:nvSpPr>
            <p:cNvPr id="46" name="TextBox 45">
              <a:extLst>
                <a:ext uri="{FF2B5EF4-FFF2-40B4-BE49-F238E27FC236}">
                  <a16:creationId xmlns:a16="http://schemas.microsoft.com/office/drawing/2014/main" id="{025A10A8-271D-A40F-67AD-D79DC1ACAD52}"/>
                </a:ext>
              </a:extLst>
            </p:cNvPr>
            <p:cNvSpPr txBox="1"/>
            <p:nvPr/>
          </p:nvSpPr>
          <p:spPr>
            <a:xfrm>
              <a:off x="2106352" y="3245544"/>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a:t>
              </a:r>
            </a:p>
          </p:txBody>
        </p:sp>
        <p:sp>
          <p:nvSpPr>
            <p:cNvPr id="47" name="TextBox 46">
              <a:extLst>
                <a:ext uri="{FF2B5EF4-FFF2-40B4-BE49-F238E27FC236}">
                  <a16:creationId xmlns:a16="http://schemas.microsoft.com/office/drawing/2014/main" id="{4A1AC37D-A650-F35C-826A-661C6D806935}"/>
                </a:ext>
              </a:extLst>
            </p:cNvPr>
            <p:cNvSpPr txBox="1"/>
            <p:nvPr/>
          </p:nvSpPr>
          <p:spPr>
            <a:xfrm>
              <a:off x="2316023" y="3245544"/>
              <a:ext cx="250390"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9</a:t>
              </a:r>
            </a:p>
          </p:txBody>
        </p:sp>
        <p:sp>
          <p:nvSpPr>
            <p:cNvPr id="48" name="TextBox 47">
              <a:extLst>
                <a:ext uri="{FF2B5EF4-FFF2-40B4-BE49-F238E27FC236}">
                  <a16:creationId xmlns:a16="http://schemas.microsoft.com/office/drawing/2014/main" id="{90FAD7A2-1606-4872-6FE6-4BD7F855ACFD}"/>
                </a:ext>
              </a:extLst>
            </p:cNvPr>
            <p:cNvSpPr txBox="1"/>
            <p:nvPr/>
          </p:nvSpPr>
          <p:spPr>
            <a:xfrm>
              <a:off x="2490729"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12</a:t>
              </a:r>
            </a:p>
          </p:txBody>
        </p:sp>
        <p:sp>
          <p:nvSpPr>
            <p:cNvPr id="49" name="TextBox 48">
              <a:extLst>
                <a:ext uri="{FF2B5EF4-FFF2-40B4-BE49-F238E27FC236}">
                  <a16:creationId xmlns:a16="http://schemas.microsoft.com/office/drawing/2014/main" id="{2EDE7683-1227-D475-61BD-98AC10386B6C}"/>
                </a:ext>
              </a:extLst>
            </p:cNvPr>
            <p:cNvSpPr txBox="1"/>
            <p:nvPr/>
          </p:nvSpPr>
          <p:spPr>
            <a:xfrm>
              <a:off x="2700401"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15</a:t>
              </a:r>
            </a:p>
          </p:txBody>
        </p:sp>
        <p:sp>
          <p:nvSpPr>
            <p:cNvPr id="50" name="TextBox 49">
              <a:extLst>
                <a:ext uri="{FF2B5EF4-FFF2-40B4-BE49-F238E27FC236}">
                  <a16:creationId xmlns:a16="http://schemas.microsoft.com/office/drawing/2014/main" id="{D6208CE8-6B08-EE80-5D38-D75C9B25512C}"/>
                </a:ext>
              </a:extLst>
            </p:cNvPr>
            <p:cNvSpPr txBox="1"/>
            <p:nvPr/>
          </p:nvSpPr>
          <p:spPr>
            <a:xfrm>
              <a:off x="2910599"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18</a:t>
              </a:r>
            </a:p>
          </p:txBody>
        </p:sp>
        <p:sp>
          <p:nvSpPr>
            <p:cNvPr id="51" name="TextBox 50">
              <a:extLst>
                <a:ext uri="{FF2B5EF4-FFF2-40B4-BE49-F238E27FC236}">
                  <a16:creationId xmlns:a16="http://schemas.microsoft.com/office/drawing/2014/main" id="{FF8F77D0-C864-327E-452B-AC6C43E52E01}"/>
                </a:ext>
              </a:extLst>
            </p:cNvPr>
            <p:cNvSpPr txBox="1"/>
            <p:nvPr/>
          </p:nvSpPr>
          <p:spPr>
            <a:xfrm>
              <a:off x="3126620"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21</a:t>
              </a:r>
            </a:p>
          </p:txBody>
        </p:sp>
        <p:sp>
          <p:nvSpPr>
            <p:cNvPr id="52" name="TextBox 51">
              <a:extLst>
                <a:ext uri="{FF2B5EF4-FFF2-40B4-BE49-F238E27FC236}">
                  <a16:creationId xmlns:a16="http://schemas.microsoft.com/office/drawing/2014/main" id="{8BC0A3B2-372C-9925-5826-42FC279B2640}"/>
                </a:ext>
              </a:extLst>
            </p:cNvPr>
            <p:cNvSpPr txBox="1"/>
            <p:nvPr/>
          </p:nvSpPr>
          <p:spPr>
            <a:xfrm>
              <a:off x="3335765"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24</a:t>
              </a:r>
            </a:p>
          </p:txBody>
        </p:sp>
        <p:sp>
          <p:nvSpPr>
            <p:cNvPr id="53" name="TextBox 52">
              <a:extLst>
                <a:ext uri="{FF2B5EF4-FFF2-40B4-BE49-F238E27FC236}">
                  <a16:creationId xmlns:a16="http://schemas.microsoft.com/office/drawing/2014/main" id="{9ACEB081-E44B-2F09-C097-ACD3C5873CA8}"/>
                </a:ext>
              </a:extLst>
            </p:cNvPr>
            <p:cNvSpPr txBox="1"/>
            <p:nvPr/>
          </p:nvSpPr>
          <p:spPr>
            <a:xfrm>
              <a:off x="3545435"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27</a:t>
              </a:r>
            </a:p>
          </p:txBody>
        </p:sp>
        <p:sp>
          <p:nvSpPr>
            <p:cNvPr id="54" name="TextBox 53">
              <a:extLst>
                <a:ext uri="{FF2B5EF4-FFF2-40B4-BE49-F238E27FC236}">
                  <a16:creationId xmlns:a16="http://schemas.microsoft.com/office/drawing/2014/main" id="{478CD9C6-378F-3AAC-C9B2-828D71CBEF7B}"/>
                </a:ext>
              </a:extLst>
            </p:cNvPr>
            <p:cNvSpPr txBox="1"/>
            <p:nvPr/>
          </p:nvSpPr>
          <p:spPr>
            <a:xfrm>
              <a:off x="3755633"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30</a:t>
              </a:r>
            </a:p>
          </p:txBody>
        </p:sp>
        <p:sp>
          <p:nvSpPr>
            <p:cNvPr id="55" name="TextBox 54">
              <a:extLst>
                <a:ext uri="{FF2B5EF4-FFF2-40B4-BE49-F238E27FC236}">
                  <a16:creationId xmlns:a16="http://schemas.microsoft.com/office/drawing/2014/main" id="{44DD7133-8E96-420E-FB4B-DCE2CD3F0783}"/>
                </a:ext>
              </a:extLst>
            </p:cNvPr>
            <p:cNvSpPr txBox="1"/>
            <p:nvPr/>
          </p:nvSpPr>
          <p:spPr>
            <a:xfrm>
              <a:off x="3965304"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33</a:t>
              </a:r>
            </a:p>
          </p:txBody>
        </p:sp>
        <p:sp>
          <p:nvSpPr>
            <p:cNvPr id="56" name="TextBox 55">
              <a:extLst>
                <a:ext uri="{FF2B5EF4-FFF2-40B4-BE49-F238E27FC236}">
                  <a16:creationId xmlns:a16="http://schemas.microsoft.com/office/drawing/2014/main" id="{C59B5D39-96A8-8132-6726-083285B660F7}"/>
                </a:ext>
              </a:extLst>
            </p:cNvPr>
            <p:cNvSpPr txBox="1"/>
            <p:nvPr/>
          </p:nvSpPr>
          <p:spPr>
            <a:xfrm>
              <a:off x="4172873"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36</a:t>
              </a:r>
            </a:p>
          </p:txBody>
        </p:sp>
        <p:sp>
          <p:nvSpPr>
            <p:cNvPr id="57" name="TextBox 56">
              <a:extLst>
                <a:ext uri="{FF2B5EF4-FFF2-40B4-BE49-F238E27FC236}">
                  <a16:creationId xmlns:a16="http://schemas.microsoft.com/office/drawing/2014/main" id="{3FECDDCE-3782-E3DC-88D1-0A0081E16FE5}"/>
                </a:ext>
              </a:extLst>
            </p:cNvPr>
            <p:cNvSpPr txBox="1"/>
            <p:nvPr/>
          </p:nvSpPr>
          <p:spPr>
            <a:xfrm>
              <a:off x="4382543"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39</a:t>
              </a:r>
            </a:p>
          </p:txBody>
        </p:sp>
        <p:sp>
          <p:nvSpPr>
            <p:cNvPr id="58" name="TextBox 57">
              <a:extLst>
                <a:ext uri="{FF2B5EF4-FFF2-40B4-BE49-F238E27FC236}">
                  <a16:creationId xmlns:a16="http://schemas.microsoft.com/office/drawing/2014/main" id="{54352C66-C684-E97A-3B47-CBECE8E163AC}"/>
                </a:ext>
              </a:extLst>
            </p:cNvPr>
            <p:cNvSpPr txBox="1"/>
            <p:nvPr/>
          </p:nvSpPr>
          <p:spPr>
            <a:xfrm>
              <a:off x="4605441"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42</a:t>
              </a:r>
            </a:p>
          </p:txBody>
        </p:sp>
        <p:sp>
          <p:nvSpPr>
            <p:cNvPr id="59" name="TextBox 58">
              <a:extLst>
                <a:ext uri="{FF2B5EF4-FFF2-40B4-BE49-F238E27FC236}">
                  <a16:creationId xmlns:a16="http://schemas.microsoft.com/office/drawing/2014/main" id="{66DDB9FF-2674-14CE-21E8-1139F15A3453}"/>
                </a:ext>
              </a:extLst>
            </p:cNvPr>
            <p:cNvSpPr txBox="1"/>
            <p:nvPr/>
          </p:nvSpPr>
          <p:spPr>
            <a:xfrm>
              <a:off x="4815113"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45</a:t>
              </a:r>
            </a:p>
          </p:txBody>
        </p:sp>
        <p:sp>
          <p:nvSpPr>
            <p:cNvPr id="60" name="TextBox 59">
              <a:extLst>
                <a:ext uri="{FF2B5EF4-FFF2-40B4-BE49-F238E27FC236}">
                  <a16:creationId xmlns:a16="http://schemas.microsoft.com/office/drawing/2014/main" id="{B6F371CD-E57B-E2D5-C6DC-A8BF4CB02FC4}"/>
                </a:ext>
              </a:extLst>
            </p:cNvPr>
            <p:cNvSpPr txBox="1"/>
            <p:nvPr/>
          </p:nvSpPr>
          <p:spPr>
            <a:xfrm>
              <a:off x="5018434"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48</a:t>
              </a:r>
            </a:p>
          </p:txBody>
        </p:sp>
        <p:sp>
          <p:nvSpPr>
            <p:cNvPr id="61" name="TextBox 60">
              <a:extLst>
                <a:ext uri="{FF2B5EF4-FFF2-40B4-BE49-F238E27FC236}">
                  <a16:creationId xmlns:a16="http://schemas.microsoft.com/office/drawing/2014/main" id="{0C93960B-9130-31F4-1B8A-A64B6196AA20}"/>
                </a:ext>
              </a:extLst>
            </p:cNvPr>
            <p:cNvSpPr txBox="1"/>
            <p:nvPr/>
          </p:nvSpPr>
          <p:spPr>
            <a:xfrm>
              <a:off x="5234455"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51</a:t>
              </a:r>
            </a:p>
          </p:txBody>
        </p:sp>
        <p:sp>
          <p:nvSpPr>
            <p:cNvPr id="62" name="TextBox 61">
              <a:extLst>
                <a:ext uri="{FF2B5EF4-FFF2-40B4-BE49-F238E27FC236}">
                  <a16:creationId xmlns:a16="http://schemas.microsoft.com/office/drawing/2014/main" id="{578EF217-1746-7E37-DCFB-5E893764AD00}"/>
                </a:ext>
              </a:extLst>
            </p:cNvPr>
            <p:cNvSpPr txBox="1"/>
            <p:nvPr/>
          </p:nvSpPr>
          <p:spPr>
            <a:xfrm>
              <a:off x="5431952"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54</a:t>
              </a:r>
            </a:p>
          </p:txBody>
        </p:sp>
        <p:sp>
          <p:nvSpPr>
            <p:cNvPr id="63" name="TextBox 62">
              <a:extLst>
                <a:ext uri="{FF2B5EF4-FFF2-40B4-BE49-F238E27FC236}">
                  <a16:creationId xmlns:a16="http://schemas.microsoft.com/office/drawing/2014/main" id="{45EE18A4-5B4B-1A04-8C54-4DF8AA95CE0F}"/>
                </a:ext>
              </a:extLst>
            </p:cNvPr>
            <p:cNvSpPr txBox="1"/>
            <p:nvPr/>
          </p:nvSpPr>
          <p:spPr>
            <a:xfrm>
              <a:off x="5641624"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57</a:t>
              </a:r>
            </a:p>
          </p:txBody>
        </p:sp>
        <p:sp>
          <p:nvSpPr>
            <p:cNvPr id="3904" name="TextBox 3903">
              <a:extLst>
                <a:ext uri="{FF2B5EF4-FFF2-40B4-BE49-F238E27FC236}">
                  <a16:creationId xmlns:a16="http://schemas.microsoft.com/office/drawing/2014/main" id="{5908F720-086E-63C8-64E2-035DFD1ED7DE}"/>
                </a:ext>
              </a:extLst>
            </p:cNvPr>
            <p:cNvSpPr txBox="1"/>
            <p:nvPr/>
          </p:nvSpPr>
          <p:spPr>
            <a:xfrm>
              <a:off x="5861891"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60</a:t>
              </a:r>
            </a:p>
          </p:txBody>
        </p:sp>
        <p:sp>
          <p:nvSpPr>
            <p:cNvPr id="3905" name="TextBox 3904">
              <a:extLst>
                <a:ext uri="{FF2B5EF4-FFF2-40B4-BE49-F238E27FC236}">
                  <a16:creationId xmlns:a16="http://schemas.microsoft.com/office/drawing/2014/main" id="{3A71A4A4-BD35-B321-19A7-0C67BF054056}"/>
                </a:ext>
              </a:extLst>
            </p:cNvPr>
            <p:cNvSpPr txBox="1"/>
            <p:nvPr/>
          </p:nvSpPr>
          <p:spPr>
            <a:xfrm>
              <a:off x="6071563"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63</a:t>
              </a:r>
            </a:p>
          </p:txBody>
        </p:sp>
        <p:sp>
          <p:nvSpPr>
            <p:cNvPr id="3906" name="TextBox 3905">
              <a:extLst>
                <a:ext uri="{FF2B5EF4-FFF2-40B4-BE49-F238E27FC236}">
                  <a16:creationId xmlns:a16="http://schemas.microsoft.com/office/drawing/2014/main" id="{97B37F43-CF10-72E1-DF42-52202C644F7C}"/>
                </a:ext>
              </a:extLst>
            </p:cNvPr>
            <p:cNvSpPr txBox="1"/>
            <p:nvPr/>
          </p:nvSpPr>
          <p:spPr>
            <a:xfrm>
              <a:off x="6275411"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66</a:t>
              </a:r>
            </a:p>
          </p:txBody>
        </p:sp>
        <p:sp>
          <p:nvSpPr>
            <p:cNvPr id="3907" name="TextBox 3906">
              <a:extLst>
                <a:ext uri="{FF2B5EF4-FFF2-40B4-BE49-F238E27FC236}">
                  <a16:creationId xmlns:a16="http://schemas.microsoft.com/office/drawing/2014/main" id="{306F814E-54C4-0D51-DC1F-44290881CD6C}"/>
                </a:ext>
              </a:extLst>
            </p:cNvPr>
            <p:cNvSpPr txBox="1"/>
            <p:nvPr/>
          </p:nvSpPr>
          <p:spPr>
            <a:xfrm>
              <a:off x="6491432"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69</a:t>
              </a:r>
            </a:p>
          </p:txBody>
        </p:sp>
        <p:sp>
          <p:nvSpPr>
            <p:cNvPr id="3908" name="TextBox 3907">
              <a:extLst>
                <a:ext uri="{FF2B5EF4-FFF2-40B4-BE49-F238E27FC236}">
                  <a16:creationId xmlns:a16="http://schemas.microsoft.com/office/drawing/2014/main" id="{7227613D-E324-0686-4479-E2337206D080}"/>
                </a:ext>
              </a:extLst>
            </p:cNvPr>
            <p:cNvSpPr txBox="1"/>
            <p:nvPr/>
          </p:nvSpPr>
          <p:spPr>
            <a:xfrm>
              <a:off x="6698434"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72</a:t>
              </a:r>
            </a:p>
          </p:txBody>
        </p:sp>
        <p:sp>
          <p:nvSpPr>
            <p:cNvPr id="3909" name="TextBox 3908">
              <a:extLst>
                <a:ext uri="{FF2B5EF4-FFF2-40B4-BE49-F238E27FC236}">
                  <a16:creationId xmlns:a16="http://schemas.microsoft.com/office/drawing/2014/main" id="{047DEE01-C680-B731-F8B1-B4336560B654}"/>
                </a:ext>
              </a:extLst>
            </p:cNvPr>
            <p:cNvSpPr txBox="1"/>
            <p:nvPr/>
          </p:nvSpPr>
          <p:spPr>
            <a:xfrm>
              <a:off x="6908105"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75</a:t>
              </a:r>
            </a:p>
          </p:txBody>
        </p:sp>
        <p:sp>
          <p:nvSpPr>
            <p:cNvPr id="3910" name="TextBox 3909">
              <a:extLst>
                <a:ext uri="{FF2B5EF4-FFF2-40B4-BE49-F238E27FC236}">
                  <a16:creationId xmlns:a16="http://schemas.microsoft.com/office/drawing/2014/main" id="{B06288ED-6F92-EDF6-2670-5BE5144E2D76}"/>
                </a:ext>
              </a:extLst>
            </p:cNvPr>
            <p:cNvSpPr txBox="1"/>
            <p:nvPr/>
          </p:nvSpPr>
          <p:spPr>
            <a:xfrm>
              <a:off x="7118303"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78</a:t>
              </a:r>
            </a:p>
          </p:txBody>
        </p:sp>
        <p:sp>
          <p:nvSpPr>
            <p:cNvPr id="3911" name="TextBox 3910">
              <a:extLst>
                <a:ext uri="{FF2B5EF4-FFF2-40B4-BE49-F238E27FC236}">
                  <a16:creationId xmlns:a16="http://schemas.microsoft.com/office/drawing/2014/main" id="{A15C26FE-6FF3-3E5B-E537-3D76CACD479E}"/>
                </a:ext>
              </a:extLst>
            </p:cNvPr>
            <p:cNvSpPr txBox="1"/>
            <p:nvPr/>
          </p:nvSpPr>
          <p:spPr>
            <a:xfrm>
              <a:off x="7327973"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81</a:t>
              </a:r>
            </a:p>
          </p:txBody>
        </p:sp>
        <p:sp>
          <p:nvSpPr>
            <p:cNvPr id="3912" name="TextBox 3911">
              <a:extLst>
                <a:ext uri="{FF2B5EF4-FFF2-40B4-BE49-F238E27FC236}">
                  <a16:creationId xmlns:a16="http://schemas.microsoft.com/office/drawing/2014/main" id="{BF0F22B4-572F-D3AA-7287-D84AB26AE4B9}"/>
                </a:ext>
              </a:extLst>
            </p:cNvPr>
            <p:cNvSpPr txBox="1"/>
            <p:nvPr/>
          </p:nvSpPr>
          <p:spPr>
            <a:xfrm>
              <a:off x="7548242"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84</a:t>
              </a:r>
            </a:p>
          </p:txBody>
        </p:sp>
        <p:sp>
          <p:nvSpPr>
            <p:cNvPr id="3913" name="TextBox 3912">
              <a:extLst>
                <a:ext uri="{FF2B5EF4-FFF2-40B4-BE49-F238E27FC236}">
                  <a16:creationId xmlns:a16="http://schemas.microsoft.com/office/drawing/2014/main" id="{814746E5-FCEE-C1BD-0DD0-5F8743E81C49}"/>
                </a:ext>
              </a:extLst>
            </p:cNvPr>
            <p:cNvSpPr txBox="1"/>
            <p:nvPr/>
          </p:nvSpPr>
          <p:spPr>
            <a:xfrm>
              <a:off x="7757912"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87</a:t>
              </a:r>
            </a:p>
          </p:txBody>
        </p:sp>
        <p:sp>
          <p:nvSpPr>
            <p:cNvPr id="3914" name="TextBox 3913">
              <a:extLst>
                <a:ext uri="{FF2B5EF4-FFF2-40B4-BE49-F238E27FC236}">
                  <a16:creationId xmlns:a16="http://schemas.microsoft.com/office/drawing/2014/main" id="{2BC230BD-9423-860E-BC3D-EA91C65C79E4}"/>
                </a:ext>
              </a:extLst>
            </p:cNvPr>
            <p:cNvSpPr txBox="1"/>
            <p:nvPr/>
          </p:nvSpPr>
          <p:spPr>
            <a:xfrm>
              <a:off x="7961761" y="3245544"/>
              <a:ext cx="316112" cy="246221"/>
            </a:xfrm>
            <a:prstGeom prst="rect">
              <a:avLst/>
            </a:prstGeom>
            <a:noFill/>
          </p:spPr>
          <p:txBody>
            <a:bodyPr wrap="none" rtlCol="0">
              <a:spAutoFit/>
            </a:bodyPr>
            <a:lstStyle/>
            <a:p>
              <a:pPr algn="ctr" defTabSz="685800" fontAlgn="auto">
                <a:spcBef>
                  <a:spcPts val="0"/>
                </a:spcBef>
                <a:spcAft>
                  <a:spcPts val="0"/>
                </a:spcAft>
              </a:pPr>
              <a:r>
                <a:rPr lang="en-US" sz="1000">
                  <a:solidFill>
                    <a:prstClr val="black"/>
                  </a:solidFill>
                  <a:latin typeface="Calibri" panose="020F0502020204030204"/>
                  <a:ea typeface="+mn-ea"/>
                  <a:cs typeface="+mn-cs"/>
                </a:rPr>
                <a:t>90</a:t>
              </a:r>
            </a:p>
          </p:txBody>
        </p:sp>
      </p:grpSp>
      <p:sp>
        <p:nvSpPr>
          <p:cNvPr id="3916" name="TextBox 3915">
            <a:extLst>
              <a:ext uri="{FF2B5EF4-FFF2-40B4-BE49-F238E27FC236}">
                <a16:creationId xmlns:a16="http://schemas.microsoft.com/office/drawing/2014/main" id="{45EE9847-804A-11AC-17B1-EA63CFB99705}"/>
              </a:ext>
            </a:extLst>
          </p:cNvPr>
          <p:cNvSpPr txBox="1"/>
          <p:nvPr/>
        </p:nvSpPr>
        <p:spPr>
          <a:xfrm>
            <a:off x="392032" y="4674614"/>
            <a:ext cx="8543246" cy="338554"/>
          </a:xfrm>
          <a:prstGeom prst="rect">
            <a:avLst/>
          </a:prstGeom>
          <a:noFill/>
        </p:spPr>
        <p:txBody>
          <a:bodyPr wrap="square" rtlCol="0" anchor="b">
            <a:spAutoFit/>
          </a:bodyPr>
          <a:lstStyle/>
          <a:p>
            <a:pPr defTabSz="685800" fontAlgn="auto">
              <a:spcBef>
                <a:spcPts val="0"/>
              </a:spcBef>
              <a:spcAft>
                <a:spcPts val="0"/>
              </a:spcAft>
            </a:pPr>
            <a:r>
              <a:rPr lang="en-US" sz="800" baseline="30000">
                <a:solidFill>
                  <a:prstClr val="black"/>
                </a:solidFill>
                <a:latin typeface="Calibri" panose="020F0502020204030204"/>
                <a:ea typeface="+mn-ea"/>
                <a:cs typeface="+mn-cs"/>
              </a:rPr>
              <a:t>a</a:t>
            </a:r>
            <a:r>
              <a:rPr lang="en-US" sz="800">
                <a:solidFill>
                  <a:prstClr val="black"/>
                </a:solidFill>
                <a:latin typeface="Calibri" panose="020F0502020204030204"/>
                <a:ea typeface="+mn-ea"/>
                <a:cs typeface="+mn-cs"/>
              </a:rPr>
              <a:t>Hazard ratio based on unstratified Cox proportional-hazards model. </a:t>
            </a:r>
          </a:p>
          <a:p>
            <a:pPr defTabSz="685800" fontAlgn="auto">
              <a:spcBef>
                <a:spcPts val="0"/>
              </a:spcBef>
              <a:spcAft>
                <a:spcPts val="0"/>
              </a:spcAft>
            </a:pPr>
            <a:r>
              <a:rPr lang="en-US" sz="800" baseline="30000">
                <a:solidFill>
                  <a:prstClr val="black"/>
                </a:solidFill>
                <a:latin typeface="Calibri" panose="020F0502020204030204"/>
                <a:ea typeface="+mn-ea"/>
                <a:cs typeface="+mn-cs"/>
              </a:rPr>
              <a:t>b</a:t>
            </a:r>
            <a:r>
              <a:rPr lang="en-US" sz="800" i="1">
                <a:solidFill>
                  <a:prstClr val="black"/>
                </a:solidFill>
                <a:latin typeface="Calibri" panose="020F0502020204030204"/>
                <a:ea typeface="+mn-ea"/>
                <a:cs typeface="+mn-cs"/>
              </a:rPr>
              <a:t>P</a:t>
            </a:r>
            <a:r>
              <a:rPr lang="en-US" sz="800">
                <a:solidFill>
                  <a:prstClr val="black"/>
                </a:solidFill>
                <a:latin typeface="Calibri" panose="020F0502020204030204"/>
                <a:ea typeface="+mn-ea"/>
                <a:cs typeface="+mn-cs"/>
              </a:rPr>
              <a:t>-value based on unstratified log-rank test.</a:t>
            </a:r>
            <a:endParaRPr lang="en-US" sz="800" strike="sngStrike">
              <a:solidFill>
                <a:srgbClr val="FF0000"/>
              </a:solidFill>
              <a:latin typeface="Calibri" panose="020F0502020204030204"/>
              <a:ea typeface="+mn-ea"/>
              <a:cs typeface="+mn-cs"/>
            </a:endParaRPr>
          </a:p>
        </p:txBody>
      </p:sp>
      <p:grpSp>
        <p:nvGrpSpPr>
          <p:cNvPr id="3946" name="Group 3945">
            <a:extLst>
              <a:ext uri="{FF2B5EF4-FFF2-40B4-BE49-F238E27FC236}">
                <a16:creationId xmlns:a16="http://schemas.microsoft.com/office/drawing/2014/main" id="{985C182D-7E19-BC62-3118-CDD430352BCC}"/>
              </a:ext>
            </a:extLst>
          </p:cNvPr>
          <p:cNvGrpSpPr/>
          <p:nvPr/>
        </p:nvGrpSpPr>
        <p:grpSpPr>
          <a:xfrm>
            <a:off x="1757878" y="2721966"/>
            <a:ext cx="190610" cy="628082"/>
            <a:chOff x="1766669" y="2460611"/>
            <a:chExt cx="190610" cy="628082"/>
          </a:xfrm>
        </p:grpSpPr>
        <p:sp>
          <p:nvSpPr>
            <p:cNvPr id="3947" name="Freeform 3946">
              <a:extLst>
                <a:ext uri="{FF2B5EF4-FFF2-40B4-BE49-F238E27FC236}">
                  <a16:creationId xmlns:a16="http://schemas.microsoft.com/office/drawing/2014/main" id="{97EFAAF4-604B-9A2D-E153-4A00D34F9CC0}"/>
                </a:ext>
              </a:extLst>
            </p:cNvPr>
            <p:cNvSpPr/>
            <p:nvPr/>
          </p:nvSpPr>
          <p:spPr>
            <a:xfrm>
              <a:off x="1766669" y="2460611"/>
              <a:ext cx="190610" cy="12669"/>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3948" name="Graphic 2">
              <a:extLst>
                <a:ext uri="{FF2B5EF4-FFF2-40B4-BE49-F238E27FC236}">
                  <a16:creationId xmlns:a16="http://schemas.microsoft.com/office/drawing/2014/main" id="{2BF0F3C7-0943-0E53-2C55-E8A4DB1D49F7}"/>
                </a:ext>
              </a:extLst>
            </p:cNvPr>
            <p:cNvGrpSpPr/>
            <p:nvPr/>
          </p:nvGrpSpPr>
          <p:grpSpPr>
            <a:xfrm>
              <a:off x="1766669" y="2583694"/>
              <a:ext cx="190610" cy="12669"/>
              <a:chOff x="1454696" y="2725088"/>
              <a:chExt cx="190610" cy="12669"/>
            </a:xfrm>
          </p:grpSpPr>
          <p:sp>
            <p:nvSpPr>
              <p:cNvPr id="3959" name="Freeform 3958">
                <a:extLst>
                  <a:ext uri="{FF2B5EF4-FFF2-40B4-BE49-F238E27FC236}">
                    <a16:creationId xmlns:a16="http://schemas.microsoft.com/office/drawing/2014/main" id="{26DE1A85-39A7-EE3D-6214-9C76F86EE408}"/>
                  </a:ext>
                </a:extLst>
              </p:cNvPr>
              <p:cNvSpPr/>
              <p:nvPr/>
            </p:nvSpPr>
            <p:spPr>
              <a:xfrm>
                <a:off x="1454696" y="2725088"/>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60" name="Freeform 3959">
                <a:extLst>
                  <a:ext uri="{FF2B5EF4-FFF2-40B4-BE49-F238E27FC236}">
                    <a16:creationId xmlns:a16="http://schemas.microsoft.com/office/drawing/2014/main" id="{BA84AB5C-E947-9CBB-8552-BADB65D3C47A}"/>
                  </a:ext>
                </a:extLst>
              </p:cNvPr>
              <p:cNvSpPr/>
              <p:nvPr/>
            </p:nvSpPr>
            <p:spPr>
              <a:xfrm>
                <a:off x="1499172" y="2725088"/>
                <a:ext cx="114366" cy="12669"/>
              </a:xfrm>
              <a:custGeom>
                <a:avLst/>
                <a:gdLst>
                  <a:gd name="connsiteX0" fmla="*/ 0 w 114366"/>
                  <a:gd name="connsiteY0" fmla="*/ 0 h 12669"/>
                  <a:gd name="connsiteX1" fmla="*/ 114366 w 114366"/>
                  <a:gd name="connsiteY1" fmla="*/ 0 h 12669"/>
                </a:gdLst>
                <a:ahLst/>
                <a:cxnLst>
                  <a:cxn ang="0">
                    <a:pos x="connsiteX0" y="connsiteY0"/>
                  </a:cxn>
                  <a:cxn ang="0">
                    <a:pos x="connsiteX1" y="connsiteY1"/>
                  </a:cxn>
                </a:cxnLst>
                <a:rect l="l" t="t" r="r" b="b"/>
                <a:pathLst>
                  <a:path w="114366" h="12669">
                    <a:moveTo>
                      <a:pt x="0" y="0"/>
                    </a:moveTo>
                    <a:lnTo>
                      <a:pt x="114366" y="0"/>
                    </a:lnTo>
                  </a:path>
                </a:pathLst>
              </a:custGeom>
              <a:ln w="12700" cap="flat">
                <a:solidFill>
                  <a:schemeClr val="accent3">
                    <a:lumMod val="50000"/>
                  </a:schemeClr>
                </a:solidFill>
                <a:custDash>
                  <a:ds d="0" sp="0"/>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61" name="Freeform 3960">
                <a:extLst>
                  <a:ext uri="{FF2B5EF4-FFF2-40B4-BE49-F238E27FC236}">
                    <a16:creationId xmlns:a16="http://schemas.microsoft.com/office/drawing/2014/main" id="{DCCFC22C-AEA5-9598-693A-3AEDC7259666}"/>
                  </a:ext>
                </a:extLst>
              </p:cNvPr>
              <p:cNvSpPr/>
              <p:nvPr/>
            </p:nvSpPr>
            <p:spPr>
              <a:xfrm>
                <a:off x="1626246" y="2725088"/>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chemeClr val="accent3">
                    <a:lumMod val="50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sp>
          <p:nvSpPr>
            <p:cNvPr id="3949" name="Freeform 3948">
              <a:extLst>
                <a:ext uri="{FF2B5EF4-FFF2-40B4-BE49-F238E27FC236}">
                  <a16:creationId xmlns:a16="http://schemas.microsoft.com/office/drawing/2014/main" id="{1A9A4926-EB94-FF4E-7937-B0AEB088582C}"/>
                </a:ext>
              </a:extLst>
            </p:cNvPr>
            <p:cNvSpPr/>
            <p:nvPr/>
          </p:nvSpPr>
          <p:spPr>
            <a:xfrm>
              <a:off x="1766669" y="2706777"/>
              <a:ext cx="190610" cy="12669"/>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3950" name="Graphic 2">
              <a:extLst>
                <a:ext uri="{FF2B5EF4-FFF2-40B4-BE49-F238E27FC236}">
                  <a16:creationId xmlns:a16="http://schemas.microsoft.com/office/drawing/2014/main" id="{4183541B-4C3D-9C62-3723-BFC3B2259386}"/>
                </a:ext>
              </a:extLst>
            </p:cNvPr>
            <p:cNvGrpSpPr/>
            <p:nvPr/>
          </p:nvGrpSpPr>
          <p:grpSpPr>
            <a:xfrm>
              <a:off x="1766669" y="2829860"/>
              <a:ext cx="190610" cy="12669"/>
              <a:chOff x="1454696" y="2901189"/>
              <a:chExt cx="190610" cy="12669"/>
            </a:xfrm>
          </p:grpSpPr>
          <p:sp>
            <p:nvSpPr>
              <p:cNvPr id="3956" name="Freeform 3955">
                <a:extLst>
                  <a:ext uri="{FF2B5EF4-FFF2-40B4-BE49-F238E27FC236}">
                    <a16:creationId xmlns:a16="http://schemas.microsoft.com/office/drawing/2014/main" id="{5CF0DD76-9215-68B1-93C5-F430BCC50D63}"/>
                  </a:ext>
                </a:extLst>
              </p:cNvPr>
              <p:cNvSpPr/>
              <p:nvPr/>
            </p:nvSpPr>
            <p:spPr>
              <a:xfrm>
                <a:off x="1454696" y="2901189"/>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57" name="Freeform 3956">
                <a:extLst>
                  <a:ext uri="{FF2B5EF4-FFF2-40B4-BE49-F238E27FC236}">
                    <a16:creationId xmlns:a16="http://schemas.microsoft.com/office/drawing/2014/main" id="{B7CADD64-39C4-F9BE-0816-7274E5F8D716}"/>
                  </a:ext>
                </a:extLst>
              </p:cNvPr>
              <p:cNvSpPr/>
              <p:nvPr/>
            </p:nvSpPr>
            <p:spPr>
              <a:xfrm>
                <a:off x="1499172" y="2901189"/>
                <a:ext cx="114366" cy="12669"/>
              </a:xfrm>
              <a:custGeom>
                <a:avLst/>
                <a:gdLst>
                  <a:gd name="connsiteX0" fmla="*/ 0 w 114366"/>
                  <a:gd name="connsiteY0" fmla="*/ 0 h 12669"/>
                  <a:gd name="connsiteX1" fmla="*/ 114366 w 114366"/>
                  <a:gd name="connsiteY1" fmla="*/ 0 h 12669"/>
                </a:gdLst>
                <a:ahLst/>
                <a:cxnLst>
                  <a:cxn ang="0">
                    <a:pos x="connsiteX0" y="connsiteY0"/>
                  </a:cxn>
                  <a:cxn ang="0">
                    <a:pos x="connsiteX1" y="connsiteY1"/>
                  </a:cxn>
                </a:cxnLst>
                <a:rect l="l" t="t" r="r" b="b"/>
                <a:pathLst>
                  <a:path w="114366" h="12669">
                    <a:moveTo>
                      <a:pt x="0" y="0"/>
                    </a:moveTo>
                    <a:lnTo>
                      <a:pt x="114366" y="0"/>
                    </a:lnTo>
                  </a:path>
                </a:pathLst>
              </a:custGeom>
              <a:ln w="12700" cap="flat">
                <a:solidFill>
                  <a:srgbClr val="8D1D58"/>
                </a:solidFill>
                <a:custDash>
                  <a:ds d="0" sp="0"/>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58" name="Freeform 3957">
                <a:extLst>
                  <a:ext uri="{FF2B5EF4-FFF2-40B4-BE49-F238E27FC236}">
                    <a16:creationId xmlns:a16="http://schemas.microsoft.com/office/drawing/2014/main" id="{8A7B0C3B-B5FE-A973-3837-385DAEB05AA3}"/>
                  </a:ext>
                </a:extLst>
              </p:cNvPr>
              <p:cNvSpPr/>
              <p:nvPr/>
            </p:nvSpPr>
            <p:spPr>
              <a:xfrm>
                <a:off x="1626246" y="2901189"/>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rgbClr val="8D1D58"/>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sp>
          <p:nvSpPr>
            <p:cNvPr id="3951" name="Freeform 3950">
              <a:extLst>
                <a:ext uri="{FF2B5EF4-FFF2-40B4-BE49-F238E27FC236}">
                  <a16:creationId xmlns:a16="http://schemas.microsoft.com/office/drawing/2014/main" id="{D2DDF421-01B4-FB73-148B-3C7A888BDB69}"/>
                </a:ext>
              </a:extLst>
            </p:cNvPr>
            <p:cNvSpPr/>
            <p:nvPr/>
          </p:nvSpPr>
          <p:spPr>
            <a:xfrm>
              <a:off x="1766669" y="2952943"/>
              <a:ext cx="190610" cy="12669"/>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nvGrpSpPr>
            <p:cNvPr id="3952" name="Graphic 2">
              <a:extLst>
                <a:ext uri="{FF2B5EF4-FFF2-40B4-BE49-F238E27FC236}">
                  <a16:creationId xmlns:a16="http://schemas.microsoft.com/office/drawing/2014/main" id="{8C378B90-9F69-0080-71C5-1F1ABF42AA1D}"/>
                </a:ext>
              </a:extLst>
            </p:cNvPr>
            <p:cNvGrpSpPr/>
            <p:nvPr/>
          </p:nvGrpSpPr>
          <p:grpSpPr>
            <a:xfrm>
              <a:off x="1766669" y="3076024"/>
              <a:ext cx="190610" cy="12669"/>
              <a:chOff x="1454696" y="3076024"/>
              <a:chExt cx="190610" cy="12669"/>
            </a:xfrm>
          </p:grpSpPr>
          <p:sp>
            <p:nvSpPr>
              <p:cNvPr id="3953" name="Freeform 3952">
                <a:extLst>
                  <a:ext uri="{FF2B5EF4-FFF2-40B4-BE49-F238E27FC236}">
                    <a16:creationId xmlns:a16="http://schemas.microsoft.com/office/drawing/2014/main" id="{C31D3AE4-0E5A-1455-E4BF-D0CF8E1AA0C3}"/>
                  </a:ext>
                </a:extLst>
              </p:cNvPr>
              <p:cNvSpPr/>
              <p:nvPr/>
            </p:nvSpPr>
            <p:spPr>
              <a:xfrm>
                <a:off x="1454696" y="3076024"/>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54" name="Freeform 3953">
                <a:extLst>
                  <a:ext uri="{FF2B5EF4-FFF2-40B4-BE49-F238E27FC236}">
                    <a16:creationId xmlns:a16="http://schemas.microsoft.com/office/drawing/2014/main" id="{798806E7-087F-9867-0A60-EA89E771FFF7}"/>
                  </a:ext>
                </a:extLst>
              </p:cNvPr>
              <p:cNvSpPr/>
              <p:nvPr/>
            </p:nvSpPr>
            <p:spPr>
              <a:xfrm>
                <a:off x="1499172" y="3076024"/>
                <a:ext cx="114366" cy="12669"/>
              </a:xfrm>
              <a:custGeom>
                <a:avLst/>
                <a:gdLst>
                  <a:gd name="connsiteX0" fmla="*/ 0 w 114366"/>
                  <a:gd name="connsiteY0" fmla="*/ 0 h 12669"/>
                  <a:gd name="connsiteX1" fmla="*/ 114366 w 114366"/>
                  <a:gd name="connsiteY1" fmla="*/ 0 h 12669"/>
                </a:gdLst>
                <a:ahLst/>
                <a:cxnLst>
                  <a:cxn ang="0">
                    <a:pos x="connsiteX0" y="connsiteY0"/>
                  </a:cxn>
                  <a:cxn ang="0">
                    <a:pos x="connsiteX1" y="connsiteY1"/>
                  </a:cxn>
                </a:cxnLst>
                <a:rect l="l" t="t" r="r" b="b"/>
                <a:pathLst>
                  <a:path w="114366" h="12669">
                    <a:moveTo>
                      <a:pt x="0" y="0"/>
                    </a:moveTo>
                    <a:lnTo>
                      <a:pt x="114366" y="0"/>
                    </a:lnTo>
                  </a:path>
                </a:pathLst>
              </a:custGeom>
              <a:ln w="12700" cap="flat">
                <a:solidFill>
                  <a:schemeClr val="accent5">
                    <a:lumMod val="75000"/>
                  </a:schemeClr>
                </a:solidFill>
                <a:custDash>
                  <a:ds d="0" sp="0"/>
                  <a:ds d="225000" sp="150000"/>
                </a:custDash>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sp>
            <p:nvSpPr>
              <p:cNvPr id="3955" name="Freeform 3954">
                <a:extLst>
                  <a:ext uri="{FF2B5EF4-FFF2-40B4-BE49-F238E27FC236}">
                    <a16:creationId xmlns:a16="http://schemas.microsoft.com/office/drawing/2014/main" id="{2BB22AAB-54A1-EBBA-0E79-85BD4B4D7FB8}"/>
                  </a:ext>
                </a:extLst>
              </p:cNvPr>
              <p:cNvSpPr/>
              <p:nvPr/>
            </p:nvSpPr>
            <p:spPr>
              <a:xfrm>
                <a:off x="1626246" y="3076024"/>
                <a:ext cx="19061" cy="12669"/>
              </a:xfrm>
              <a:custGeom>
                <a:avLst/>
                <a:gdLst>
                  <a:gd name="connsiteX0" fmla="*/ 0 w 19061"/>
                  <a:gd name="connsiteY0" fmla="*/ 0 h 12669"/>
                  <a:gd name="connsiteX1" fmla="*/ 19061 w 19061"/>
                  <a:gd name="connsiteY1" fmla="*/ 0 h 12669"/>
                </a:gdLst>
                <a:ahLst/>
                <a:cxnLst>
                  <a:cxn ang="0">
                    <a:pos x="connsiteX0" y="connsiteY0"/>
                  </a:cxn>
                  <a:cxn ang="0">
                    <a:pos x="connsiteX1" y="connsiteY1"/>
                  </a:cxn>
                </a:cxnLst>
                <a:rect l="l" t="t" r="r" b="b"/>
                <a:pathLst>
                  <a:path w="19061" h="12669">
                    <a:moveTo>
                      <a:pt x="0" y="0"/>
                    </a:moveTo>
                    <a:lnTo>
                      <a:pt x="19061" y="0"/>
                    </a:lnTo>
                  </a:path>
                </a:pathLst>
              </a:custGeom>
              <a:ln w="12700" cap="flat">
                <a:solidFill>
                  <a:schemeClr val="accent5">
                    <a:lumMod val="75000"/>
                  </a:schemeClr>
                </a:solidFill>
                <a:prstDash val="solid"/>
                <a:miter/>
              </a:ln>
            </p:spPr>
            <p:txBody>
              <a:bodyPr rtlCol="0" anchor="ctr"/>
              <a:lstStyle/>
              <a:p>
                <a:pPr defTabSz="685800" fontAlgn="auto">
                  <a:spcBef>
                    <a:spcPts val="0"/>
                  </a:spcBef>
                  <a:spcAft>
                    <a:spcPts val="0"/>
                  </a:spcAft>
                </a:pPr>
                <a:endParaRPr lang="en-US" sz="1800">
                  <a:solidFill>
                    <a:prstClr val="black"/>
                  </a:solidFill>
                  <a:latin typeface="Calibri" panose="020F0502020204030204"/>
                  <a:ea typeface="+mn-ea"/>
                  <a:cs typeface="+mn-cs"/>
                </a:endParaRPr>
              </a:p>
            </p:txBody>
          </p:sp>
        </p:grpSp>
      </p:grpSp>
      <p:sp>
        <p:nvSpPr>
          <p:cNvPr id="4" name="Rectangle 3">
            <a:extLst>
              <a:ext uri="{FF2B5EF4-FFF2-40B4-BE49-F238E27FC236}">
                <a16:creationId xmlns:a16="http://schemas.microsoft.com/office/drawing/2014/main" id="{954BB4FF-89D9-1815-058F-E2F03143D97A}"/>
              </a:ext>
            </a:extLst>
          </p:cNvPr>
          <p:cNvSpPr/>
          <p:nvPr/>
        </p:nvSpPr>
        <p:spPr>
          <a:xfrm>
            <a:off x="1684285" y="1420089"/>
            <a:ext cx="1293906" cy="1220485"/>
          </a:xfrm>
          <a:prstGeom prst="rect">
            <a:avLst/>
          </a:prstGeom>
          <a:solidFill>
            <a:srgbClr val="F8F8F8">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800">
              <a:solidFill>
                <a:prstClr val="white"/>
              </a:solidFill>
              <a:latin typeface="Calibri" panose="020F0502020204030204"/>
            </a:endParaRPr>
          </a:p>
        </p:txBody>
      </p:sp>
      <p:sp>
        <p:nvSpPr>
          <p:cNvPr id="3962" name="TextBox 3961">
            <a:extLst>
              <a:ext uri="{FF2B5EF4-FFF2-40B4-BE49-F238E27FC236}">
                <a16:creationId xmlns:a16="http://schemas.microsoft.com/office/drawing/2014/main" id="{74F40BEA-5175-307D-6137-FEC4084CC345}"/>
              </a:ext>
            </a:extLst>
          </p:cNvPr>
          <p:cNvSpPr txBox="1"/>
          <p:nvPr/>
        </p:nvSpPr>
        <p:spPr>
          <a:xfrm>
            <a:off x="1644133" y="1382398"/>
            <a:ext cx="1643016" cy="1323439"/>
          </a:xfrm>
          <a:prstGeom prst="rect">
            <a:avLst/>
          </a:prstGeom>
          <a:noFill/>
        </p:spPr>
        <p:txBody>
          <a:bodyPr wrap="square" rtlCol="0">
            <a:spAutoFit/>
          </a:bodyPr>
          <a:lstStyle/>
          <a:p>
            <a:pPr defTabSz="685800" fontAlgn="auto">
              <a:spcBef>
                <a:spcPts val="0"/>
              </a:spcBef>
              <a:spcAft>
                <a:spcPts val="0"/>
              </a:spcAft>
            </a:pPr>
            <a:r>
              <a:rPr lang="en-US" sz="800" b="1" u="sng">
                <a:solidFill>
                  <a:prstClr val="black"/>
                </a:solidFill>
                <a:latin typeface="Calibri" panose="020F0502020204030204"/>
                <a:ea typeface="+mn-ea"/>
                <a:cs typeface="+mn-cs"/>
              </a:rPr>
              <a:t>w/ del(17p) and/or </a:t>
            </a:r>
            <a:r>
              <a:rPr lang="en-US" sz="800" b="1" i="1" u="sng">
                <a:solidFill>
                  <a:prstClr val="black"/>
                </a:solidFill>
                <a:latin typeface="Calibri" panose="020F0502020204030204"/>
                <a:ea typeface="+mn-ea"/>
                <a:cs typeface="+mn-cs"/>
              </a:rPr>
              <a:t>TP53</a:t>
            </a:r>
            <a:r>
              <a:rPr lang="en-US" sz="800" b="1" u="sng">
                <a:solidFill>
                  <a:prstClr val="black"/>
                </a:solidFill>
                <a:latin typeface="Calibri" panose="020F0502020204030204"/>
                <a:ea typeface="+mn-ea"/>
                <a:cs typeface="+mn-cs"/>
              </a:rPr>
              <a:t>m</a:t>
            </a:r>
          </a:p>
          <a:p>
            <a:pPr defTabSz="685800" fontAlgn="auto">
              <a:spcBef>
                <a:spcPts val="0"/>
              </a:spcBef>
              <a:spcAft>
                <a:spcPts val="0"/>
              </a:spcAft>
            </a:pPr>
            <a:r>
              <a:rPr lang="en-US" sz="800" b="1">
                <a:solidFill>
                  <a:prstClr val="black"/>
                </a:solidFill>
                <a:latin typeface="Calibri" panose="020F0502020204030204"/>
                <a:ea typeface="+mn-ea"/>
                <a:cs typeface="+mn-cs"/>
              </a:rPr>
              <a:t>A+O vs O+Clb</a:t>
            </a:r>
          </a:p>
          <a:p>
            <a:pPr defTabSz="685800" fontAlgn="auto">
              <a:spcBef>
                <a:spcPts val="0"/>
              </a:spcBef>
              <a:spcAft>
                <a:spcPts val="0"/>
              </a:spcAft>
            </a:pPr>
            <a:r>
              <a:rPr lang="en-US" sz="800">
                <a:solidFill>
                  <a:prstClr val="black"/>
                </a:solidFill>
                <a:latin typeface="Calibri" panose="020F0502020204030204"/>
                <a:ea typeface="+mn-ea"/>
                <a:cs typeface="+mn-cs"/>
              </a:rPr>
              <a:t>HR</a:t>
            </a:r>
            <a:r>
              <a:rPr lang="en-US" sz="800" baseline="30000">
                <a:solidFill>
                  <a:prstClr val="black"/>
                </a:solidFill>
                <a:latin typeface="Calibri" panose="020F0502020204030204"/>
                <a:ea typeface="+mn-ea"/>
                <a:cs typeface="+mn-cs"/>
              </a:rPr>
              <a:t>a</a:t>
            </a:r>
            <a:r>
              <a:rPr lang="en-US" sz="800">
                <a:solidFill>
                  <a:prstClr val="black"/>
                </a:solidFill>
                <a:latin typeface="Calibri" panose="020F0502020204030204"/>
                <a:ea typeface="+mn-ea"/>
                <a:cs typeface="+mn-cs"/>
              </a:rPr>
              <a:t> (95% CI): 0.28</a:t>
            </a:r>
            <a:br>
              <a:rPr lang="en-US" sz="800">
                <a:solidFill>
                  <a:prstClr val="black"/>
                </a:solidFill>
                <a:latin typeface="Calibri" panose="020F0502020204030204"/>
                <a:ea typeface="+mn-ea"/>
                <a:cs typeface="+mn-cs"/>
              </a:rPr>
            </a:br>
            <a:r>
              <a:rPr lang="en-US" sz="800">
                <a:solidFill>
                  <a:prstClr val="black"/>
                </a:solidFill>
                <a:latin typeface="Calibri" panose="020F0502020204030204"/>
                <a:ea typeface="+mn-ea"/>
                <a:cs typeface="+mn-cs"/>
              </a:rPr>
              <a:t>(0.13, 0.59); </a:t>
            </a:r>
            <a:r>
              <a:rPr lang="en-US" sz="800" i="1">
                <a:solidFill>
                  <a:prstClr val="black"/>
                </a:solidFill>
                <a:latin typeface="Calibri" panose="020F0502020204030204"/>
                <a:ea typeface="+mn-ea"/>
                <a:cs typeface="+mn-cs"/>
              </a:rPr>
              <a:t>P=</a:t>
            </a:r>
            <a:r>
              <a:rPr lang="en-US" sz="800">
                <a:solidFill>
                  <a:prstClr val="black"/>
                </a:solidFill>
                <a:latin typeface="Calibri" panose="020F0502020204030204"/>
                <a:ea typeface="+mn-ea"/>
                <a:cs typeface="+mn-cs"/>
              </a:rPr>
              <a:t>0.0009</a:t>
            </a:r>
            <a:r>
              <a:rPr lang="en-US" sz="800" baseline="30000">
                <a:solidFill>
                  <a:prstClr val="black"/>
                </a:solidFill>
                <a:latin typeface="Calibri" panose="020F0502020204030204"/>
                <a:ea typeface="+mn-ea"/>
                <a:cs typeface="+mn-cs"/>
              </a:rPr>
              <a:t>b</a:t>
            </a:r>
          </a:p>
          <a:p>
            <a:pPr defTabSz="685800" fontAlgn="auto">
              <a:spcBef>
                <a:spcPts val="0"/>
              </a:spcBef>
              <a:spcAft>
                <a:spcPts val="0"/>
              </a:spcAft>
            </a:pPr>
            <a:r>
              <a:rPr lang="en-US" sz="800" b="1">
                <a:solidFill>
                  <a:prstClr val="black"/>
                </a:solidFill>
                <a:latin typeface="Calibri" panose="020F0502020204030204"/>
                <a:ea typeface="+mn-ea"/>
                <a:cs typeface="+mn-cs"/>
              </a:rPr>
              <a:t>A vs O+Clb</a:t>
            </a:r>
          </a:p>
          <a:p>
            <a:pPr defTabSz="685800" fontAlgn="auto">
              <a:spcBef>
                <a:spcPts val="0"/>
              </a:spcBef>
              <a:spcAft>
                <a:spcPts val="0"/>
              </a:spcAft>
            </a:pPr>
            <a:r>
              <a:rPr lang="en-US" sz="800">
                <a:solidFill>
                  <a:prstClr val="black"/>
                </a:solidFill>
                <a:latin typeface="Calibri" panose="020F0502020204030204"/>
                <a:ea typeface="+mn-ea"/>
                <a:cs typeface="+mn-cs"/>
              </a:rPr>
              <a:t>HR</a:t>
            </a:r>
            <a:r>
              <a:rPr lang="en-US" sz="800" baseline="30000">
                <a:solidFill>
                  <a:prstClr val="black"/>
                </a:solidFill>
                <a:latin typeface="Calibri" panose="020F0502020204030204"/>
                <a:ea typeface="+mn-ea"/>
                <a:cs typeface="+mn-cs"/>
              </a:rPr>
              <a:t>a</a:t>
            </a:r>
            <a:r>
              <a:rPr lang="en-US" sz="800">
                <a:solidFill>
                  <a:prstClr val="black"/>
                </a:solidFill>
                <a:latin typeface="Calibri" panose="020F0502020204030204"/>
                <a:ea typeface="+mn-ea"/>
                <a:cs typeface="+mn-cs"/>
              </a:rPr>
              <a:t> (95% CI): 0.23</a:t>
            </a:r>
            <a:br>
              <a:rPr lang="en-US" sz="800">
                <a:solidFill>
                  <a:prstClr val="black"/>
                </a:solidFill>
                <a:latin typeface="Calibri" panose="020F0502020204030204"/>
                <a:ea typeface="+mn-ea"/>
                <a:cs typeface="+mn-cs"/>
              </a:rPr>
            </a:br>
            <a:r>
              <a:rPr lang="en-US" sz="800">
                <a:solidFill>
                  <a:prstClr val="black"/>
                </a:solidFill>
                <a:latin typeface="Calibri" panose="020F0502020204030204"/>
                <a:ea typeface="+mn-ea"/>
                <a:cs typeface="+mn-cs"/>
              </a:rPr>
              <a:t>(0.10, 0.52); </a:t>
            </a:r>
            <a:r>
              <a:rPr lang="en-US" sz="800" i="1">
                <a:solidFill>
                  <a:prstClr val="black"/>
                </a:solidFill>
                <a:latin typeface="Calibri" panose="020F0502020204030204"/>
                <a:ea typeface="+mn-ea"/>
                <a:cs typeface="+mn-cs"/>
              </a:rPr>
              <a:t>P=</a:t>
            </a:r>
            <a:r>
              <a:rPr lang="en-US" sz="800">
                <a:solidFill>
                  <a:prstClr val="black"/>
                </a:solidFill>
                <a:latin typeface="Calibri" panose="020F0502020204030204"/>
                <a:ea typeface="+mn-ea"/>
                <a:cs typeface="+mn-cs"/>
              </a:rPr>
              <a:t>0.0002</a:t>
            </a:r>
            <a:r>
              <a:rPr lang="en-US" sz="800" baseline="30000">
                <a:solidFill>
                  <a:prstClr val="black"/>
                </a:solidFill>
                <a:latin typeface="Calibri" panose="020F0502020204030204"/>
                <a:ea typeface="+mn-ea"/>
                <a:cs typeface="+mn-cs"/>
              </a:rPr>
              <a:t>b</a:t>
            </a:r>
          </a:p>
          <a:p>
            <a:pPr defTabSz="685800" fontAlgn="auto">
              <a:spcBef>
                <a:spcPts val="0"/>
              </a:spcBef>
              <a:spcAft>
                <a:spcPts val="0"/>
              </a:spcAft>
            </a:pPr>
            <a:r>
              <a:rPr lang="en-US" sz="800" b="1">
                <a:solidFill>
                  <a:prstClr val="black"/>
                </a:solidFill>
                <a:latin typeface="Calibri" panose="020F0502020204030204"/>
                <a:ea typeface="+mn-ea"/>
                <a:cs typeface="+mn-cs"/>
              </a:rPr>
              <a:t>A+O vs A</a:t>
            </a:r>
          </a:p>
          <a:p>
            <a:pPr defTabSz="685800" fontAlgn="auto">
              <a:spcBef>
                <a:spcPts val="0"/>
              </a:spcBef>
              <a:spcAft>
                <a:spcPts val="0"/>
              </a:spcAft>
            </a:pPr>
            <a:r>
              <a:rPr lang="en-US" sz="800">
                <a:solidFill>
                  <a:prstClr val="black"/>
                </a:solidFill>
                <a:latin typeface="Calibri" panose="020F0502020204030204"/>
                <a:ea typeface="+mn-ea"/>
                <a:cs typeface="+mn-cs"/>
              </a:rPr>
              <a:t>HR</a:t>
            </a:r>
            <a:r>
              <a:rPr lang="en-US" sz="800" baseline="30000">
                <a:solidFill>
                  <a:prstClr val="black"/>
                </a:solidFill>
                <a:latin typeface="Calibri" panose="020F0502020204030204"/>
                <a:ea typeface="+mn-ea"/>
                <a:cs typeface="+mn-cs"/>
              </a:rPr>
              <a:t>a</a:t>
            </a:r>
            <a:r>
              <a:rPr lang="en-US" sz="800">
                <a:solidFill>
                  <a:prstClr val="black"/>
                </a:solidFill>
                <a:latin typeface="Calibri" panose="020F0502020204030204"/>
                <a:ea typeface="+mn-ea"/>
                <a:cs typeface="+mn-cs"/>
              </a:rPr>
              <a:t> (95% CI): 1.21</a:t>
            </a:r>
            <a:br>
              <a:rPr lang="en-US" sz="800">
                <a:solidFill>
                  <a:prstClr val="black"/>
                </a:solidFill>
                <a:latin typeface="Calibri" panose="020F0502020204030204"/>
                <a:ea typeface="+mn-ea"/>
                <a:cs typeface="+mn-cs"/>
              </a:rPr>
            </a:br>
            <a:r>
              <a:rPr lang="en-US" sz="800">
                <a:solidFill>
                  <a:prstClr val="black"/>
                </a:solidFill>
                <a:latin typeface="Calibri" panose="020F0502020204030204"/>
                <a:ea typeface="+mn-ea"/>
                <a:cs typeface="+mn-cs"/>
              </a:rPr>
              <a:t>(0.51, 2.87); </a:t>
            </a:r>
            <a:r>
              <a:rPr lang="en-US" sz="800" i="1">
                <a:solidFill>
                  <a:prstClr val="black"/>
                </a:solidFill>
                <a:latin typeface="Calibri" panose="020F0502020204030204"/>
                <a:ea typeface="+mn-ea"/>
                <a:cs typeface="+mn-cs"/>
              </a:rPr>
              <a:t>P</a:t>
            </a:r>
            <a:r>
              <a:rPr lang="en-US" sz="800">
                <a:solidFill>
                  <a:prstClr val="black"/>
                </a:solidFill>
                <a:latin typeface="Calibri" panose="020F0502020204030204"/>
                <a:ea typeface="+mn-ea"/>
                <a:cs typeface="+mn-cs"/>
              </a:rPr>
              <a:t>=0.7966</a:t>
            </a:r>
            <a:r>
              <a:rPr lang="en-US" sz="800" baseline="30000">
                <a:solidFill>
                  <a:prstClr val="black"/>
                </a:solidFill>
                <a:latin typeface="Calibri" panose="020F0502020204030204"/>
                <a:ea typeface="+mn-ea"/>
                <a:cs typeface="+mn-cs"/>
              </a:rPr>
              <a:t>b</a:t>
            </a:r>
          </a:p>
        </p:txBody>
      </p:sp>
      <p:sp>
        <p:nvSpPr>
          <p:cNvPr id="7" name="TextBox 6">
            <a:extLst>
              <a:ext uri="{FF2B5EF4-FFF2-40B4-BE49-F238E27FC236}">
                <a16:creationId xmlns:a16="http://schemas.microsoft.com/office/drawing/2014/main" id="{2F0B3E59-1D2C-9CA3-4329-3EEF898D3100}"/>
              </a:ext>
            </a:extLst>
          </p:cNvPr>
          <p:cNvSpPr txBox="1"/>
          <p:nvPr/>
        </p:nvSpPr>
        <p:spPr>
          <a:xfrm>
            <a:off x="4754486" y="4961216"/>
            <a:ext cx="4571211" cy="207749"/>
          </a:xfrm>
          <a:prstGeom prst="rect">
            <a:avLst/>
          </a:prstGeom>
          <a:noFill/>
        </p:spPr>
        <p:txBody>
          <a:bodyPr wrap="square">
            <a:spAutoFit/>
          </a:bodyPr>
          <a:lstStyle/>
          <a:p>
            <a:pPr defTabSz="685800" fontAlgn="auto">
              <a:spcBef>
                <a:spcPts val="0"/>
              </a:spcBef>
              <a:spcAft>
                <a:spcPts val="0"/>
              </a:spcAft>
              <a:defRPr/>
            </a:pPr>
            <a:r>
              <a:rPr lang="it-IT" sz="750" dirty="0">
                <a:solidFill>
                  <a:prstClr val="black"/>
                </a:solidFill>
                <a:latin typeface="Calibri" panose="020F0502020204030204"/>
                <a:ea typeface="+mn-ea"/>
                <a:cs typeface="+mn-cs"/>
              </a:rPr>
              <a:t>Sharman et al </a:t>
            </a:r>
            <a:r>
              <a:rPr lang="en-US" sz="750" i="1" dirty="0">
                <a:solidFill>
                  <a:prstClr val="black"/>
                </a:solidFill>
                <a:latin typeface="Calibri" panose="020F0502020204030204"/>
                <a:ea typeface="+mn-ea"/>
                <a:cs typeface="+mn-cs"/>
              </a:rPr>
              <a:t>Presented at the American Society of Hematology (ASH) Annual Meeting; December 9–12, 2023 </a:t>
            </a:r>
            <a:endParaRPr lang="en-US" sz="75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7016918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99" b="1" dirty="0"/>
              <a:t>How to Choose Between Ven/Obi vs </a:t>
            </a:r>
            <a:r>
              <a:rPr lang="en-US" sz="3299" b="1" dirty="0" err="1"/>
              <a:t>cBTKi</a:t>
            </a:r>
            <a:r>
              <a:rPr lang="en-US" sz="3299" b="1" dirty="0"/>
              <a:t> in Frontline Treatment of CLL</a:t>
            </a:r>
          </a:p>
        </p:txBody>
      </p:sp>
      <p:sp>
        <p:nvSpPr>
          <p:cNvPr id="6" name="Text Placeholder 5"/>
          <p:cNvSpPr>
            <a:spLocks noGrp="1"/>
          </p:cNvSpPr>
          <p:nvPr>
            <p:ph type="body" idx="1"/>
          </p:nvPr>
        </p:nvSpPr>
        <p:spPr>
          <a:solidFill>
            <a:schemeClr val="accent4">
              <a:lumMod val="60000"/>
              <a:lumOff val="40000"/>
            </a:schemeClr>
          </a:solidFill>
        </p:spPr>
        <p:txBody>
          <a:bodyPr>
            <a:normAutofit/>
          </a:bodyPr>
          <a:lstStyle/>
          <a:p>
            <a:r>
              <a:rPr lang="en-US" sz="2399" dirty="0" err="1"/>
              <a:t>Venetoclax</a:t>
            </a:r>
            <a:r>
              <a:rPr lang="en-US" sz="2399" dirty="0"/>
              <a:t> + </a:t>
            </a:r>
            <a:r>
              <a:rPr lang="en-US" sz="2399" dirty="0" err="1"/>
              <a:t>obinutuzumab</a:t>
            </a:r>
            <a:endParaRPr lang="en-US" sz="2399" dirty="0"/>
          </a:p>
        </p:txBody>
      </p:sp>
      <p:sp>
        <p:nvSpPr>
          <p:cNvPr id="8" name="Text Placeholder 7"/>
          <p:cNvSpPr>
            <a:spLocks noGrp="1"/>
          </p:cNvSpPr>
          <p:nvPr>
            <p:ph type="body" sz="quarter" idx="3"/>
          </p:nvPr>
        </p:nvSpPr>
        <p:spPr>
          <a:solidFill>
            <a:schemeClr val="accent1">
              <a:lumMod val="60000"/>
              <a:lumOff val="40000"/>
            </a:schemeClr>
          </a:solidFill>
        </p:spPr>
        <p:txBody>
          <a:bodyPr>
            <a:normAutofit/>
          </a:bodyPr>
          <a:lstStyle/>
          <a:p>
            <a:r>
              <a:rPr lang="en-US" sz="2399" dirty="0" err="1"/>
              <a:t>cBTKi</a:t>
            </a:r>
            <a:endParaRPr lang="en-US" sz="2399" dirty="0"/>
          </a:p>
        </p:txBody>
      </p:sp>
      <p:sp>
        <p:nvSpPr>
          <p:cNvPr id="9" name="Content Placeholder 8"/>
          <p:cNvSpPr>
            <a:spLocks noGrp="1"/>
          </p:cNvSpPr>
          <p:nvPr>
            <p:ph sz="quarter" idx="4"/>
          </p:nvPr>
        </p:nvSpPr>
        <p:spPr>
          <a:xfrm>
            <a:off x="4663416" y="1939297"/>
            <a:ext cx="3702356" cy="1606131"/>
          </a:xfrm>
        </p:spPr>
        <p:txBody>
          <a:bodyPr>
            <a:normAutofit/>
          </a:bodyPr>
          <a:lstStyle/>
          <a:p>
            <a:pPr>
              <a:buClr>
                <a:schemeClr val="tx1"/>
              </a:buClr>
              <a:buFont typeface="Arial" panose="020B0604020202020204" pitchFamily="34" charset="0"/>
              <a:buChar char="•"/>
            </a:pPr>
            <a:r>
              <a:rPr lang="en-US" sz="1350" b="1" dirty="0"/>
              <a:t>Renal insufficiency</a:t>
            </a:r>
          </a:p>
          <a:p>
            <a:pPr>
              <a:buClr>
                <a:schemeClr val="tx1"/>
              </a:buClr>
              <a:buFont typeface="Arial" panose="020B0604020202020204" pitchFamily="34" charset="0"/>
              <a:buChar char="•"/>
            </a:pPr>
            <a:r>
              <a:rPr lang="en-US" sz="1350" b="1" dirty="0"/>
              <a:t>No access to facilities for TLS monitoring</a:t>
            </a:r>
          </a:p>
          <a:p>
            <a:pPr>
              <a:buClr>
                <a:schemeClr val="tx1"/>
              </a:buClr>
              <a:buFont typeface="Arial" panose="020B0604020202020204" pitchFamily="34" charset="0"/>
              <a:buChar char="•"/>
            </a:pPr>
            <a:r>
              <a:rPr lang="en-US" sz="1350" b="1" dirty="0">
                <a:solidFill>
                  <a:srgbClr val="FF0000"/>
                </a:solidFill>
              </a:rPr>
              <a:t>Presence of 17p deletion or TP53 mutation</a:t>
            </a:r>
          </a:p>
        </p:txBody>
      </p:sp>
      <p:sp>
        <p:nvSpPr>
          <p:cNvPr id="10" name="Content Placeholder 6"/>
          <p:cNvSpPr txBox="1">
            <a:spLocks/>
          </p:cNvSpPr>
          <p:nvPr/>
        </p:nvSpPr>
        <p:spPr>
          <a:xfrm>
            <a:off x="778228" y="2049249"/>
            <a:ext cx="3702356" cy="1491860"/>
          </a:xfrm>
          <a:prstGeom prst="rect">
            <a:avLst/>
          </a:prstGeom>
        </p:spPr>
        <p:txBody>
          <a:bodyPr vert="horz" lIns="0" tIns="34281" rIns="0" bIns="34281" rtlCol="0">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8580" indent="-68580" defTabSz="685800" fontAlgn="auto">
              <a:spcBef>
                <a:spcPts val="900"/>
              </a:spcBef>
              <a:spcAft>
                <a:spcPts val="150"/>
              </a:spcAft>
              <a:buClrTx/>
              <a:buFont typeface="Arial" panose="020B0604020202020204" pitchFamily="34" charset="0"/>
              <a:buChar char="•"/>
            </a:pPr>
            <a:r>
              <a:rPr lang="en-US" sz="1799" b="1" dirty="0">
                <a:solidFill>
                  <a:prstClr val="black"/>
                </a:solidFill>
                <a:latin typeface="Calibri" panose="020F0502020204030204"/>
              </a:rPr>
              <a:t>History of ventricular arrhythmia with ongoing risk</a:t>
            </a:r>
          </a:p>
          <a:p>
            <a:pPr marL="68580" indent="-68580" defTabSz="685800" fontAlgn="auto">
              <a:spcBef>
                <a:spcPts val="900"/>
              </a:spcBef>
              <a:spcAft>
                <a:spcPts val="150"/>
              </a:spcAft>
              <a:buClrTx/>
              <a:buFont typeface="Arial" panose="020B0604020202020204" pitchFamily="34" charset="0"/>
              <a:buChar char="•"/>
            </a:pPr>
            <a:r>
              <a:rPr lang="en-US" sz="1799" b="1" dirty="0">
                <a:solidFill>
                  <a:prstClr val="black"/>
                </a:solidFill>
                <a:latin typeface="Calibri" panose="020F0502020204030204"/>
              </a:rPr>
              <a:t>History of major bleeding with ongoing risk</a:t>
            </a:r>
          </a:p>
          <a:p>
            <a:pPr marL="68580" indent="-68580" defTabSz="685800" fontAlgn="auto">
              <a:spcBef>
                <a:spcPts val="900"/>
              </a:spcBef>
              <a:spcAft>
                <a:spcPts val="150"/>
              </a:spcAft>
              <a:buClrTx/>
              <a:buFont typeface="Arial" panose="020B0604020202020204" pitchFamily="34" charset="0"/>
              <a:buChar char="•"/>
            </a:pPr>
            <a:r>
              <a:rPr lang="en-US" sz="1799" b="1" dirty="0">
                <a:solidFill>
                  <a:prstClr val="black"/>
                </a:solidFill>
                <a:latin typeface="Calibri" panose="020F0502020204030204"/>
              </a:rPr>
              <a:t>Concurrent dual antiplatelet therapy or use of coumadin</a:t>
            </a:r>
          </a:p>
          <a:p>
            <a:pPr marL="68580" indent="-68580" defTabSz="685800" fontAlgn="auto">
              <a:spcBef>
                <a:spcPts val="900"/>
              </a:spcBef>
              <a:spcAft>
                <a:spcPts val="150"/>
              </a:spcAft>
              <a:buClrTx/>
              <a:buFont typeface="Arial" panose="020B0604020202020204" pitchFamily="34" charset="0"/>
              <a:buChar char="•"/>
            </a:pPr>
            <a:r>
              <a:rPr lang="en-US" sz="1799" b="1" dirty="0">
                <a:solidFill>
                  <a:prstClr val="black"/>
                </a:solidFill>
                <a:latin typeface="Calibri" panose="020F0502020204030204"/>
              </a:rPr>
              <a:t>Strong preference for time-limited therapy</a:t>
            </a:r>
          </a:p>
        </p:txBody>
      </p:sp>
    </p:spTree>
    <p:extLst>
      <p:ext uri="{BB962C8B-B14F-4D97-AF65-F5344CB8AC3E}">
        <p14:creationId xmlns:p14="http://schemas.microsoft.com/office/powerpoint/2010/main" val="3574810880"/>
      </p:ext>
    </p:extLst>
  </p:cSld>
  <p:clrMapOvr>
    <a:masterClrMapping/>
  </p:clrMapOvr>
  <mc:AlternateContent xmlns:mc="http://schemas.openxmlformats.org/markup-compatibility/2006" xmlns:p14="http://schemas.microsoft.com/office/powerpoint/2010/main">
    <mc:Choice Requires="p14">
      <p:transition spd="med" p14:dur="700" advTm="99135">
        <p:fade/>
      </p:transition>
    </mc:Choice>
    <mc:Fallback xmlns="">
      <p:transition spd="med" advTm="99135">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54DE7A-B4E4-3017-C655-FC9784408F4B}"/>
              </a:ext>
            </a:extLst>
          </p:cNvPr>
          <p:cNvSpPr>
            <a:spLocks noGrp="1"/>
          </p:cNvSpPr>
          <p:nvPr>
            <p:ph sz="quarter" idx="13"/>
          </p:nvPr>
        </p:nvSpPr>
        <p:spPr>
          <a:xfrm>
            <a:off x="258763" y="1038702"/>
            <a:ext cx="4485854" cy="3592829"/>
          </a:xfrm>
        </p:spPr>
        <p:txBody>
          <a:bodyPr>
            <a:normAutofit fontScale="85000" lnSpcReduction="10000"/>
          </a:bodyPr>
          <a:lstStyle/>
          <a:p>
            <a:pPr>
              <a:spcBef>
                <a:spcPts val="450"/>
              </a:spcBef>
              <a:spcAft>
                <a:spcPts val="450"/>
              </a:spcAft>
              <a:buClr>
                <a:srgbClr val="C00000"/>
              </a:buClr>
            </a:pPr>
            <a:r>
              <a:rPr lang="en-US" b="1" dirty="0">
                <a:solidFill>
                  <a:schemeClr val="tx1"/>
                </a:solidFill>
              </a:rPr>
              <a:t>Zanubrutinib is highly selective for BTK and has potent inhibitory activity against BTK</a:t>
            </a:r>
            <a:r>
              <a:rPr lang="en-US" b="1" baseline="30000" dirty="0">
                <a:solidFill>
                  <a:schemeClr val="tx1"/>
                </a:solidFill>
              </a:rPr>
              <a:t>1</a:t>
            </a:r>
          </a:p>
          <a:p>
            <a:pPr>
              <a:spcBef>
                <a:spcPts val="450"/>
              </a:spcBef>
              <a:spcAft>
                <a:spcPts val="450"/>
              </a:spcAft>
              <a:buClr>
                <a:srgbClr val="C00000"/>
              </a:buClr>
            </a:pPr>
            <a:r>
              <a:rPr lang="en-US" b="1" dirty="0">
                <a:solidFill>
                  <a:schemeClr val="tx1"/>
                </a:solidFill>
              </a:rPr>
              <a:t>Zanubrutinib has no active metabolite; ibrutinib and acalabrutinib each have an active metabolite (PCI-45227 and M27, respectively) with activity on kinases other than BTK</a:t>
            </a:r>
            <a:r>
              <a:rPr lang="en-US" b="1" baseline="30000" dirty="0">
                <a:solidFill>
                  <a:schemeClr val="tx1"/>
                </a:solidFill>
              </a:rPr>
              <a:t>1</a:t>
            </a:r>
          </a:p>
          <a:p>
            <a:pPr>
              <a:spcBef>
                <a:spcPts val="450"/>
              </a:spcBef>
              <a:spcAft>
                <a:spcPts val="450"/>
              </a:spcAft>
              <a:buClr>
                <a:srgbClr val="C00000"/>
              </a:buClr>
            </a:pPr>
            <a:r>
              <a:rPr lang="en-US" b="1" dirty="0">
                <a:solidFill>
                  <a:schemeClr val="tx1"/>
                </a:solidFill>
              </a:rPr>
              <a:t>Zanubrutinib has continuous exposure coverage above its IC50 compared with ibrutinib</a:t>
            </a:r>
            <a:r>
              <a:rPr lang="en-US" b="1" baseline="30000" dirty="0">
                <a:solidFill>
                  <a:schemeClr val="tx1"/>
                </a:solidFill>
              </a:rPr>
              <a:t>2</a:t>
            </a:r>
            <a:r>
              <a:rPr lang="en-US" b="1" dirty="0">
                <a:solidFill>
                  <a:schemeClr val="tx1"/>
                </a:solidFill>
              </a:rPr>
              <a:t> and acalabrutinib</a:t>
            </a:r>
            <a:r>
              <a:rPr lang="en-US" b="1" baseline="30000" dirty="0">
                <a:solidFill>
                  <a:schemeClr val="tx1"/>
                </a:solidFill>
              </a:rPr>
              <a:t>3</a:t>
            </a:r>
          </a:p>
          <a:p>
            <a:pPr lvl="1">
              <a:spcAft>
                <a:spcPts val="450"/>
              </a:spcAft>
              <a:buClr>
                <a:srgbClr val="C00000"/>
              </a:buClr>
            </a:pPr>
            <a:r>
              <a:rPr lang="en-US" b="1" dirty="0">
                <a:solidFill>
                  <a:schemeClr val="tx1"/>
                </a:solidFill>
              </a:rPr>
              <a:t>Higher drug-concentration/IC</a:t>
            </a:r>
            <a:r>
              <a:rPr lang="en-US" b="1" baseline="-25000" dirty="0">
                <a:solidFill>
                  <a:schemeClr val="tx1"/>
                </a:solidFill>
              </a:rPr>
              <a:t>50</a:t>
            </a:r>
            <a:r>
              <a:rPr lang="en-US" b="1" dirty="0">
                <a:solidFill>
                  <a:schemeClr val="tx1"/>
                </a:solidFill>
              </a:rPr>
              <a:t> ratios would be expected to lead to more sustained and complete BTK inhibition to improve efficacy</a:t>
            </a:r>
          </a:p>
        </p:txBody>
      </p:sp>
      <p:sp>
        <p:nvSpPr>
          <p:cNvPr id="4" name="Text Placeholder 3">
            <a:extLst>
              <a:ext uri="{FF2B5EF4-FFF2-40B4-BE49-F238E27FC236}">
                <a16:creationId xmlns:a16="http://schemas.microsoft.com/office/drawing/2014/main" id="{102E92C2-912C-5EC5-A4D0-3AA2FA6597D5}"/>
              </a:ext>
            </a:extLst>
          </p:cNvPr>
          <p:cNvSpPr>
            <a:spLocks noGrp="1"/>
          </p:cNvSpPr>
          <p:nvPr>
            <p:ph type="body" sz="quarter" idx="15"/>
          </p:nvPr>
        </p:nvSpPr>
        <p:spPr/>
        <p:txBody>
          <a:bodyPr/>
          <a:lstStyle/>
          <a:p>
            <a:r>
              <a:rPr lang="en-US" dirty="0">
                <a:ea typeface="Geneva"/>
              </a:rPr>
              <a:t>1. </a:t>
            </a:r>
            <a:r>
              <a:rPr lang="en-US" dirty="0">
                <a:solidFill>
                  <a:srgbClr val="222222"/>
                </a:solidFill>
              </a:rPr>
              <a:t>Tam et al. </a:t>
            </a:r>
            <a:r>
              <a:rPr lang="en-US" i="1" dirty="0">
                <a:solidFill>
                  <a:srgbClr val="222222"/>
                </a:solidFill>
              </a:rPr>
              <a:t>Blood Cancer J.</a:t>
            </a:r>
            <a:r>
              <a:rPr lang="en-US" dirty="0">
                <a:solidFill>
                  <a:srgbClr val="222222"/>
                </a:solidFill>
              </a:rPr>
              <a:t> 2023; 2. </a:t>
            </a:r>
            <a:r>
              <a:rPr lang="en-US" altLang="en-US" dirty="0" err="1">
                <a:solidFill>
                  <a:srgbClr val="313F48"/>
                </a:solidFill>
                <a:ea typeface="Calibri" panose="020F0502020204030204" pitchFamily="34" charset="0"/>
                <a:cs typeface="Times New Roman" panose="02020603050405020304" pitchFamily="18" charset="0"/>
              </a:rPr>
              <a:t>Ou</a:t>
            </a:r>
            <a:r>
              <a:rPr lang="en-US" altLang="en-US" dirty="0">
                <a:solidFill>
                  <a:srgbClr val="313F48"/>
                </a:solidFill>
                <a:ea typeface="Calibri" panose="020F0502020204030204" pitchFamily="34" charset="0"/>
                <a:cs typeface="Times New Roman" panose="02020603050405020304" pitchFamily="18" charset="0"/>
              </a:rPr>
              <a:t>, et al. </a:t>
            </a:r>
            <a:r>
              <a:rPr lang="en-US" altLang="en-US" i="1" dirty="0">
                <a:solidFill>
                  <a:srgbClr val="313F48"/>
                </a:solidFill>
                <a:ea typeface="Calibri" panose="020F0502020204030204" pitchFamily="34" charset="0"/>
                <a:cs typeface="Times New Roman" panose="02020603050405020304" pitchFamily="18" charset="0"/>
              </a:rPr>
              <a:t>Leuk Lymphoma</a:t>
            </a:r>
            <a:r>
              <a:rPr lang="en-US" altLang="en-US" dirty="0">
                <a:solidFill>
                  <a:srgbClr val="313F48"/>
                </a:solidFill>
                <a:ea typeface="Calibri" panose="020F0502020204030204" pitchFamily="34" charset="0"/>
                <a:cs typeface="Times New Roman" panose="02020603050405020304" pitchFamily="18" charset="0"/>
              </a:rPr>
              <a:t>. 2021; 3. Marostica et al. </a:t>
            </a:r>
            <a:r>
              <a:rPr lang="en-US" altLang="en-US" i="1" dirty="0">
                <a:solidFill>
                  <a:srgbClr val="313F48"/>
                </a:solidFill>
                <a:ea typeface="Calibri" panose="020F0502020204030204" pitchFamily="34" charset="0"/>
                <a:cs typeface="Times New Roman" panose="02020603050405020304" pitchFamily="18" charset="0"/>
              </a:rPr>
              <a:t>Cancer </a:t>
            </a:r>
            <a:r>
              <a:rPr lang="en-US" altLang="en-US" i="1" dirty="0" err="1">
                <a:solidFill>
                  <a:srgbClr val="313F48"/>
                </a:solidFill>
                <a:ea typeface="Calibri" panose="020F0502020204030204" pitchFamily="34" charset="0"/>
                <a:cs typeface="Times New Roman" panose="02020603050405020304" pitchFamily="18" charset="0"/>
              </a:rPr>
              <a:t>Chemother</a:t>
            </a:r>
            <a:r>
              <a:rPr lang="en-US" altLang="en-US" i="1" dirty="0">
                <a:solidFill>
                  <a:srgbClr val="313F48"/>
                </a:solidFill>
                <a:ea typeface="Calibri" panose="020F0502020204030204" pitchFamily="34" charset="0"/>
                <a:cs typeface="Times New Roman" panose="02020603050405020304" pitchFamily="18" charset="0"/>
              </a:rPr>
              <a:t> </a:t>
            </a:r>
            <a:r>
              <a:rPr lang="en-US" altLang="en-US" i="1" dirty="0" err="1">
                <a:solidFill>
                  <a:srgbClr val="313F48"/>
                </a:solidFill>
                <a:ea typeface="Calibri" panose="020F0502020204030204" pitchFamily="34" charset="0"/>
                <a:cs typeface="Times New Roman" panose="02020603050405020304" pitchFamily="18" charset="0"/>
              </a:rPr>
              <a:t>Pharmacol</a:t>
            </a:r>
            <a:r>
              <a:rPr lang="en-US" altLang="en-US" dirty="0">
                <a:solidFill>
                  <a:srgbClr val="313F48"/>
                </a:solidFill>
                <a:ea typeface="Calibri" panose="020F0502020204030204" pitchFamily="34" charset="0"/>
                <a:cs typeface="Times New Roman" panose="02020603050405020304" pitchFamily="18" charset="0"/>
              </a:rPr>
              <a:t>. 2015.</a:t>
            </a:r>
            <a:endParaRPr lang="en-US" b="1" dirty="0">
              <a:ea typeface="Geneva"/>
            </a:endParaRPr>
          </a:p>
          <a:p>
            <a:r>
              <a:rPr lang="en-US" dirty="0">
                <a:ea typeface="Geneva"/>
              </a:rPr>
              <a:t>IC</a:t>
            </a:r>
            <a:r>
              <a:rPr lang="en-US" baseline="-25000" dirty="0">
                <a:ea typeface="Geneva"/>
              </a:rPr>
              <a:t>50</a:t>
            </a:r>
            <a:r>
              <a:rPr lang="en-US" dirty="0">
                <a:ea typeface="Geneva"/>
              </a:rPr>
              <a:t>=half-maximal concentration, QD=once daily. </a:t>
            </a:r>
          </a:p>
          <a:p>
            <a:r>
              <a:rPr lang="en-US" dirty="0">
                <a:ea typeface="Geneva"/>
              </a:rPr>
              <a:t>Brown, JR et al. Oral Presentation at ASH 2023; abstract number 202.</a:t>
            </a:r>
            <a:endParaRPr lang="en-US" dirty="0"/>
          </a:p>
        </p:txBody>
      </p:sp>
      <p:sp>
        <p:nvSpPr>
          <p:cNvPr id="5" name="Title 4">
            <a:extLst>
              <a:ext uri="{FF2B5EF4-FFF2-40B4-BE49-F238E27FC236}">
                <a16:creationId xmlns:a16="http://schemas.microsoft.com/office/drawing/2014/main" id="{BFAC8AAA-7499-30FA-AD95-18E4ED302D6E}"/>
              </a:ext>
            </a:extLst>
          </p:cNvPr>
          <p:cNvSpPr>
            <a:spLocks noGrp="1"/>
          </p:cNvSpPr>
          <p:nvPr>
            <p:ph type="title"/>
          </p:nvPr>
        </p:nvSpPr>
        <p:spPr/>
        <p:txBody>
          <a:bodyPr>
            <a:normAutofit fontScale="90000"/>
          </a:bodyPr>
          <a:lstStyle/>
          <a:p>
            <a:r>
              <a:rPr lang="en-US" b="1" dirty="0"/>
              <a:t>Zanubrutinib</a:t>
            </a:r>
            <a:endParaRPr lang="en-GB" b="1" dirty="0"/>
          </a:p>
        </p:txBody>
      </p:sp>
      <p:grpSp>
        <p:nvGrpSpPr>
          <p:cNvPr id="6" name="Group 5">
            <a:extLst>
              <a:ext uri="{FF2B5EF4-FFF2-40B4-BE49-F238E27FC236}">
                <a16:creationId xmlns:a16="http://schemas.microsoft.com/office/drawing/2014/main" id="{F1C7E845-E479-C2E2-37F7-D3D17A8D9D24}"/>
              </a:ext>
            </a:extLst>
          </p:cNvPr>
          <p:cNvGrpSpPr>
            <a:grpSpLocks noChangeAspect="1"/>
          </p:cNvGrpSpPr>
          <p:nvPr/>
        </p:nvGrpSpPr>
        <p:grpSpPr>
          <a:xfrm>
            <a:off x="5670709" y="878920"/>
            <a:ext cx="2596535" cy="3367200"/>
            <a:chOff x="5071044" y="118891"/>
            <a:chExt cx="3416614" cy="4620930"/>
          </a:xfrm>
        </p:grpSpPr>
        <p:pic>
          <p:nvPicPr>
            <p:cNvPr id="7" name="Picture 6" descr="A diagram of a plant&#10;&#10;Description automatically generated with medium confidence">
              <a:extLst>
                <a:ext uri="{FF2B5EF4-FFF2-40B4-BE49-F238E27FC236}">
                  <a16:creationId xmlns:a16="http://schemas.microsoft.com/office/drawing/2014/main" id="{92A27DB9-09FC-94F3-5E28-716C39E2BBAF}"/>
                </a:ext>
              </a:extLst>
            </p:cNvPr>
            <p:cNvPicPr>
              <a:picLocks noChangeAspect="1"/>
            </p:cNvPicPr>
            <p:nvPr/>
          </p:nvPicPr>
          <p:blipFill rotWithShape="1">
            <a:blip r:embed="rId2"/>
            <a:srcRect r="50000" b="19210"/>
            <a:stretch/>
          </p:blipFill>
          <p:spPr>
            <a:xfrm>
              <a:off x="5094941" y="118891"/>
              <a:ext cx="3368820" cy="2260935"/>
            </a:xfrm>
            <a:prstGeom prst="rect">
              <a:avLst/>
            </a:prstGeom>
          </p:spPr>
        </p:pic>
        <p:pic>
          <p:nvPicPr>
            <p:cNvPr id="8" name="Picture 7" descr="A diagram of a plant&#10;&#10;Description automatically generated with medium confidence">
              <a:extLst>
                <a:ext uri="{FF2B5EF4-FFF2-40B4-BE49-F238E27FC236}">
                  <a16:creationId xmlns:a16="http://schemas.microsoft.com/office/drawing/2014/main" id="{42ECDC13-A1DE-477C-E81B-C60AD6AB384E}"/>
                </a:ext>
              </a:extLst>
            </p:cNvPr>
            <p:cNvPicPr>
              <a:picLocks noChangeAspect="1"/>
            </p:cNvPicPr>
            <p:nvPr/>
          </p:nvPicPr>
          <p:blipFill rotWithShape="1">
            <a:blip r:embed="rId2"/>
            <a:srcRect l="50000" r="1419" b="19210"/>
            <a:stretch/>
          </p:blipFill>
          <p:spPr>
            <a:xfrm>
              <a:off x="5071044" y="2379826"/>
              <a:ext cx="3416614" cy="2359995"/>
            </a:xfrm>
            <a:prstGeom prst="rect">
              <a:avLst/>
            </a:prstGeom>
          </p:spPr>
        </p:pic>
      </p:grpSp>
      <p:grpSp>
        <p:nvGrpSpPr>
          <p:cNvPr id="9" name="Group 8">
            <a:extLst>
              <a:ext uri="{FF2B5EF4-FFF2-40B4-BE49-F238E27FC236}">
                <a16:creationId xmlns:a16="http://schemas.microsoft.com/office/drawing/2014/main" id="{9E90BCC9-0E85-337B-43D3-3DE18820920B}"/>
              </a:ext>
            </a:extLst>
          </p:cNvPr>
          <p:cNvGrpSpPr/>
          <p:nvPr/>
        </p:nvGrpSpPr>
        <p:grpSpPr>
          <a:xfrm>
            <a:off x="5228293" y="4047423"/>
            <a:ext cx="2965589" cy="370148"/>
            <a:chOff x="5520691" y="4072323"/>
            <a:chExt cx="3394709" cy="361210"/>
          </a:xfrm>
        </p:grpSpPr>
        <p:pic>
          <p:nvPicPr>
            <p:cNvPr id="10" name="Picture 9" descr="A diagram of a plant&#10;&#10;Description automatically generated with medium confidence">
              <a:extLst>
                <a:ext uri="{FF2B5EF4-FFF2-40B4-BE49-F238E27FC236}">
                  <a16:creationId xmlns:a16="http://schemas.microsoft.com/office/drawing/2014/main" id="{7E174EB7-5D9B-5DA3-E261-25DE33DD7AE3}"/>
                </a:ext>
              </a:extLst>
            </p:cNvPr>
            <p:cNvPicPr>
              <a:picLocks noChangeAspect="1"/>
            </p:cNvPicPr>
            <p:nvPr/>
          </p:nvPicPr>
          <p:blipFill rotWithShape="1">
            <a:blip r:embed="rId2"/>
            <a:srcRect l="18092" t="90361" r="7763" b="4072"/>
            <a:stretch/>
          </p:blipFill>
          <p:spPr>
            <a:xfrm>
              <a:off x="5524500" y="4327524"/>
              <a:ext cx="3390900" cy="106009"/>
            </a:xfrm>
            <a:prstGeom prst="rect">
              <a:avLst/>
            </a:prstGeom>
          </p:spPr>
        </p:pic>
        <p:pic>
          <p:nvPicPr>
            <p:cNvPr id="11" name="Picture 10" descr="A diagram of a plant">
              <a:extLst>
                <a:ext uri="{FF2B5EF4-FFF2-40B4-BE49-F238E27FC236}">
                  <a16:creationId xmlns:a16="http://schemas.microsoft.com/office/drawing/2014/main" id="{1659C70F-34B3-3DD8-E00E-147F0BB1FFA0}"/>
                </a:ext>
              </a:extLst>
            </p:cNvPr>
            <p:cNvPicPr>
              <a:picLocks noChangeAspect="1"/>
            </p:cNvPicPr>
            <p:nvPr/>
          </p:nvPicPr>
          <p:blipFill rotWithShape="1">
            <a:blip r:embed="rId2"/>
            <a:srcRect l="18092" t="82054" r="65124" b="10353"/>
            <a:stretch/>
          </p:blipFill>
          <p:spPr>
            <a:xfrm>
              <a:off x="5527041" y="4174837"/>
              <a:ext cx="767623" cy="144577"/>
            </a:xfrm>
            <a:prstGeom prst="rect">
              <a:avLst/>
            </a:prstGeom>
          </p:spPr>
        </p:pic>
        <p:pic>
          <p:nvPicPr>
            <p:cNvPr id="12" name="Picture 11" descr="A diagram of a plant&#10;&#10;Description automatically generated with medium confidence">
              <a:extLst>
                <a:ext uri="{FF2B5EF4-FFF2-40B4-BE49-F238E27FC236}">
                  <a16:creationId xmlns:a16="http://schemas.microsoft.com/office/drawing/2014/main" id="{65AA2F91-093A-F827-CC46-321842377982}"/>
                </a:ext>
              </a:extLst>
            </p:cNvPr>
            <p:cNvPicPr>
              <a:picLocks noChangeAspect="1"/>
            </p:cNvPicPr>
            <p:nvPr/>
          </p:nvPicPr>
          <p:blipFill rotWithShape="1">
            <a:blip r:embed="rId2"/>
            <a:srcRect l="7099" t="82918" r="85069" b="11698"/>
            <a:stretch/>
          </p:blipFill>
          <p:spPr>
            <a:xfrm>
              <a:off x="5520691" y="4072323"/>
              <a:ext cx="358140" cy="102514"/>
            </a:xfrm>
            <a:prstGeom prst="rect">
              <a:avLst/>
            </a:prstGeom>
          </p:spPr>
        </p:pic>
      </p:grpSp>
      <p:sp>
        <p:nvSpPr>
          <p:cNvPr id="13" name="Text Placeholder 4">
            <a:extLst>
              <a:ext uri="{FF2B5EF4-FFF2-40B4-BE49-F238E27FC236}">
                <a16:creationId xmlns:a16="http://schemas.microsoft.com/office/drawing/2014/main" id="{E1F2DB57-3326-F1D7-21E5-9D33549C4614}"/>
              </a:ext>
            </a:extLst>
          </p:cNvPr>
          <p:cNvSpPr txBox="1">
            <a:spLocks/>
          </p:cNvSpPr>
          <p:nvPr/>
        </p:nvSpPr>
        <p:spPr>
          <a:xfrm>
            <a:off x="5636376" y="4455130"/>
            <a:ext cx="2612707" cy="144127"/>
          </a:xfrm>
          <a:prstGeom prst="rect">
            <a:avLst/>
          </a:prstGeom>
        </p:spPr>
        <p:txBody>
          <a:bodyPr lIns="68580" tIns="34290" rIns="68580" bIns="34290" anchor="b"/>
          <a:lstStyle>
            <a:lvl1pPr marL="0" indent="0" algn="l" defTabSz="457200" rtl="0" eaLnBrk="0" fontAlgn="base" hangingPunct="0">
              <a:spcBef>
                <a:spcPct val="20000"/>
              </a:spcBef>
              <a:spcAft>
                <a:spcPct val="0"/>
              </a:spcAft>
              <a:buFont typeface="Arial" charset="0"/>
              <a:buNone/>
              <a:defRPr sz="8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defTabSz="342900">
              <a:defRPr/>
            </a:pPr>
            <a:r>
              <a:rPr lang="en-US" sz="525" dirty="0">
                <a:solidFill>
                  <a:prstClr val="black"/>
                </a:solidFill>
                <a:latin typeface="Gill Sans MT" panose="020B0502020104020203"/>
                <a:ea typeface="Geneva"/>
              </a:rPr>
              <a:t>Figure adapted from </a:t>
            </a:r>
            <a:r>
              <a:rPr lang="en-US" sz="525" dirty="0" err="1">
                <a:solidFill>
                  <a:prstClr val="black"/>
                </a:solidFill>
                <a:latin typeface="Gill Sans MT" panose="020B0502020104020203"/>
                <a:ea typeface="Geneva"/>
              </a:rPr>
              <a:t>Shadman</a:t>
            </a:r>
            <a:r>
              <a:rPr lang="en-US" sz="525" dirty="0">
                <a:solidFill>
                  <a:prstClr val="black"/>
                </a:solidFill>
                <a:latin typeface="Gill Sans MT" panose="020B0502020104020203"/>
                <a:ea typeface="Geneva"/>
              </a:rPr>
              <a:t> et al. </a:t>
            </a:r>
            <a:r>
              <a:rPr lang="en-US" sz="525" i="1" dirty="0">
                <a:solidFill>
                  <a:prstClr val="black"/>
                </a:solidFill>
                <a:latin typeface="Gill Sans MT" panose="020B0502020104020203"/>
                <a:ea typeface="Geneva"/>
              </a:rPr>
              <a:t>Lancet </a:t>
            </a:r>
            <a:r>
              <a:rPr lang="en-US" sz="525" i="1" dirty="0" err="1">
                <a:solidFill>
                  <a:prstClr val="black"/>
                </a:solidFill>
                <a:latin typeface="Gill Sans MT" panose="020B0502020104020203"/>
                <a:ea typeface="Geneva"/>
              </a:rPr>
              <a:t>Haematol</a:t>
            </a:r>
            <a:r>
              <a:rPr lang="en-US" sz="525" i="1" dirty="0">
                <a:solidFill>
                  <a:prstClr val="black"/>
                </a:solidFill>
                <a:latin typeface="Gill Sans MT" panose="020B0502020104020203"/>
                <a:ea typeface="Geneva"/>
              </a:rPr>
              <a:t>.</a:t>
            </a:r>
            <a:r>
              <a:rPr lang="en-US" sz="525" dirty="0">
                <a:solidFill>
                  <a:prstClr val="black"/>
                </a:solidFill>
                <a:latin typeface="Gill Sans MT" panose="020B0502020104020203"/>
                <a:ea typeface="Geneva"/>
              </a:rPr>
              <a:t> 2023. </a:t>
            </a:r>
            <a:endParaRPr lang="en-US" sz="525" dirty="0">
              <a:solidFill>
                <a:prstClr val="black"/>
              </a:solidFill>
              <a:latin typeface="Gill Sans MT" panose="020B0502020104020203"/>
            </a:endParaRPr>
          </a:p>
        </p:txBody>
      </p:sp>
    </p:spTree>
    <p:extLst>
      <p:ext uri="{BB962C8B-B14F-4D97-AF65-F5344CB8AC3E}">
        <p14:creationId xmlns:p14="http://schemas.microsoft.com/office/powerpoint/2010/main" val="233052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4D0245-ECF1-8154-5640-0087E3DADB78}"/>
              </a:ext>
            </a:extLst>
          </p:cNvPr>
          <p:cNvSpPr>
            <a:spLocks noGrp="1"/>
          </p:cNvSpPr>
          <p:nvPr>
            <p:ph type="body" sz="quarter" idx="15"/>
          </p:nvPr>
        </p:nvSpPr>
        <p:spPr/>
        <p:txBody>
          <a:bodyPr/>
          <a:lstStyle/>
          <a:p>
            <a:r>
              <a:rPr lang="en-US" dirty="0">
                <a:ea typeface="Geneva"/>
              </a:rPr>
              <a:t>Brown JR, Eichhorst B, Hillmen P, et al. </a:t>
            </a:r>
            <a:r>
              <a:rPr lang="en-US" i="1" dirty="0">
                <a:ea typeface="Geneva"/>
              </a:rPr>
              <a:t>N </a:t>
            </a:r>
            <a:r>
              <a:rPr lang="en-US" i="1" dirty="0" err="1">
                <a:ea typeface="Geneva"/>
              </a:rPr>
              <a:t>Engl</a:t>
            </a:r>
            <a:r>
              <a:rPr lang="en-US" i="1" dirty="0">
                <a:ea typeface="Geneva"/>
              </a:rPr>
              <a:t> J Med</a:t>
            </a:r>
            <a:r>
              <a:rPr lang="en-US" dirty="0">
                <a:ea typeface="Geneva"/>
              </a:rPr>
              <a:t>. 2023;388:319-332. </a:t>
            </a:r>
          </a:p>
          <a:p>
            <a:r>
              <a:rPr lang="en-US" dirty="0">
                <a:ea typeface="Geneva"/>
              </a:rPr>
              <a:t>BID=twice daily, CLL=chronic lymphocytic leukemia, CT=computed tomography, MRI=magnetic resonance imaging, QD=once daily, R=randomized, R/R=relapse/refractory, SLL=small lymphocytic lymphoma.</a:t>
            </a:r>
            <a:br>
              <a:rPr lang="en-US" dirty="0">
                <a:ea typeface="Geneva"/>
              </a:rPr>
            </a:br>
            <a:r>
              <a:rPr lang="en-US" dirty="0">
                <a:ea typeface="Geneva"/>
              </a:rPr>
              <a:t>Brown, JR et al. Oral Presentation at ASH 2023; abstract number 202.</a:t>
            </a:r>
            <a:endParaRPr lang="en-US" dirty="0"/>
          </a:p>
        </p:txBody>
      </p:sp>
      <p:sp>
        <p:nvSpPr>
          <p:cNvPr id="5" name="Title 4">
            <a:extLst>
              <a:ext uri="{FF2B5EF4-FFF2-40B4-BE49-F238E27FC236}">
                <a16:creationId xmlns:a16="http://schemas.microsoft.com/office/drawing/2014/main" id="{2B8DC5CC-BF32-AC61-4844-2A979306BE13}"/>
              </a:ext>
            </a:extLst>
          </p:cNvPr>
          <p:cNvSpPr>
            <a:spLocks noGrp="1"/>
          </p:cNvSpPr>
          <p:nvPr>
            <p:ph type="title"/>
          </p:nvPr>
        </p:nvSpPr>
        <p:spPr/>
        <p:txBody>
          <a:bodyPr>
            <a:normAutofit fontScale="90000"/>
          </a:bodyPr>
          <a:lstStyle/>
          <a:p>
            <a:r>
              <a:rPr lang="en-GB" b="1" dirty="0"/>
              <a:t>ALPINE (NCT03734016)</a:t>
            </a:r>
          </a:p>
        </p:txBody>
      </p:sp>
      <p:grpSp>
        <p:nvGrpSpPr>
          <p:cNvPr id="27" name="Group 26">
            <a:extLst>
              <a:ext uri="{FF2B5EF4-FFF2-40B4-BE49-F238E27FC236}">
                <a16:creationId xmlns:a16="http://schemas.microsoft.com/office/drawing/2014/main" id="{23CF2482-7273-C9EB-7C65-72C7DB1FEAF3}"/>
              </a:ext>
            </a:extLst>
          </p:cNvPr>
          <p:cNvGrpSpPr/>
          <p:nvPr/>
        </p:nvGrpSpPr>
        <p:grpSpPr>
          <a:xfrm>
            <a:off x="1260604" y="1359629"/>
            <a:ext cx="6366200" cy="2429005"/>
            <a:chOff x="271305" y="927406"/>
            <a:chExt cx="8488266" cy="3238673"/>
          </a:xfrm>
        </p:grpSpPr>
        <p:sp>
          <p:nvSpPr>
            <p:cNvPr id="28" name="Arrow: Right 29">
              <a:extLst>
                <a:ext uri="{FF2B5EF4-FFF2-40B4-BE49-F238E27FC236}">
                  <a16:creationId xmlns:a16="http://schemas.microsoft.com/office/drawing/2014/main" id="{7071C41C-DE8D-C675-AF70-54F846AF5E3B}"/>
                </a:ext>
              </a:extLst>
            </p:cNvPr>
            <p:cNvSpPr/>
            <p:nvPr/>
          </p:nvSpPr>
          <p:spPr>
            <a:xfrm rot="1627799">
              <a:off x="4826802" y="2540911"/>
              <a:ext cx="920837" cy="171043"/>
            </a:xfrm>
            <a:prstGeom prst="rightArrow">
              <a:avLst/>
            </a:prstGeom>
            <a:solidFill>
              <a:srgbClr val="4F81BD"/>
            </a:solidFill>
            <a:ln w="25400" cap="flat" cmpd="sng" algn="ctr">
              <a:solidFill>
                <a:srgbClr val="4F81BD"/>
              </a:solidFill>
              <a:prstDash val="solid"/>
            </a:ln>
            <a:effectLst/>
          </p:spPr>
          <p:txBody>
            <a:bodyPr rtlCol="0" anchor="ctr"/>
            <a:lstStyle/>
            <a:p>
              <a:pPr algn="ctr" defTabSz="685800" fontAlgn="auto">
                <a:spcBef>
                  <a:spcPts val="0"/>
                </a:spcBef>
                <a:spcAft>
                  <a:spcPts val="0"/>
                </a:spcAft>
                <a:defRPr/>
              </a:pPr>
              <a:endParaRPr lang="en-US" sz="1050" kern="0">
                <a:solidFill>
                  <a:prstClr val="black"/>
                </a:solidFill>
                <a:latin typeface="Calibri" panose="020F0502020204030204"/>
                <a:ea typeface="Geneva" charset="0"/>
                <a:cs typeface="+mn-cs"/>
              </a:endParaRPr>
            </a:p>
          </p:txBody>
        </p:sp>
        <p:grpSp>
          <p:nvGrpSpPr>
            <p:cNvPr id="29" name="Group 28">
              <a:extLst>
                <a:ext uri="{FF2B5EF4-FFF2-40B4-BE49-F238E27FC236}">
                  <a16:creationId xmlns:a16="http://schemas.microsoft.com/office/drawing/2014/main" id="{DC95167F-1B57-C9A9-39C2-347CBE1D9576}"/>
                </a:ext>
              </a:extLst>
            </p:cNvPr>
            <p:cNvGrpSpPr/>
            <p:nvPr/>
          </p:nvGrpSpPr>
          <p:grpSpPr>
            <a:xfrm>
              <a:off x="271305" y="927406"/>
              <a:ext cx="8488266" cy="3238673"/>
              <a:chOff x="271305" y="927406"/>
              <a:chExt cx="8488266" cy="3238673"/>
            </a:xfrm>
          </p:grpSpPr>
          <p:sp>
            <p:nvSpPr>
              <p:cNvPr id="31" name="Rectangle 30">
                <a:extLst>
                  <a:ext uri="{FF2B5EF4-FFF2-40B4-BE49-F238E27FC236}">
                    <a16:creationId xmlns:a16="http://schemas.microsoft.com/office/drawing/2014/main" id="{227D7234-624F-1B06-AAE9-6ECAB62E3DB6}"/>
                  </a:ext>
                </a:extLst>
              </p:cNvPr>
              <p:cNvSpPr/>
              <p:nvPr/>
            </p:nvSpPr>
            <p:spPr>
              <a:xfrm>
                <a:off x="5778629" y="1450543"/>
                <a:ext cx="2826287" cy="545313"/>
              </a:xfrm>
              <a:prstGeom prst="rect">
                <a:avLst/>
              </a:prstGeom>
              <a:solidFill>
                <a:srgbClr val="A4C34A"/>
              </a:solidFill>
              <a:ln w="25400" cap="flat" cmpd="sng" algn="ctr">
                <a:solidFill>
                  <a:srgbClr val="A4C34A"/>
                </a:solidFill>
                <a:prstDash val="solid"/>
              </a:ln>
              <a:effectLst/>
            </p:spPr>
            <p:txBody>
              <a:bodyPr rtlCol="0" anchor="ctr"/>
              <a:lstStyle/>
              <a:p>
                <a:pPr algn="ctr" defTabSz="342900">
                  <a:defRPr/>
                </a:pPr>
                <a:r>
                  <a:rPr lang="en-US" sz="1200" b="1" kern="0">
                    <a:solidFill>
                      <a:prstClr val="white"/>
                    </a:solidFill>
                    <a:latin typeface="Calibri" panose="020F0502020204030204"/>
                    <a:ea typeface="+mn-ea"/>
                    <a:cs typeface="+mn-cs"/>
                  </a:rPr>
                  <a:t>Zanubrutinib 160 mg BID </a:t>
                </a:r>
              </a:p>
            </p:txBody>
          </p:sp>
          <p:sp>
            <p:nvSpPr>
              <p:cNvPr id="32" name="Arrow: Right 15">
                <a:extLst>
                  <a:ext uri="{FF2B5EF4-FFF2-40B4-BE49-F238E27FC236}">
                    <a16:creationId xmlns:a16="http://schemas.microsoft.com/office/drawing/2014/main" id="{44DCD616-4A3D-28C2-42E0-CBE929ACBBA3}"/>
                  </a:ext>
                </a:extLst>
              </p:cNvPr>
              <p:cNvSpPr/>
              <p:nvPr/>
            </p:nvSpPr>
            <p:spPr>
              <a:xfrm>
                <a:off x="3697953" y="2212994"/>
                <a:ext cx="653984" cy="178542"/>
              </a:xfrm>
              <a:prstGeom prst="rightArrow">
                <a:avLst/>
              </a:prstGeom>
              <a:solidFill>
                <a:sysClr val="windowText" lastClr="000000"/>
              </a:solidFill>
              <a:ln w="25400" cap="flat" cmpd="sng" algn="ctr">
                <a:solidFill>
                  <a:sysClr val="windowText" lastClr="000000"/>
                </a:solidFill>
                <a:prstDash val="solid"/>
              </a:ln>
              <a:effectLst/>
            </p:spPr>
            <p:txBody>
              <a:bodyPr rtlCol="0" anchor="ctr"/>
              <a:lstStyle/>
              <a:p>
                <a:pPr algn="ctr" defTabSz="342900">
                  <a:defRPr/>
                </a:pPr>
                <a:endParaRPr lang="en-US" sz="1050" kern="0">
                  <a:solidFill>
                    <a:prstClr val="black"/>
                  </a:solidFill>
                  <a:latin typeface="Calibri" panose="020F0502020204030204"/>
                  <a:ea typeface="+mn-ea"/>
                  <a:cs typeface="+mn-cs"/>
                </a:endParaRPr>
              </a:p>
            </p:txBody>
          </p:sp>
          <p:sp>
            <p:nvSpPr>
              <p:cNvPr id="33" name="Arrow: Right 28">
                <a:extLst>
                  <a:ext uri="{FF2B5EF4-FFF2-40B4-BE49-F238E27FC236}">
                    <a16:creationId xmlns:a16="http://schemas.microsoft.com/office/drawing/2014/main" id="{9679134A-07FA-8707-095B-A7B13DC94337}"/>
                  </a:ext>
                </a:extLst>
              </p:cNvPr>
              <p:cNvSpPr/>
              <p:nvPr/>
            </p:nvSpPr>
            <p:spPr>
              <a:xfrm rot="19893570">
                <a:off x="4810556" y="1836138"/>
                <a:ext cx="939774" cy="177201"/>
              </a:xfrm>
              <a:prstGeom prst="rightArrow">
                <a:avLst/>
              </a:prstGeom>
              <a:solidFill>
                <a:srgbClr val="A4C34A"/>
              </a:solidFill>
              <a:ln w="25400" cap="flat" cmpd="sng" algn="ctr">
                <a:solidFill>
                  <a:srgbClr val="A4C34A"/>
                </a:solidFill>
                <a:prstDash val="solid"/>
              </a:ln>
              <a:effectLst/>
            </p:spPr>
            <p:txBody>
              <a:bodyPr rtlCol="0" anchor="ctr"/>
              <a:lstStyle/>
              <a:p>
                <a:pPr algn="ctr" defTabSz="342900">
                  <a:defRPr/>
                </a:pPr>
                <a:endParaRPr lang="en-US" sz="1050" kern="0">
                  <a:solidFill>
                    <a:prstClr val="black"/>
                  </a:solidFill>
                  <a:latin typeface="Calibri" panose="020F0502020204030204"/>
                  <a:ea typeface="+mn-ea"/>
                  <a:cs typeface="+mn-cs"/>
                </a:endParaRPr>
              </a:p>
            </p:txBody>
          </p:sp>
          <p:sp>
            <p:nvSpPr>
              <p:cNvPr id="34" name="TextBox 33">
                <a:extLst>
                  <a:ext uri="{FF2B5EF4-FFF2-40B4-BE49-F238E27FC236}">
                    <a16:creationId xmlns:a16="http://schemas.microsoft.com/office/drawing/2014/main" id="{69489784-45D8-E0DF-148E-B0674321A65E}"/>
                  </a:ext>
                </a:extLst>
              </p:cNvPr>
              <p:cNvSpPr txBox="1"/>
              <p:nvPr/>
            </p:nvSpPr>
            <p:spPr>
              <a:xfrm>
                <a:off x="3844021" y="2777092"/>
                <a:ext cx="1714657" cy="873915"/>
              </a:xfrm>
              <a:prstGeom prst="rect">
                <a:avLst/>
              </a:prstGeom>
              <a:noFill/>
            </p:spPr>
            <p:txBody>
              <a:bodyPr wrap="square" lIns="68580" tIns="34290" rIns="68580" bIns="34290" anchor="t">
                <a:spAutoFit/>
              </a:bodyPr>
              <a:lstStyle/>
              <a:p>
                <a:pPr algn="ctr" defTabSz="342900">
                  <a:lnSpc>
                    <a:spcPct val="107000"/>
                  </a:lnSpc>
                  <a:spcBef>
                    <a:spcPts val="0"/>
                  </a:spcBef>
                  <a:spcAft>
                    <a:spcPts val="0"/>
                  </a:spcAft>
                  <a:defRPr/>
                </a:pPr>
                <a:r>
                  <a:rPr lang="en-US" sz="900" b="1" kern="0">
                    <a:solidFill>
                      <a:prstClr val="black"/>
                    </a:solidFill>
                    <a:latin typeface="Calibri" panose="020F0502020204030204"/>
                    <a:ea typeface="SimSun" panose="02010600030101010101" pitchFamily="2" charset="-122"/>
                    <a:cs typeface="Calibri" panose="020F0502020204030204" pitchFamily="34" charset="0"/>
                  </a:rPr>
                  <a:t>Stratification factors: </a:t>
                </a:r>
              </a:p>
              <a:p>
                <a:pPr algn="ctr" defTabSz="342900">
                  <a:lnSpc>
                    <a:spcPct val="107000"/>
                  </a:lnSpc>
                  <a:spcBef>
                    <a:spcPts val="0"/>
                  </a:spcBef>
                  <a:spcAft>
                    <a:spcPts val="0"/>
                  </a:spcAft>
                  <a:defRPr/>
                </a:pPr>
                <a:r>
                  <a:rPr lang="en-US" sz="900" kern="0">
                    <a:solidFill>
                      <a:prstClr val="black"/>
                    </a:solidFill>
                    <a:latin typeface="Calibri" panose="020F0502020204030204"/>
                    <a:ea typeface="SimSun"/>
                    <a:cs typeface="Calibri"/>
                  </a:rPr>
                  <a:t>Age, geographic region, refractoriness, del(17p)/</a:t>
                </a:r>
                <a:r>
                  <a:rPr lang="en-US" sz="900" i="1" kern="0">
                    <a:solidFill>
                      <a:prstClr val="black"/>
                    </a:solidFill>
                    <a:latin typeface="Calibri" panose="020F0502020204030204"/>
                    <a:ea typeface="SimSun"/>
                    <a:cs typeface="Calibri"/>
                  </a:rPr>
                  <a:t>TP53 </a:t>
                </a:r>
                <a:endParaRPr lang="en-US" sz="900" kern="0">
                  <a:solidFill>
                    <a:prstClr val="black"/>
                  </a:solidFill>
                  <a:latin typeface="Calibri" panose="020F0502020204030204"/>
                  <a:ea typeface="SimSun" panose="02010600030101010101" pitchFamily="2" charset="-122"/>
                  <a:cs typeface="Times New Roman" panose="02020603050405020304" pitchFamily="18" charset="0"/>
                </a:endParaRPr>
              </a:p>
            </p:txBody>
          </p:sp>
          <p:sp>
            <p:nvSpPr>
              <p:cNvPr id="35" name="Oval 34">
                <a:extLst>
                  <a:ext uri="{FF2B5EF4-FFF2-40B4-BE49-F238E27FC236}">
                    <a16:creationId xmlns:a16="http://schemas.microsoft.com/office/drawing/2014/main" id="{3242C7AB-833F-15F1-6C0B-D4070A9F1964}"/>
                  </a:ext>
                </a:extLst>
              </p:cNvPr>
              <p:cNvSpPr/>
              <p:nvPr/>
            </p:nvSpPr>
            <p:spPr>
              <a:xfrm>
                <a:off x="4394750" y="1986753"/>
                <a:ext cx="639670" cy="616669"/>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algn="ctr" defTabSz="342900">
                  <a:defRPr/>
                </a:pPr>
                <a:r>
                  <a:rPr lang="en-US" sz="1050" kern="0">
                    <a:solidFill>
                      <a:prstClr val="black"/>
                    </a:solidFill>
                    <a:latin typeface="Calibri" panose="020F0502020204030204"/>
                    <a:ea typeface="+mn-ea"/>
                    <a:cs typeface="+mn-cs"/>
                  </a:rPr>
                  <a:t>R</a:t>
                </a:r>
              </a:p>
              <a:p>
                <a:pPr algn="ctr" defTabSz="342900">
                  <a:defRPr/>
                </a:pPr>
                <a:r>
                  <a:rPr lang="en-US" sz="1050" kern="0">
                    <a:solidFill>
                      <a:prstClr val="black"/>
                    </a:solidFill>
                    <a:latin typeface="Calibri" panose="020F0502020204030204"/>
                    <a:ea typeface="+mn-ea"/>
                    <a:cs typeface="+mn-cs"/>
                  </a:rPr>
                  <a:t>1:1</a:t>
                </a:r>
              </a:p>
            </p:txBody>
          </p:sp>
          <p:sp>
            <p:nvSpPr>
              <p:cNvPr id="36" name="Rectangle: Rounded Corners 30">
                <a:extLst>
                  <a:ext uri="{FF2B5EF4-FFF2-40B4-BE49-F238E27FC236}">
                    <a16:creationId xmlns:a16="http://schemas.microsoft.com/office/drawing/2014/main" id="{DFBF49F9-695D-779E-31BA-A66FC2E4624B}"/>
                  </a:ext>
                </a:extLst>
              </p:cNvPr>
              <p:cNvSpPr/>
              <p:nvPr/>
            </p:nvSpPr>
            <p:spPr>
              <a:xfrm>
                <a:off x="271305" y="927406"/>
                <a:ext cx="3405249" cy="3233030"/>
              </a:xfrm>
              <a:prstGeom prst="roundRect">
                <a:avLst>
                  <a:gd name="adj" fmla="val 0"/>
                </a:avLst>
              </a:prstGeom>
              <a:solidFill>
                <a:sysClr val="window" lastClr="FFFFFF">
                  <a:lumMod val="95000"/>
                </a:sysClr>
              </a:solidFill>
              <a:ln w="9525" cap="flat" cmpd="sng" algn="ctr">
                <a:noFill/>
                <a:prstDash val="solid"/>
              </a:ln>
              <a:effectLst>
                <a:outerShdw blurRad="25400" dist="12700" dir="8100000" algn="tr" rotWithShape="0">
                  <a:prstClr val="black">
                    <a:alpha val="40000"/>
                  </a:prstClr>
                </a:outerShdw>
              </a:effectLst>
            </p:spPr>
            <p:txBody>
              <a:bodyPr lIns="68580" tIns="137160" rIns="68580" bIns="137160" rtlCol="0" anchor="t" anchorCtr="0"/>
              <a:lstStyle/>
              <a:p>
                <a:pPr algn="ctr" defTabSz="400040" fontAlgn="auto">
                  <a:lnSpc>
                    <a:spcPts val="1200"/>
                  </a:lnSpc>
                  <a:spcBef>
                    <a:spcPts val="0"/>
                  </a:spcBef>
                  <a:spcAft>
                    <a:spcPts val="0"/>
                  </a:spcAft>
                  <a:defRPr/>
                </a:pPr>
                <a:r>
                  <a:rPr lang="en-US" sz="1050" b="1" kern="0">
                    <a:solidFill>
                      <a:prstClr val="black"/>
                    </a:solidFill>
                    <a:latin typeface="Calibri" panose="020F0502020204030204"/>
                    <a:ea typeface="+mn-ea"/>
                    <a:cs typeface="Arial"/>
                  </a:rPr>
                  <a:t>R/R CLL/SLL with ≥1 prior treatment </a:t>
                </a:r>
                <a:endParaRPr lang="en-US" sz="1050" b="1" kern="0">
                  <a:solidFill>
                    <a:prstClr val="black"/>
                  </a:solidFill>
                  <a:latin typeface="Calibri" panose="020F0502020204030204"/>
                  <a:ea typeface="+mn-ea"/>
                  <a:cs typeface="Arial" panose="020B0604020202020204" pitchFamily="34" charset="0"/>
                </a:endParaRPr>
              </a:p>
              <a:p>
                <a:pPr defTabSz="400040" fontAlgn="auto">
                  <a:lnSpc>
                    <a:spcPct val="90000"/>
                  </a:lnSpc>
                  <a:spcBef>
                    <a:spcPts val="0"/>
                  </a:spcBef>
                  <a:spcAft>
                    <a:spcPts val="900"/>
                  </a:spcAft>
                  <a:defRPr/>
                </a:pPr>
                <a:r>
                  <a:rPr lang="en-US" sz="1050" kern="0">
                    <a:solidFill>
                      <a:prstClr val="black"/>
                    </a:solidFill>
                    <a:latin typeface="Calibri" panose="020F0502020204030204"/>
                    <a:ea typeface="+mn-ea"/>
                    <a:cs typeface="Arial"/>
                  </a:rPr>
                  <a:t>      (N=652)</a:t>
                </a:r>
              </a:p>
              <a:p>
                <a:pPr defTabSz="342900">
                  <a:spcAft>
                    <a:spcPts val="225"/>
                  </a:spcAft>
                  <a:buClr>
                    <a:srgbClr val="C00000"/>
                  </a:buClr>
                  <a:defRPr/>
                </a:pPr>
                <a:r>
                  <a:rPr lang="en-US" sz="1050" b="1" kern="0">
                    <a:solidFill>
                      <a:srgbClr val="C00000"/>
                    </a:solidFill>
                    <a:latin typeface="Calibri" panose="020F0502020204030204"/>
                    <a:ea typeface="+mn-ea"/>
                    <a:cs typeface="Arial" panose="020B0604020202020204" pitchFamily="34" charset="0"/>
                  </a:rPr>
                  <a:t>Key Inclusion Criteria</a:t>
                </a:r>
              </a:p>
              <a:p>
                <a:pPr marL="258128" indent="-126206" defTabSz="342900">
                  <a:lnSpc>
                    <a:spcPts val="1200"/>
                  </a:lnSpc>
                  <a:spcAft>
                    <a:spcPts val="225"/>
                  </a:spcAft>
                  <a:buClr>
                    <a:srgbClr val="C00000"/>
                  </a:buClr>
                  <a:buFont typeface="Arial" panose="020B0604020202020204" pitchFamily="34" charset="0"/>
                  <a:buChar char="•"/>
                  <a:defRPr/>
                </a:pPr>
                <a:r>
                  <a:rPr lang="en-US" sz="1050" kern="0">
                    <a:solidFill>
                      <a:prstClr val="black"/>
                    </a:solidFill>
                    <a:latin typeface="Calibri" panose="020F0502020204030204"/>
                    <a:ea typeface="+mn-ea"/>
                    <a:cs typeface="Arial" pitchFamily="34" charset="0"/>
                  </a:rPr>
                  <a:t>R/R to ≥1 prior systemic therapy for CLL/SLL</a:t>
                </a:r>
              </a:p>
              <a:p>
                <a:pPr marL="258128" indent="-126206" defTabSz="342900">
                  <a:lnSpc>
                    <a:spcPts val="1200"/>
                  </a:lnSpc>
                  <a:spcAft>
                    <a:spcPts val="675"/>
                  </a:spcAft>
                  <a:buClr>
                    <a:srgbClr val="C00000"/>
                  </a:buClr>
                  <a:buFont typeface="Arial" panose="020B0604020202020204" pitchFamily="34" charset="0"/>
                  <a:buChar char="•"/>
                  <a:defRPr/>
                </a:pPr>
                <a:r>
                  <a:rPr lang="en-US" sz="1050" kern="0">
                    <a:solidFill>
                      <a:prstClr val="black"/>
                    </a:solidFill>
                    <a:latin typeface="Calibri" panose="020F0502020204030204"/>
                    <a:ea typeface="+mn-ea"/>
                    <a:cs typeface="Arial" pitchFamily="34" charset="0"/>
                  </a:rPr>
                  <a:t>Measurable lymphadenopathy by CT or MRI</a:t>
                </a:r>
              </a:p>
              <a:p>
                <a:pPr marL="258128" indent="-126206" defTabSz="342900">
                  <a:lnSpc>
                    <a:spcPts val="1200"/>
                  </a:lnSpc>
                  <a:spcAft>
                    <a:spcPts val="675"/>
                  </a:spcAft>
                  <a:buClr>
                    <a:srgbClr val="C00000"/>
                  </a:buClr>
                  <a:buFont typeface="Arial" panose="020B0604020202020204" pitchFamily="34" charset="0"/>
                  <a:buChar char="•"/>
                  <a:defRPr/>
                </a:pPr>
                <a:r>
                  <a:rPr lang="en-US" sz="1050" kern="0">
                    <a:solidFill>
                      <a:prstClr val="black"/>
                    </a:solidFill>
                    <a:latin typeface="Calibri" panose="020F0502020204030204"/>
                    <a:ea typeface="+mn-ea"/>
                    <a:cs typeface="Arial" pitchFamily="34" charset="0"/>
                  </a:rPr>
                  <a:t>Requires treatment per iwCLL</a:t>
                </a:r>
              </a:p>
              <a:p>
                <a:pPr defTabSz="342900">
                  <a:buClr>
                    <a:srgbClr val="C00000"/>
                  </a:buClr>
                  <a:defRPr/>
                </a:pPr>
                <a:r>
                  <a:rPr lang="en-US" sz="1050" b="1" kern="0">
                    <a:solidFill>
                      <a:srgbClr val="C00000"/>
                    </a:solidFill>
                    <a:latin typeface="Calibri" panose="020F0502020204030204"/>
                    <a:ea typeface="+mn-ea"/>
                    <a:cs typeface="Arial" panose="020B0604020202020204" pitchFamily="34" charset="0"/>
                  </a:rPr>
                  <a:t>Key Exclusion Criteria </a:t>
                </a:r>
              </a:p>
              <a:p>
                <a:pPr marL="214313" indent="-214313" defTabSz="342900">
                  <a:buClr>
                    <a:srgbClr val="C00000"/>
                  </a:buClr>
                  <a:buFont typeface="Arial" panose="020B0604020202020204" pitchFamily="34" charset="0"/>
                  <a:buChar char="•"/>
                  <a:defRPr/>
                </a:pPr>
                <a:endParaRPr lang="en-US" sz="150" kern="0">
                  <a:solidFill>
                    <a:prstClr val="black"/>
                  </a:solidFill>
                  <a:latin typeface="Calibri" panose="020F0502020204030204"/>
                  <a:ea typeface="+mn-ea"/>
                  <a:cs typeface="Arial" panose="020B0604020202020204" pitchFamily="34" charset="0"/>
                </a:endParaRPr>
              </a:p>
              <a:p>
                <a:pPr marL="258128" indent="-126206" defTabSz="342900">
                  <a:lnSpc>
                    <a:spcPts val="1200"/>
                  </a:lnSpc>
                  <a:spcAft>
                    <a:spcPts val="225"/>
                  </a:spcAft>
                  <a:buClr>
                    <a:srgbClr val="C00000"/>
                  </a:buClr>
                  <a:buFont typeface="Arial" panose="020B0604020202020204" pitchFamily="34" charset="0"/>
                  <a:buChar char="•"/>
                  <a:defRPr/>
                </a:pPr>
                <a:r>
                  <a:rPr lang="en-US" sz="1050" kern="0">
                    <a:solidFill>
                      <a:prstClr val="black"/>
                    </a:solidFill>
                    <a:latin typeface="Calibri" panose="020F0502020204030204"/>
                    <a:ea typeface="+mn-ea"/>
                    <a:cs typeface="Arial" panose="020B0604020202020204" pitchFamily="34" charset="0"/>
                  </a:rPr>
                  <a:t>Prior BTK inhibitor therapy</a:t>
                </a:r>
              </a:p>
              <a:p>
                <a:pPr marL="258128" indent="-126206" defTabSz="342900">
                  <a:lnSpc>
                    <a:spcPts val="1200"/>
                  </a:lnSpc>
                  <a:spcAft>
                    <a:spcPts val="225"/>
                  </a:spcAft>
                  <a:buClr>
                    <a:srgbClr val="C00000"/>
                  </a:buClr>
                  <a:buFont typeface="Arial" panose="020B0604020202020204" pitchFamily="34" charset="0"/>
                  <a:buChar char="•"/>
                  <a:defRPr/>
                </a:pPr>
                <a:r>
                  <a:rPr lang="en-US" sz="1050" kern="0">
                    <a:solidFill>
                      <a:prstClr val="black"/>
                    </a:solidFill>
                    <a:latin typeface="Calibri" panose="020F0502020204030204"/>
                    <a:ea typeface="+mn-ea"/>
                    <a:cs typeface="Arial" panose="020B0604020202020204" pitchFamily="34" charset="0"/>
                  </a:rPr>
                  <a:t>Treatment with warfarin or other vitamin K antagonists</a:t>
                </a:r>
              </a:p>
            </p:txBody>
          </p:sp>
          <p:sp>
            <p:nvSpPr>
              <p:cNvPr id="37" name="Arrow: Right 2">
                <a:extLst>
                  <a:ext uri="{FF2B5EF4-FFF2-40B4-BE49-F238E27FC236}">
                    <a16:creationId xmlns:a16="http://schemas.microsoft.com/office/drawing/2014/main" id="{05AE930F-F844-46F7-09DC-968B0572AD84}"/>
                  </a:ext>
                </a:extLst>
              </p:cNvPr>
              <p:cNvSpPr/>
              <p:nvPr/>
            </p:nvSpPr>
            <p:spPr>
              <a:xfrm>
                <a:off x="5784385" y="3259097"/>
                <a:ext cx="2975186" cy="906982"/>
              </a:xfrm>
              <a:prstGeom prst="rightArrow">
                <a:avLst>
                  <a:gd name="adj1" fmla="val 62472"/>
                  <a:gd name="adj2" fmla="val 42724"/>
                </a:avLst>
              </a:prstGeom>
              <a:solidFill>
                <a:sysClr val="window" lastClr="FFFFFF">
                  <a:lumMod val="85000"/>
                </a:sysClr>
              </a:solidFill>
              <a:ln w="9525" cap="flat" cmpd="sng" algn="ctr">
                <a:solidFill>
                  <a:sysClr val="windowText" lastClr="000000"/>
                </a:solidFill>
                <a:prstDash val="solid"/>
              </a:ln>
              <a:effectLst/>
            </p:spPr>
            <p:txBody>
              <a:bodyPr lIns="68580" rIns="0" rtlCol="0" anchor="ctr"/>
              <a:lstStyle/>
              <a:p>
                <a:pPr defTabSz="342900">
                  <a:defRPr/>
                </a:pPr>
                <a:r>
                  <a:rPr lang="en-US" sz="900" b="1" kern="0">
                    <a:solidFill>
                      <a:prstClr val="black"/>
                    </a:solidFill>
                    <a:latin typeface="Calibri" panose="020F0502020204030204"/>
                    <a:ea typeface="Times New Roman" panose="02020603050405020304" pitchFamily="18" charset="0"/>
                    <a:cs typeface="+mn-cs"/>
                  </a:rPr>
                  <a:t>Treatment until disease progression or unacceptable toxicity</a:t>
                </a:r>
                <a:endParaRPr lang="en-US" sz="900" b="1" kern="0">
                  <a:solidFill>
                    <a:prstClr val="black"/>
                  </a:solidFill>
                  <a:latin typeface="Calibri" panose="020F0502020204030204"/>
                  <a:ea typeface="+mn-ea"/>
                  <a:cs typeface="+mn-cs"/>
                </a:endParaRPr>
              </a:p>
            </p:txBody>
          </p:sp>
        </p:grpSp>
        <p:sp>
          <p:nvSpPr>
            <p:cNvPr id="30" name="Rectangle 29">
              <a:extLst>
                <a:ext uri="{FF2B5EF4-FFF2-40B4-BE49-F238E27FC236}">
                  <a16:creationId xmlns:a16="http://schemas.microsoft.com/office/drawing/2014/main" id="{EF868FBA-2F76-75C9-4B6B-23DE2CE818E4}"/>
                </a:ext>
              </a:extLst>
            </p:cNvPr>
            <p:cNvSpPr/>
            <p:nvPr/>
          </p:nvSpPr>
          <p:spPr>
            <a:xfrm>
              <a:off x="5778629" y="2536284"/>
              <a:ext cx="2826287" cy="545315"/>
            </a:xfrm>
            <a:prstGeom prst="rect">
              <a:avLst/>
            </a:prstGeom>
            <a:solidFill>
              <a:srgbClr val="4F81BD"/>
            </a:solidFill>
            <a:ln w="25400" cap="flat" cmpd="sng" algn="ctr">
              <a:solidFill>
                <a:srgbClr val="4F81BD"/>
              </a:solidFill>
              <a:prstDash val="solid"/>
            </a:ln>
            <a:effectLst/>
          </p:spPr>
          <p:txBody>
            <a:bodyPr rtlCol="0" anchor="ctr"/>
            <a:lstStyle/>
            <a:p>
              <a:pPr algn="ctr" defTabSz="685800" fontAlgn="auto">
                <a:spcBef>
                  <a:spcPts val="0"/>
                </a:spcBef>
                <a:spcAft>
                  <a:spcPts val="0"/>
                </a:spcAft>
                <a:defRPr/>
              </a:pPr>
              <a:r>
                <a:rPr lang="en-US" sz="1200" b="1" kern="0">
                  <a:solidFill>
                    <a:prstClr val="white"/>
                  </a:solidFill>
                  <a:latin typeface="Calibri" panose="020F0502020204030204"/>
                  <a:ea typeface="Geneva" charset="0"/>
                  <a:cs typeface="Arial" panose="020B0604020202020204" pitchFamily="34" charset="0"/>
                </a:rPr>
                <a:t>Ibrutinib 420 mg QD </a:t>
              </a:r>
            </a:p>
          </p:txBody>
        </p:sp>
      </p:grpSp>
      <p:sp>
        <p:nvSpPr>
          <p:cNvPr id="6" name="Text Placeholder 5">
            <a:extLst>
              <a:ext uri="{FF2B5EF4-FFF2-40B4-BE49-F238E27FC236}">
                <a16:creationId xmlns:a16="http://schemas.microsoft.com/office/drawing/2014/main" id="{77C4C10E-8A2D-D545-B115-0E9038B3EAA1}"/>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86300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A568AFF-1AEB-6447-1BBC-4D980E197A71}"/>
              </a:ext>
            </a:extLst>
          </p:cNvPr>
          <p:cNvSpPr>
            <a:spLocks noGrp="1"/>
          </p:cNvSpPr>
          <p:nvPr>
            <p:ph type="body" sz="quarter" idx="15"/>
          </p:nvPr>
        </p:nvSpPr>
        <p:spPr/>
        <p:txBody>
          <a:bodyPr/>
          <a:lstStyle/>
          <a:p>
            <a:r>
              <a:rPr lang="en-GB" dirty="0"/>
              <a:t>Data </a:t>
            </a:r>
            <a:r>
              <a:rPr lang="en-GB" dirty="0" err="1"/>
              <a:t>cutoff</a:t>
            </a:r>
            <a:r>
              <a:rPr lang="en-GB" dirty="0"/>
              <a:t>: 15 Sep 2023.</a:t>
            </a:r>
            <a:br>
              <a:rPr lang="en-GB" dirty="0"/>
            </a:br>
            <a:r>
              <a:rPr lang="en-US" dirty="0" err="1"/>
              <a:t>aComplex</a:t>
            </a:r>
            <a:r>
              <a:rPr lang="en-US" dirty="0"/>
              <a:t> karyotype is defined as having ≥3 abnormalities</a:t>
            </a:r>
            <a:br>
              <a:rPr lang="en-GB" dirty="0"/>
            </a:br>
            <a:r>
              <a:rPr lang="en-US" dirty="0">
                <a:ea typeface="Geneva"/>
              </a:rPr>
              <a:t>Brown, JR et al. Oral Presentation at ASH 2023; abstract number 202.</a:t>
            </a:r>
            <a:endParaRPr lang="en-GB" dirty="0"/>
          </a:p>
        </p:txBody>
      </p:sp>
      <p:sp>
        <p:nvSpPr>
          <p:cNvPr id="2" name="Title 1">
            <a:extLst>
              <a:ext uri="{FF2B5EF4-FFF2-40B4-BE49-F238E27FC236}">
                <a16:creationId xmlns:a16="http://schemas.microsoft.com/office/drawing/2014/main" id="{58B12611-CAB9-F2C3-6C71-C755E811ADBC}"/>
              </a:ext>
            </a:extLst>
          </p:cNvPr>
          <p:cNvSpPr>
            <a:spLocks noGrp="1"/>
          </p:cNvSpPr>
          <p:nvPr>
            <p:ph type="title"/>
          </p:nvPr>
        </p:nvSpPr>
        <p:spPr/>
        <p:txBody>
          <a:bodyPr>
            <a:normAutofit fontScale="90000"/>
          </a:bodyPr>
          <a:lstStyle/>
          <a:p>
            <a:r>
              <a:rPr lang="en-US" b="1" dirty="0"/>
              <a:t>Baseline Characteristics</a:t>
            </a:r>
          </a:p>
        </p:txBody>
      </p:sp>
      <p:graphicFrame>
        <p:nvGraphicFramePr>
          <p:cNvPr id="5" name="Table 4">
            <a:extLst>
              <a:ext uri="{FF2B5EF4-FFF2-40B4-BE49-F238E27FC236}">
                <a16:creationId xmlns:a16="http://schemas.microsoft.com/office/drawing/2014/main" id="{713BC49F-1748-5722-B69A-3EBEEFA5C41D}"/>
              </a:ext>
            </a:extLst>
          </p:cNvPr>
          <p:cNvGraphicFramePr>
            <a:graphicFrameLocks noGrp="1"/>
          </p:cNvGraphicFramePr>
          <p:nvPr/>
        </p:nvGraphicFramePr>
        <p:xfrm>
          <a:off x="531257" y="1148144"/>
          <a:ext cx="8081486" cy="3452621"/>
        </p:xfrm>
        <a:graphic>
          <a:graphicData uri="http://schemas.openxmlformats.org/drawingml/2006/table">
            <a:tbl>
              <a:tblPr firstRow="1"/>
              <a:tblGrid>
                <a:gridCol w="4826660">
                  <a:extLst>
                    <a:ext uri="{9D8B030D-6E8A-4147-A177-3AD203B41FA5}">
                      <a16:colId xmlns:a16="http://schemas.microsoft.com/office/drawing/2014/main" val="4160652692"/>
                    </a:ext>
                  </a:extLst>
                </a:gridCol>
                <a:gridCol w="1560665">
                  <a:extLst>
                    <a:ext uri="{9D8B030D-6E8A-4147-A177-3AD203B41FA5}">
                      <a16:colId xmlns:a16="http://schemas.microsoft.com/office/drawing/2014/main" val="3729697507"/>
                    </a:ext>
                  </a:extLst>
                </a:gridCol>
                <a:gridCol w="1694162">
                  <a:extLst>
                    <a:ext uri="{9D8B030D-6E8A-4147-A177-3AD203B41FA5}">
                      <a16:colId xmlns:a16="http://schemas.microsoft.com/office/drawing/2014/main" val="522589941"/>
                    </a:ext>
                  </a:extLst>
                </a:gridCol>
              </a:tblGrid>
              <a:tr h="465119">
                <a:tc>
                  <a:txBody>
                    <a:bodyPr/>
                    <a:lstStyle>
                      <a:lvl1pPr marL="0" algn="l" defTabSz="457200" rtl="0" eaLnBrk="1" latinLnBrk="0" hangingPunct="1">
                        <a:defRPr sz="1800" b="1" kern="1200">
                          <a:solidFill>
                            <a:schemeClr val="bg1"/>
                          </a:solidFill>
                          <a:latin typeface="Calibri" panose="020F0502020204030204"/>
                        </a:defRPr>
                      </a:lvl1pPr>
                      <a:lvl2pPr marL="457200" algn="l" defTabSz="457200" rtl="0" eaLnBrk="1" latinLnBrk="0" hangingPunct="1">
                        <a:defRPr sz="1800" b="1" kern="1200">
                          <a:solidFill>
                            <a:schemeClr val="bg1"/>
                          </a:solidFill>
                          <a:latin typeface="Calibri" panose="020F0502020204030204"/>
                        </a:defRPr>
                      </a:lvl2pPr>
                      <a:lvl3pPr marL="914400" algn="l" defTabSz="457200" rtl="0" eaLnBrk="1" latinLnBrk="0" hangingPunct="1">
                        <a:defRPr sz="1800" b="1" kern="1200">
                          <a:solidFill>
                            <a:schemeClr val="bg1"/>
                          </a:solidFill>
                          <a:latin typeface="Calibri" panose="020F0502020204030204"/>
                        </a:defRPr>
                      </a:lvl3pPr>
                      <a:lvl4pPr marL="1371600" algn="l" defTabSz="457200" rtl="0" eaLnBrk="1" latinLnBrk="0" hangingPunct="1">
                        <a:defRPr sz="1800" b="1" kern="1200">
                          <a:solidFill>
                            <a:schemeClr val="bg1"/>
                          </a:solidFill>
                          <a:latin typeface="Calibri" panose="020F0502020204030204"/>
                        </a:defRPr>
                      </a:lvl4pPr>
                      <a:lvl5pPr marL="1828800" algn="l" defTabSz="457200" rtl="0" eaLnBrk="1" latinLnBrk="0" hangingPunct="1">
                        <a:defRPr sz="1800" b="1" kern="1200">
                          <a:solidFill>
                            <a:schemeClr val="bg1"/>
                          </a:solidFill>
                          <a:latin typeface="Calibri" panose="020F0502020204030204"/>
                        </a:defRPr>
                      </a:lvl5pPr>
                      <a:lvl6pPr marL="2286000" algn="l" defTabSz="457200" rtl="0" eaLnBrk="1" latinLnBrk="0" hangingPunct="1">
                        <a:defRPr sz="1800" b="1" kern="1200">
                          <a:solidFill>
                            <a:schemeClr val="bg1"/>
                          </a:solidFill>
                          <a:latin typeface="Calibri" panose="020F0502020204030204"/>
                        </a:defRPr>
                      </a:lvl6pPr>
                      <a:lvl7pPr marL="2743200" algn="l" defTabSz="457200" rtl="0" eaLnBrk="1" latinLnBrk="0" hangingPunct="1">
                        <a:defRPr sz="1800" b="1" kern="1200">
                          <a:solidFill>
                            <a:schemeClr val="bg1"/>
                          </a:solidFill>
                          <a:latin typeface="Calibri" panose="020F0502020204030204"/>
                        </a:defRPr>
                      </a:lvl7pPr>
                      <a:lvl8pPr marL="3200400" algn="l" defTabSz="457200" rtl="0" eaLnBrk="1" latinLnBrk="0" hangingPunct="1">
                        <a:defRPr sz="1800" b="1" kern="1200">
                          <a:solidFill>
                            <a:schemeClr val="bg1"/>
                          </a:solidFill>
                          <a:latin typeface="Calibri" panose="020F0502020204030204"/>
                        </a:defRPr>
                      </a:lvl8pPr>
                      <a:lvl9pPr marL="3657600" algn="l" defTabSz="457200" rtl="0" eaLnBrk="1" latinLnBrk="0" hangingPunct="1">
                        <a:defRPr sz="1800" b="1" kern="1200">
                          <a:solidFill>
                            <a:schemeClr val="bg1"/>
                          </a:solidFill>
                          <a:latin typeface="Calibri" panose="020F0502020204030204"/>
                        </a:defRPr>
                      </a:lvl9p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400" b="1" kern="1200" dirty="0">
                        <a:solidFill>
                          <a:schemeClr val="tx1">
                            <a:lumMod val="75000"/>
                            <a:lumOff val="25000"/>
                          </a:schemeClr>
                        </a:solidFill>
                        <a:effectLst/>
                        <a:latin typeface="+mn-lt"/>
                        <a:ea typeface="+mn-ea"/>
                        <a:cs typeface="+mn-cs"/>
                      </a:endParaRPr>
                    </a:p>
                  </a:txBody>
                  <a:tcPr marR="26016" marT="0" anchor="b">
                    <a:lnL w="12700" cap="flat" cmpd="sng" algn="ctr">
                      <a:no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b="1" kern="1200">
                          <a:solidFill>
                            <a:schemeClr val="bg1"/>
                          </a:solidFill>
                          <a:latin typeface="Calibri" panose="020F0502020204030204"/>
                        </a:defRPr>
                      </a:lvl1pPr>
                      <a:lvl2pPr marL="457200" algn="l" defTabSz="457200" rtl="0" eaLnBrk="1" latinLnBrk="0" hangingPunct="1">
                        <a:defRPr sz="1800" b="1" kern="1200">
                          <a:solidFill>
                            <a:schemeClr val="bg1"/>
                          </a:solidFill>
                          <a:latin typeface="Calibri" panose="020F0502020204030204"/>
                        </a:defRPr>
                      </a:lvl2pPr>
                      <a:lvl3pPr marL="914400" algn="l" defTabSz="457200" rtl="0" eaLnBrk="1" latinLnBrk="0" hangingPunct="1">
                        <a:defRPr sz="1800" b="1" kern="1200">
                          <a:solidFill>
                            <a:schemeClr val="bg1"/>
                          </a:solidFill>
                          <a:latin typeface="Calibri" panose="020F0502020204030204"/>
                        </a:defRPr>
                      </a:lvl3pPr>
                      <a:lvl4pPr marL="1371600" algn="l" defTabSz="457200" rtl="0" eaLnBrk="1" latinLnBrk="0" hangingPunct="1">
                        <a:defRPr sz="1800" b="1" kern="1200">
                          <a:solidFill>
                            <a:schemeClr val="bg1"/>
                          </a:solidFill>
                          <a:latin typeface="Calibri" panose="020F0502020204030204"/>
                        </a:defRPr>
                      </a:lvl4pPr>
                      <a:lvl5pPr marL="1828800" algn="l" defTabSz="457200" rtl="0" eaLnBrk="1" latinLnBrk="0" hangingPunct="1">
                        <a:defRPr sz="1800" b="1" kern="1200">
                          <a:solidFill>
                            <a:schemeClr val="bg1"/>
                          </a:solidFill>
                          <a:latin typeface="Calibri" panose="020F0502020204030204"/>
                        </a:defRPr>
                      </a:lvl5pPr>
                      <a:lvl6pPr marL="2286000" algn="l" defTabSz="457200" rtl="0" eaLnBrk="1" latinLnBrk="0" hangingPunct="1">
                        <a:defRPr sz="1800" b="1" kern="1200">
                          <a:solidFill>
                            <a:schemeClr val="bg1"/>
                          </a:solidFill>
                          <a:latin typeface="Calibri" panose="020F0502020204030204"/>
                        </a:defRPr>
                      </a:lvl6pPr>
                      <a:lvl7pPr marL="2743200" algn="l" defTabSz="457200" rtl="0" eaLnBrk="1" latinLnBrk="0" hangingPunct="1">
                        <a:defRPr sz="1800" b="1" kern="1200">
                          <a:solidFill>
                            <a:schemeClr val="bg1"/>
                          </a:solidFill>
                          <a:latin typeface="Calibri" panose="020F0502020204030204"/>
                        </a:defRPr>
                      </a:lvl7pPr>
                      <a:lvl8pPr marL="3200400" algn="l" defTabSz="457200" rtl="0" eaLnBrk="1" latinLnBrk="0" hangingPunct="1">
                        <a:defRPr sz="1800" b="1" kern="1200">
                          <a:solidFill>
                            <a:schemeClr val="bg1"/>
                          </a:solidFill>
                          <a:latin typeface="Calibri" panose="020F0502020204030204"/>
                        </a:defRPr>
                      </a:lvl8pPr>
                      <a:lvl9pPr marL="3657600" algn="l" defTabSz="457200" rtl="0" eaLnBrk="1" latinLnBrk="0" hangingPunct="1">
                        <a:defRPr sz="1800" b="1" kern="1200">
                          <a:solidFill>
                            <a:schemeClr val="bg1"/>
                          </a:solidFill>
                          <a:latin typeface="Calibri" panose="020F0502020204030204"/>
                        </a:defRPr>
                      </a:lvl9pPr>
                    </a:lstStyle>
                    <a:p>
                      <a:pPr marL="0" marR="0" algn="ctr">
                        <a:lnSpc>
                          <a:spcPts val="1480"/>
                        </a:lnSpc>
                        <a:spcBef>
                          <a:spcPts val="0"/>
                        </a:spcBef>
                        <a:spcAft>
                          <a:spcPts val="0"/>
                        </a:spcAft>
                      </a:pPr>
                      <a:r>
                        <a:rPr lang="en-US" sz="1400" dirty="0">
                          <a:effectLst/>
                          <a:latin typeface="+mn-lt"/>
                        </a:rPr>
                        <a:t>Zanubrutinib</a:t>
                      </a:r>
                    </a:p>
                    <a:p>
                      <a:pPr marL="0" marR="0" algn="ctr">
                        <a:lnSpc>
                          <a:spcPts val="1480"/>
                        </a:lnSpc>
                        <a:spcBef>
                          <a:spcPts val="0"/>
                        </a:spcBef>
                        <a:spcAft>
                          <a:spcPts val="0"/>
                        </a:spcAft>
                      </a:pPr>
                      <a:r>
                        <a:rPr lang="en-US" sz="1400" dirty="0">
                          <a:effectLst/>
                          <a:latin typeface="+mn-lt"/>
                        </a:rPr>
                        <a:t>(n=327)</a:t>
                      </a:r>
                      <a:endParaRPr lang="en-US" sz="1400" dirty="0">
                        <a:effectLst/>
                        <a:latin typeface="+mn-lt"/>
                        <a:ea typeface="Times New Roman" panose="02020603050405020304" pitchFamily="18" charset="0"/>
                        <a:cs typeface="Arial" panose="020B0604020202020204" pitchFamily="34" charset="0"/>
                      </a:endParaRPr>
                    </a:p>
                  </a:txBody>
                  <a:tcPr marL="26016" marR="26016" marT="0" marB="0" anchor="ctr">
                    <a:lnL w="635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ysClr val="windowText" lastClr="000000">
                          <a:lumMod val="75000"/>
                          <a:lumOff val="2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A4C34A"/>
                    </a:solidFill>
                  </a:tcPr>
                </a:tc>
                <a:tc>
                  <a:txBody>
                    <a:bodyPr/>
                    <a:lstStyle>
                      <a:lvl1pPr marL="0" algn="l" defTabSz="457200" rtl="0" eaLnBrk="1" latinLnBrk="0" hangingPunct="1">
                        <a:defRPr sz="1800" b="1" kern="1200">
                          <a:solidFill>
                            <a:schemeClr val="bg1"/>
                          </a:solidFill>
                          <a:latin typeface="Calibri" panose="020F0502020204030204"/>
                        </a:defRPr>
                      </a:lvl1pPr>
                      <a:lvl2pPr marL="457200" algn="l" defTabSz="457200" rtl="0" eaLnBrk="1" latinLnBrk="0" hangingPunct="1">
                        <a:defRPr sz="1800" b="1" kern="1200">
                          <a:solidFill>
                            <a:schemeClr val="bg1"/>
                          </a:solidFill>
                          <a:latin typeface="Calibri" panose="020F0502020204030204"/>
                        </a:defRPr>
                      </a:lvl2pPr>
                      <a:lvl3pPr marL="914400" algn="l" defTabSz="457200" rtl="0" eaLnBrk="1" latinLnBrk="0" hangingPunct="1">
                        <a:defRPr sz="1800" b="1" kern="1200">
                          <a:solidFill>
                            <a:schemeClr val="bg1"/>
                          </a:solidFill>
                          <a:latin typeface="Calibri" panose="020F0502020204030204"/>
                        </a:defRPr>
                      </a:lvl3pPr>
                      <a:lvl4pPr marL="1371600" algn="l" defTabSz="457200" rtl="0" eaLnBrk="1" latinLnBrk="0" hangingPunct="1">
                        <a:defRPr sz="1800" b="1" kern="1200">
                          <a:solidFill>
                            <a:schemeClr val="bg1"/>
                          </a:solidFill>
                          <a:latin typeface="Calibri" panose="020F0502020204030204"/>
                        </a:defRPr>
                      </a:lvl4pPr>
                      <a:lvl5pPr marL="1828800" algn="l" defTabSz="457200" rtl="0" eaLnBrk="1" latinLnBrk="0" hangingPunct="1">
                        <a:defRPr sz="1800" b="1" kern="1200">
                          <a:solidFill>
                            <a:schemeClr val="bg1"/>
                          </a:solidFill>
                          <a:latin typeface="Calibri" panose="020F0502020204030204"/>
                        </a:defRPr>
                      </a:lvl5pPr>
                      <a:lvl6pPr marL="2286000" algn="l" defTabSz="457200" rtl="0" eaLnBrk="1" latinLnBrk="0" hangingPunct="1">
                        <a:defRPr sz="1800" b="1" kern="1200">
                          <a:solidFill>
                            <a:schemeClr val="bg1"/>
                          </a:solidFill>
                          <a:latin typeface="Calibri" panose="020F0502020204030204"/>
                        </a:defRPr>
                      </a:lvl6pPr>
                      <a:lvl7pPr marL="2743200" algn="l" defTabSz="457200" rtl="0" eaLnBrk="1" latinLnBrk="0" hangingPunct="1">
                        <a:defRPr sz="1800" b="1" kern="1200">
                          <a:solidFill>
                            <a:schemeClr val="bg1"/>
                          </a:solidFill>
                          <a:latin typeface="Calibri" panose="020F0502020204030204"/>
                        </a:defRPr>
                      </a:lvl7pPr>
                      <a:lvl8pPr marL="3200400" algn="l" defTabSz="457200" rtl="0" eaLnBrk="1" latinLnBrk="0" hangingPunct="1">
                        <a:defRPr sz="1800" b="1" kern="1200">
                          <a:solidFill>
                            <a:schemeClr val="bg1"/>
                          </a:solidFill>
                          <a:latin typeface="Calibri" panose="020F0502020204030204"/>
                        </a:defRPr>
                      </a:lvl8pPr>
                      <a:lvl9pPr marL="3657600" algn="l" defTabSz="457200" rtl="0" eaLnBrk="1" latinLnBrk="0" hangingPunct="1">
                        <a:defRPr sz="1800" b="1" kern="1200">
                          <a:solidFill>
                            <a:schemeClr val="bg1"/>
                          </a:solidFill>
                          <a:latin typeface="Calibri" panose="020F0502020204030204"/>
                        </a:defRPr>
                      </a:lvl9pPr>
                    </a:lstStyle>
                    <a:p>
                      <a:pPr marL="0" marR="0" algn="ctr">
                        <a:lnSpc>
                          <a:spcPts val="1480"/>
                        </a:lnSpc>
                        <a:spcBef>
                          <a:spcPts val="0"/>
                        </a:spcBef>
                        <a:spcAft>
                          <a:spcPts val="0"/>
                        </a:spcAft>
                      </a:pPr>
                      <a:r>
                        <a:rPr lang="en-US" sz="1400">
                          <a:effectLst/>
                          <a:latin typeface="+mn-lt"/>
                        </a:rPr>
                        <a:t>Ibrutinib</a:t>
                      </a:r>
                    </a:p>
                    <a:p>
                      <a:pPr marL="0" marR="0" algn="ctr">
                        <a:lnSpc>
                          <a:spcPts val="1480"/>
                        </a:lnSpc>
                        <a:spcBef>
                          <a:spcPts val="0"/>
                        </a:spcBef>
                        <a:spcAft>
                          <a:spcPts val="0"/>
                        </a:spcAft>
                      </a:pPr>
                      <a:r>
                        <a:rPr lang="en-US" sz="1400">
                          <a:effectLst/>
                          <a:latin typeface="+mn-lt"/>
                        </a:rPr>
                        <a:t>(n=325)</a:t>
                      </a:r>
                      <a:endParaRPr lang="en-US" sz="1400">
                        <a:effectLst/>
                        <a:latin typeface="+mn-lt"/>
                        <a:ea typeface="Times New Roman" panose="02020603050405020304" pitchFamily="18" charset="0"/>
                        <a:cs typeface="Arial" panose="020B0604020202020204" pitchFamily="34" charset="0"/>
                      </a:endParaRPr>
                    </a:p>
                  </a:txBody>
                  <a:tcPr marL="26016" marR="26016" marT="0" marB="0" anchor="ctr">
                    <a:lnL w="12700" cap="flat" cmpd="sng" algn="ctr">
                      <a:noFill/>
                      <a:prstDash val="solid"/>
                      <a:round/>
                      <a:headEnd type="none" w="med" len="med"/>
                      <a:tailEnd type="none" w="med" len="med"/>
                    </a:lnL>
                    <a:lnR w="6350" cap="flat" cmpd="sng" algn="ctr">
                      <a:solidFill>
                        <a:sysClr val="windowText" lastClr="000000">
                          <a:lumMod val="75000"/>
                          <a:lumOff val="25000"/>
                        </a:sysClr>
                      </a:solidFill>
                      <a:prstDash val="solid"/>
                      <a:round/>
                      <a:headEnd type="none" w="med" len="med"/>
                      <a:tailEnd type="none" w="med" len="med"/>
                    </a:lnR>
                    <a:lnT w="6350" cap="flat" cmpd="sng" algn="ctr">
                      <a:solidFill>
                        <a:sysClr val="windowText" lastClr="000000">
                          <a:lumMod val="75000"/>
                          <a:lumOff val="2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4039539559"/>
                  </a:ext>
                </a:extLst>
              </a:tr>
              <a:tr h="46511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nSpc>
                          <a:spcPts val="1480"/>
                        </a:lnSpc>
                        <a:spcBef>
                          <a:spcPts val="0"/>
                        </a:spcBef>
                        <a:spcAft>
                          <a:spcPts val="0"/>
                        </a:spcAft>
                      </a:pPr>
                      <a:r>
                        <a:rPr lang="en-US" sz="1200" b="1">
                          <a:effectLst/>
                          <a:latin typeface="+mn-lt"/>
                        </a:rPr>
                        <a:t> Age, median (range)</a:t>
                      </a:r>
                    </a:p>
                    <a:p>
                      <a:pPr marL="0" marR="0">
                        <a:lnSpc>
                          <a:spcPts val="1480"/>
                        </a:lnSpc>
                        <a:spcBef>
                          <a:spcPts val="0"/>
                        </a:spcBef>
                        <a:spcAft>
                          <a:spcPts val="0"/>
                        </a:spcAft>
                      </a:pPr>
                      <a:r>
                        <a:rPr lang="en-US" sz="1200" b="1">
                          <a:effectLst/>
                          <a:latin typeface="+mn-lt"/>
                        </a:rPr>
                        <a:t>     </a:t>
                      </a:r>
                      <a:r>
                        <a:rPr lang="en-US" sz="1200">
                          <a:effectLst/>
                          <a:latin typeface="+mn-lt"/>
                        </a:rPr>
                        <a:t>≥65 years, n (%)</a:t>
                      </a:r>
                    </a:p>
                  </a:txBody>
                  <a:tcPr marL="182880" marR="26016" marT="0" marB="0" anchor="ctr">
                    <a:lnL w="6350" cap="flat" cmpd="sng" algn="ctr">
                      <a:solidFill>
                        <a:sysClr val="windowText" lastClr="000000">
                          <a:lumMod val="75000"/>
                          <a:lumOff val="25000"/>
                        </a:sysClr>
                      </a:solidFill>
                      <a:prstDash val="solid"/>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ts val="1480"/>
                        </a:lnSpc>
                        <a:spcBef>
                          <a:spcPts val="0"/>
                        </a:spcBef>
                        <a:spcAft>
                          <a:spcPts val="0"/>
                        </a:spcAft>
                      </a:pPr>
                      <a:r>
                        <a:rPr lang="en-US" sz="1200" b="1">
                          <a:effectLst/>
                          <a:latin typeface="+mn-lt"/>
                        </a:rPr>
                        <a:t>67 (35-90)</a:t>
                      </a:r>
                    </a:p>
                    <a:p>
                      <a:pPr marL="0" marR="0" algn="ctr">
                        <a:lnSpc>
                          <a:spcPts val="1480"/>
                        </a:lnSpc>
                        <a:spcBef>
                          <a:spcPts val="0"/>
                        </a:spcBef>
                        <a:spcAft>
                          <a:spcPts val="0"/>
                        </a:spcAft>
                      </a:pPr>
                      <a:r>
                        <a:rPr lang="en-US" sz="1200">
                          <a:effectLst/>
                          <a:latin typeface="+mn-lt"/>
                        </a:rPr>
                        <a:t>201 (61.5)</a:t>
                      </a:r>
                    </a:p>
                  </a:txBody>
                  <a:tcPr marL="26016" marR="26016" marT="0" marB="0"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ts val="1480"/>
                        </a:lnSpc>
                        <a:spcBef>
                          <a:spcPts val="0"/>
                        </a:spcBef>
                        <a:spcAft>
                          <a:spcPts val="0"/>
                        </a:spcAft>
                      </a:pPr>
                      <a:r>
                        <a:rPr lang="en-US" sz="1200" b="1">
                          <a:effectLst/>
                          <a:latin typeface="+mn-lt"/>
                        </a:rPr>
                        <a:t>68 (35-89)</a:t>
                      </a:r>
                    </a:p>
                    <a:p>
                      <a:pPr marL="0" marR="0" algn="ctr">
                        <a:lnSpc>
                          <a:spcPts val="1480"/>
                        </a:lnSpc>
                        <a:spcBef>
                          <a:spcPts val="0"/>
                        </a:spcBef>
                        <a:spcAft>
                          <a:spcPts val="0"/>
                        </a:spcAft>
                      </a:pPr>
                      <a:r>
                        <a:rPr lang="en-US" sz="1200">
                          <a:effectLst/>
                          <a:latin typeface="+mn-lt"/>
                        </a:rPr>
                        <a:t>200 (61.5)</a:t>
                      </a:r>
                    </a:p>
                  </a:txBody>
                  <a:tcPr marL="26016" marR="26016" marT="0" marB="0" anchor="ctr">
                    <a:lnL w="6350" cap="flat" cmpd="sng" algn="ctr">
                      <a:solidFill>
                        <a:sysClr val="window" lastClr="FFFFFF">
                          <a:lumMod val="65000"/>
                        </a:sysClr>
                      </a:solidFill>
                      <a:prstDash val="solid"/>
                      <a:round/>
                      <a:headEnd type="none" w="med" len="med"/>
                      <a:tailEnd type="none" w="med" len="med"/>
                    </a:lnL>
                    <a:lnR w="6350" cap="flat" cmpd="sng" algn="ctr">
                      <a:solidFill>
                        <a:sysClr val="windowText" lastClr="000000">
                          <a:lumMod val="75000"/>
                          <a:lumOff val="2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75291726"/>
                  </a:ext>
                </a:extLst>
              </a:tr>
              <a:tr h="22244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l" rtl="0" eaLnBrk="1" fontAlgn="auto" latinLnBrk="0" hangingPunct="1">
                        <a:lnSpc>
                          <a:spcPts val="1480"/>
                        </a:lnSpc>
                        <a:spcBef>
                          <a:spcPts val="0"/>
                        </a:spcBef>
                        <a:spcAft>
                          <a:spcPts val="0"/>
                        </a:spcAft>
                        <a:buClrTx/>
                        <a:buSzTx/>
                        <a:buFontTx/>
                        <a:buNone/>
                      </a:pPr>
                      <a:r>
                        <a:rPr lang="en-US" sz="1200" b="1">
                          <a:effectLst/>
                          <a:latin typeface="+mn-lt"/>
                        </a:rPr>
                        <a:t> Male, n (%)</a:t>
                      </a:r>
                    </a:p>
                  </a:txBody>
                  <a:tcPr marL="182880" marR="26016" marT="0" marB="0" anchor="ctr">
                    <a:lnL w="6350" cap="flat" cmpd="sng" algn="ctr">
                      <a:solidFill>
                        <a:sysClr val="windowText" lastClr="000000">
                          <a:lumMod val="75000"/>
                          <a:lumOff val="25000"/>
                        </a:sysClr>
                      </a:solidFill>
                      <a:prstDash val="solid"/>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ts val="1480"/>
                        </a:lnSpc>
                        <a:spcBef>
                          <a:spcPts val="0"/>
                        </a:spcBef>
                        <a:spcAft>
                          <a:spcPts val="0"/>
                        </a:spcAft>
                      </a:pPr>
                      <a:r>
                        <a:rPr lang="en-US" sz="1200" b="1">
                          <a:effectLst/>
                          <a:latin typeface="+mn-lt"/>
                        </a:rPr>
                        <a:t> 213 (65.1)</a:t>
                      </a:r>
                    </a:p>
                  </a:txBody>
                  <a:tcPr marL="26016" marR="26016" marT="0" marB="0"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ts val="1480"/>
                        </a:lnSpc>
                        <a:spcBef>
                          <a:spcPts val="0"/>
                        </a:spcBef>
                        <a:spcAft>
                          <a:spcPts val="0"/>
                        </a:spcAft>
                      </a:pPr>
                      <a:r>
                        <a:rPr lang="en-US" sz="1200" b="1">
                          <a:effectLst/>
                          <a:latin typeface="+mn-lt"/>
                        </a:rPr>
                        <a:t> 232 (71.4)</a:t>
                      </a:r>
                    </a:p>
                  </a:txBody>
                  <a:tcPr marL="26016" marR="26016" marT="0" marB="0" anchor="ctr">
                    <a:lnL w="6350" cap="flat" cmpd="sng" algn="ctr">
                      <a:solidFill>
                        <a:sysClr val="window" lastClr="FFFFFF">
                          <a:lumMod val="65000"/>
                        </a:sysClr>
                      </a:solidFill>
                      <a:prstDash val="solid"/>
                      <a:round/>
                      <a:headEnd type="none" w="med" len="med"/>
                      <a:tailEnd type="none" w="med" len="med"/>
                    </a:lnL>
                    <a:lnR w="6350" cap="flat" cmpd="sng" algn="ctr">
                      <a:solidFill>
                        <a:sysClr val="windowText" lastClr="000000">
                          <a:lumMod val="75000"/>
                          <a:lumOff val="2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9752642"/>
                  </a:ext>
                </a:extLst>
              </a:tr>
              <a:tr h="20750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nSpc>
                          <a:spcPts val="1480"/>
                        </a:lnSpc>
                        <a:spcBef>
                          <a:spcPts val="0"/>
                        </a:spcBef>
                        <a:spcAft>
                          <a:spcPts val="0"/>
                        </a:spcAft>
                      </a:pPr>
                      <a:r>
                        <a:rPr lang="en-US" sz="1200" b="1">
                          <a:effectLst/>
                          <a:latin typeface="+mn-lt"/>
                        </a:rPr>
                        <a:t> ECOG PS ≥1, n (%)</a:t>
                      </a:r>
                      <a:endParaRPr lang="en-US" sz="1200" b="1">
                        <a:effectLst/>
                        <a:latin typeface="+mn-lt"/>
                        <a:ea typeface="Times New Roman" panose="02020603050405020304" pitchFamily="18" charset="0"/>
                        <a:cs typeface="Arial" panose="020B0604020202020204" pitchFamily="34" charset="0"/>
                      </a:endParaRPr>
                    </a:p>
                  </a:txBody>
                  <a:tcPr marL="182880" marR="26016" marT="0" marB="0" anchor="ctr">
                    <a:lnL w="6350" cap="flat" cmpd="sng" algn="ctr">
                      <a:solidFill>
                        <a:sysClr val="windowText" lastClr="000000">
                          <a:lumMod val="75000"/>
                          <a:lumOff val="25000"/>
                        </a:sysClr>
                      </a:solidFill>
                      <a:prstDash val="solid"/>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ts val="1480"/>
                        </a:lnSpc>
                        <a:spcBef>
                          <a:spcPts val="0"/>
                        </a:spcBef>
                        <a:spcAft>
                          <a:spcPts val="0"/>
                        </a:spcAft>
                      </a:pPr>
                      <a:r>
                        <a:rPr lang="en-US" sz="1200" b="1">
                          <a:effectLst/>
                          <a:latin typeface="+mn-lt"/>
                        </a:rPr>
                        <a:t>198 (60.6)</a:t>
                      </a:r>
                      <a:endParaRPr lang="en-US" sz="1200" b="1">
                        <a:effectLst/>
                        <a:latin typeface="+mn-lt"/>
                        <a:ea typeface="Times New Roman" panose="02020603050405020304" pitchFamily="18" charset="0"/>
                        <a:cs typeface="Arial" panose="020B0604020202020204" pitchFamily="34" charset="0"/>
                      </a:endParaRPr>
                    </a:p>
                  </a:txBody>
                  <a:tcPr marL="26016" marR="26016" marT="0" marB="0"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ts val="1480"/>
                        </a:lnSpc>
                        <a:spcBef>
                          <a:spcPts val="0"/>
                        </a:spcBef>
                        <a:spcAft>
                          <a:spcPts val="0"/>
                        </a:spcAft>
                      </a:pPr>
                      <a:r>
                        <a:rPr lang="en-US" sz="1200" b="1">
                          <a:effectLst/>
                          <a:latin typeface="+mn-lt"/>
                        </a:rPr>
                        <a:t>203 (62.5)</a:t>
                      </a:r>
                      <a:endParaRPr lang="en-US" sz="1200" b="1">
                        <a:effectLst/>
                        <a:latin typeface="+mn-lt"/>
                        <a:ea typeface="Times New Roman" panose="02020603050405020304" pitchFamily="18" charset="0"/>
                        <a:cs typeface="Arial" panose="020B0604020202020204" pitchFamily="34" charset="0"/>
                      </a:endParaRPr>
                    </a:p>
                  </a:txBody>
                  <a:tcPr marL="26016" marR="26016" marT="0" marB="0" anchor="ctr">
                    <a:lnL w="6350" cap="flat" cmpd="sng" algn="ctr">
                      <a:solidFill>
                        <a:sysClr val="window" lastClr="FFFFFF">
                          <a:lumMod val="65000"/>
                        </a:sysClr>
                      </a:solidFill>
                      <a:prstDash val="solid"/>
                      <a:round/>
                      <a:headEnd type="none" w="med" len="med"/>
                      <a:tailEnd type="none" w="med" len="med"/>
                    </a:lnL>
                    <a:lnR w="6350" cap="flat" cmpd="sng" algn="ctr">
                      <a:solidFill>
                        <a:sysClr val="windowText" lastClr="000000">
                          <a:lumMod val="75000"/>
                          <a:lumOff val="2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231269041"/>
                  </a:ext>
                </a:extLst>
              </a:tr>
              <a:tr h="39979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nSpc>
                          <a:spcPts val="1480"/>
                        </a:lnSpc>
                        <a:spcBef>
                          <a:spcPts val="0"/>
                        </a:spcBef>
                        <a:spcAft>
                          <a:spcPts val="0"/>
                        </a:spcAft>
                      </a:pPr>
                      <a:r>
                        <a:rPr lang="en-US" sz="1200" b="1">
                          <a:effectLst/>
                          <a:latin typeface="+mn-lt"/>
                        </a:rPr>
                        <a:t> Prior lines of systemic therapy, median (range)</a:t>
                      </a:r>
                    </a:p>
                    <a:p>
                      <a:pPr marL="0" marR="0">
                        <a:lnSpc>
                          <a:spcPts val="1480"/>
                        </a:lnSpc>
                        <a:spcBef>
                          <a:spcPts val="0"/>
                        </a:spcBef>
                        <a:spcAft>
                          <a:spcPts val="0"/>
                        </a:spcAft>
                      </a:pPr>
                      <a:r>
                        <a:rPr lang="pt-BR" sz="1200">
                          <a:effectLst/>
                          <a:latin typeface="+mn-lt"/>
                        </a:rPr>
                        <a:t>     &gt;3 prior lines, n (%)</a:t>
                      </a:r>
                    </a:p>
                  </a:txBody>
                  <a:tcPr marL="182880" marR="26016" marT="0" marB="0" anchor="ctr">
                    <a:lnL w="6350" cap="flat" cmpd="sng" algn="ctr">
                      <a:solidFill>
                        <a:sysClr val="windowText" lastClr="000000">
                          <a:lumMod val="75000"/>
                          <a:lumOff val="25000"/>
                        </a:sysClr>
                      </a:solidFill>
                      <a:prstDash val="solid"/>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ts val="1480"/>
                        </a:lnSpc>
                        <a:spcBef>
                          <a:spcPts val="0"/>
                        </a:spcBef>
                        <a:spcAft>
                          <a:spcPts val="0"/>
                        </a:spcAft>
                      </a:pPr>
                      <a:r>
                        <a:rPr lang="en-US" sz="1200" b="1">
                          <a:effectLst/>
                          <a:latin typeface="+mn-lt"/>
                        </a:rPr>
                        <a:t>1 (1-6)</a:t>
                      </a:r>
                    </a:p>
                    <a:p>
                      <a:pPr marL="0" marR="0" algn="ctr">
                        <a:lnSpc>
                          <a:spcPts val="1480"/>
                        </a:lnSpc>
                        <a:spcBef>
                          <a:spcPts val="0"/>
                        </a:spcBef>
                        <a:spcAft>
                          <a:spcPts val="0"/>
                        </a:spcAft>
                      </a:pPr>
                      <a:r>
                        <a:rPr lang="en-US" sz="1200">
                          <a:effectLst/>
                          <a:latin typeface="+mn-lt"/>
                        </a:rPr>
                        <a:t>24 (7.3)</a:t>
                      </a:r>
                    </a:p>
                  </a:txBody>
                  <a:tcPr marL="26016" marR="26016" marT="0" marB="0"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ts val="1480"/>
                        </a:lnSpc>
                        <a:spcBef>
                          <a:spcPts val="0"/>
                        </a:spcBef>
                        <a:spcAft>
                          <a:spcPts val="0"/>
                        </a:spcAft>
                      </a:pPr>
                      <a:r>
                        <a:rPr lang="en-US" sz="1200" b="1">
                          <a:effectLst/>
                          <a:latin typeface="+mn-lt"/>
                        </a:rPr>
                        <a:t>1 (1-12)</a:t>
                      </a:r>
                    </a:p>
                    <a:p>
                      <a:pPr marL="0" marR="0" algn="ctr">
                        <a:lnSpc>
                          <a:spcPts val="1480"/>
                        </a:lnSpc>
                        <a:spcBef>
                          <a:spcPts val="0"/>
                        </a:spcBef>
                        <a:spcAft>
                          <a:spcPts val="0"/>
                        </a:spcAft>
                      </a:pPr>
                      <a:r>
                        <a:rPr lang="en-US" sz="1200">
                          <a:effectLst/>
                          <a:latin typeface="+mn-lt"/>
                        </a:rPr>
                        <a:t>30 (9.2)</a:t>
                      </a:r>
                    </a:p>
                  </a:txBody>
                  <a:tcPr marL="26016" marR="26016" marT="0" marB="0" anchor="ctr">
                    <a:lnL w="6350" cap="flat" cmpd="sng" algn="ctr">
                      <a:solidFill>
                        <a:sysClr val="window" lastClr="FFFFFF">
                          <a:lumMod val="65000"/>
                        </a:sysClr>
                      </a:solidFill>
                      <a:prstDash val="solid"/>
                      <a:round/>
                      <a:headEnd type="none" w="med" len="med"/>
                      <a:tailEnd type="none" w="med" len="med"/>
                    </a:lnL>
                    <a:lnR w="6350" cap="flat" cmpd="sng" algn="ctr">
                      <a:solidFill>
                        <a:sysClr val="windowText" lastClr="000000">
                          <a:lumMod val="75000"/>
                          <a:lumOff val="2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983665"/>
                  </a:ext>
                </a:extLst>
              </a:tr>
              <a:tr h="65177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nSpc>
                          <a:spcPts val="1480"/>
                        </a:lnSpc>
                        <a:spcBef>
                          <a:spcPts val="0"/>
                        </a:spcBef>
                        <a:spcAft>
                          <a:spcPts val="0"/>
                        </a:spcAft>
                      </a:pPr>
                      <a:r>
                        <a:rPr lang="en-US" sz="1200" b="1" dirty="0">
                          <a:effectLst/>
                          <a:latin typeface="+mn-lt"/>
                        </a:rPr>
                        <a:t> del(17p) and/or </a:t>
                      </a:r>
                      <a:r>
                        <a:rPr lang="en-US" sz="1200" b="1" i="1" dirty="0">
                          <a:effectLst/>
                          <a:latin typeface="+mn-lt"/>
                        </a:rPr>
                        <a:t>TP53</a:t>
                      </a:r>
                      <a:r>
                        <a:rPr lang="en-US" sz="1200" b="1" i="1" baseline="30000" dirty="0">
                          <a:solidFill>
                            <a:schemeClr val="tx1"/>
                          </a:solidFill>
                          <a:effectLst/>
                          <a:latin typeface="+mn-lt"/>
                        </a:rPr>
                        <a:t>mut</a:t>
                      </a:r>
                      <a:r>
                        <a:rPr lang="en-US" sz="1200" b="1" dirty="0">
                          <a:effectLst/>
                          <a:latin typeface="+mn-lt"/>
                        </a:rPr>
                        <a:t>, n (%)</a:t>
                      </a:r>
                    </a:p>
                    <a:p>
                      <a:pPr marL="0" marR="0">
                        <a:lnSpc>
                          <a:spcPts val="1480"/>
                        </a:lnSpc>
                        <a:spcBef>
                          <a:spcPts val="0"/>
                        </a:spcBef>
                        <a:spcAft>
                          <a:spcPts val="0"/>
                        </a:spcAft>
                      </a:pPr>
                      <a:r>
                        <a:rPr lang="en-US" sz="1200" b="1" dirty="0">
                          <a:effectLst/>
                          <a:latin typeface="+mn-lt"/>
                        </a:rPr>
                        <a:t>     </a:t>
                      </a:r>
                      <a:r>
                        <a:rPr lang="en-US" sz="1200" dirty="0">
                          <a:effectLst/>
                          <a:latin typeface="+mn-lt"/>
                        </a:rPr>
                        <a:t>del(17p)</a:t>
                      </a:r>
                    </a:p>
                    <a:p>
                      <a:pPr marL="0" marR="0">
                        <a:lnSpc>
                          <a:spcPts val="1480"/>
                        </a:lnSpc>
                        <a:spcBef>
                          <a:spcPts val="0"/>
                        </a:spcBef>
                        <a:spcAft>
                          <a:spcPts val="0"/>
                        </a:spcAft>
                      </a:pPr>
                      <a:r>
                        <a:rPr lang="en-US" sz="1200" dirty="0">
                          <a:effectLst/>
                          <a:latin typeface="+mn-lt"/>
                        </a:rPr>
                        <a:t>     </a:t>
                      </a:r>
                      <a:r>
                        <a:rPr lang="en-US" sz="1200" i="1" dirty="0">
                          <a:effectLst/>
                          <a:latin typeface="+mn-lt"/>
                        </a:rPr>
                        <a:t>TP53</a:t>
                      </a:r>
                      <a:r>
                        <a:rPr lang="en-US" sz="1200" i="1" baseline="30000" dirty="0">
                          <a:solidFill>
                            <a:schemeClr val="tx1"/>
                          </a:solidFill>
                          <a:effectLst/>
                          <a:latin typeface="+mn-lt"/>
                        </a:rPr>
                        <a:t>mut</a:t>
                      </a:r>
                      <a:r>
                        <a:rPr lang="en-US" sz="1200" dirty="0">
                          <a:effectLst/>
                          <a:latin typeface="+mn-lt"/>
                        </a:rPr>
                        <a:t> without del(17p)</a:t>
                      </a:r>
                    </a:p>
                  </a:txBody>
                  <a:tcPr marL="182880" marR="26016" marT="0" marB="0" anchor="ctr">
                    <a:lnL w="6350" cap="flat" cmpd="sng" algn="ctr">
                      <a:solidFill>
                        <a:sysClr val="windowText" lastClr="000000">
                          <a:lumMod val="75000"/>
                          <a:lumOff val="25000"/>
                        </a:sysClr>
                      </a:solidFill>
                      <a:prstDash val="solid"/>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ts val="1480"/>
                        </a:lnSpc>
                        <a:spcBef>
                          <a:spcPts val="0"/>
                        </a:spcBef>
                        <a:spcAft>
                          <a:spcPts val="0"/>
                        </a:spcAft>
                      </a:pPr>
                      <a:r>
                        <a:rPr lang="en-US" sz="1200" b="1" dirty="0">
                          <a:effectLst/>
                          <a:latin typeface="+mn-lt"/>
                        </a:rPr>
                        <a:t>75 (22.9)</a:t>
                      </a:r>
                    </a:p>
                    <a:p>
                      <a:pPr marL="0" marR="0" algn="ctr">
                        <a:lnSpc>
                          <a:spcPts val="1480"/>
                        </a:lnSpc>
                        <a:spcBef>
                          <a:spcPts val="0"/>
                        </a:spcBef>
                        <a:spcAft>
                          <a:spcPts val="0"/>
                        </a:spcAft>
                      </a:pPr>
                      <a:r>
                        <a:rPr lang="en-US" sz="1200" dirty="0">
                          <a:effectLst/>
                          <a:latin typeface="+mn-lt"/>
                        </a:rPr>
                        <a:t>45 (13.8)</a:t>
                      </a:r>
                    </a:p>
                    <a:p>
                      <a:pPr marL="0" marR="0" algn="ctr">
                        <a:lnSpc>
                          <a:spcPts val="1480"/>
                        </a:lnSpc>
                        <a:spcBef>
                          <a:spcPts val="0"/>
                        </a:spcBef>
                        <a:spcAft>
                          <a:spcPts val="0"/>
                        </a:spcAft>
                      </a:pPr>
                      <a:r>
                        <a:rPr lang="en-US" sz="1200" dirty="0">
                          <a:effectLst/>
                          <a:latin typeface="+mn-lt"/>
                        </a:rPr>
                        <a:t>30 (9.2)</a:t>
                      </a:r>
                    </a:p>
                  </a:txBody>
                  <a:tcPr marL="26016" marR="26016" marT="0" marB="0"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ts val="1480"/>
                        </a:lnSpc>
                        <a:spcBef>
                          <a:spcPts val="0"/>
                        </a:spcBef>
                        <a:spcAft>
                          <a:spcPts val="0"/>
                        </a:spcAft>
                      </a:pPr>
                      <a:r>
                        <a:rPr lang="en-US" sz="1200" b="1" dirty="0">
                          <a:effectLst/>
                          <a:latin typeface="+mn-lt"/>
                        </a:rPr>
                        <a:t>75 (23.1)</a:t>
                      </a:r>
                    </a:p>
                    <a:p>
                      <a:pPr marL="0" marR="0" algn="ctr">
                        <a:lnSpc>
                          <a:spcPts val="1480"/>
                        </a:lnSpc>
                        <a:spcBef>
                          <a:spcPts val="0"/>
                        </a:spcBef>
                        <a:spcAft>
                          <a:spcPts val="0"/>
                        </a:spcAft>
                      </a:pPr>
                      <a:r>
                        <a:rPr lang="en-US" sz="1200" dirty="0">
                          <a:effectLst/>
                          <a:latin typeface="+mn-lt"/>
                        </a:rPr>
                        <a:t>50 (15.4)</a:t>
                      </a:r>
                    </a:p>
                    <a:p>
                      <a:pPr marL="0" marR="0" algn="ctr">
                        <a:lnSpc>
                          <a:spcPts val="1480"/>
                        </a:lnSpc>
                        <a:spcBef>
                          <a:spcPts val="0"/>
                        </a:spcBef>
                        <a:spcAft>
                          <a:spcPts val="0"/>
                        </a:spcAft>
                      </a:pPr>
                      <a:r>
                        <a:rPr lang="en-US" sz="1200" dirty="0">
                          <a:effectLst/>
                          <a:latin typeface="+mn-lt"/>
                        </a:rPr>
                        <a:t>25 (7.7)</a:t>
                      </a:r>
                    </a:p>
                  </a:txBody>
                  <a:tcPr marL="26016" marR="26016" marT="0" marB="0" anchor="ctr">
                    <a:lnL w="6350" cap="flat" cmpd="sng" algn="ctr">
                      <a:solidFill>
                        <a:sysClr val="window" lastClr="FFFFFF">
                          <a:lumMod val="65000"/>
                        </a:sysClr>
                      </a:solidFill>
                      <a:prstDash val="solid"/>
                      <a:round/>
                      <a:headEnd type="none" w="med" len="med"/>
                      <a:tailEnd type="none" w="med" len="med"/>
                    </a:lnL>
                    <a:lnR w="6350" cap="flat" cmpd="sng" algn="ctr">
                      <a:solidFill>
                        <a:sysClr val="windowText" lastClr="000000">
                          <a:lumMod val="75000"/>
                          <a:lumOff val="2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45821892"/>
                  </a:ext>
                </a:extLst>
              </a:tr>
              <a:tr h="56876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nSpc>
                          <a:spcPts val="1480"/>
                        </a:lnSpc>
                        <a:spcBef>
                          <a:spcPts val="0"/>
                        </a:spcBef>
                        <a:spcAft>
                          <a:spcPts val="0"/>
                        </a:spcAft>
                      </a:pPr>
                      <a:r>
                        <a:rPr lang="en-US" sz="1200" b="1" dirty="0">
                          <a:effectLst/>
                          <a:latin typeface="+mn-lt"/>
                        </a:rPr>
                        <a:t> IGHV mutational status, n (%)</a:t>
                      </a:r>
                    </a:p>
                    <a:p>
                      <a:pPr marL="0" marR="0">
                        <a:lnSpc>
                          <a:spcPts val="1480"/>
                        </a:lnSpc>
                        <a:spcBef>
                          <a:spcPts val="0"/>
                        </a:spcBef>
                        <a:spcAft>
                          <a:spcPts val="0"/>
                        </a:spcAft>
                      </a:pPr>
                      <a:r>
                        <a:rPr lang="en-US" sz="1200" b="1" dirty="0">
                          <a:effectLst/>
                          <a:latin typeface="+mn-lt"/>
                        </a:rPr>
                        <a:t>     </a:t>
                      </a:r>
                      <a:r>
                        <a:rPr lang="en-US" sz="1200" dirty="0">
                          <a:effectLst/>
                          <a:latin typeface="+mn-lt"/>
                        </a:rPr>
                        <a:t>Mutated</a:t>
                      </a:r>
                    </a:p>
                    <a:p>
                      <a:pPr marL="0" marR="0">
                        <a:lnSpc>
                          <a:spcPts val="1480"/>
                        </a:lnSpc>
                        <a:spcBef>
                          <a:spcPts val="0"/>
                        </a:spcBef>
                        <a:spcAft>
                          <a:spcPts val="0"/>
                        </a:spcAft>
                      </a:pPr>
                      <a:r>
                        <a:rPr lang="en-US" sz="1200" b="1" dirty="0">
                          <a:effectLst/>
                          <a:latin typeface="+mn-lt"/>
                        </a:rPr>
                        <a:t>     </a:t>
                      </a:r>
                      <a:r>
                        <a:rPr lang="en-US" sz="1200" b="0" dirty="0">
                          <a:effectLst/>
                          <a:latin typeface="+mn-lt"/>
                        </a:rPr>
                        <a:t>Unmutated</a:t>
                      </a:r>
                    </a:p>
                  </a:txBody>
                  <a:tcPr marL="182880" marR="26016" marT="0" marB="0" anchor="ctr">
                    <a:lnL w="6350" cap="flat" cmpd="sng" algn="ctr">
                      <a:solidFill>
                        <a:sysClr val="windowText" lastClr="000000">
                          <a:lumMod val="75000"/>
                          <a:lumOff val="25000"/>
                        </a:sysClr>
                      </a:solidFill>
                      <a:prstDash val="solid"/>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ts val="1480"/>
                        </a:lnSpc>
                        <a:spcBef>
                          <a:spcPts val="0"/>
                        </a:spcBef>
                        <a:spcAft>
                          <a:spcPts val="0"/>
                        </a:spcAft>
                      </a:pPr>
                      <a:endParaRPr lang="en-US" sz="1200" b="0">
                        <a:effectLst/>
                        <a:latin typeface="+mn-lt"/>
                      </a:endParaRPr>
                    </a:p>
                    <a:p>
                      <a:pPr marL="0" marR="0" algn="ctr">
                        <a:lnSpc>
                          <a:spcPts val="1480"/>
                        </a:lnSpc>
                        <a:spcBef>
                          <a:spcPts val="0"/>
                        </a:spcBef>
                        <a:spcAft>
                          <a:spcPts val="0"/>
                        </a:spcAft>
                      </a:pPr>
                      <a:r>
                        <a:rPr lang="en-US" sz="1200" b="0">
                          <a:effectLst/>
                          <a:latin typeface="+mn-lt"/>
                        </a:rPr>
                        <a:t>80 (24.5)</a:t>
                      </a:r>
                    </a:p>
                    <a:p>
                      <a:pPr marL="0" marR="0" algn="ctr">
                        <a:lnSpc>
                          <a:spcPts val="1480"/>
                        </a:lnSpc>
                        <a:spcBef>
                          <a:spcPts val="0"/>
                        </a:spcBef>
                        <a:spcAft>
                          <a:spcPts val="0"/>
                        </a:spcAft>
                      </a:pPr>
                      <a:r>
                        <a:rPr lang="en-US" sz="1200" b="0">
                          <a:effectLst/>
                          <a:latin typeface="+mn-lt"/>
                        </a:rPr>
                        <a:t>240 (73.4)</a:t>
                      </a:r>
                    </a:p>
                  </a:txBody>
                  <a:tcPr marL="26016" marR="26016" marT="0" marB="0"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ts val="1480"/>
                        </a:lnSpc>
                        <a:spcBef>
                          <a:spcPts val="0"/>
                        </a:spcBef>
                        <a:spcAft>
                          <a:spcPts val="0"/>
                        </a:spcAft>
                      </a:pPr>
                      <a:endParaRPr lang="en-US" sz="1200" b="0">
                        <a:effectLst/>
                        <a:latin typeface="+mn-lt"/>
                      </a:endParaRPr>
                    </a:p>
                    <a:p>
                      <a:pPr marL="0" marR="0" algn="ctr">
                        <a:lnSpc>
                          <a:spcPts val="1480"/>
                        </a:lnSpc>
                        <a:spcBef>
                          <a:spcPts val="0"/>
                        </a:spcBef>
                        <a:spcAft>
                          <a:spcPts val="0"/>
                        </a:spcAft>
                      </a:pPr>
                      <a:r>
                        <a:rPr lang="en-US" sz="1200" b="0">
                          <a:effectLst/>
                          <a:latin typeface="+mn-lt"/>
                        </a:rPr>
                        <a:t>70 (21.5)</a:t>
                      </a:r>
                    </a:p>
                    <a:p>
                      <a:pPr marL="0" marR="0" algn="ctr">
                        <a:lnSpc>
                          <a:spcPts val="1480"/>
                        </a:lnSpc>
                        <a:spcBef>
                          <a:spcPts val="0"/>
                        </a:spcBef>
                        <a:spcAft>
                          <a:spcPts val="0"/>
                        </a:spcAft>
                      </a:pPr>
                      <a:r>
                        <a:rPr lang="en-US" sz="1200" b="0">
                          <a:effectLst/>
                          <a:latin typeface="+mn-lt"/>
                        </a:rPr>
                        <a:t>241 (74.2)</a:t>
                      </a:r>
                    </a:p>
                  </a:txBody>
                  <a:tcPr marL="26016" marR="26016" marT="0" marB="0" anchor="ctr">
                    <a:lnL w="6350" cap="flat" cmpd="sng" algn="ctr">
                      <a:solidFill>
                        <a:sysClr val="window" lastClr="FFFFFF">
                          <a:lumMod val="65000"/>
                        </a:sysClr>
                      </a:solidFill>
                      <a:prstDash val="solid"/>
                      <a:round/>
                      <a:headEnd type="none" w="med" len="med"/>
                      <a:tailEnd type="none" w="med" len="med"/>
                    </a:lnL>
                    <a:lnR w="6350" cap="flat" cmpd="sng" algn="ctr">
                      <a:solidFill>
                        <a:sysClr val="windowText" lastClr="000000">
                          <a:lumMod val="75000"/>
                          <a:lumOff val="2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7971894"/>
                  </a:ext>
                </a:extLst>
              </a:tr>
              <a:tr h="249650">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nSpc>
                          <a:spcPts val="1480"/>
                        </a:lnSpc>
                        <a:spcBef>
                          <a:spcPts val="0"/>
                        </a:spcBef>
                        <a:spcAft>
                          <a:spcPts val="0"/>
                        </a:spcAft>
                      </a:pPr>
                      <a:r>
                        <a:rPr lang="en-US" sz="1200" b="1">
                          <a:effectLst/>
                          <a:latin typeface="+mn-lt"/>
                        </a:rPr>
                        <a:t>Complex </a:t>
                      </a:r>
                      <a:r>
                        <a:rPr lang="en-US" sz="1200" b="1" err="1">
                          <a:effectLst/>
                          <a:latin typeface="+mn-lt"/>
                        </a:rPr>
                        <a:t>karyotype</a:t>
                      </a:r>
                      <a:r>
                        <a:rPr lang="en-US" sz="1200" b="1" baseline="30000" err="1">
                          <a:solidFill>
                            <a:schemeClr val="tx1"/>
                          </a:solidFill>
                          <a:effectLst/>
                          <a:latin typeface="+mn-lt"/>
                        </a:rPr>
                        <a:t>a</a:t>
                      </a:r>
                      <a:endParaRPr lang="en-US" sz="1200" b="1" baseline="30000">
                        <a:solidFill>
                          <a:schemeClr val="tx1"/>
                        </a:solidFill>
                        <a:effectLst/>
                        <a:latin typeface="+mn-lt"/>
                      </a:endParaRPr>
                    </a:p>
                  </a:txBody>
                  <a:tcPr marL="182880" marR="26016" marT="0" marB="0" anchor="ctr">
                    <a:lnL w="6350" cap="flat" cmpd="sng" algn="ctr">
                      <a:solidFill>
                        <a:sysClr val="windowText" lastClr="000000">
                          <a:lumMod val="75000"/>
                          <a:lumOff val="25000"/>
                        </a:sysClr>
                      </a:solidFill>
                      <a:prstDash val="solid"/>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ts val="1480"/>
                        </a:lnSpc>
                        <a:spcBef>
                          <a:spcPts val="0"/>
                        </a:spcBef>
                        <a:spcAft>
                          <a:spcPts val="0"/>
                        </a:spcAft>
                      </a:pPr>
                      <a:r>
                        <a:rPr lang="en-US" sz="1200" b="1">
                          <a:effectLst/>
                          <a:latin typeface="+mn-lt"/>
                        </a:rPr>
                        <a:t>56 (17.1)</a:t>
                      </a:r>
                    </a:p>
                  </a:txBody>
                  <a:tcPr marL="26016" marR="26016" marT="0" marB="0"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ts val="1480"/>
                        </a:lnSpc>
                        <a:spcBef>
                          <a:spcPts val="0"/>
                        </a:spcBef>
                        <a:spcAft>
                          <a:spcPts val="0"/>
                        </a:spcAft>
                      </a:pPr>
                      <a:r>
                        <a:rPr lang="en-US" sz="1200" b="1">
                          <a:effectLst/>
                          <a:latin typeface="+mn-lt"/>
                        </a:rPr>
                        <a:t>70 (21.5)</a:t>
                      </a:r>
                    </a:p>
                  </a:txBody>
                  <a:tcPr marL="26016" marR="26016" marT="0" marB="0" anchor="ctr">
                    <a:lnL w="6350" cap="flat" cmpd="sng" algn="ctr">
                      <a:solidFill>
                        <a:sysClr val="window" lastClr="FFFFFF">
                          <a:lumMod val="65000"/>
                        </a:sysClr>
                      </a:solidFill>
                      <a:prstDash val="solid"/>
                      <a:round/>
                      <a:headEnd type="none" w="med" len="med"/>
                      <a:tailEnd type="none" w="med" len="med"/>
                    </a:lnL>
                    <a:lnR w="6350" cap="flat" cmpd="sng" algn="ctr">
                      <a:solidFill>
                        <a:sysClr val="windowText" lastClr="000000">
                          <a:lumMod val="75000"/>
                          <a:lumOff val="2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2549516"/>
                  </a:ext>
                </a:extLst>
              </a:tr>
              <a:tr h="22244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nSpc>
                          <a:spcPts val="1480"/>
                        </a:lnSpc>
                        <a:spcBef>
                          <a:spcPts val="0"/>
                        </a:spcBef>
                        <a:spcAft>
                          <a:spcPts val="0"/>
                        </a:spcAft>
                      </a:pPr>
                      <a:r>
                        <a:rPr lang="en-US" sz="1200" b="1">
                          <a:solidFill>
                            <a:schemeClr val="tx1"/>
                          </a:solidFill>
                          <a:effectLst/>
                          <a:latin typeface="+mn-lt"/>
                        </a:rPr>
                        <a:t>Bulky disease (≥5 cm), n (%)</a:t>
                      </a:r>
                      <a:endParaRPr lang="en-US" sz="1200" b="1">
                        <a:solidFill>
                          <a:schemeClr val="tx1"/>
                        </a:solidFill>
                        <a:effectLst/>
                        <a:latin typeface="+mn-lt"/>
                        <a:ea typeface="Times New Roman" panose="02020603050405020304" pitchFamily="18" charset="0"/>
                        <a:cs typeface="Arial" panose="020B0604020202020204" pitchFamily="34" charset="0"/>
                      </a:endParaRPr>
                    </a:p>
                  </a:txBody>
                  <a:tcPr marL="182880" marR="68580" marT="0" marB="0" anchor="ctr">
                    <a:lnL w="6350" cap="flat" cmpd="sng" algn="ctr">
                      <a:solidFill>
                        <a:sysClr val="windowText" lastClr="000000">
                          <a:lumMod val="75000"/>
                          <a:lumOff val="25000"/>
                        </a:sysClr>
                      </a:solidFill>
                      <a:prstDash val="solid"/>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ts val="1480"/>
                        </a:lnSpc>
                        <a:spcBef>
                          <a:spcPts val="0"/>
                        </a:spcBef>
                        <a:spcAft>
                          <a:spcPts val="0"/>
                        </a:spcAft>
                      </a:pPr>
                      <a:r>
                        <a:rPr lang="en-US" sz="1200" b="1">
                          <a:solidFill>
                            <a:schemeClr val="tx1"/>
                          </a:solidFill>
                          <a:effectLst/>
                          <a:latin typeface="+mn-lt"/>
                        </a:rPr>
                        <a:t>145 (44.3)</a:t>
                      </a:r>
                      <a:endParaRPr lang="en-US" sz="1200" b="1">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ts val="1480"/>
                        </a:lnSpc>
                        <a:spcBef>
                          <a:spcPts val="0"/>
                        </a:spcBef>
                        <a:spcAft>
                          <a:spcPts val="0"/>
                        </a:spcAft>
                      </a:pPr>
                      <a:r>
                        <a:rPr lang="en-US" sz="1200" b="1" dirty="0">
                          <a:solidFill>
                            <a:schemeClr val="tx1"/>
                          </a:solidFill>
                          <a:effectLst/>
                          <a:latin typeface="+mn-lt"/>
                        </a:rPr>
                        <a:t>149 (45.8)</a:t>
                      </a:r>
                      <a:endParaRPr lang="en-US" sz="1200" b="1"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lnL w="6350" cap="flat" cmpd="sng" algn="ctr">
                      <a:solidFill>
                        <a:sysClr val="window" lastClr="FFFFFF">
                          <a:lumMod val="65000"/>
                        </a:sysClr>
                      </a:solidFill>
                      <a:prstDash val="solid"/>
                      <a:round/>
                      <a:headEnd type="none" w="med" len="med"/>
                      <a:tailEnd type="none" w="med" len="med"/>
                    </a:lnL>
                    <a:lnR w="6350" cap="flat" cmpd="sng" algn="ctr">
                      <a:solidFill>
                        <a:sysClr val="windowText" lastClr="000000">
                          <a:lumMod val="75000"/>
                          <a:lumOff val="2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Text" lastClr="000000">
                          <a:lumMod val="75000"/>
                          <a:lumOff val="25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5100758"/>
                  </a:ext>
                </a:extLst>
              </a:tr>
            </a:tbl>
          </a:graphicData>
        </a:graphic>
      </p:graphicFrame>
      <p:sp>
        <p:nvSpPr>
          <p:cNvPr id="4" name="Text Placeholder 3">
            <a:extLst>
              <a:ext uri="{FF2B5EF4-FFF2-40B4-BE49-F238E27FC236}">
                <a16:creationId xmlns:a16="http://schemas.microsoft.com/office/drawing/2014/main" id="{0F8C2126-DE3A-E8FE-29CC-686589079E32}"/>
              </a:ext>
            </a:extLst>
          </p:cNvPr>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310884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6032" y="228049"/>
            <a:ext cx="8577072" cy="503471"/>
          </a:xfrm>
        </p:spPr>
        <p:txBody>
          <a:bodyPr/>
          <a:lstStyle/>
          <a:p>
            <a:r>
              <a:rPr lang="en-US" sz="2000" b="1" dirty="0"/>
              <a:t>SIMPLIFY-1: Primary and Secondary Endpoints</a:t>
            </a:r>
          </a:p>
        </p:txBody>
      </p:sp>
      <p:sp>
        <p:nvSpPr>
          <p:cNvPr id="3" name="Content Placeholder 3">
            <a:extLst>
              <a:ext uri="{FF2B5EF4-FFF2-40B4-BE49-F238E27FC236}">
                <a16:creationId xmlns:a16="http://schemas.microsoft.com/office/drawing/2014/main" id="{7D79B7C5-6544-DC25-B99A-59F0D46EBFBF}"/>
              </a:ext>
            </a:extLst>
          </p:cNvPr>
          <p:cNvSpPr txBox="1">
            <a:spLocks/>
          </p:cNvSpPr>
          <p:nvPr/>
        </p:nvSpPr>
        <p:spPr bwMode="auto">
          <a:xfrm>
            <a:off x="505566" y="775865"/>
            <a:ext cx="3868927" cy="34857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285750" indent="-285750" algn="l">
              <a:buFont typeface="Arial" panose="020B0604020202020204" pitchFamily="34" charset="0"/>
              <a:buChar char="•"/>
            </a:pPr>
            <a:r>
              <a:rPr lang="en-US" sz="1400" dirty="0"/>
              <a:t>35% Spleen volume reduction at week 24</a:t>
            </a:r>
          </a:p>
        </p:txBody>
      </p:sp>
      <p:pic>
        <p:nvPicPr>
          <p:cNvPr id="2" name="Picture 1">
            <a:extLst>
              <a:ext uri="{FF2B5EF4-FFF2-40B4-BE49-F238E27FC236}">
                <a16:creationId xmlns:a16="http://schemas.microsoft.com/office/drawing/2014/main" id="{9454E07F-9AC8-77B8-09B3-62142F33E524}"/>
              </a:ext>
            </a:extLst>
          </p:cNvPr>
          <p:cNvPicPr>
            <a:picLocks noChangeAspect="1"/>
          </p:cNvPicPr>
          <p:nvPr/>
        </p:nvPicPr>
        <p:blipFill>
          <a:blip r:embed="rId2"/>
          <a:stretch>
            <a:fillRect/>
          </a:stretch>
        </p:blipFill>
        <p:spPr>
          <a:xfrm>
            <a:off x="602489" y="1241690"/>
            <a:ext cx="3675082" cy="2450783"/>
          </a:xfrm>
          <a:prstGeom prst="rect">
            <a:avLst/>
          </a:prstGeom>
          <a:ln>
            <a:noFill/>
          </a:ln>
          <a:effectLst>
            <a:outerShdw blurRad="292100" dist="139700" dir="2700000" algn="tl" rotWithShape="0">
              <a:srgbClr val="333333">
                <a:alpha val="65000"/>
              </a:srgbClr>
            </a:outerShdw>
          </a:effectLst>
        </p:spPr>
      </p:pic>
      <p:sp>
        <p:nvSpPr>
          <p:cNvPr id="6" name="Text Box 11">
            <a:extLst>
              <a:ext uri="{FF2B5EF4-FFF2-40B4-BE49-F238E27FC236}">
                <a16:creationId xmlns:a16="http://schemas.microsoft.com/office/drawing/2014/main" id="{D7636927-1449-EBDF-D34A-D0C871282AFB}"/>
              </a:ext>
            </a:extLst>
          </p:cNvPr>
          <p:cNvSpPr txBox="1">
            <a:spLocks noChangeArrowheads="1"/>
          </p:cNvSpPr>
          <p:nvPr/>
        </p:nvSpPr>
        <p:spPr bwMode="auto">
          <a:xfrm>
            <a:off x="7546573" y="4105845"/>
            <a:ext cx="18423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altLang="en-US" sz="105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Mesa. JCO. 2017;35:3844. </a:t>
            </a:r>
          </a:p>
        </p:txBody>
      </p:sp>
      <p:pic>
        <p:nvPicPr>
          <p:cNvPr id="7" name="Picture 6">
            <a:extLst>
              <a:ext uri="{FF2B5EF4-FFF2-40B4-BE49-F238E27FC236}">
                <a16:creationId xmlns:a16="http://schemas.microsoft.com/office/drawing/2014/main" id="{2BDA8726-4F37-95EF-9B1A-A42D07218867}"/>
              </a:ext>
            </a:extLst>
          </p:cNvPr>
          <p:cNvPicPr>
            <a:picLocks noChangeAspect="1"/>
          </p:cNvPicPr>
          <p:nvPr/>
        </p:nvPicPr>
        <p:blipFill>
          <a:blip r:embed="rId3"/>
          <a:stretch>
            <a:fillRect/>
          </a:stretch>
        </p:blipFill>
        <p:spPr>
          <a:xfrm>
            <a:off x="4749676" y="1241692"/>
            <a:ext cx="3791835" cy="2450781"/>
          </a:xfrm>
          <a:prstGeom prst="rect">
            <a:avLst/>
          </a:prstGeom>
          <a:ln>
            <a:noFill/>
          </a:ln>
          <a:effectLst>
            <a:outerShdw blurRad="292100" dist="139700" dir="2700000" algn="tl" rotWithShape="0">
              <a:srgbClr val="333333">
                <a:alpha val="65000"/>
              </a:srgbClr>
            </a:outerShdw>
          </a:effectLst>
        </p:spPr>
      </p:pic>
      <p:sp>
        <p:nvSpPr>
          <p:cNvPr id="5" name="Content Placeholder 3">
            <a:extLst>
              <a:ext uri="{FF2B5EF4-FFF2-40B4-BE49-F238E27FC236}">
                <a16:creationId xmlns:a16="http://schemas.microsoft.com/office/drawing/2014/main" id="{F1AFD4FD-C72F-2E1D-A608-D54FC3590F33}"/>
              </a:ext>
            </a:extLst>
          </p:cNvPr>
          <p:cNvSpPr txBox="1">
            <a:spLocks/>
          </p:cNvSpPr>
          <p:nvPr/>
        </p:nvSpPr>
        <p:spPr bwMode="auto">
          <a:xfrm>
            <a:off x="4672584" y="754338"/>
            <a:ext cx="3868927" cy="34857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285750" indent="-285750" algn="l">
              <a:buFont typeface="Arial" panose="020B0604020202020204" pitchFamily="34" charset="0"/>
              <a:buChar char="•"/>
            </a:pPr>
            <a:r>
              <a:rPr lang="en-US" sz="1400" dirty="0"/>
              <a:t>50% reduction in TSS response at week 24</a:t>
            </a:r>
          </a:p>
        </p:txBody>
      </p:sp>
      <p:sp>
        <p:nvSpPr>
          <p:cNvPr id="8" name="Content Placeholder 3">
            <a:extLst>
              <a:ext uri="{FF2B5EF4-FFF2-40B4-BE49-F238E27FC236}">
                <a16:creationId xmlns:a16="http://schemas.microsoft.com/office/drawing/2014/main" id="{5400EDD7-E8AD-773B-80A0-0FD37F21DBFC}"/>
              </a:ext>
            </a:extLst>
          </p:cNvPr>
          <p:cNvSpPr txBox="1">
            <a:spLocks/>
          </p:cNvSpPr>
          <p:nvPr/>
        </p:nvSpPr>
        <p:spPr bwMode="auto">
          <a:xfrm>
            <a:off x="582380" y="3809726"/>
            <a:ext cx="3868927" cy="34857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285750" indent="-285750" algn="l">
              <a:buFont typeface="Arial" panose="020B0604020202020204" pitchFamily="34" charset="0"/>
              <a:buChar char="•"/>
            </a:pPr>
            <a:r>
              <a:rPr lang="en-US" sz="1400" dirty="0"/>
              <a:t>Primary Endpoint – met (non-inferiority)</a:t>
            </a:r>
          </a:p>
        </p:txBody>
      </p:sp>
    </p:spTree>
    <p:extLst>
      <p:ext uri="{BB962C8B-B14F-4D97-AF65-F5344CB8AC3E}">
        <p14:creationId xmlns:p14="http://schemas.microsoft.com/office/powerpoint/2010/main" val="7395385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BD02BDA-C1FE-F88C-041B-99AD32C6CF21}"/>
              </a:ext>
            </a:extLst>
          </p:cNvPr>
          <p:cNvPicPr>
            <a:picLocks noChangeAspect="1"/>
          </p:cNvPicPr>
          <p:nvPr/>
        </p:nvPicPr>
        <p:blipFill>
          <a:blip r:embed="rId2"/>
          <a:srcRect l="11" r="11"/>
          <a:stretch/>
        </p:blipFill>
        <p:spPr>
          <a:xfrm>
            <a:off x="342901" y="1264253"/>
            <a:ext cx="8456337" cy="3200400"/>
          </a:xfrm>
          <a:prstGeom prst="rect">
            <a:avLst/>
          </a:prstGeom>
        </p:spPr>
      </p:pic>
      <p:sp>
        <p:nvSpPr>
          <p:cNvPr id="2" name="Text Placeholder 1">
            <a:extLst>
              <a:ext uri="{FF2B5EF4-FFF2-40B4-BE49-F238E27FC236}">
                <a16:creationId xmlns:a16="http://schemas.microsoft.com/office/drawing/2014/main" id="{233465AA-FF18-9590-3D64-AC670BC04DF4}"/>
              </a:ext>
            </a:extLst>
          </p:cNvPr>
          <p:cNvSpPr>
            <a:spLocks noGrp="1"/>
          </p:cNvSpPr>
          <p:nvPr>
            <p:ph type="body" sz="quarter" idx="15"/>
          </p:nvPr>
        </p:nvSpPr>
        <p:spPr/>
        <p:txBody>
          <a:bodyPr/>
          <a:lstStyle/>
          <a:p>
            <a:r>
              <a:rPr lang="en-US" dirty="0"/>
              <a:t>Data cutoff: 15 Sep 2023.</a:t>
            </a:r>
          </a:p>
          <a:p>
            <a:r>
              <a:rPr lang="en-US" dirty="0">
                <a:ea typeface="Geneva"/>
              </a:rPr>
              <a:t>CI=confidence interval, PFS=progression-free survival.</a:t>
            </a:r>
            <a:br>
              <a:rPr lang="en-US" dirty="0">
                <a:ea typeface="Geneva"/>
              </a:rPr>
            </a:br>
            <a:r>
              <a:rPr lang="en-US" dirty="0">
                <a:ea typeface="Geneva"/>
              </a:rPr>
              <a:t>Brown, JR et al. Oral Presentation at ASH 2023; abstract number 202.</a:t>
            </a:r>
            <a:endParaRPr lang="en-US" dirty="0"/>
          </a:p>
        </p:txBody>
      </p:sp>
      <p:sp>
        <p:nvSpPr>
          <p:cNvPr id="11" name="Title 1">
            <a:extLst>
              <a:ext uri="{FF2B5EF4-FFF2-40B4-BE49-F238E27FC236}">
                <a16:creationId xmlns:a16="http://schemas.microsoft.com/office/drawing/2014/main" id="{700D9DE0-6637-4CFB-CC8F-B0B5119569E2}"/>
              </a:ext>
            </a:extLst>
          </p:cNvPr>
          <p:cNvSpPr>
            <a:spLocks noGrp="1"/>
          </p:cNvSpPr>
          <p:nvPr>
            <p:ph type="title"/>
          </p:nvPr>
        </p:nvSpPr>
        <p:spPr/>
        <p:txBody>
          <a:bodyPr>
            <a:normAutofit fontScale="90000"/>
          </a:bodyPr>
          <a:lstStyle/>
          <a:p>
            <a:r>
              <a:rPr lang="en-US" b="1" dirty="0"/>
              <a:t>Zanubrutinib Sustains PFS Benefit Over Ibrutinib At Extended Follow-up</a:t>
            </a:r>
          </a:p>
        </p:txBody>
      </p:sp>
      <p:sp>
        <p:nvSpPr>
          <p:cNvPr id="3" name="Rectangle 2">
            <a:extLst>
              <a:ext uri="{FF2B5EF4-FFF2-40B4-BE49-F238E27FC236}">
                <a16:creationId xmlns:a16="http://schemas.microsoft.com/office/drawing/2014/main" id="{9C339472-7837-2848-C3D2-E53A14EBC123}"/>
              </a:ext>
            </a:extLst>
          </p:cNvPr>
          <p:cNvSpPr/>
          <p:nvPr/>
        </p:nvSpPr>
        <p:spPr>
          <a:xfrm>
            <a:off x="164306" y="4504903"/>
            <a:ext cx="4164807" cy="2075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800">
              <a:solidFill>
                <a:prstClr val="white"/>
              </a:solidFill>
              <a:latin typeface="Calibri" panose="020F0502020204030204"/>
            </a:endParaRPr>
          </a:p>
        </p:txBody>
      </p:sp>
      <p:sp>
        <p:nvSpPr>
          <p:cNvPr id="13" name="TextBox 12">
            <a:extLst>
              <a:ext uri="{FF2B5EF4-FFF2-40B4-BE49-F238E27FC236}">
                <a16:creationId xmlns:a16="http://schemas.microsoft.com/office/drawing/2014/main" id="{7EF5EF08-B755-7067-0BA5-A071C0C6DF9C}"/>
              </a:ext>
            </a:extLst>
          </p:cNvPr>
          <p:cNvSpPr txBox="1"/>
          <p:nvPr/>
        </p:nvSpPr>
        <p:spPr>
          <a:xfrm>
            <a:off x="6230725" y="1328261"/>
            <a:ext cx="2568513" cy="553998"/>
          </a:xfrm>
          <a:prstGeom prst="rect">
            <a:avLst/>
          </a:prstGeom>
          <a:noFill/>
        </p:spPr>
        <p:txBody>
          <a:bodyPr wrap="square" lIns="0" tIns="0" rIns="0" bIns="0" rtlCol="0">
            <a:noAutofit/>
          </a:bodyPr>
          <a:lstStyle/>
          <a:p>
            <a:pPr algn="r" defTabSz="685800" fontAlgn="auto">
              <a:spcBef>
                <a:spcPts val="0"/>
              </a:spcBef>
              <a:spcAft>
                <a:spcPts val="0"/>
              </a:spcAft>
            </a:pPr>
            <a:r>
              <a:rPr lang="en-US" sz="1800" dirty="0">
                <a:solidFill>
                  <a:prstClr val="black"/>
                </a:solidFill>
                <a:latin typeface="Arial" panose="020B0604020202020204" pitchFamily="34" charset="0"/>
                <a:ea typeface="SimSun" panose="02010600030101010101" pitchFamily="2" charset="-122"/>
                <a:cs typeface="Arial" panose="020B0604020202020204" pitchFamily="34" charset="0"/>
              </a:rPr>
              <a:t>Median study follow-up of 39.0 months</a:t>
            </a:r>
            <a:endParaRPr lang="en-US" sz="1800" dirty="0">
              <a:solidFill>
                <a:prstClr val="black"/>
              </a:solidFill>
              <a:latin typeface="Arial" panose="020B0604020202020204" pitchFamily="34" charset="0"/>
              <a:ea typeface="+mn-ea"/>
              <a:cs typeface="Arial" panose="020B0604020202020204" pitchFamily="34" charset="0"/>
            </a:endParaRPr>
          </a:p>
        </p:txBody>
      </p:sp>
      <p:sp>
        <p:nvSpPr>
          <p:cNvPr id="6" name="Text Placeholder 5">
            <a:extLst>
              <a:ext uri="{FF2B5EF4-FFF2-40B4-BE49-F238E27FC236}">
                <a16:creationId xmlns:a16="http://schemas.microsoft.com/office/drawing/2014/main" id="{E12A4A5B-CC8A-9E94-32F1-3A62B55C193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31494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FB3735-F804-77D6-F909-4A88FD0B0E49}"/>
              </a:ext>
            </a:extLst>
          </p:cNvPr>
          <p:cNvSpPr>
            <a:spLocks noGrp="1"/>
          </p:cNvSpPr>
          <p:nvPr>
            <p:ph type="body" sz="quarter" idx="15"/>
          </p:nvPr>
        </p:nvSpPr>
        <p:spPr/>
        <p:txBody>
          <a:bodyPr/>
          <a:lstStyle/>
          <a:p>
            <a:r>
              <a:rPr lang="en-GB" dirty="0"/>
              <a:t>Data </a:t>
            </a:r>
            <a:r>
              <a:rPr lang="en-GB" dirty="0" err="1"/>
              <a:t>cutoff</a:t>
            </a:r>
            <a:r>
              <a:rPr lang="en-GB" dirty="0"/>
              <a:t>: 15 Sep 2023.</a:t>
            </a:r>
          </a:p>
          <a:p>
            <a:r>
              <a:rPr lang="en-GB" dirty="0"/>
              <a:t>CI=confidence interval, HR=hazard ratio, PFS=progression-free survival.</a:t>
            </a:r>
            <a:br>
              <a:rPr lang="en-GB" dirty="0"/>
            </a:br>
            <a:r>
              <a:rPr lang="en-US" dirty="0">
                <a:ea typeface="Geneva"/>
              </a:rPr>
              <a:t>Brown, JR et al. Oral Presentation at ASH 2023; abstract number 202.</a:t>
            </a:r>
            <a:endParaRPr lang="en-GB" dirty="0"/>
          </a:p>
        </p:txBody>
      </p:sp>
      <p:sp>
        <p:nvSpPr>
          <p:cNvPr id="2" name="Title 1">
            <a:extLst>
              <a:ext uri="{FF2B5EF4-FFF2-40B4-BE49-F238E27FC236}">
                <a16:creationId xmlns:a16="http://schemas.microsoft.com/office/drawing/2014/main" id="{CE0C4AB4-8196-B525-7AD5-B8A337CDE587}"/>
              </a:ext>
            </a:extLst>
          </p:cNvPr>
          <p:cNvSpPr>
            <a:spLocks noGrp="1"/>
          </p:cNvSpPr>
          <p:nvPr>
            <p:ph type="title"/>
          </p:nvPr>
        </p:nvSpPr>
        <p:spPr/>
        <p:txBody>
          <a:bodyPr>
            <a:normAutofit fontScale="90000"/>
          </a:bodyPr>
          <a:lstStyle/>
          <a:p>
            <a:r>
              <a:rPr lang="en-US" b="1" dirty="0">
                <a:ea typeface="Geneva"/>
              </a:rPr>
              <a:t>Improved PFS Was Demonstrated with Zanubrutinib in Patients with del(17p)/</a:t>
            </a:r>
            <a:r>
              <a:rPr lang="en-US" b="1" i="1" dirty="0">
                <a:ea typeface="Geneva"/>
              </a:rPr>
              <a:t>TP53</a:t>
            </a:r>
            <a:r>
              <a:rPr lang="en-US" b="1" i="1" baseline="30000" dirty="0">
                <a:ea typeface="Geneva"/>
              </a:rPr>
              <a:t>mut</a:t>
            </a:r>
            <a:endParaRPr lang="en-US" b="1" i="1" baseline="30000" dirty="0"/>
          </a:p>
        </p:txBody>
      </p:sp>
      <p:pic>
        <p:nvPicPr>
          <p:cNvPr id="4" name="Picture 3">
            <a:extLst>
              <a:ext uri="{FF2B5EF4-FFF2-40B4-BE49-F238E27FC236}">
                <a16:creationId xmlns:a16="http://schemas.microsoft.com/office/drawing/2014/main" id="{5DD696FD-ACF3-926C-015B-268ADC7F915F}"/>
              </a:ext>
            </a:extLst>
          </p:cNvPr>
          <p:cNvPicPr>
            <a:picLocks noChangeAspect="1"/>
          </p:cNvPicPr>
          <p:nvPr/>
        </p:nvPicPr>
        <p:blipFill>
          <a:blip r:embed="rId2"/>
          <a:srcRect l="8" r="8"/>
          <a:stretch/>
        </p:blipFill>
        <p:spPr>
          <a:xfrm>
            <a:off x="359854" y="1140747"/>
            <a:ext cx="8424293" cy="3187571"/>
          </a:xfrm>
          <a:prstGeom prst="rect">
            <a:avLst/>
          </a:prstGeom>
        </p:spPr>
      </p:pic>
      <p:sp>
        <p:nvSpPr>
          <p:cNvPr id="5" name="Text Placeholder 4">
            <a:extLst>
              <a:ext uri="{FF2B5EF4-FFF2-40B4-BE49-F238E27FC236}">
                <a16:creationId xmlns:a16="http://schemas.microsoft.com/office/drawing/2014/main" id="{D5E4D816-1263-B94F-FAC6-5F3DAFFFAF4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78829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69CB4E-5FCF-8129-5A6B-F2C5AD2B6E7F}"/>
              </a:ext>
            </a:extLst>
          </p:cNvPr>
          <p:cNvSpPr>
            <a:spLocks noGrp="1"/>
          </p:cNvSpPr>
          <p:nvPr>
            <p:ph type="body" sz="quarter" idx="15"/>
          </p:nvPr>
        </p:nvSpPr>
        <p:spPr/>
        <p:txBody>
          <a:bodyPr/>
          <a:lstStyle/>
          <a:p>
            <a:r>
              <a:rPr lang="en-US" sz="600" dirty="0"/>
              <a:t>Data cutoff: 15 Sep 2023</a:t>
            </a:r>
            <a:br>
              <a:rPr lang="en-GB" sz="600" dirty="0"/>
            </a:br>
            <a:r>
              <a:rPr lang="en-US" sz="600" dirty="0">
                <a:ea typeface="Geneva"/>
              </a:rPr>
              <a:t>Brown, JR et al. Oral Presentation at ASH 2023; abstract number 202.</a:t>
            </a:r>
            <a:endParaRPr lang="en-US" sz="600" dirty="0"/>
          </a:p>
        </p:txBody>
      </p:sp>
      <p:sp>
        <p:nvSpPr>
          <p:cNvPr id="2" name="Title 1">
            <a:extLst>
              <a:ext uri="{FF2B5EF4-FFF2-40B4-BE49-F238E27FC236}">
                <a16:creationId xmlns:a16="http://schemas.microsoft.com/office/drawing/2014/main" id="{000811FF-DBA5-BAD9-EE13-6759F00DA2AB}"/>
              </a:ext>
            </a:extLst>
          </p:cNvPr>
          <p:cNvSpPr>
            <a:spLocks noGrp="1"/>
          </p:cNvSpPr>
          <p:nvPr>
            <p:ph type="title"/>
          </p:nvPr>
        </p:nvSpPr>
        <p:spPr/>
        <p:txBody>
          <a:bodyPr>
            <a:normAutofit fontScale="90000"/>
          </a:bodyPr>
          <a:lstStyle/>
          <a:p>
            <a:r>
              <a:rPr lang="en-US" b="1" dirty="0"/>
              <a:t>Atrial Fibrillation </a:t>
            </a:r>
          </a:p>
        </p:txBody>
      </p:sp>
      <p:pic>
        <p:nvPicPr>
          <p:cNvPr id="9" name="Picture 8">
            <a:extLst>
              <a:ext uri="{FF2B5EF4-FFF2-40B4-BE49-F238E27FC236}">
                <a16:creationId xmlns:a16="http://schemas.microsoft.com/office/drawing/2014/main" id="{B70756D3-84B9-A7FA-C0F7-91BD0D3297C5}"/>
              </a:ext>
            </a:extLst>
          </p:cNvPr>
          <p:cNvPicPr>
            <a:picLocks noChangeAspect="1"/>
          </p:cNvPicPr>
          <p:nvPr/>
        </p:nvPicPr>
        <p:blipFill>
          <a:blip r:embed="rId3"/>
          <a:srcRect l="11" r="11"/>
          <a:stretch/>
        </p:blipFill>
        <p:spPr>
          <a:xfrm>
            <a:off x="342901" y="1145381"/>
            <a:ext cx="8456337" cy="3200400"/>
          </a:xfrm>
          <a:prstGeom prst="rect">
            <a:avLst/>
          </a:prstGeom>
        </p:spPr>
      </p:pic>
      <p:sp>
        <p:nvSpPr>
          <p:cNvPr id="7" name="TextBox 6">
            <a:extLst>
              <a:ext uri="{FF2B5EF4-FFF2-40B4-BE49-F238E27FC236}">
                <a16:creationId xmlns:a16="http://schemas.microsoft.com/office/drawing/2014/main" id="{1B6F097D-90C5-581D-1B63-CE6DF89DD56A}"/>
              </a:ext>
            </a:extLst>
          </p:cNvPr>
          <p:cNvSpPr txBox="1"/>
          <p:nvPr/>
        </p:nvSpPr>
        <p:spPr>
          <a:xfrm>
            <a:off x="258318" y="4381018"/>
            <a:ext cx="3682676" cy="276999"/>
          </a:xfrm>
          <a:prstGeom prst="rect">
            <a:avLst/>
          </a:prstGeom>
          <a:noFill/>
        </p:spPr>
        <p:txBody>
          <a:bodyPr wrap="square">
            <a:spAutoFit/>
          </a:bodyPr>
          <a:lstStyle/>
          <a:p>
            <a:pPr defTabSz="685800" fontAlgn="auto">
              <a:spcBef>
                <a:spcPts val="0"/>
              </a:spcBef>
              <a:spcAft>
                <a:spcPts val="0"/>
              </a:spcAft>
            </a:pPr>
            <a:r>
              <a:rPr lang="en-US" sz="1200" dirty="0">
                <a:solidFill>
                  <a:prstClr val="black"/>
                </a:solidFill>
                <a:latin typeface="Calibri" panose="020F0502020204030204"/>
                <a:ea typeface="+mn-ea"/>
                <a:cs typeface="+mn-cs"/>
              </a:rPr>
              <a:t>Median study follow-up 39.0 months</a:t>
            </a:r>
          </a:p>
        </p:txBody>
      </p:sp>
      <p:sp>
        <p:nvSpPr>
          <p:cNvPr id="5" name="Text Placeholder 4">
            <a:extLst>
              <a:ext uri="{FF2B5EF4-FFF2-40B4-BE49-F238E27FC236}">
                <a16:creationId xmlns:a16="http://schemas.microsoft.com/office/drawing/2014/main" id="{810A05CD-1085-871E-194D-4B4B1B4D596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67153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application&#10;&#10;Description automatically generated">
            <a:extLst>
              <a:ext uri="{FF2B5EF4-FFF2-40B4-BE49-F238E27FC236}">
                <a16:creationId xmlns:a16="http://schemas.microsoft.com/office/drawing/2014/main" id="{B8C72BD0-BE55-E895-6CDF-48FC485334F7}"/>
              </a:ext>
            </a:extLst>
          </p:cNvPr>
          <p:cNvPicPr>
            <a:picLocks noChangeAspect="1"/>
          </p:cNvPicPr>
          <p:nvPr/>
        </p:nvPicPr>
        <p:blipFill rotWithShape="1">
          <a:blip r:embed="rId3"/>
          <a:srcRect t="23177" r="33356" b="35860"/>
          <a:stretch/>
        </p:blipFill>
        <p:spPr>
          <a:xfrm>
            <a:off x="6880799" y="1647044"/>
            <a:ext cx="1895424" cy="1047554"/>
          </a:xfrm>
          <a:prstGeom prst="rect">
            <a:avLst/>
          </a:prstGeom>
        </p:spPr>
      </p:pic>
      <p:pic>
        <p:nvPicPr>
          <p:cNvPr id="13" name="Picture 12" descr="A picture containing application&#10;&#10;Description automatically generated">
            <a:extLst>
              <a:ext uri="{FF2B5EF4-FFF2-40B4-BE49-F238E27FC236}">
                <a16:creationId xmlns:a16="http://schemas.microsoft.com/office/drawing/2014/main" id="{3E9B728E-2C35-4AF6-B99D-57391E42FC95}"/>
              </a:ext>
            </a:extLst>
          </p:cNvPr>
          <p:cNvPicPr>
            <a:picLocks noChangeAspect="1"/>
          </p:cNvPicPr>
          <p:nvPr/>
        </p:nvPicPr>
        <p:blipFill rotWithShape="1">
          <a:blip r:embed="rId3"/>
          <a:srcRect l="67784" r="1727" b="9614"/>
          <a:stretch/>
        </p:blipFill>
        <p:spPr>
          <a:xfrm>
            <a:off x="5753234" y="1158860"/>
            <a:ext cx="759274" cy="2023924"/>
          </a:xfrm>
          <a:prstGeom prst="rect">
            <a:avLst/>
          </a:prstGeom>
        </p:spPr>
      </p:pic>
      <p:sp>
        <p:nvSpPr>
          <p:cNvPr id="2" name="TextBox 1">
            <a:extLst>
              <a:ext uri="{FF2B5EF4-FFF2-40B4-BE49-F238E27FC236}">
                <a16:creationId xmlns:a16="http://schemas.microsoft.com/office/drawing/2014/main" id="{747E3553-E1F5-EFF1-26CD-9358E9318677}"/>
              </a:ext>
            </a:extLst>
          </p:cNvPr>
          <p:cNvSpPr txBox="1"/>
          <p:nvPr/>
        </p:nvSpPr>
        <p:spPr>
          <a:xfrm>
            <a:off x="-1" y="118076"/>
            <a:ext cx="9144000" cy="392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215265" defTabSz="685800" fontAlgn="auto">
              <a:spcBef>
                <a:spcPts val="0"/>
              </a:spcBef>
              <a:spcAft>
                <a:spcPts val="0"/>
              </a:spcAft>
            </a:pPr>
            <a:r>
              <a:rPr lang="en-US" sz="2100" b="1" dirty="0">
                <a:solidFill>
                  <a:prstClr val="black"/>
                </a:solidFill>
                <a:latin typeface="Calibri Light" panose="020F0302020204030204"/>
                <a:ea typeface="Arial"/>
                <a:cs typeface="Arial"/>
                <a:sym typeface="Arial"/>
              </a:rPr>
              <a:t>Pirtobrutinib Non-covalent Binding Inhibits both WT and C481-mutated</a:t>
            </a:r>
            <a:r>
              <a:rPr lang="en-US" sz="2100" b="1" i="1" dirty="0">
                <a:solidFill>
                  <a:prstClr val="black"/>
                </a:solidFill>
                <a:latin typeface="Calibri Light" panose="020F0302020204030204"/>
                <a:ea typeface="Arial"/>
                <a:cs typeface="Arial"/>
                <a:sym typeface="Arial"/>
              </a:rPr>
              <a:t> BTK </a:t>
            </a:r>
            <a:endParaRPr lang="en-US" sz="2100" b="1" i="1" dirty="0">
              <a:solidFill>
                <a:prstClr val="black"/>
              </a:solidFill>
              <a:latin typeface="Calibri Light" panose="020F0302020204030204"/>
              <a:ea typeface="Arial"/>
              <a:cs typeface="Arial" panose="020B0604020202020204" pitchFamily="34" charset="0"/>
            </a:endParaRPr>
          </a:p>
        </p:txBody>
      </p:sp>
      <p:sp>
        <p:nvSpPr>
          <p:cNvPr id="11" name="TextBox 10">
            <a:extLst>
              <a:ext uri="{FF2B5EF4-FFF2-40B4-BE49-F238E27FC236}">
                <a16:creationId xmlns:a16="http://schemas.microsoft.com/office/drawing/2014/main" id="{86FC17B0-82CA-5DD1-A4ED-645B5E24A9C0}"/>
              </a:ext>
            </a:extLst>
          </p:cNvPr>
          <p:cNvSpPr txBox="1"/>
          <p:nvPr/>
        </p:nvSpPr>
        <p:spPr>
          <a:xfrm>
            <a:off x="90537" y="3303240"/>
            <a:ext cx="5219218" cy="13670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68580" tIns="34290" rIns="68580" bIns="34290" anchor="t">
            <a:spAutoFit/>
          </a:bodyPr>
          <a:lstStyle/>
          <a:p>
            <a:pPr marL="171450" lvl="1" indent="-171450" defTabSz="514325" fontAlgn="auto">
              <a:spcBef>
                <a:spcPts val="0"/>
              </a:spcBef>
              <a:spcAft>
                <a:spcPts val="150"/>
              </a:spcAft>
              <a:buFont typeface="Arial" panose="020B0604020202020204" pitchFamily="34" charset="0"/>
              <a:buChar char="•"/>
            </a:pPr>
            <a:r>
              <a:rPr lang="en-US" sz="1350" dirty="0">
                <a:solidFill>
                  <a:prstClr val="black"/>
                </a:solidFill>
                <a:latin typeface="Arial"/>
                <a:ea typeface="+mn-ea"/>
                <a:cs typeface="Arial"/>
              </a:rPr>
              <a:t>The majority of patients discontinue covalent BTK inhibitors (cBTKi) due to intolerance or progression</a:t>
            </a:r>
            <a:r>
              <a:rPr lang="en-US" sz="1350" baseline="30000" dirty="0">
                <a:solidFill>
                  <a:prstClr val="black"/>
                </a:solidFill>
                <a:latin typeface="Arial"/>
                <a:ea typeface="+mn-ea"/>
                <a:cs typeface="Arial"/>
              </a:rPr>
              <a:t>1,2,3</a:t>
            </a:r>
            <a:endParaRPr lang="en-US" sz="1350" dirty="0">
              <a:solidFill>
                <a:prstClr val="black"/>
              </a:solidFill>
              <a:latin typeface="Arial"/>
              <a:ea typeface="+mn-ea"/>
              <a:cs typeface="Arial"/>
            </a:endParaRPr>
          </a:p>
          <a:p>
            <a:pPr marL="171450" lvl="1" indent="-171450" defTabSz="514325" fontAlgn="auto">
              <a:spcBef>
                <a:spcPts val="0"/>
              </a:spcBef>
              <a:spcAft>
                <a:spcPts val="150"/>
              </a:spcAft>
              <a:buFont typeface="Arial" panose="020B0604020202020204" pitchFamily="34" charset="0"/>
              <a:buChar char="•"/>
            </a:pPr>
            <a:r>
              <a:rPr lang="en-US" sz="1350" dirty="0">
                <a:solidFill>
                  <a:prstClr val="black"/>
                </a:solidFill>
                <a:latin typeface="Arial"/>
                <a:ea typeface="+mn-ea"/>
                <a:cs typeface="Arial"/>
              </a:rPr>
              <a:t>BTK C481 substitutions are the most common resistance mechanism to cBTKi</a:t>
            </a:r>
            <a:r>
              <a:rPr lang="en-US" sz="1350" baseline="30000" dirty="0">
                <a:solidFill>
                  <a:prstClr val="black"/>
                </a:solidFill>
                <a:latin typeface="Arial"/>
                <a:ea typeface="+mn-ea"/>
                <a:cs typeface="Arial"/>
              </a:rPr>
              <a:t>4,5,6</a:t>
            </a:r>
          </a:p>
          <a:p>
            <a:pPr marL="171450" lvl="1" indent="-171450" defTabSz="514325" fontAlgn="auto">
              <a:spcBef>
                <a:spcPts val="0"/>
              </a:spcBef>
              <a:spcAft>
                <a:spcPts val="150"/>
              </a:spcAft>
              <a:buFont typeface="Arial" panose="020B0604020202020204" pitchFamily="34" charset="0"/>
              <a:buChar char="•"/>
            </a:pPr>
            <a:r>
              <a:rPr lang="en-US" sz="1350" dirty="0">
                <a:solidFill>
                  <a:prstClr val="black"/>
                </a:solidFill>
                <a:latin typeface="Arial"/>
                <a:ea typeface="Roboto"/>
                <a:cs typeface="Arial"/>
              </a:rPr>
              <a:t>Acquired mutations have been identified in a limited number of patients treated with pirtobrutinib</a:t>
            </a:r>
            <a:r>
              <a:rPr lang="en-US" sz="1350" baseline="30000" dirty="0">
                <a:solidFill>
                  <a:prstClr val="black"/>
                </a:solidFill>
                <a:latin typeface="Arial"/>
                <a:ea typeface="Roboto"/>
                <a:cs typeface="Arial"/>
              </a:rPr>
              <a:t>7,8</a:t>
            </a:r>
            <a:endParaRPr lang="en-US" sz="1350" dirty="0">
              <a:solidFill>
                <a:prstClr val="black"/>
              </a:solidFill>
              <a:latin typeface="Calibri" panose="020F0502020204030204"/>
              <a:ea typeface="+mn-ea"/>
              <a:cs typeface="+mn-cs"/>
            </a:endParaRPr>
          </a:p>
        </p:txBody>
      </p:sp>
      <p:sp>
        <p:nvSpPr>
          <p:cNvPr id="5" name="Title 1">
            <a:extLst>
              <a:ext uri="{FF2B5EF4-FFF2-40B4-BE49-F238E27FC236}">
                <a16:creationId xmlns:a16="http://schemas.microsoft.com/office/drawing/2014/main" id="{07B94AFD-AC24-4384-C9C2-D88CE271838D}"/>
              </a:ext>
            </a:extLst>
          </p:cNvPr>
          <p:cNvSpPr txBox="1">
            <a:spLocks/>
          </p:cNvSpPr>
          <p:nvPr/>
        </p:nvSpPr>
        <p:spPr bwMode="auto">
          <a:xfrm>
            <a:off x="5026262" y="484133"/>
            <a:ext cx="3695205" cy="40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10943" tIns="10943" rIns="10943" bIns="10943" numCol="1" anchor="ctr" anchorCtr="0" compatLnSpc="1">
            <a:prstTxWarp prst="textNoShape">
              <a:avLst/>
            </a:prstTxWarp>
          </a:bodyPr>
          <a:lstStyle>
            <a:lvl1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algn="ctr" defTabSz="342900">
              <a:defRPr/>
            </a:pPr>
            <a:r>
              <a:rPr lang="en-US" sz="1350" b="1" dirty="0">
                <a:solidFill>
                  <a:srgbClr val="000000"/>
                </a:solidFill>
                <a:latin typeface="Arial"/>
                <a:ea typeface="Tahoma"/>
                <a:cs typeface="Arial"/>
              </a:rPr>
              <a:t>Pirtobrutinib may stabilize BTK in a closed inactive conformation</a:t>
            </a:r>
            <a:r>
              <a:rPr lang="en-US" sz="1350" baseline="30000" dirty="0">
                <a:solidFill>
                  <a:srgbClr val="000000"/>
                </a:solidFill>
                <a:latin typeface="Arial"/>
                <a:ea typeface="Tahoma"/>
                <a:cs typeface="Arial"/>
              </a:rPr>
              <a:t>9</a:t>
            </a:r>
          </a:p>
        </p:txBody>
      </p:sp>
      <p:sp>
        <p:nvSpPr>
          <p:cNvPr id="8" name="TextBox 7">
            <a:extLst>
              <a:ext uri="{FF2B5EF4-FFF2-40B4-BE49-F238E27FC236}">
                <a16:creationId xmlns:a16="http://schemas.microsoft.com/office/drawing/2014/main" id="{FE26194A-86D8-5DFD-6C72-76A65577F7F6}"/>
              </a:ext>
            </a:extLst>
          </p:cNvPr>
          <p:cNvSpPr txBox="1"/>
          <p:nvPr/>
        </p:nvSpPr>
        <p:spPr>
          <a:xfrm>
            <a:off x="5309755" y="3214085"/>
            <a:ext cx="3795995" cy="1600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68580" tIns="34290" rIns="68580" bIns="34290" anchor="t">
            <a:spAutoFit/>
          </a:bodyPr>
          <a:lstStyle/>
          <a:p>
            <a:pPr defTabSz="218834" fontAlgn="auto">
              <a:spcBef>
                <a:spcPts val="0"/>
              </a:spcBef>
              <a:spcAft>
                <a:spcPts val="150"/>
              </a:spcAft>
              <a:defRPr/>
            </a:pPr>
            <a:r>
              <a:rPr lang="en-US" sz="1350" dirty="0">
                <a:solidFill>
                  <a:prstClr val="black"/>
                </a:solidFill>
                <a:latin typeface="Arial"/>
                <a:ea typeface="Roboto"/>
                <a:cs typeface="Arial"/>
              </a:rPr>
              <a:t>Inactive conformation of BTK by pirtobrutinib:</a:t>
            </a:r>
            <a:endParaRPr lang="en-US" sz="1350" dirty="0">
              <a:solidFill>
                <a:srgbClr val="FF0000"/>
              </a:solidFill>
              <a:latin typeface="Calibri" panose="020F0502020204030204"/>
              <a:ea typeface="Roboto"/>
              <a:cs typeface="Arial"/>
            </a:endParaRPr>
          </a:p>
          <a:p>
            <a:pPr marL="214313" lvl="1" indent="-214313" defTabSz="218834" fontAlgn="auto">
              <a:spcBef>
                <a:spcPts val="0"/>
              </a:spcBef>
              <a:spcAft>
                <a:spcPts val="150"/>
              </a:spcAft>
              <a:buFont typeface="Arial"/>
              <a:buChar char="•"/>
              <a:defRPr/>
            </a:pPr>
            <a:r>
              <a:rPr lang="en-US" sz="1350" dirty="0">
                <a:solidFill>
                  <a:srgbClr val="000000"/>
                </a:solidFill>
                <a:latin typeface="Arial"/>
                <a:ea typeface="Roboto"/>
                <a:cs typeface="Arial"/>
                <a:sym typeface="Arial" panose="020B0604020202020204" pitchFamily="34" charset="0"/>
              </a:rPr>
              <a:t>blocks access to upstream </a:t>
            </a:r>
            <a:r>
              <a:rPr lang="en-US" sz="1350" dirty="0">
                <a:solidFill>
                  <a:prstClr val="black"/>
                </a:solidFill>
                <a:latin typeface="Arial"/>
                <a:ea typeface="Roboto"/>
                <a:cs typeface="Arial"/>
              </a:rPr>
              <a:t>kinases and phosphorylation of Y551</a:t>
            </a:r>
            <a:endParaRPr lang="en-US" sz="1350" dirty="0">
              <a:solidFill>
                <a:prstClr val="black"/>
              </a:solidFill>
              <a:latin typeface="Calibri" panose="020F0502020204030204"/>
              <a:ea typeface="Roboto"/>
              <a:cs typeface="Arial"/>
            </a:endParaRPr>
          </a:p>
          <a:p>
            <a:pPr marL="214313" lvl="1" indent="-214313" defTabSz="218834" fontAlgn="auto">
              <a:spcBef>
                <a:spcPts val="0"/>
              </a:spcBef>
              <a:spcAft>
                <a:spcPts val="150"/>
              </a:spcAft>
              <a:buFont typeface="Arial"/>
              <a:buChar char="•"/>
              <a:defRPr/>
            </a:pPr>
            <a:r>
              <a:rPr lang="en-US" sz="1350" dirty="0">
                <a:solidFill>
                  <a:prstClr val="black"/>
                </a:solidFill>
                <a:latin typeface="Arial"/>
                <a:ea typeface="Roboto"/>
                <a:cs typeface="Arial"/>
              </a:rPr>
              <a:t>inhibits both WT and C481-mutant BTK with equal low nM potency</a:t>
            </a:r>
            <a:r>
              <a:rPr lang="en-US" sz="1350" baseline="30000" dirty="0">
                <a:solidFill>
                  <a:prstClr val="black"/>
                </a:solidFill>
                <a:latin typeface="Arial"/>
                <a:ea typeface="Roboto"/>
                <a:cs typeface="Arial"/>
              </a:rPr>
              <a:t>7,9 </a:t>
            </a:r>
            <a:endParaRPr lang="en-US" sz="1350" dirty="0">
              <a:solidFill>
                <a:prstClr val="black"/>
              </a:solidFill>
              <a:latin typeface="Arial"/>
              <a:ea typeface="Roboto"/>
              <a:cs typeface="Arial"/>
            </a:endParaRPr>
          </a:p>
          <a:p>
            <a:pPr marL="214313" lvl="1" indent="-214313" defTabSz="218834" fontAlgn="auto">
              <a:spcBef>
                <a:spcPts val="0"/>
              </a:spcBef>
              <a:spcAft>
                <a:spcPts val="150"/>
              </a:spcAft>
              <a:buFont typeface="Arial"/>
              <a:buChar char="•"/>
              <a:defRPr/>
            </a:pPr>
            <a:r>
              <a:rPr lang="en-US" sz="1350" dirty="0">
                <a:solidFill>
                  <a:prstClr val="black"/>
                </a:solidFill>
                <a:latin typeface="Arial"/>
                <a:ea typeface="Roboto"/>
                <a:cs typeface="Arial"/>
              </a:rPr>
              <a:t>may inhibit kinase-independent BTK signaling</a:t>
            </a:r>
            <a:r>
              <a:rPr lang="en-US" sz="1350" baseline="30000" dirty="0">
                <a:solidFill>
                  <a:prstClr val="black"/>
                </a:solidFill>
                <a:latin typeface="Arial"/>
                <a:ea typeface="Roboto"/>
                <a:cs typeface="Arial"/>
              </a:rPr>
              <a:t>9</a:t>
            </a:r>
            <a:r>
              <a:rPr lang="en-US" sz="1350" dirty="0">
                <a:solidFill>
                  <a:prstClr val="black"/>
                </a:solidFill>
                <a:latin typeface="Arial"/>
                <a:ea typeface="Roboto"/>
                <a:cs typeface="Arial"/>
              </a:rPr>
              <a:t> </a:t>
            </a:r>
            <a:endParaRPr lang="en-US" sz="1350" dirty="0">
              <a:solidFill>
                <a:srgbClr val="000000"/>
              </a:solidFill>
              <a:latin typeface="Arial"/>
              <a:ea typeface="Roboto"/>
              <a:cs typeface="Arial"/>
            </a:endParaRPr>
          </a:p>
        </p:txBody>
      </p:sp>
      <p:sp>
        <p:nvSpPr>
          <p:cNvPr id="9" name="TextBox 8">
            <a:extLst>
              <a:ext uri="{FF2B5EF4-FFF2-40B4-BE49-F238E27FC236}">
                <a16:creationId xmlns:a16="http://schemas.microsoft.com/office/drawing/2014/main" id="{9EE5631F-BBB1-15A8-3A05-E0A1D763DA6F}"/>
              </a:ext>
            </a:extLst>
          </p:cNvPr>
          <p:cNvSpPr txBox="1"/>
          <p:nvPr/>
        </p:nvSpPr>
        <p:spPr>
          <a:xfrm>
            <a:off x="17791" y="4772589"/>
            <a:ext cx="9108416" cy="3000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85800" fontAlgn="auto">
              <a:spcBef>
                <a:spcPts val="0"/>
              </a:spcBef>
              <a:spcAft>
                <a:spcPts val="0"/>
              </a:spcAft>
            </a:pPr>
            <a:r>
              <a:rPr lang="en-US" sz="675" baseline="30000" dirty="0">
                <a:solidFill>
                  <a:srgbClr val="000000"/>
                </a:solidFill>
                <a:latin typeface="Arial Narrow" panose="020B0606020202030204" pitchFamily="34" charset="0"/>
                <a:ea typeface="+mn-ea"/>
                <a:cs typeface="+mn-cs"/>
              </a:rPr>
              <a:t>1</a:t>
            </a:r>
            <a:r>
              <a:rPr lang="en-US" sz="675" dirty="0">
                <a:solidFill>
                  <a:srgbClr val="000000"/>
                </a:solidFill>
                <a:latin typeface="Arial Narrow" panose="020B0606020202030204" pitchFamily="34" charset="0"/>
                <a:ea typeface="+mn-ea"/>
                <a:cs typeface="+mn-cs"/>
              </a:rPr>
              <a:t>Woyach et al. </a:t>
            </a:r>
            <a:r>
              <a:rPr lang="en-US" sz="675" i="1" dirty="0">
                <a:solidFill>
                  <a:srgbClr val="000000"/>
                </a:solidFill>
                <a:latin typeface="Arial Narrow" panose="020B0606020202030204" pitchFamily="34" charset="0"/>
                <a:ea typeface="+mn-ea"/>
                <a:cs typeface="+mn-cs"/>
              </a:rPr>
              <a:t>J Clin Oncol</a:t>
            </a:r>
            <a:r>
              <a:rPr lang="en-US" sz="675" dirty="0">
                <a:solidFill>
                  <a:srgbClr val="000000"/>
                </a:solidFill>
                <a:latin typeface="Arial Narrow" panose="020B0606020202030204" pitchFamily="34" charset="0"/>
                <a:ea typeface="+mn-ea"/>
                <a:cs typeface="+mn-cs"/>
              </a:rPr>
              <a:t>. 2017. </a:t>
            </a:r>
            <a:r>
              <a:rPr lang="en-US" sz="675" baseline="30000" dirty="0">
                <a:solidFill>
                  <a:srgbClr val="000000"/>
                </a:solidFill>
                <a:latin typeface="Arial Narrow" panose="020B0606020202030204" pitchFamily="34" charset="0"/>
                <a:ea typeface="+mn-ea"/>
                <a:cs typeface="+mn-cs"/>
              </a:rPr>
              <a:t>2</a:t>
            </a:r>
            <a:r>
              <a:rPr lang="da-DK" sz="675" dirty="0">
                <a:solidFill>
                  <a:srgbClr val="000000"/>
                </a:solidFill>
                <a:latin typeface="Arial Narrow" panose="020B0606020202030204" pitchFamily="34" charset="0"/>
                <a:ea typeface="+mn-ea"/>
                <a:cs typeface="+mn-cs"/>
              </a:rPr>
              <a:t>Barr et al. </a:t>
            </a:r>
            <a:r>
              <a:rPr lang="da-DK" sz="675" i="1" dirty="0">
                <a:solidFill>
                  <a:srgbClr val="000000"/>
                </a:solidFill>
                <a:latin typeface="Arial Narrow" panose="020B0606020202030204" pitchFamily="34" charset="0"/>
                <a:ea typeface="+mn-ea"/>
                <a:cs typeface="+mn-cs"/>
              </a:rPr>
              <a:t>Blood Adv</a:t>
            </a:r>
            <a:r>
              <a:rPr lang="da-DK" sz="675" dirty="0">
                <a:solidFill>
                  <a:srgbClr val="000000"/>
                </a:solidFill>
                <a:latin typeface="Arial Narrow" panose="020B0606020202030204" pitchFamily="34" charset="0"/>
                <a:ea typeface="+mn-ea"/>
                <a:cs typeface="+mn-cs"/>
              </a:rPr>
              <a:t>. 2022</a:t>
            </a:r>
            <a:r>
              <a:rPr lang="en-US" sz="675" dirty="0">
                <a:solidFill>
                  <a:srgbClr val="000000"/>
                </a:solidFill>
                <a:latin typeface="Arial Narrow" panose="020B0606020202030204" pitchFamily="34" charset="0"/>
                <a:ea typeface="+mn-ea"/>
                <a:cs typeface="+mn-cs"/>
              </a:rPr>
              <a:t>. </a:t>
            </a:r>
            <a:r>
              <a:rPr lang="en-US" sz="675" baseline="30000" dirty="0">
                <a:solidFill>
                  <a:srgbClr val="000000"/>
                </a:solidFill>
                <a:latin typeface="Arial Narrow" panose="020B0606020202030204" pitchFamily="34" charset="0"/>
                <a:ea typeface="+mn-ea"/>
                <a:cs typeface="+mn-cs"/>
              </a:rPr>
              <a:t>3</a:t>
            </a:r>
            <a:r>
              <a:rPr lang="en-US" sz="675" dirty="0">
                <a:solidFill>
                  <a:srgbClr val="000000"/>
                </a:solidFill>
                <a:latin typeface="Arial Narrow" panose="020B0606020202030204" pitchFamily="34" charset="0"/>
                <a:ea typeface="+mn-ea"/>
                <a:cs typeface="+mn-cs"/>
              </a:rPr>
              <a:t>Byrd et al. ASH Annual Meeting. 2022. </a:t>
            </a:r>
            <a:r>
              <a:rPr lang="en-US" sz="675" baseline="30000" dirty="0">
                <a:solidFill>
                  <a:srgbClr val="000000"/>
                </a:solidFill>
                <a:latin typeface="Arial Narrow" panose="020B0606020202030204" pitchFamily="34" charset="0"/>
                <a:ea typeface="+mn-ea"/>
                <a:cs typeface="+mn-cs"/>
              </a:rPr>
              <a:t>4</a:t>
            </a:r>
            <a:r>
              <a:rPr lang="en-US" sz="675" dirty="0">
                <a:solidFill>
                  <a:srgbClr val="000000"/>
                </a:solidFill>
                <a:latin typeface="Arial Narrow" panose="020B0606020202030204" pitchFamily="34" charset="0"/>
                <a:ea typeface="+mn-ea"/>
                <a:cs typeface="+mn-cs"/>
              </a:rPr>
              <a:t>Estupinan et al. Leukemia. 2021. </a:t>
            </a:r>
            <a:r>
              <a:rPr lang="en-US" sz="675" baseline="30000" dirty="0">
                <a:solidFill>
                  <a:srgbClr val="000000"/>
                </a:solidFill>
                <a:latin typeface="Arial Narrow" panose="020B0606020202030204" pitchFamily="34" charset="0"/>
                <a:ea typeface="+mn-ea"/>
                <a:cs typeface="+mn-cs"/>
              </a:rPr>
              <a:t>5</a:t>
            </a:r>
            <a:r>
              <a:rPr lang="en-US" sz="675" dirty="0">
                <a:solidFill>
                  <a:srgbClr val="000000"/>
                </a:solidFill>
                <a:latin typeface="Arial Narrow" panose="020B0606020202030204" pitchFamily="34" charset="0"/>
                <a:ea typeface="+mn-ea"/>
                <a:cs typeface="+mn-cs"/>
              </a:rPr>
              <a:t>Handunnetti et al. ASH Annual Meeting. 2019. </a:t>
            </a:r>
            <a:r>
              <a:rPr lang="en-US" sz="675" baseline="30000" dirty="0">
                <a:solidFill>
                  <a:srgbClr val="000000"/>
                </a:solidFill>
                <a:latin typeface="Arial Narrow" panose="020B0606020202030204" pitchFamily="34" charset="0"/>
                <a:ea typeface="+mn-ea"/>
                <a:cs typeface="+mn-cs"/>
              </a:rPr>
              <a:t>6</a:t>
            </a:r>
            <a:r>
              <a:rPr lang="en-US" sz="675" dirty="0">
                <a:solidFill>
                  <a:srgbClr val="000000"/>
                </a:solidFill>
                <a:latin typeface="Arial Narrow" panose="020B0606020202030204" pitchFamily="34" charset="0"/>
                <a:ea typeface="+mn-ea"/>
                <a:cs typeface="+mn-cs"/>
              </a:rPr>
              <a:t>Blombery et al. Blood Advances. 2022. </a:t>
            </a:r>
            <a:r>
              <a:rPr lang="en-US" sz="675" baseline="30000" dirty="0">
                <a:solidFill>
                  <a:srgbClr val="000000"/>
                </a:solidFill>
                <a:latin typeface="Arial Narrow" panose="020B0606020202030204" pitchFamily="34" charset="0"/>
                <a:ea typeface="+mn-ea"/>
                <a:cs typeface="+mn-cs"/>
              </a:rPr>
              <a:t>7</a:t>
            </a:r>
            <a:r>
              <a:rPr lang="da-DK" sz="675" dirty="0">
                <a:solidFill>
                  <a:srgbClr val="000000"/>
                </a:solidFill>
                <a:latin typeface="Arial Narrow" panose="020B0606020202030204" pitchFamily="34" charset="0"/>
                <a:ea typeface="+mn-ea"/>
                <a:cs typeface="+mn-cs"/>
              </a:rPr>
              <a:t>Wang et al. NEJM. 2022 </a:t>
            </a:r>
            <a:r>
              <a:rPr lang="da-DK" sz="675" baseline="30000" dirty="0">
                <a:solidFill>
                  <a:srgbClr val="000000"/>
                </a:solidFill>
                <a:latin typeface="Arial Narrow" panose="020B0606020202030204" pitchFamily="34" charset="0"/>
                <a:ea typeface="+mn-ea"/>
                <a:cs typeface="+mn-cs"/>
              </a:rPr>
              <a:t>8</a:t>
            </a:r>
            <a:r>
              <a:rPr lang="da-DK" sz="675" dirty="0">
                <a:solidFill>
                  <a:srgbClr val="000000"/>
                </a:solidFill>
                <a:latin typeface="Arial Narrow" panose="020B0606020202030204" pitchFamily="34" charset="0"/>
                <a:ea typeface="+mn-ea"/>
                <a:cs typeface="+mn-cs"/>
              </a:rPr>
              <a:t>Naeem et al. Blood Advances. 2023. </a:t>
            </a:r>
            <a:r>
              <a:rPr lang="da-DK" sz="675" baseline="30000" dirty="0">
                <a:solidFill>
                  <a:srgbClr val="000000"/>
                </a:solidFill>
                <a:latin typeface="Arial Narrow" panose="020B0606020202030204" pitchFamily="34" charset="0"/>
                <a:ea typeface="+mn-ea"/>
                <a:cs typeface="+mn-cs"/>
              </a:rPr>
              <a:t>​9</a:t>
            </a:r>
            <a:r>
              <a:rPr lang="en-US" sz="675" dirty="0">
                <a:solidFill>
                  <a:srgbClr val="000000"/>
                </a:solidFill>
                <a:latin typeface="Arial Narrow" panose="020B0606020202030204" pitchFamily="34" charset="0"/>
                <a:ea typeface="+mn-ea"/>
                <a:cs typeface="+mn-cs"/>
              </a:rPr>
              <a:t>Gomez et al. Blood.2023.</a:t>
            </a:r>
            <a:endParaRPr lang="en-US" sz="675" dirty="0">
              <a:solidFill>
                <a:prstClr val="black"/>
              </a:solidFill>
              <a:latin typeface="Arial Narrow" panose="020B0606020202030204" pitchFamily="34" charset="0"/>
              <a:ea typeface="+mn-ea"/>
              <a:cs typeface="+mn-cs"/>
            </a:endParaRPr>
          </a:p>
        </p:txBody>
      </p:sp>
      <p:sp>
        <p:nvSpPr>
          <p:cNvPr id="10" name="TextBox 9">
            <a:extLst>
              <a:ext uri="{FF2B5EF4-FFF2-40B4-BE49-F238E27FC236}">
                <a16:creationId xmlns:a16="http://schemas.microsoft.com/office/drawing/2014/main" id="{D302540E-648F-E6DD-9766-206542BA0A70}"/>
              </a:ext>
            </a:extLst>
          </p:cNvPr>
          <p:cNvSpPr txBox="1"/>
          <p:nvPr/>
        </p:nvSpPr>
        <p:spPr>
          <a:xfrm>
            <a:off x="5839376" y="884951"/>
            <a:ext cx="58699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fromWordArt="0" anchor="t" anchorCtr="0" forceAA="0" compatLnSpc="1">
            <a:prstTxWarp prst="textNoShape">
              <a:avLst/>
            </a:prstTxWarp>
            <a:spAutoFit/>
          </a:bodyPr>
          <a:lstStyle/>
          <a:p>
            <a:pPr defTabSz="685800" fontAlgn="auto">
              <a:spcBef>
                <a:spcPts val="0"/>
              </a:spcBef>
              <a:spcAft>
                <a:spcPts val="0"/>
              </a:spcAft>
            </a:pPr>
            <a:r>
              <a:rPr lang="en-US" sz="1350" b="1" dirty="0">
                <a:solidFill>
                  <a:prstClr val="black"/>
                </a:solidFill>
                <a:latin typeface="Arial"/>
                <a:ea typeface="+mn-ea"/>
                <a:cs typeface="Arial"/>
              </a:rPr>
              <a:t>cBTKi </a:t>
            </a:r>
            <a:endParaRPr lang="en-US" sz="1350" b="1" dirty="0">
              <a:solidFill>
                <a:prstClr val="black"/>
              </a:solidFill>
              <a:latin typeface="Calibri" panose="020F0502020204030204"/>
              <a:ea typeface="+mn-ea"/>
              <a:cs typeface="+mn-cs"/>
            </a:endParaRPr>
          </a:p>
        </p:txBody>
      </p:sp>
      <p:sp>
        <p:nvSpPr>
          <p:cNvPr id="14" name="TextBox 13">
            <a:extLst>
              <a:ext uri="{FF2B5EF4-FFF2-40B4-BE49-F238E27FC236}">
                <a16:creationId xmlns:a16="http://schemas.microsoft.com/office/drawing/2014/main" id="{B4B9A985-E538-29F3-97DD-E054B2FA94F8}"/>
              </a:ext>
            </a:extLst>
          </p:cNvPr>
          <p:cNvSpPr txBox="1"/>
          <p:nvPr/>
        </p:nvSpPr>
        <p:spPr>
          <a:xfrm>
            <a:off x="7272058" y="884951"/>
            <a:ext cx="111290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fromWordArt="0" anchor="t" anchorCtr="0" forceAA="0" compatLnSpc="1">
            <a:prstTxWarp prst="textNoShape">
              <a:avLst/>
            </a:prstTxWarp>
            <a:spAutoFit/>
          </a:bodyPr>
          <a:lstStyle/>
          <a:p>
            <a:pPr defTabSz="685800" fontAlgn="auto">
              <a:spcBef>
                <a:spcPts val="0"/>
              </a:spcBef>
              <a:spcAft>
                <a:spcPts val="0"/>
              </a:spcAft>
            </a:pPr>
            <a:r>
              <a:rPr lang="en-US" sz="1350" b="1" dirty="0">
                <a:solidFill>
                  <a:prstClr val="black"/>
                </a:solidFill>
                <a:latin typeface="Arial"/>
                <a:ea typeface="+mn-ea"/>
                <a:cs typeface="Arial"/>
              </a:rPr>
              <a:t>Pirtobrutinib</a:t>
            </a:r>
            <a:endParaRPr lang="en-US" sz="1350" b="1" dirty="0">
              <a:solidFill>
                <a:prstClr val="black"/>
              </a:solidFill>
              <a:latin typeface="Calibri" panose="020F0502020204030204"/>
              <a:ea typeface="+mn-ea"/>
              <a:cs typeface="Arial"/>
            </a:endParaRPr>
          </a:p>
        </p:txBody>
      </p:sp>
      <p:sp>
        <p:nvSpPr>
          <p:cNvPr id="17" name="Title 1">
            <a:extLst>
              <a:ext uri="{FF2B5EF4-FFF2-40B4-BE49-F238E27FC236}">
                <a16:creationId xmlns:a16="http://schemas.microsoft.com/office/drawing/2014/main" id="{E0EC2CFC-137C-6309-469D-E68F00EF8591}"/>
              </a:ext>
            </a:extLst>
          </p:cNvPr>
          <p:cNvSpPr txBox="1">
            <a:spLocks/>
          </p:cNvSpPr>
          <p:nvPr/>
        </p:nvSpPr>
        <p:spPr bwMode="auto">
          <a:xfrm>
            <a:off x="461032" y="484133"/>
            <a:ext cx="4384964"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10943" tIns="10943" rIns="10943" bIns="10943" numCol="1" anchor="ctr" anchorCtr="0" compatLnSpc="1">
            <a:prstTxWarp prst="textNoShape">
              <a:avLst/>
            </a:prstTxWarp>
          </a:bodyPr>
          <a:lstStyle>
            <a:lvl1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algn="ctr" defTabSz="342900">
              <a:defRPr/>
            </a:pPr>
            <a:r>
              <a:rPr lang="en-US" sz="1350" b="1" i="1" dirty="0">
                <a:solidFill>
                  <a:srgbClr val="000000"/>
                </a:solidFill>
                <a:latin typeface="Arial"/>
                <a:ea typeface="Tahoma"/>
                <a:cs typeface="Arial"/>
              </a:rPr>
              <a:t>BTK</a:t>
            </a:r>
            <a:r>
              <a:rPr lang="en-US" sz="1350" b="1" dirty="0">
                <a:solidFill>
                  <a:srgbClr val="000000"/>
                </a:solidFill>
                <a:latin typeface="Arial"/>
                <a:ea typeface="Tahoma"/>
                <a:cs typeface="Arial"/>
              </a:rPr>
              <a:t> sites with known cBTKi resistance mutations</a:t>
            </a:r>
            <a:endParaRPr lang="en-US" sz="1350" baseline="30000" dirty="0">
              <a:solidFill>
                <a:srgbClr val="000000"/>
              </a:solidFill>
              <a:latin typeface="Arial"/>
              <a:ea typeface="Tahoma"/>
              <a:cs typeface="Arial"/>
            </a:endParaRPr>
          </a:p>
        </p:txBody>
      </p:sp>
      <p:pic>
        <p:nvPicPr>
          <p:cNvPr id="4" name="Graphic 3">
            <a:extLst>
              <a:ext uri="{FF2B5EF4-FFF2-40B4-BE49-F238E27FC236}">
                <a16:creationId xmlns:a16="http://schemas.microsoft.com/office/drawing/2014/main" id="{DA714F3F-4F0B-DAA6-DF7A-FB4665F7D3C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2199"/>
          <a:stretch/>
        </p:blipFill>
        <p:spPr>
          <a:xfrm>
            <a:off x="90536" y="1133402"/>
            <a:ext cx="5010132" cy="1698488"/>
          </a:xfrm>
          <a:prstGeom prst="rect">
            <a:avLst/>
          </a:prstGeom>
        </p:spPr>
      </p:pic>
      <p:sp>
        <p:nvSpPr>
          <p:cNvPr id="3" name="TextBox 2">
            <a:extLst>
              <a:ext uri="{FF2B5EF4-FFF2-40B4-BE49-F238E27FC236}">
                <a16:creationId xmlns:a16="http://schemas.microsoft.com/office/drawing/2014/main" id="{B9D6FA5F-CC4B-895C-A22E-5B4958752750}"/>
              </a:ext>
            </a:extLst>
          </p:cNvPr>
          <p:cNvSpPr txBox="1"/>
          <p:nvPr/>
        </p:nvSpPr>
        <p:spPr>
          <a:xfrm>
            <a:off x="8085582" y="4988147"/>
            <a:ext cx="724876" cy="161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600" dirty="0">
                <a:solidFill>
                  <a:srgbClr val="000000"/>
                </a:solidFill>
                <a:latin typeface="Arial Narrow" panose="020B0606020202030204" pitchFamily="34" charset="0"/>
                <a:ea typeface="Arial"/>
                <a:cs typeface="Arial"/>
                <a:sym typeface="Arial"/>
              </a:rPr>
              <a:t>Brown et al.; ASH 2023</a:t>
            </a:r>
          </a:p>
        </p:txBody>
      </p:sp>
    </p:spTree>
    <p:extLst>
      <p:ext uri="{BB962C8B-B14F-4D97-AF65-F5344CB8AC3E}">
        <p14:creationId xmlns:p14="http://schemas.microsoft.com/office/powerpoint/2010/main" val="1826471302"/>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A7B2F23-8FC0-651B-0D2E-5E2D59EA98AC}"/>
              </a:ext>
            </a:extLst>
          </p:cNvPr>
          <p:cNvSpPr txBox="1">
            <a:spLocks/>
          </p:cNvSpPr>
          <p:nvPr/>
        </p:nvSpPr>
        <p:spPr>
          <a:xfrm>
            <a:off x="-50179" y="258784"/>
            <a:ext cx="7962395" cy="418283"/>
          </a:xfrm>
          <a:prstGeom prst="rect">
            <a:avLst/>
          </a:prstGeom>
        </p:spPr>
        <p:txBody>
          <a:bodyPr>
            <a:normAutofit/>
          </a:bodyPr>
          <a:lstStyle>
            <a:lvl1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172800" defTabSz="342900"/>
            <a:r>
              <a:rPr lang="en-US" sz="2100" b="1" kern="0" dirty="0">
                <a:solidFill>
                  <a:prstClr val="black"/>
                </a:solidFill>
                <a:latin typeface="Calibri Light" panose="020F0302020204030204"/>
                <a:cs typeface="Arial" panose="020B0604020202020204" pitchFamily="34" charset="0"/>
              </a:rPr>
              <a:t>Phase 1/2 BRUIN Study: Design, Eligibility and Enrollment</a:t>
            </a:r>
            <a:endParaRPr lang="en-IE" sz="2100" b="1" kern="0" dirty="0">
              <a:solidFill>
                <a:prstClr val="black"/>
              </a:solidFill>
              <a:latin typeface="Calibri Light" panose="020F0302020204030204"/>
              <a:cs typeface="Arial" panose="020B0604020202020204" pitchFamily="34" charset="0"/>
            </a:endParaRPr>
          </a:p>
        </p:txBody>
      </p:sp>
      <p:sp>
        <p:nvSpPr>
          <p:cNvPr id="2" name="TextBox 1">
            <a:extLst>
              <a:ext uri="{FF2B5EF4-FFF2-40B4-BE49-F238E27FC236}">
                <a16:creationId xmlns:a16="http://schemas.microsoft.com/office/drawing/2014/main" id="{567EE0C7-12A9-691E-1470-D7225929112F}"/>
              </a:ext>
            </a:extLst>
          </p:cNvPr>
          <p:cNvSpPr txBox="1"/>
          <p:nvPr/>
        </p:nvSpPr>
        <p:spPr>
          <a:xfrm>
            <a:off x="118755" y="4940617"/>
            <a:ext cx="5790428" cy="155813"/>
          </a:xfrm>
          <a:prstGeom prst="rect">
            <a:avLst/>
          </a:prstGeom>
          <a:noFill/>
        </p:spPr>
        <p:txBody>
          <a:bodyPr wrap="square" lIns="51435" tIns="25718" rIns="51435" bIns="25718"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14350" fontAlgn="auto">
              <a:spcBef>
                <a:spcPts val="0"/>
              </a:spcBef>
              <a:spcAft>
                <a:spcPts val="0"/>
              </a:spcAft>
              <a:defRPr/>
            </a:pPr>
            <a:r>
              <a:rPr lang="en-US" sz="675" dirty="0">
                <a:solidFill>
                  <a:srgbClr val="000000"/>
                </a:solidFill>
                <a:latin typeface="Arial Narrow"/>
                <a:cs typeface="Arial"/>
              </a:rPr>
              <a:t>Data cutoff </a:t>
            </a:r>
            <a:r>
              <a:rPr lang="en-US" sz="675" dirty="0">
                <a:solidFill>
                  <a:srgbClr val="000000"/>
                </a:solidFill>
                <a:latin typeface="Arial Narrow"/>
              </a:rPr>
              <a:t>of 05 May 2023 (NCT</a:t>
            </a:r>
            <a:r>
              <a:rPr lang="en-US" sz="675" dirty="0">
                <a:solidFill>
                  <a:prstClr val="black"/>
                </a:solidFill>
                <a:latin typeface="Calibri" panose="020F0502020204030204"/>
              </a:rPr>
              <a:t>03740529</a:t>
            </a:r>
            <a:r>
              <a:rPr lang="en-US" sz="675" dirty="0">
                <a:solidFill>
                  <a:srgbClr val="000000"/>
                </a:solidFill>
                <a:latin typeface="Arial Narrow"/>
              </a:rPr>
              <a:t>);</a:t>
            </a:r>
            <a:r>
              <a:rPr lang="en-US" sz="675" dirty="0">
                <a:solidFill>
                  <a:srgbClr val="000000"/>
                </a:solidFill>
                <a:latin typeface="Arial Narrow"/>
                <a:cs typeface="Arial"/>
              </a:rPr>
              <a:t> </a:t>
            </a:r>
            <a:r>
              <a:rPr lang="en-US" sz="675" baseline="30000" dirty="0">
                <a:solidFill>
                  <a:srgbClr val="000000"/>
                </a:solidFill>
                <a:latin typeface="Arial Narrow"/>
                <a:cs typeface="Arial"/>
              </a:rPr>
              <a:t>a</a:t>
            </a:r>
            <a:r>
              <a:rPr lang="en-US" sz="675" dirty="0">
                <a:solidFill>
                  <a:srgbClr val="000000"/>
                </a:solidFill>
                <a:latin typeface="Arial Narrow"/>
                <a:ea typeface="Times New Roman" panose="02020603050405020304" pitchFamily="18" charset="0"/>
                <a:cs typeface="Arial"/>
              </a:rPr>
              <a:t>Other includes DLBCL, WM, FL, MZL, Richter transformation, B-PLL, Hairy Cell Leukemia, PCNSL, and other transformation. </a:t>
            </a:r>
            <a:endParaRPr lang="en-US" sz="675" dirty="0">
              <a:solidFill>
                <a:srgbClr val="000000"/>
              </a:solidFill>
              <a:latin typeface="Arial Narrow" panose="020B0606020202030204" pitchFamily="34" charset="0"/>
              <a:ea typeface="Arial"/>
              <a:cs typeface="Arial" panose="020B0604020202020204" pitchFamily="34" charset="0"/>
            </a:endParaRPr>
          </a:p>
        </p:txBody>
      </p:sp>
      <p:sp>
        <p:nvSpPr>
          <p:cNvPr id="4" name="TextBox 3">
            <a:extLst>
              <a:ext uri="{FF2B5EF4-FFF2-40B4-BE49-F238E27FC236}">
                <a16:creationId xmlns:a16="http://schemas.microsoft.com/office/drawing/2014/main" id="{ED528EAD-744A-B1F1-955C-BF6F151449F6}"/>
              </a:ext>
            </a:extLst>
          </p:cNvPr>
          <p:cNvSpPr txBox="1"/>
          <p:nvPr/>
        </p:nvSpPr>
        <p:spPr>
          <a:xfrm>
            <a:off x="8106156" y="4948738"/>
            <a:ext cx="776173" cy="161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600" dirty="0">
                <a:solidFill>
                  <a:srgbClr val="000000"/>
                </a:solidFill>
                <a:latin typeface="Arial Narrow" panose="020B0606020202030204" pitchFamily="34" charset="0"/>
                <a:ea typeface="Arial"/>
                <a:cs typeface="Arial"/>
                <a:sym typeface="Arial"/>
              </a:rPr>
              <a:t>Woyach</a:t>
            </a:r>
            <a:r>
              <a:rPr lang="en-US" sz="600" dirty="0">
                <a:solidFill>
                  <a:prstClr val="black"/>
                </a:solidFill>
                <a:latin typeface="Arial Narrow" panose="020B0606020202030204" pitchFamily="34" charset="0"/>
                <a:ea typeface="Arial"/>
                <a:cs typeface="Arial"/>
                <a:sym typeface="Arial"/>
              </a:rPr>
              <a:t> et al.; ASH 2023</a:t>
            </a:r>
            <a:endParaRPr lang="en-US" sz="600" dirty="0">
              <a:solidFill>
                <a:srgbClr val="000000"/>
              </a:solidFill>
              <a:latin typeface="Arial Narrow" panose="020B0606020202030204" pitchFamily="34" charset="0"/>
              <a:ea typeface="Arial"/>
              <a:cs typeface="Arial"/>
              <a:sym typeface="Arial"/>
            </a:endParaRPr>
          </a:p>
        </p:txBody>
      </p:sp>
      <p:pic>
        <p:nvPicPr>
          <p:cNvPr id="8" name="Picture 7">
            <a:extLst>
              <a:ext uri="{FF2B5EF4-FFF2-40B4-BE49-F238E27FC236}">
                <a16:creationId xmlns:a16="http://schemas.microsoft.com/office/drawing/2014/main" id="{0AD8A03D-A605-312B-E033-3FF3DC16B3FB}"/>
              </a:ext>
            </a:extLst>
          </p:cNvPr>
          <p:cNvPicPr>
            <a:picLocks noChangeAspect="1"/>
          </p:cNvPicPr>
          <p:nvPr/>
        </p:nvPicPr>
        <p:blipFill>
          <a:blip r:embed="rId3"/>
          <a:stretch>
            <a:fillRect/>
          </a:stretch>
        </p:blipFill>
        <p:spPr>
          <a:xfrm>
            <a:off x="728901" y="653712"/>
            <a:ext cx="7686198" cy="4128874"/>
          </a:xfrm>
          <a:prstGeom prst="rect">
            <a:avLst/>
          </a:prstGeom>
        </p:spPr>
      </p:pic>
    </p:spTree>
    <p:extLst>
      <p:ext uri="{BB962C8B-B14F-4D97-AF65-F5344CB8AC3E}">
        <p14:creationId xmlns:p14="http://schemas.microsoft.com/office/powerpoint/2010/main" val="30981159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85485EA-622D-6B1C-4E4B-E118358E1A51}"/>
              </a:ext>
            </a:extLst>
          </p:cNvPr>
          <p:cNvGraphicFramePr>
            <a:graphicFrameLocks noGrp="1"/>
          </p:cNvGraphicFramePr>
          <p:nvPr/>
        </p:nvGraphicFramePr>
        <p:xfrm>
          <a:off x="275893" y="744737"/>
          <a:ext cx="4153392" cy="3586436"/>
        </p:xfrm>
        <a:graphic>
          <a:graphicData uri="http://schemas.openxmlformats.org/drawingml/2006/table">
            <a:tbl>
              <a:tblPr firstRow="1" bandRow="1"/>
              <a:tblGrid>
                <a:gridCol w="2041128">
                  <a:extLst>
                    <a:ext uri="{9D8B030D-6E8A-4147-A177-3AD203B41FA5}">
                      <a16:colId xmlns:a16="http://schemas.microsoft.com/office/drawing/2014/main" val="2307363387"/>
                    </a:ext>
                  </a:extLst>
                </a:gridCol>
                <a:gridCol w="763604">
                  <a:extLst>
                    <a:ext uri="{9D8B030D-6E8A-4147-A177-3AD203B41FA5}">
                      <a16:colId xmlns:a16="http://schemas.microsoft.com/office/drawing/2014/main" val="3230303715"/>
                    </a:ext>
                  </a:extLst>
                </a:gridCol>
                <a:gridCol w="674330">
                  <a:extLst>
                    <a:ext uri="{9D8B030D-6E8A-4147-A177-3AD203B41FA5}">
                      <a16:colId xmlns:a16="http://schemas.microsoft.com/office/drawing/2014/main" val="1135980581"/>
                    </a:ext>
                  </a:extLst>
                </a:gridCol>
                <a:gridCol w="674330">
                  <a:extLst>
                    <a:ext uri="{9D8B030D-6E8A-4147-A177-3AD203B41FA5}">
                      <a16:colId xmlns:a16="http://schemas.microsoft.com/office/drawing/2014/main" val="4208356049"/>
                    </a:ext>
                  </a:extLst>
                </a:gridCol>
              </a:tblGrid>
              <a:tr h="40687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800" dirty="0">
                          <a:solidFill>
                            <a:schemeClr val="bg1"/>
                          </a:solidFill>
                          <a:latin typeface="Arial"/>
                          <a:cs typeface="Arial"/>
                        </a:rPr>
                        <a:t>Characteristics</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25406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0000"/>
                        </a:lnSpc>
                        <a:spcAft>
                          <a:spcPts val="300"/>
                        </a:spcAft>
                      </a:pPr>
                      <a:r>
                        <a:rPr lang="en-IE" sz="800" b="1" kern="100" dirty="0">
                          <a:solidFill>
                            <a:schemeClr val="bg1"/>
                          </a:solidFill>
                          <a:effectLst/>
                          <a:latin typeface="Arial" panose="020B0604020202020204" pitchFamily="34" charset="0"/>
                          <a:cs typeface="Arial" panose="020B0604020202020204" pitchFamily="34" charset="0"/>
                        </a:rPr>
                        <a:t>Prior cBTKi</a:t>
                      </a:r>
                    </a:p>
                    <a:p>
                      <a:pPr algn="ctr">
                        <a:lnSpc>
                          <a:spcPct val="100000"/>
                        </a:lnSpc>
                        <a:spcAft>
                          <a:spcPts val="0"/>
                        </a:spcAft>
                      </a:pPr>
                      <a:r>
                        <a:rPr lang="en-IE" sz="800" b="1" kern="100" dirty="0">
                          <a:solidFill>
                            <a:schemeClr val="bg1"/>
                          </a:solidFill>
                          <a:effectLst/>
                          <a:latin typeface="Arial" panose="020B0604020202020204" pitchFamily="34" charset="0"/>
                          <a:cs typeface="Arial" panose="020B0604020202020204" pitchFamily="34" charset="0"/>
                        </a:rPr>
                        <a:t>(n=282)</a:t>
                      </a:r>
                    </a:p>
                  </a:txBody>
                  <a:tcPr marL="51435" marR="51435" marT="0" marB="0" anchor="ctr">
                    <a:lnL w="12700" cap="flat" cmpd="sng" algn="ctr">
                      <a:solidFill>
                        <a:srgbClr val="254061"/>
                      </a:solidFill>
                      <a:prstDash val="solid"/>
                      <a:round/>
                      <a:headEnd type="none" w="med" len="med"/>
                      <a:tailEnd type="none" w="med" len="med"/>
                    </a:lnL>
                    <a:lnR w="12700" cap="flat" cmpd="sng" algn="ctr">
                      <a:solidFill>
                        <a:srgbClr val="203F6C"/>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0000"/>
                        </a:lnSpc>
                        <a:spcAft>
                          <a:spcPts val="300"/>
                        </a:spcAft>
                      </a:pPr>
                      <a:r>
                        <a:rPr lang="en-IE" sz="800" b="1" kern="100" dirty="0">
                          <a:solidFill>
                            <a:schemeClr val="bg1"/>
                          </a:solidFill>
                          <a:effectLst/>
                          <a:latin typeface="Arial" panose="020B0604020202020204" pitchFamily="34" charset="0"/>
                          <a:cs typeface="Arial" panose="020B0604020202020204" pitchFamily="34" charset="0"/>
                        </a:rPr>
                        <a:t>BCL2i-N </a:t>
                      </a:r>
                    </a:p>
                    <a:p>
                      <a:pPr algn="ctr">
                        <a:lnSpc>
                          <a:spcPct val="100000"/>
                        </a:lnSpc>
                        <a:spcAft>
                          <a:spcPts val="300"/>
                        </a:spcAft>
                      </a:pPr>
                      <a:r>
                        <a:rPr lang="en-IE" sz="800" b="1" kern="100" dirty="0">
                          <a:solidFill>
                            <a:schemeClr val="bg1"/>
                          </a:solidFill>
                          <a:effectLst/>
                          <a:latin typeface="Arial" panose="020B0604020202020204" pitchFamily="34" charset="0"/>
                          <a:cs typeface="Arial" panose="020B0604020202020204" pitchFamily="34" charset="0"/>
                        </a:rPr>
                        <a:t> (n=154)</a:t>
                      </a:r>
                      <a:endParaRPr lang="en-IE" sz="8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rgbClr val="203F6C"/>
                      </a:solidFill>
                      <a:prstDash val="solid"/>
                      <a:round/>
                      <a:headEnd type="none" w="med" len="med"/>
                      <a:tailEnd type="none" w="med" len="med"/>
                    </a:lnL>
                    <a:lnR w="12700" cap="flat" cmpd="sng" algn="ctr">
                      <a:solidFill>
                        <a:srgbClr val="203F6C"/>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0000"/>
                        </a:lnSpc>
                        <a:spcAft>
                          <a:spcPts val="300"/>
                        </a:spcAft>
                      </a:pPr>
                      <a:r>
                        <a:rPr lang="en-IE" sz="800" b="1" kern="100" dirty="0">
                          <a:solidFill>
                            <a:schemeClr val="bg1"/>
                          </a:solidFill>
                          <a:effectLst/>
                          <a:latin typeface="Arial" panose="020B0604020202020204" pitchFamily="34" charset="0"/>
                          <a:cs typeface="Arial" panose="020B0604020202020204" pitchFamily="34" charset="0"/>
                        </a:rPr>
                        <a:t> BCL2i-E</a:t>
                      </a:r>
                    </a:p>
                    <a:p>
                      <a:pPr algn="ctr">
                        <a:lnSpc>
                          <a:spcPct val="100000"/>
                        </a:lnSpc>
                        <a:spcAft>
                          <a:spcPts val="300"/>
                        </a:spcAft>
                      </a:pPr>
                      <a:r>
                        <a:rPr lang="en-IE" sz="800" b="1" kern="100" dirty="0">
                          <a:solidFill>
                            <a:schemeClr val="bg1"/>
                          </a:solidFill>
                          <a:effectLst/>
                          <a:latin typeface="Arial" panose="020B0604020202020204" pitchFamily="34" charset="0"/>
                          <a:cs typeface="Arial" panose="020B0604020202020204" pitchFamily="34" charset="0"/>
                        </a:rPr>
                        <a:t>(n=128)</a:t>
                      </a:r>
                      <a:endParaRPr lang="en-IE" sz="8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rgbClr val="203F6C"/>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extLst>
                  <a:ext uri="{0D108BD9-81ED-4DB2-BD59-A6C34878D82A}">
                    <a16:rowId xmlns:a16="http://schemas.microsoft.com/office/drawing/2014/main" val="3953418089"/>
                  </a:ext>
                </a:extLst>
              </a:tr>
              <a:tr h="15324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800" b="1" kern="1200" dirty="0">
                          <a:solidFill>
                            <a:schemeClr val="tx1"/>
                          </a:solidFill>
                          <a:latin typeface="Arial"/>
                          <a:ea typeface="Tahoma"/>
                          <a:cs typeface="Arial"/>
                        </a:rPr>
                        <a:t>Median age, </a:t>
                      </a:r>
                      <a:r>
                        <a:rPr lang="en-US" sz="800" b="0" kern="1200" dirty="0">
                          <a:solidFill>
                            <a:schemeClr val="tx1"/>
                          </a:solidFill>
                          <a:latin typeface="Arial"/>
                          <a:ea typeface="Tahoma"/>
                          <a:cs typeface="Arial"/>
                        </a:rPr>
                        <a:t>years (range)</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800" kern="1200" dirty="0">
                          <a:solidFill>
                            <a:schemeClr val="tx1"/>
                          </a:solidFill>
                          <a:latin typeface="Arial"/>
                          <a:ea typeface="Tahoma"/>
                          <a:cs typeface="Arial"/>
                        </a:rPr>
                        <a:t>69 (36-88)</a:t>
                      </a:r>
                    </a:p>
                  </a:txBody>
                  <a:tcPr marL="38576" marR="38576" marT="19289" marB="19289"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800" kern="1200" dirty="0">
                          <a:solidFill>
                            <a:schemeClr val="tx1"/>
                          </a:solidFill>
                          <a:latin typeface="Arial"/>
                          <a:ea typeface="Tahoma"/>
                          <a:cs typeface="Arial"/>
                        </a:rPr>
                        <a:t>69 (36-87)</a:t>
                      </a:r>
                    </a:p>
                  </a:txBody>
                  <a:tcPr marL="38576" marR="38576" marT="19289" marB="192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800" kern="1200" dirty="0">
                          <a:solidFill>
                            <a:schemeClr val="tx1"/>
                          </a:solidFill>
                          <a:latin typeface="Arial"/>
                          <a:ea typeface="Tahoma"/>
                          <a:cs typeface="Arial"/>
                        </a:rPr>
                        <a:t>68 (41-88)</a:t>
                      </a:r>
                    </a:p>
                  </a:txBody>
                  <a:tcPr marL="38576" marR="38576" marT="19289" marB="19289" anchor="ctr">
                    <a:lnL w="12700" cap="flat" cmpd="sng" algn="ctr">
                      <a:solidFill>
                        <a:schemeClr val="bg1"/>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532294"/>
                  </a:ext>
                </a:extLst>
              </a:tr>
              <a:tr h="15324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800" b="1" kern="1200" dirty="0">
                          <a:solidFill>
                            <a:schemeClr val="tx1"/>
                          </a:solidFill>
                          <a:latin typeface="Arial"/>
                          <a:ea typeface="Tahoma"/>
                          <a:cs typeface="Arial"/>
                        </a:rPr>
                        <a:t>Male,</a:t>
                      </a:r>
                      <a:r>
                        <a:rPr lang="en-US" sz="800" b="0" kern="1200" dirty="0">
                          <a:solidFill>
                            <a:schemeClr val="tx1"/>
                          </a:solidFill>
                          <a:latin typeface="Arial"/>
                          <a:ea typeface="Tahoma"/>
                          <a:cs typeface="Arial"/>
                        </a:rPr>
                        <a:t> n (%)</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800" b="0" i="0" u="none" strike="noStrike" kern="1200" cap="none" spc="0" baseline="0" dirty="0">
                          <a:solidFill>
                            <a:schemeClr val="tx1"/>
                          </a:solidFill>
                          <a:uFillTx/>
                          <a:latin typeface="Arial"/>
                          <a:ea typeface="Tahoma"/>
                          <a:cs typeface="Arial"/>
                          <a:sym typeface="Roboto Regular"/>
                        </a:rPr>
                        <a:t>192 (68)</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defTabSz="914400" rtl="0" eaLnBrk="1" latinLnBrk="0" hangingPunct="1"/>
                      <a:r>
                        <a:rPr lang="en-US" sz="800" b="0" i="0" u="none" strike="noStrike" kern="1200" cap="none" spc="0" baseline="0" dirty="0">
                          <a:solidFill>
                            <a:schemeClr val="tx1"/>
                          </a:solidFill>
                          <a:uFillTx/>
                          <a:latin typeface="Arial"/>
                          <a:ea typeface="Tahoma"/>
                          <a:cs typeface="Arial"/>
                          <a:sym typeface="Roboto Regular"/>
                        </a:rPr>
                        <a:t>106 (69)</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defTabSz="914400" rtl="0" eaLnBrk="1" latinLnBrk="0" hangingPunct="1"/>
                      <a:r>
                        <a:rPr lang="en-US" sz="800" b="0" i="0" u="none" strike="noStrike" kern="1200" cap="none" spc="0" baseline="0" dirty="0">
                          <a:solidFill>
                            <a:schemeClr val="tx1"/>
                          </a:solidFill>
                          <a:uFillTx/>
                          <a:latin typeface="Arial"/>
                          <a:ea typeface="Tahoma"/>
                          <a:cs typeface="Arial"/>
                          <a:sym typeface="Roboto Regular"/>
                        </a:rPr>
                        <a:t>86 (67)</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895991119"/>
                  </a:ext>
                </a:extLst>
              </a:tr>
              <a:tr h="153249">
                <a:tc>
                  <a:txBody>
                    <a:bodyPr/>
                    <a:lstStyle/>
                    <a:p>
                      <a:pPr marL="0" algn="l" defTabSz="914400" rtl="0" eaLnBrk="1" latinLnBrk="0" hangingPunct="1"/>
                      <a:r>
                        <a:rPr lang="en-US" sz="800" b="1" kern="1200" dirty="0">
                          <a:solidFill>
                            <a:schemeClr val="tx1"/>
                          </a:solidFill>
                          <a:latin typeface="Arial"/>
                          <a:ea typeface="Tahoma"/>
                          <a:cs typeface="Arial"/>
                        </a:rPr>
                        <a:t>Rai</a:t>
                      </a:r>
                      <a:r>
                        <a:rPr lang="en-US" sz="800" kern="1200" dirty="0">
                          <a:solidFill>
                            <a:schemeClr val="tx1"/>
                          </a:solidFill>
                          <a:latin typeface="Arial"/>
                          <a:ea typeface="Tahoma"/>
                          <a:cs typeface="Arial"/>
                        </a:rPr>
                        <a:t> </a:t>
                      </a:r>
                      <a:r>
                        <a:rPr lang="en-US" sz="800" b="1" kern="1200" dirty="0">
                          <a:solidFill>
                            <a:schemeClr val="tx1"/>
                          </a:solidFill>
                          <a:latin typeface="Arial"/>
                          <a:ea typeface="Tahoma"/>
                          <a:cs typeface="Arial"/>
                        </a:rPr>
                        <a:t>staging, </a:t>
                      </a:r>
                      <a:r>
                        <a:rPr lang="en-US" sz="800" b="0" kern="1200" dirty="0">
                          <a:solidFill>
                            <a:schemeClr val="tx1"/>
                          </a:solidFill>
                          <a:latin typeface="Arial"/>
                          <a:ea typeface="Tahoma"/>
                          <a:cs typeface="Arial"/>
                        </a:rPr>
                        <a:t>n (%)</a:t>
                      </a:r>
                      <a:endParaRPr lang="en-US" sz="800" b="0" kern="1200" baseline="30000" dirty="0">
                        <a:solidFill>
                          <a:schemeClr val="tx1"/>
                        </a:solidFill>
                        <a:latin typeface="Arial"/>
                        <a:ea typeface="Tahoma"/>
                        <a:cs typeface="Arial"/>
                      </a:endParaRP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en-US" sz="800"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en-US" sz="800"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8022395"/>
                  </a:ext>
                </a:extLst>
              </a:tr>
              <a:tr h="153249">
                <a:tc>
                  <a:txBody>
                    <a:bodyPr/>
                    <a:lstStyle/>
                    <a:p>
                      <a:pPr marL="177800" indent="0" algn="l"/>
                      <a:r>
                        <a:rPr lang="en-US" sz="800" kern="1200" dirty="0">
                          <a:solidFill>
                            <a:schemeClr val="tx1"/>
                          </a:solidFill>
                          <a:latin typeface="Arial"/>
                          <a:ea typeface="+mn-ea"/>
                          <a:cs typeface="Arial"/>
                        </a:rPr>
                        <a:t>0-II</a:t>
                      </a:r>
                      <a:endParaRPr lang="en-IE" sz="800" dirty="0"/>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kern="1200" dirty="0">
                          <a:solidFill>
                            <a:schemeClr val="tx1"/>
                          </a:solidFill>
                          <a:latin typeface="Arial"/>
                          <a:ea typeface="+mn-ea"/>
                          <a:cs typeface="Arial"/>
                        </a:rPr>
                        <a:t>147 (52)</a:t>
                      </a:r>
                      <a:endParaRPr lang="en-IE" sz="800" dirty="0"/>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kern="1200" dirty="0">
                          <a:solidFill>
                            <a:schemeClr val="tx1"/>
                          </a:solidFill>
                          <a:latin typeface="Arial" panose="020B0604020202020204" pitchFamily="34" charset="0"/>
                          <a:ea typeface="+mn-ea"/>
                          <a:cs typeface="Arial" panose="020B0604020202020204" pitchFamily="34" charset="0"/>
                        </a:rPr>
                        <a:t>94 (61)</a:t>
                      </a:r>
                      <a:endParaRPr lang="en-IE" sz="800" dirty="0"/>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mn-ea"/>
                          <a:cs typeface="Arial" panose="020B0604020202020204" pitchFamily="34" charset="0"/>
                        </a:rPr>
                        <a:t>53 (41)</a:t>
                      </a: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8015793"/>
                  </a:ext>
                </a:extLst>
              </a:tr>
              <a:tr h="153249">
                <a:tc>
                  <a:txBody>
                    <a:bodyPr/>
                    <a:lstStyle/>
                    <a:p>
                      <a:pPr marL="177800" indent="0" algn="l"/>
                      <a:r>
                        <a:rPr lang="en-US" sz="800" kern="1200" dirty="0">
                          <a:solidFill>
                            <a:schemeClr val="tx1"/>
                          </a:solidFill>
                          <a:latin typeface="Arial"/>
                          <a:ea typeface="+mn-ea"/>
                          <a:cs typeface="Arial"/>
                        </a:rPr>
                        <a:t>III-IV</a:t>
                      </a:r>
                      <a:endParaRPr lang="en-IE" sz="800" dirty="0"/>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kern="1200" dirty="0">
                          <a:solidFill>
                            <a:schemeClr val="tx1"/>
                          </a:solidFill>
                          <a:latin typeface="Arial"/>
                          <a:ea typeface="+mn-ea"/>
                          <a:cs typeface="Arial"/>
                        </a:rPr>
                        <a:t>120 (43)</a:t>
                      </a:r>
                      <a:endParaRPr lang="en-IE" sz="800" dirty="0"/>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mn-ea"/>
                          <a:cs typeface="Arial" panose="020B0604020202020204" pitchFamily="34" charset="0"/>
                        </a:rPr>
                        <a:t>58 (38)</a:t>
                      </a:r>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mn-ea"/>
                          <a:cs typeface="Arial" panose="020B0604020202020204" pitchFamily="34" charset="0"/>
                        </a:rPr>
                        <a:t>62 (48)</a:t>
                      </a: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5282940"/>
                  </a:ext>
                </a:extLst>
              </a:tr>
              <a:tr h="153249">
                <a:tc>
                  <a:txBody>
                    <a:bodyPr/>
                    <a:lstStyle/>
                    <a:p>
                      <a:pPr marL="177800" indent="0" algn="l"/>
                      <a:r>
                        <a:rPr lang="en-US" sz="800" kern="1200" dirty="0">
                          <a:solidFill>
                            <a:srgbClr val="2B3D67"/>
                          </a:solidFill>
                          <a:latin typeface="Arial"/>
                          <a:ea typeface="+mn-ea"/>
                          <a:cs typeface="Arial"/>
                        </a:rPr>
                        <a:t>Missing</a:t>
                      </a:r>
                      <a:endParaRPr lang="en-IE" sz="800" dirty="0"/>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kern="1200" dirty="0">
                          <a:solidFill>
                            <a:schemeClr val="tx1"/>
                          </a:solidFill>
                          <a:latin typeface="Arial"/>
                          <a:ea typeface="+mn-ea"/>
                          <a:cs typeface="Arial"/>
                        </a:rPr>
                        <a:t>15 (5)</a:t>
                      </a:r>
                      <a:endParaRPr lang="en-IE" sz="800" dirty="0"/>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kern="1200" dirty="0">
                          <a:solidFill>
                            <a:schemeClr val="tx1"/>
                          </a:solidFill>
                          <a:latin typeface="Arial" panose="020B0604020202020204" pitchFamily="34" charset="0"/>
                          <a:ea typeface="+mn-ea"/>
                          <a:cs typeface="Arial" panose="020B0604020202020204" pitchFamily="34" charset="0"/>
                        </a:rPr>
                        <a:t>2 (1)</a:t>
                      </a:r>
                      <a:endParaRPr lang="en-IE" sz="800" dirty="0"/>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mn-ea"/>
                          <a:cs typeface="Arial" panose="020B0604020202020204" pitchFamily="34" charset="0"/>
                        </a:rPr>
                        <a:t>13 (10)</a:t>
                      </a: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5530173"/>
                  </a:ext>
                </a:extLst>
              </a:tr>
              <a:tr h="153249">
                <a:tc>
                  <a:txBody>
                    <a:bodyPr/>
                    <a:lstStyle/>
                    <a:p>
                      <a:pPr marL="0" algn="l" rtl="0" eaLnBrk="1" latinLnBrk="0" hangingPunct="1"/>
                      <a:r>
                        <a:rPr lang="en-US" sz="800" b="1" kern="1200" dirty="0">
                          <a:solidFill>
                            <a:schemeClr val="tx1"/>
                          </a:solidFill>
                          <a:latin typeface="Arial"/>
                          <a:ea typeface="Tahoma"/>
                          <a:cs typeface="Arial"/>
                        </a:rPr>
                        <a:t>Bulky </a:t>
                      </a:r>
                      <a:r>
                        <a:rPr lang="en-US" sz="800" b="1" kern="1200" dirty="0">
                          <a:solidFill>
                            <a:schemeClr val="tx1"/>
                          </a:solidFill>
                          <a:latin typeface="Arial"/>
                          <a:ea typeface="+mn-ea"/>
                          <a:cs typeface="Arial"/>
                        </a:rPr>
                        <a:t>Lymphadenopathy </a:t>
                      </a:r>
                      <a:r>
                        <a:rPr lang="en-US" sz="800" b="1" kern="1200" dirty="0">
                          <a:solidFill>
                            <a:schemeClr val="tx1"/>
                          </a:solidFill>
                          <a:latin typeface="Arial"/>
                          <a:ea typeface="Tahoma"/>
                          <a:cs typeface="Arial"/>
                        </a:rPr>
                        <a:t>≥5 cm, </a:t>
                      </a:r>
                      <a:r>
                        <a:rPr lang="en-US" sz="800" b="0" kern="1200" dirty="0">
                          <a:solidFill>
                            <a:schemeClr val="tx1"/>
                          </a:solidFill>
                          <a:latin typeface="Arial"/>
                          <a:ea typeface="Tahoma"/>
                          <a:cs typeface="Arial"/>
                        </a:rPr>
                        <a:t>n (%) </a:t>
                      </a:r>
                      <a:endParaRPr lang="en-US" sz="800" b="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defTabSz="914400" rtl="0" eaLnBrk="1" latinLnBrk="0" hangingPunct="1"/>
                      <a:r>
                        <a:rPr lang="en-US" sz="800" kern="1200" dirty="0">
                          <a:solidFill>
                            <a:schemeClr val="tx1"/>
                          </a:solidFill>
                          <a:latin typeface="Arial"/>
                          <a:ea typeface="Tahoma"/>
                          <a:cs typeface="Arial"/>
                        </a:rPr>
                        <a:t>88 (31)</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defTabSz="914400" rtl="0" eaLnBrk="1" latinLnBrk="0" hangingPunct="1"/>
                      <a:r>
                        <a:rPr lang="en-US" sz="800" kern="1200" dirty="0">
                          <a:solidFill>
                            <a:schemeClr val="tx1"/>
                          </a:solidFill>
                          <a:latin typeface="Arial" panose="020B0604020202020204" pitchFamily="34" charset="0"/>
                          <a:ea typeface="Tahoma"/>
                          <a:cs typeface="Arial" panose="020B0604020202020204" pitchFamily="34" charset="0"/>
                        </a:rPr>
                        <a:t>42 (27)</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defTabSz="914400" rtl="0" eaLnBrk="1" latinLnBrk="0" hangingPunct="1"/>
                      <a:r>
                        <a:rPr lang="en-US" sz="800" kern="1200" dirty="0">
                          <a:solidFill>
                            <a:schemeClr val="tx1"/>
                          </a:solidFill>
                          <a:latin typeface="Arial" panose="020B0604020202020204" pitchFamily="34" charset="0"/>
                          <a:ea typeface="Tahoma"/>
                          <a:cs typeface="Arial" panose="020B0604020202020204" pitchFamily="34" charset="0"/>
                        </a:rPr>
                        <a:t>46 (36)</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23122737"/>
                  </a:ext>
                </a:extLst>
              </a:tr>
              <a:tr h="15324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800" b="1" kern="1200" dirty="0">
                          <a:solidFill>
                            <a:schemeClr val="tx1"/>
                          </a:solidFill>
                          <a:latin typeface="Arial"/>
                          <a:ea typeface="Tahoma"/>
                          <a:cs typeface="Arial"/>
                        </a:rPr>
                        <a:t>ECOG PS, n (%)</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endPar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latinLnBrk="0" hangingPunct="1"/>
                      <a:endPar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latinLnBrk="0" hangingPunct="1"/>
                      <a:endPar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2901428"/>
                  </a:ext>
                </a:extLst>
              </a:tr>
              <a:tr h="153249">
                <a:tc>
                  <a:txBody>
                    <a:bodyPr/>
                    <a:lstStyle/>
                    <a:p>
                      <a:pPr marL="177800" indent="0" algn="l" rtl="0" eaLnBrk="1" latinLnBrk="0" hangingPunct="1"/>
                      <a:r>
                        <a:rPr lang="en-US" sz="800" kern="1200" dirty="0">
                          <a:solidFill>
                            <a:schemeClr val="tx1"/>
                          </a:solidFill>
                          <a:latin typeface="Arial"/>
                          <a:ea typeface="+mn-ea"/>
                          <a:cs typeface="Arial"/>
                        </a:rPr>
                        <a:t>0 </a:t>
                      </a:r>
                      <a:endParaRPr lang="en-US" sz="800" kern="1200" dirty="0">
                        <a:solidFill>
                          <a:schemeClr val="tx1"/>
                        </a:solidFill>
                        <a:latin typeface="Arial"/>
                        <a:ea typeface="Tahoma"/>
                        <a:cs typeface="Arial"/>
                      </a:endParaRP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effectLst/>
                          <a:latin typeface="Arial"/>
                          <a:ea typeface="Times New Roman" panose="02020603050405020304" pitchFamily="18" charset="0"/>
                          <a:cs typeface="Arial"/>
                        </a:rPr>
                        <a:t>144 (51)</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rPr>
                        <a:t>89 (58)</a:t>
                      </a:r>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rPr>
                        <a:t>55 (43)</a:t>
                      </a: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7074041"/>
                  </a:ext>
                </a:extLst>
              </a:tr>
              <a:tr h="153249">
                <a:tc>
                  <a:txBody>
                    <a:bodyPr/>
                    <a:lstStyle/>
                    <a:p>
                      <a:pPr marL="177800" indent="0" algn="l" rtl="0" eaLnBrk="1" latinLnBrk="0" hangingPunct="1"/>
                      <a:r>
                        <a:rPr lang="en-US" sz="800" kern="1200" dirty="0">
                          <a:solidFill>
                            <a:schemeClr val="tx1"/>
                          </a:solidFill>
                          <a:latin typeface="Arial"/>
                          <a:ea typeface="+mn-ea"/>
                          <a:cs typeface="Arial"/>
                        </a:rPr>
                        <a:t>1</a:t>
                      </a:r>
                      <a:endParaRPr lang="en-US" sz="800" kern="1200" dirty="0">
                        <a:solidFill>
                          <a:schemeClr val="tx1"/>
                        </a:solidFill>
                        <a:latin typeface="Arial"/>
                        <a:ea typeface="Tahoma"/>
                        <a:cs typeface="Arial"/>
                      </a:endParaRP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effectLst/>
                          <a:latin typeface="Arial"/>
                          <a:ea typeface="Times New Roman" panose="02020603050405020304" pitchFamily="18" charset="0"/>
                          <a:cs typeface="Arial"/>
                        </a:rPr>
                        <a:t>118 (42)</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rPr>
                        <a:t>56 (36)</a:t>
                      </a:r>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rPr>
                        <a:t>62 (48)</a:t>
                      </a: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299832"/>
                  </a:ext>
                </a:extLst>
              </a:tr>
              <a:tr h="153249">
                <a:tc>
                  <a:txBody>
                    <a:bodyPr/>
                    <a:lstStyle/>
                    <a:p>
                      <a:pPr marL="177800" indent="0" algn="l" rtl="0" eaLnBrk="1" latinLnBrk="0" hangingPunct="1"/>
                      <a:r>
                        <a:rPr lang="en-US" sz="800" kern="1200" dirty="0">
                          <a:solidFill>
                            <a:schemeClr val="tx1"/>
                          </a:solidFill>
                          <a:latin typeface="Arial"/>
                          <a:ea typeface="+mn-ea"/>
                          <a:cs typeface="Arial"/>
                        </a:rPr>
                        <a:t>2</a:t>
                      </a:r>
                      <a:endParaRPr lang="en-US" sz="800" kern="1200" dirty="0">
                        <a:solidFill>
                          <a:schemeClr val="tx1"/>
                        </a:solidFill>
                        <a:latin typeface="Arial"/>
                        <a:ea typeface="Tahoma"/>
                        <a:cs typeface="Arial"/>
                      </a:endParaRP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effectLst/>
                          <a:latin typeface="Arial"/>
                          <a:ea typeface="Times New Roman" panose="02020603050405020304" pitchFamily="18" charset="0"/>
                          <a:cs typeface="Arial"/>
                        </a:rPr>
                        <a:t>20 (7) </a:t>
                      </a:r>
                      <a:endPar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rPr>
                        <a:t>9 (6)</a:t>
                      </a:r>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panose="020B0604020202020204" pitchFamily="34" charset="0"/>
                          <a:ea typeface="Tahoma" panose="020B0604030504040204" pitchFamily="34" charset="0"/>
                          <a:cs typeface="Arial" panose="020B0604020202020204" pitchFamily="34" charset="0"/>
                        </a:rPr>
                        <a:t>11 (9)</a:t>
                      </a: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624577"/>
                  </a:ext>
                </a:extLst>
              </a:tr>
              <a:tr h="2678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rtl="0" eaLnBrk="1" latinLnBrk="0" hangingPunct="1"/>
                      <a:r>
                        <a:rPr lang="en-US" sz="800" b="1" kern="1200" dirty="0">
                          <a:solidFill>
                            <a:schemeClr val="tx1"/>
                          </a:solidFill>
                          <a:latin typeface="Arial"/>
                          <a:ea typeface="Tahoma"/>
                          <a:cs typeface="Arial"/>
                        </a:rPr>
                        <a:t>Median number of prior lines of systemic therapy, </a:t>
                      </a:r>
                      <a:r>
                        <a:rPr lang="en-US" sz="800" b="0" kern="1200" dirty="0">
                          <a:solidFill>
                            <a:schemeClr val="tx1"/>
                          </a:solidFill>
                          <a:latin typeface="Arial"/>
                          <a:ea typeface="Tahoma"/>
                          <a:cs typeface="Arial"/>
                        </a:rPr>
                        <a:t>(range)</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800" kern="1200" dirty="0">
                          <a:solidFill>
                            <a:schemeClr val="tx1"/>
                          </a:solidFill>
                          <a:latin typeface="Arial"/>
                          <a:ea typeface="Tahoma"/>
                          <a:cs typeface="Arial"/>
                        </a:rPr>
                        <a:t>4 (1-11)</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defTabSz="914400" rtl="0" eaLnBrk="1" latinLnBrk="0" hangingPunct="1"/>
                      <a:r>
                        <a:rPr lang="en-US" sz="800" kern="1200" dirty="0">
                          <a:solidFill>
                            <a:schemeClr val="tx1"/>
                          </a:solidFill>
                          <a:latin typeface="Arial" panose="020B0604020202020204" pitchFamily="34" charset="0"/>
                          <a:ea typeface="Tahoma"/>
                          <a:cs typeface="Arial" panose="020B0604020202020204" pitchFamily="34" charset="0"/>
                        </a:rPr>
                        <a:t>3 (1-9)</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defTabSz="914400" rtl="0" eaLnBrk="1" latinLnBrk="0" hangingPunct="1"/>
                      <a:r>
                        <a:rPr lang="en-US" sz="800" kern="1200" dirty="0">
                          <a:solidFill>
                            <a:schemeClr val="tx1"/>
                          </a:solidFill>
                          <a:latin typeface="Arial" panose="020B0604020202020204" pitchFamily="34" charset="0"/>
                          <a:ea typeface="Tahoma"/>
                          <a:cs typeface="Arial" panose="020B0604020202020204" pitchFamily="34" charset="0"/>
                        </a:rPr>
                        <a:t>5 (1-11)</a:t>
                      </a:r>
                    </a:p>
                  </a:txBody>
                  <a:tcPr marL="38576" marR="38576" marT="19289" marB="19289"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600667999"/>
                  </a:ext>
                </a:extLst>
              </a:tr>
              <a:tr h="153249">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800" b="1" kern="1200" dirty="0">
                          <a:solidFill>
                            <a:schemeClr val="tx1"/>
                          </a:solidFill>
                          <a:latin typeface="Arial"/>
                          <a:ea typeface="Tahoma"/>
                          <a:cs typeface="Arial"/>
                        </a:rPr>
                        <a:t>Prior therapy, n (%)</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kern="1200" dirty="0">
                        <a:solidFill>
                          <a:schemeClr val="tx1"/>
                        </a:solidFill>
                        <a:latin typeface="Arial" panose="020B0604020202020204" pitchFamily="34" charset="0"/>
                        <a:ea typeface="Tahoma"/>
                        <a:cs typeface="Arial" panose="020B0604020202020204" pitchFamily="34" charset="0"/>
                      </a:endParaRPr>
                    </a:p>
                  </a:txBody>
                  <a:tcPr marL="38576" marR="38576" marT="19289" marB="1928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kern="1200" dirty="0">
                        <a:solidFill>
                          <a:schemeClr val="tx1"/>
                        </a:solidFill>
                        <a:latin typeface="Arial" panose="020B0604020202020204" pitchFamily="34" charset="0"/>
                        <a:ea typeface="Tahoma"/>
                        <a:cs typeface="Arial" panose="020B0604020202020204" pitchFamily="34" charset="0"/>
                      </a:endParaRPr>
                    </a:p>
                  </a:txBody>
                  <a:tcPr marL="38576" marR="38576" marT="19289" marB="19289" anchor="b">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75667"/>
                  </a:ext>
                </a:extLst>
              </a:tr>
              <a:tr h="153249">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BTK inhibitor</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282 (100)</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154 (100)</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128 (100)</a:t>
                      </a:r>
                    </a:p>
                  </a:txBody>
                  <a:tcPr marL="38576" marR="38576" marT="19289" marB="1928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8907662"/>
                  </a:ext>
                </a:extLst>
              </a:tr>
              <a:tr h="153249">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Anti-CD20 antibody</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251 (89)</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127 (83)</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124 (97)</a:t>
                      </a:r>
                    </a:p>
                  </a:txBody>
                  <a:tcPr marL="38576" marR="38576" marT="19289" marB="1928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7437229"/>
                  </a:ext>
                </a:extLst>
              </a:tr>
              <a:tr h="153249">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Chemotherapy</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228 (81)</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114 (74)</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114 (89)</a:t>
                      </a:r>
                    </a:p>
                  </a:txBody>
                  <a:tcPr marL="38576" marR="38576" marT="19289" marB="1928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8889192"/>
                  </a:ext>
                </a:extLst>
              </a:tr>
              <a:tr h="153249">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BCL2 inhibitor</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128 (45)</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0 (0)</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128 (100)</a:t>
                      </a:r>
                    </a:p>
                  </a:txBody>
                  <a:tcPr marL="38576" marR="38576" marT="19289" marB="1928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5828266"/>
                  </a:ext>
                </a:extLst>
              </a:tr>
              <a:tr h="153249">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PI3K inhibitor</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71 (25)</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17 (11)</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54 (42)</a:t>
                      </a:r>
                    </a:p>
                  </a:txBody>
                  <a:tcPr marL="38576" marR="38576" marT="19289" marB="1928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1209278"/>
                  </a:ext>
                </a:extLst>
              </a:tr>
              <a:tr h="153249">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CAR-T</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17 (6)</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2 (1)</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15 (12)</a:t>
                      </a:r>
                    </a:p>
                  </a:txBody>
                  <a:tcPr marL="38576" marR="38576" marT="19289" marB="1928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0926293"/>
                  </a:ext>
                </a:extLst>
              </a:tr>
              <a:tr h="153249">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Allogeneic stem cell transplant</a:t>
                      </a:r>
                    </a:p>
                  </a:txBody>
                  <a:tcPr marL="38576" marR="38576" marT="19289" marB="1928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a:ea typeface="+mn-ea"/>
                          <a:cs typeface="Arial"/>
                        </a:rPr>
                        <a:t>7 (3)</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1 (1)</a:t>
                      </a:r>
                    </a:p>
                  </a:txBody>
                  <a:tcPr marL="38576" marR="38576" marT="19289" marB="19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tx1"/>
                          </a:solidFill>
                          <a:latin typeface="Arial" panose="020B0604020202020204" pitchFamily="34" charset="0"/>
                          <a:ea typeface="+mn-ea"/>
                          <a:cs typeface="Arial" panose="020B0604020202020204" pitchFamily="34" charset="0"/>
                        </a:rPr>
                        <a:t>6 (5)</a:t>
                      </a:r>
                    </a:p>
                  </a:txBody>
                  <a:tcPr marL="38576" marR="38576" marT="19289" marB="1928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7925851"/>
                  </a:ext>
                </a:extLst>
              </a:tr>
            </a:tbl>
          </a:graphicData>
        </a:graphic>
      </p:graphicFrame>
      <p:graphicFrame>
        <p:nvGraphicFramePr>
          <p:cNvPr id="6" name="Table 5">
            <a:extLst>
              <a:ext uri="{FF2B5EF4-FFF2-40B4-BE49-F238E27FC236}">
                <a16:creationId xmlns:a16="http://schemas.microsoft.com/office/drawing/2014/main" id="{026F5B1C-E9D4-DD27-815D-3DD9437716B0}"/>
              </a:ext>
            </a:extLst>
          </p:cNvPr>
          <p:cNvGraphicFramePr>
            <a:graphicFrameLocks noGrp="1"/>
          </p:cNvGraphicFramePr>
          <p:nvPr/>
        </p:nvGraphicFramePr>
        <p:xfrm>
          <a:off x="4624579" y="744736"/>
          <a:ext cx="4243529" cy="3586439"/>
        </p:xfrm>
        <a:graphic>
          <a:graphicData uri="http://schemas.openxmlformats.org/drawingml/2006/table">
            <a:tbl>
              <a:tblPr firstRow="1" bandRow="1"/>
              <a:tblGrid>
                <a:gridCol w="2160671">
                  <a:extLst>
                    <a:ext uri="{9D8B030D-6E8A-4147-A177-3AD203B41FA5}">
                      <a16:colId xmlns:a16="http://schemas.microsoft.com/office/drawing/2014/main" val="3748058746"/>
                    </a:ext>
                  </a:extLst>
                </a:gridCol>
                <a:gridCol w="754379">
                  <a:extLst>
                    <a:ext uri="{9D8B030D-6E8A-4147-A177-3AD203B41FA5}">
                      <a16:colId xmlns:a16="http://schemas.microsoft.com/office/drawing/2014/main" val="3483873641"/>
                    </a:ext>
                  </a:extLst>
                </a:gridCol>
                <a:gridCol w="689811">
                  <a:extLst>
                    <a:ext uri="{9D8B030D-6E8A-4147-A177-3AD203B41FA5}">
                      <a16:colId xmlns:a16="http://schemas.microsoft.com/office/drawing/2014/main" val="2930690275"/>
                    </a:ext>
                  </a:extLst>
                </a:gridCol>
                <a:gridCol w="638669">
                  <a:extLst>
                    <a:ext uri="{9D8B030D-6E8A-4147-A177-3AD203B41FA5}">
                      <a16:colId xmlns:a16="http://schemas.microsoft.com/office/drawing/2014/main" val="4208662850"/>
                    </a:ext>
                  </a:extLst>
                </a:gridCol>
              </a:tblGrid>
              <a:tr h="4059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bg1"/>
                          </a:solidFill>
                          <a:effectLst/>
                          <a:latin typeface="Arial"/>
                          <a:ea typeface="Times New Roman" panose="02020603050405020304" pitchFamily="18" charset="0"/>
                          <a:cs typeface="Arial"/>
                        </a:rPr>
                        <a:t>Characteristics</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203F6C"/>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0000"/>
                        </a:lnSpc>
                        <a:spcAft>
                          <a:spcPts val="300"/>
                        </a:spcAft>
                      </a:pPr>
                      <a:r>
                        <a:rPr lang="en-IE" sz="800" b="1" kern="100" dirty="0">
                          <a:solidFill>
                            <a:schemeClr val="bg1"/>
                          </a:solidFill>
                          <a:effectLst/>
                          <a:latin typeface="Arial"/>
                          <a:cs typeface="Arial"/>
                        </a:rPr>
                        <a:t>Prior cBTKi </a:t>
                      </a:r>
                      <a:endParaRPr lang="en-IE" sz="1200" b="1" kern="100"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600"/>
                        </a:spcAft>
                      </a:pPr>
                      <a:r>
                        <a:rPr lang="en-IE" sz="800" b="1" kern="100" dirty="0">
                          <a:solidFill>
                            <a:schemeClr val="bg1"/>
                          </a:solidFill>
                          <a:effectLst/>
                          <a:latin typeface="Arial"/>
                          <a:cs typeface="Arial"/>
                        </a:rPr>
                        <a:t>(n=282)</a:t>
                      </a:r>
                      <a:endParaRPr lang="en-IE" sz="1200" b="1" kern="100" dirty="0">
                        <a:solidFill>
                          <a:schemeClr val="bg1"/>
                        </a:solidFill>
                        <a:effectLst/>
                        <a:latin typeface="Arial"/>
                        <a:ea typeface="Calibri" panose="020F0502020204030204" pitchFamily="34" charset="0"/>
                        <a:cs typeface="Arial"/>
                      </a:endParaRPr>
                    </a:p>
                  </a:txBody>
                  <a:tcPr marL="51435" marR="51435" marT="0" marB="0" anchor="ctr">
                    <a:lnL w="12700" cap="flat" cmpd="sng" algn="ctr">
                      <a:solidFill>
                        <a:srgbClr val="203F6C"/>
                      </a:solidFill>
                      <a:prstDash val="solid"/>
                      <a:round/>
                      <a:headEnd type="none" w="med" len="med"/>
                      <a:tailEnd type="none" w="med" len="med"/>
                    </a:lnL>
                    <a:lnR w="12700" cap="flat" cmpd="sng" algn="ctr">
                      <a:solidFill>
                        <a:srgbClr val="25406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0000"/>
                        </a:lnSpc>
                        <a:spcAft>
                          <a:spcPts val="300"/>
                        </a:spcAft>
                      </a:pPr>
                      <a:r>
                        <a:rPr lang="en-IE" sz="800" b="1" kern="100" dirty="0">
                          <a:solidFill>
                            <a:schemeClr val="bg1"/>
                          </a:solidFill>
                          <a:effectLst/>
                          <a:latin typeface="Arial"/>
                          <a:cs typeface="Arial"/>
                        </a:rPr>
                        <a:t>BCL2i-N </a:t>
                      </a:r>
                    </a:p>
                    <a:p>
                      <a:pPr algn="ctr">
                        <a:lnSpc>
                          <a:spcPct val="100000"/>
                        </a:lnSpc>
                        <a:spcAft>
                          <a:spcPts val="300"/>
                        </a:spcAft>
                      </a:pPr>
                      <a:r>
                        <a:rPr lang="en-IE" sz="800" b="1" kern="100" dirty="0">
                          <a:solidFill>
                            <a:schemeClr val="bg1"/>
                          </a:solidFill>
                          <a:effectLst/>
                          <a:latin typeface="Arial"/>
                          <a:cs typeface="Arial"/>
                        </a:rPr>
                        <a:t> (n=154)</a:t>
                      </a:r>
                      <a:endParaRPr lang="en-IE" sz="1200" b="1" kern="100" dirty="0">
                        <a:solidFill>
                          <a:schemeClr val="bg1"/>
                        </a:solidFill>
                        <a:effectLst/>
                        <a:latin typeface="Arial"/>
                        <a:ea typeface="Calibri" panose="020F0502020204030204" pitchFamily="34" charset="0"/>
                        <a:cs typeface="Arial"/>
                      </a:endParaRPr>
                    </a:p>
                  </a:txBody>
                  <a:tcPr marL="51435" marR="51435" marT="0" marB="0" anchor="ctr">
                    <a:lnL w="12700" cap="flat" cmpd="sng" algn="ctr">
                      <a:solidFill>
                        <a:srgbClr val="254061"/>
                      </a:solidFill>
                      <a:prstDash val="solid"/>
                      <a:round/>
                      <a:headEnd type="none" w="med" len="med"/>
                      <a:tailEnd type="none" w="med" len="med"/>
                    </a:lnL>
                    <a:lnR w="12700" cap="flat" cmpd="sng" algn="ctr">
                      <a:solidFill>
                        <a:srgbClr val="25406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0000"/>
                        </a:lnSpc>
                        <a:spcAft>
                          <a:spcPts val="300"/>
                        </a:spcAft>
                      </a:pPr>
                      <a:r>
                        <a:rPr lang="en-IE" sz="800" b="1" kern="100" dirty="0">
                          <a:solidFill>
                            <a:schemeClr val="bg1"/>
                          </a:solidFill>
                          <a:effectLst/>
                          <a:latin typeface="Arial"/>
                          <a:cs typeface="Arial"/>
                        </a:rPr>
                        <a:t>BCL2i-E</a:t>
                      </a:r>
                      <a:endParaRPr lang="en-IE" sz="1200" b="1" kern="100" dirty="0">
                        <a:solidFill>
                          <a:schemeClr val="bg1"/>
                        </a:solidFill>
                        <a:effectLst/>
                        <a:latin typeface="Arial"/>
                        <a:cs typeface="Arial"/>
                      </a:endParaRPr>
                    </a:p>
                    <a:p>
                      <a:pPr algn="ctr">
                        <a:lnSpc>
                          <a:spcPct val="100000"/>
                        </a:lnSpc>
                        <a:spcAft>
                          <a:spcPts val="300"/>
                        </a:spcAft>
                      </a:pPr>
                      <a:r>
                        <a:rPr lang="en-IE" sz="800" b="1" kern="100" dirty="0">
                          <a:solidFill>
                            <a:schemeClr val="bg1"/>
                          </a:solidFill>
                          <a:effectLst/>
                          <a:latin typeface="Arial"/>
                          <a:cs typeface="Arial"/>
                        </a:rPr>
                        <a:t>(n=128)</a:t>
                      </a:r>
                      <a:endParaRPr lang="en-IE" sz="1200" b="1" kern="100" dirty="0">
                        <a:solidFill>
                          <a:schemeClr val="bg1"/>
                        </a:solidFill>
                        <a:effectLst/>
                        <a:latin typeface="Arial"/>
                        <a:ea typeface="Calibri" panose="020F0502020204030204" pitchFamily="34" charset="0"/>
                        <a:cs typeface="Arial"/>
                      </a:endParaRPr>
                    </a:p>
                  </a:txBody>
                  <a:tcPr marL="51435" marR="51435" marT="0" marB="0" anchor="ctr">
                    <a:lnL w="12700" cap="flat" cmpd="sng" algn="ctr">
                      <a:solidFill>
                        <a:srgbClr val="254061"/>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extLst>
                  <a:ext uri="{0D108BD9-81ED-4DB2-BD59-A6C34878D82A}">
                    <a16:rowId xmlns:a16="http://schemas.microsoft.com/office/drawing/2014/main" val="1812871482"/>
                  </a:ext>
                </a:extLst>
              </a:tr>
              <a:tr h="35839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kern="1200" dirty="0">
                          <a:solidFill>
                            <a:schemeClr val="tx1"/>
                          </a:solidFill>
                          <a:latin typeface="Arial"/>
                          <a:ea typeface="+mn-ea"/>
                          <a:cs typeface="Arial"/>
                        </a:rPr>
                        <a:t>Median time from diagnosis to first dose,</a:t>
                      </a:r>
                      <a:r>
                        <a:rPr lang="en-US" sz="800" b="0" kern="1200" dirty="0">
                          <a:solidFill>
                            <a:schemeClr val="tx1"/>
                          </a:solidFill>
                          <a:latin typeface="Arial"/>
                          <a:ea typeface="+mn-ea"/>
                          <a:cs typeface="Arial"/>
                        </a:rPr>
                        <a:t> years (IQR) </a:t>
                      </a:r>
                      <a:endParaRPr lang="en-US" sz="800" b="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38576" marR="38576" marT="0" marB="0" anchor="ctr">
                    <a:lnL w="12700" cap="flat" cmpd="sng" algn="ctr">
                      <a:solidFill>
                        <a:srgbClr val="D9D9D9"/>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Arial"/>
                          <a:ea typeface="+mn-ea"/>
                          <a:cs typeface="Arial"/>
                        </a:rPr>
                        <a:t>11 (8-15)</a:t>
                      </a:r>
                    </a:p>
                  </a:txBody>
                  <a:tcPr marL="38576" marR="38576" marT="0" marB="0" anchor="ctr">
                    <a:lnL w="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800" kern="1200" dirty="0">
                          <a:solidFill>
                            <a:schemeClr val="tx1"/>
                          </a:solidFill>
                          <a:latin typeface="Arial" panose="020B0604020202020204" pitchFamily="34" charset="0"/>
                          <a:ea typeface="Tahoma"/>
                          <a:cs typeface="Arial" panose="020B0604020202020204" pitchFamily="34" charset="0"/>
                        </a:rPr>
                        <a:t>11 (7-15)</a:t>
                      </a:r>
                    </a:p>
                  </a:txBody>
                  <a:tcPr marL="38576" marR="38576" marT="19289" marB="19289" anchor="ctr">
                    <a:lnL w="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800" kern="1200" dirty="0">
                          <a:solidFill>
                            <a:schemeClr val="tx1"/>
                          </a:solidFill>
                          <a:latin typeface="Arial" panose="020B0604020202020204" pitchFamily="34" charset="0"/>
                          <a:ea typeface="Tahoma"/>
                          <a:cs typeface="Arial" panose="020B0604020202020204" pitchFamily="34" charset="0"/>
                        </a:rPr>
                        <a:t>12 (8-15)</a:t>
                      </a:r>
                    </a:p>
                  </a:txBody>
                  <a:tcPr marL="38576" marR="38576" marT="19289" marB="19289" anchor="ctr">
                    <a:lnL w="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779072"/>
                  </a:ext>
                </a:extLst>
              </a:tr>
              <a:tr h="187289">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solidFill>
                            <a:schemeClr val="tx1"/>
                          </a:solidFill>
                          <a:effectLst/>
                          <a:latin typeface="Arial"/>
                          <a:ea typeface="Times New Roman" panose="02020603050405020304" pitchFamily="18" charset="0"/>
                          <a:cs typeface="Arial"/>
                        </a:rPr>
                        <a:t>Reason for any prior BTKi discontinuation</a:t>
                      </a:r>
                      <a:r>
                        <a:rPr lang="en-US" sz="800" b="1" baseline="30000" dirty="0">
                          <a:solidFill>
                            <a:schemeClr val="tx1"/>
                          </a:solidFill>
                          <a:effectLst/>
                          <a:latin typeface="Arial"/>
                          <a:ea typeface="Times New Roman" panose="02020603050405020304" pitchFamily="18" charset="0"/>
                          <a:cs typeface="Arial"/>
                        </a:rPr>
                        <a:t>a</a:t>
                      </a:r>
                      <a:r>
                        <a:rPr lang="en-US" sz="800" b="1" dirty="0">
                          <a:solidFill>
                            <a:schemeClr val="tx1"/>
                          </a:solidFill>
                          <a:effectLst/>
                          <a:latin typeface="Arial"/>
                          <a:ea typeface="Times New Roman" panose="02020603050405020304" pitchFamily="18" charset="0"/>
                          <a:cs typeface="Arial"/>
                        </a:rPr>
                        <a:t>, </a:t>
                      </a:r>
                      <a:r>
                        <a:rPr lang="en-US" sz="800" b="0" dirty="0">
                          <a:solidFill>
                            <a:schemeClr val="tx1"/>
                          </a:solidFill>
                          <a:effectLst/>
                          <a:latin typeface="Arial"/>
                          <a:ea typeface="Times New Roman" panose="02020603050405020304" pitchFamily="18" charset="0"/>
                          <a:cs typeface="Arial"/>
                        </a:rPr>
                        <a:t>n (%)</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marR="0" algn="ctr">
                        <a:lnSpc>
                          <a:spcPct val="100000"/>
                        </a:lnSpc>
                        <a:spcBef>
                          <a:spcPts val="0"/>
                        </a:spcBef>
                        <a:spcAft>
                          <a:spcPts val="0"/>
                        </a:spcAft>
                      </a:pPr>
                      <a:endParaRPr lang="en-US" sz="1000">
                        <a:solidFill>
                          <a:schemeClr val="tx1"/>
                        </a:solidFill>
                        <a:effectLst/>
                        <a:latin typeface="Arial"/>
                        <a:ea typeface="Times New Roman" panose="02020603050405020304" pitchFamily="18" charset="0"/>
                        <a:cs typeface="Arial"/>
                      </a:endParaRPr>
                    </a:p>
                  </a:txBody>
                  <a:tcPr marL="51435" marR="51435" marT="0" marB="0" anchor="b">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endParaRPr lang="en-US" sz="800" dirty="0">
                        <a:solidFill>
                          <a:srgbClr val="000000"/>
                        </a:solidFill>
                        <a:effectLst/>
                        <a:latin typeface="Arial"/>
                        <a:ea typeface="Times New Roman" panose="02020603050405020304" pitchFamily="18" charset="0"/>
                        <a:cs typeface="Arial"/>
                      </a:endParaRPr>
                    </a:p>
                  </a:txBody>
                  <a:tcPr marL="38576" marR="38576" marT="0" marB="0" anchor="b">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endParaRPr lang="en-US" sz="800" dirty="0">
                        <a:solidFill>
                          <a:srgbClr val="000000"/>
                        </a:solidFill>
                        <a:effectLst/>
                        <a:latin typeface="Arial"/>
                        <a:ea typeface="Times New Roman" panose="02020603050405020304" pitchFamily="18" charset="0"/>
                        <a:cs typeface="Arial"/>
                      </a:endParaRPr>
                    </a:p>
                  </a:txBody>
                  <a:tcPr marL="38576" marR="38576" marT="0" marB="0" anchor="b">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470125800"/>
                  </a:ext>
                </a:extLst>
              </a:tr>
              <a:tr h="182220">
                <a:tc>
                  <a:txBody>
                    <a:bodyPr/>
                    <a:lstStyle/>
                    <a:p>
                      <a:pPr marL="177800" marR="0" indent="0" algn="l">
                        <a:lnSpc>
                          <a:spcPct val="100000"/>
                        </a:lnSpc>
                        <a:spcBef>
                          <a:spcPts val="0"/>
                        </a:spcBef>
                        <a:spcAft>
                          <a:spcPts val="0"/>
                        </a:spcAft>
                      </a:pPr>
                      <a:r>
                        <a:rPr lang="en-US" sz="800" b="0" dirty="0">
                          <a:solidFill>
                            <a:srgbClr val="000000"/>
                          </a:solidFill>
                          <a:effectLst/>
                          <a:latin typeface="Arial"/>
                          <a:ea typeface="Times New Roman" panose="02020603050405020304" pitchFamily="18" charset="0"/>
                          <a:cs typeface="Arial"/>
                        </a:rPr>
                        <a:t>Progressive disease</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800" b="0" dirty="0">
                          <a:solidFill>
                            <a:schemeClr val="tx1"/>
                          </a:solidFill>
                          <a:effectLst/>
                          <a:latin typeface="Arial"/>
                          <a:ea typeface="Times New Roman" panose="02020603050405020304" pitchFamily="18" charset="0"/>
                          <a:cs typeface="Arial"/>
                        </a:rPr>
                        <a:t>217 (77)</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800" b="0" dirty="0">
                          <a:solidFill>
                            <a:srgbClr val="000000"/>
                          </a:solidFill>
                          <a:effectLst/>
                          <a:latin typeface="Arial"/>
                          <a:ea typeface="Times New Roman" panose="02020603050405020304" pitchFamily="18" charset="0"/>
                          <a:cs typeface="Arial"/>
                        </a:rPr>
                        <a:t>110 (71)</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800" b="0" dirty="0">
                          <a:solidFill>
                            <a:srgbClr val="000000"/>
                          </a:solidFill>
                          <a:effectLst/>
                          <a:latin typeface="Arial"/>
                          <a:ea typeface="Times New Roman" panose="02020603050405020304" pitchFamily="18" charset="0"/>
                          <a:cs typeface="Arial"/>
                        </a:rPr>
                        <a:t>107 (84)</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737938394"/>
                  </a:ext>
                </a:extLst>
              </a:tr>
              <a:tr h="117004">
                <a:tc>
                  <a:txBody>
                    <a:bodyPr/>
                    <a:lstStyle/>
                    <a:p>
                      <a:pPr marL="177800" marR="0" indent="0" algn="l">
                        <a:lnSpc>
                          <a:spcPct val="100000"/>
                        </a:lnSpc>
                        <a:spcBef>
                          <a:spcPts val="0"/>
                        </a:spcBef>
                        <a:spcAft>
                          <a:spcPts val="0"/>
                        </a:spcAft>
                      </a:pPr>
                      <a:r>
                        <a:rPr lang="en-US" sz="800" b="0" dirty="0">
                          <a:solidFill>
                            <a:srgbClr val="000000"/>
                          </a:solidFill>
                          <a:effectLst/>
                          <a:latin typeface="Arial"/>
                          <a:ea typeface="Times New Roman" panose="02020603050405020304" pitchFamily="18" charset="0"/>
                          <a:cs typeface="Arial"/>
                        </a:rPr>
                        <a:t>Toxicity/Other</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b="0" dirty="0">
                          <a:solidFill>
                            <a:schemeClr val="tx1"/>
                          </a:solidFill>
                          <a:effectLst/>
                          <a:latin typeface="Arial"/>
                          <a:ea typeface="Times New Roman" panose="02020603050405020304" pitchFamily="18" charset="0"/>
                          <a:cs typeface="Arial"/>
                        </a:rPr>
                        <a:t>64 (23)</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b="0" dirty="0">
                          <a:solidFill>
                            <a:srgbClr val="000000"/>
                          </a:solidFill>
                          <a:effectLst/>
                          <a:latin typeface="Arial"/>
                          <a:ea typeface="Times New Roman" panose="02020603050405020304" pitchFamily="18" charset="0"/>
                          <a:cs typeface="Arial"/>
                        </a:rPr>
                        <a:t>43 (28)</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b="0" dirty="0">
                          <a:solidFill>
                            <a:srgbClr val="000000"/>
                          </a:solidFill>
                          <a:effectLst/>
                          <a:latin typeface="Arial"/>
                          <a:ea typeface="Times New Roman" panose="02020603050405020304" pitchFamily="18" charset="0"/>
                          <a:cs typeface="Arial"/>
                        </a:rPr>
                        <a:t>21 (16)</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882017040"/>
                  </a:ext>
                </a:extLst>
              </a:tr>
              <a:tr h="406961">
                <a:tc>
                  <a:txBody>
                    <a:bodyPr/>
                    <a:lstStyle/>
                    <a:p>
                      <a:pPr marL="268288" marR="0" indent="0" algn="l">
                        <a:lnSpc>
                          <a:spcPct val="100000"/>
                        </a:lnSpc>
                        <a:spcBef>
                          <a:spcPts val="0"/>
                        </a:spcBef>
                        <a:spcAft>
                          <a:spcPts val="0"/>
                        </a:spcAft>
                      </a:pPr>
                      <a:endParaRPr lang="en-US" sz="800" b="0" dirty="0">
                        <a:solidFill>
                          <a:srgbClr val="000000"/>
                        </a:solidFill>
                        <a:effectLst/>
                        <a:latin typeface="Arial"/>
                        <a:ea typeface="Times New Roman" panose="02020603050405020304" pitchFamily="18" charset="0"/>
                        <a:cs typeface="Arial"/>
                      </a:endParaRPr>
                    </a:p>
                  </a:txBody>
                  <a:tcPr marL="38576" marR="385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sz="800" dirty="0"/>
                    </a:p>
                  </a:txBody>
                  <a:tcPr marL="38576" marR="385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sz="800" dirty="0"/>
                    </a:p>
                  </a:txBody>
                  <a:tcPr marL="38576" marR="385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sz="800" dirty="0"/>
                    </a:p>
                  </a:txBody>
                  <a:tcPr marL="38576" marR="3857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3911840"/>
                  </a:ext>
                </a:extLst>
              </a:tr>
              <a:tr h="404622">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800" b="1" dirty="0">
                          <a:solidFill>
                            <a:schemeClr val="bg1"/>
                          </a:solidFill>
                          <a:effectLst/>
                          <a:latin typeface="Arial"/>
                          <a:cs typeface="Arial"/>
                        </a:rPr>
                        <a:t>Baseline Molecular Characteristics</a:t>
                      </a:r>
                      <a:r>
                        <a:rPr lang="en-US" sz="800" b="1" baseline="30000" dirty="0">
                          <a:solidFill>
                            <a:schemeClr val="bg1"/>
                          </a:solidFill>
                          <a:effectLst/>
                          <a:latin typeface="Arial"/>
                          <a:cs typeface="Arial"/>
                        </a:rPr>
                        <a:t>b</a:t>
                      </a:r>
                      <a:r>
                        <a:rPr lang="en-US" sz="800" b="1" dirty="0">
                          <a:solidFill>
                            <a:schemeClr val="bg1"/>
                          </a:solidFill>
                          <a:effectLst/>
                          <a:latin typeface="Arial"/>
                          <a:cs typeface="Arial"/>
                        </a:rPr>
                        <a:t> </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203F6C"/>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7000"/>
                        </a:lnSpc>
                        <a:spcAft>
                          <a:spcPts val="300"/>
                        </a:spcAft>
                      </a:pPr>
                      <a:r>
                        <a:rPr lang="en-IE" sz="800" b="1" kern="100" dirty="0">
                          <a:solidFill>
                            <a:schemeClr val="bg1"/>
                          </a:solidFill>
                          <a:effectLst/>
                          <a:latin typeface="Arial"/>
                          <a:cs typeface="Arial"/>
                        </a:rPr>
                        <a:t>Prior cBTKi </a:t>
                      </a:r>
                      <a:endParaRPr lang="en-IE" sz="1200" b="1" kern="100" dirty="0">
                        <a:solidFill>
                          <a:schemeClr val="bg1"/>
                        </a:solidFill>
                        <a:effectLst/>
                        <a:latin typeface="Arial" panose="020B0604020202020204" pitchFamily="34" charset="0"/>
                        <a:cs typeface="Arial" panose="020B0604020202020204" pitchFamily="34" charset="0"/>
                      </a:endParaRPr>
                    </a:p>
                    <a:p>
                      <a:pPr algn="ctr">
                        <a:lnSpc>
                          <a:spcPct val="107000"/>
                        </a:lnSpc>
                        <a:spcAft>
                          <a:spcPts val="800"/>
                        </a:spcAft>
                      </a:pPr>
                      <a:r>
                        <a:rPr lang="en-IE" sz="800" b="1" kern="100" dirty="0">
                          <a:solidFill>
                            <a:schemeClr val="bg1"/>
                          </a:solidFill>
                          <a:effectLst/>
                          <a:latin typeface="Arial"/>
                          <a:cs typeface="Arial"/>
                        </a:rPr>
                        <a:t>(n=282)</a:t>
                      </a:r>
                      <a:endParaRPr lang="en-IE" sz="1200" b="1" kern="100" dirty="0">
                        <a:solidFill>
                          <a:schemeClr val="bg1"/>
                        </a:solidFill>
                        <a:effectLst/>
                        <a:latin typeface="Arial"/>
                        <a:ea typeface="Calibri" panose="020F0502020204030204" pitchFamily="34" charset="0"/>
                        <a:cs typeface="Arial"/>
                      </a:endParaRPr>
                    </a:p>
                  </a:txBody>
                  <a:tcPr marL="51435" marR="51435" marT="0" marB="0" anchor="ctr">
                    <a:lnL w="12700" cap="flat" cmpd="sng" algn="ctr">
                      <a:solidFill>
                        <a:srgbClr val="203F6C"/>
                      </a:solidFill>
                      <a:prstDash val="solid"/>
                      <a:round/>
                      <a:headEnd type="none" w="med" len="med"/>
                      <a:tailEnd type="none" w="med" len="med"/>
                    </a:lnL>
                    <a:lnR w="12700" cap="flat" cmpd="sng" algn="ctr">
                      <a:solidFill>
                        <a:srgbClr val="203F6C"/>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7000"/>
                        </a:lnSpc>
                        <a:spcAft>
                          <a:spcPts val="300"/>
                        </a:spcAft>
                      </a:pPr>
                      <a:r>
                        <a:rPr lang="en-IE" sz="800" b="1" kern="100" dirty="0">
                          <a:solidFill>
                            <a:schemeClr val="bg1"/>
                          </a:solidFill>
                          <a:effectLst/>
                          <a:latin typeface="Arial"/>
                          <a:cs typeface="Arial"/>
                        </a:rPr>
                        <a:t>BCL2i-N </a:t>
                      </a:r>
                    </a:p>
                    <a:p>
                      <a:pPr algn="ctr">
                        <a:lnSpc>
                          <a:spcPct val="107000"/>
                        </a:lnSpc>
                        <a:spcAft>
                          <a:spcPts val="300"/>
                        </a:spcAft>
                      </a:pPr>
                      <a:r>
                        <a:rPr lang="en-IE" sz="800" b="1" kern="100" dirty="0">
                          <a:solidFill>
                            <a:schemeClr val="bg1"/>
                          </a:solidFill>
                          <a:effectLst/>
                          <a:latin typeface="Arial"/>
                          <a:cs typeface="Arial"/>
                        </a:rPr>
                        <a:t> (n=154)</a:t>
                      </a:r>
                      <a:endParaRPr lang="en-IE" sz="1200" b="1" kern="100" dirty="0">
                        <a:solidFill>
                          <a:schemeClr val="bg1"/>
                        </a:solidFill>
                        <a:effectLst/>
                        <a:latin typeface="Arial"/>
                        <a:ea typeface="Calibri" panose="020F0502020204030204" pitchFamily="34" charset="0"/>
                        <a:cs typeface="Arial"/>
                      </a:endParaRPr>
                    </a:p>
                  </a:txBody>
                  <a:tcPr marL="51435" marR="51435" marT="0" marB="0" anchor="ctr">
                    <a:lnL w="12700" cap="flat" cmpd="sng" algn="ctr">
                      <a:solidFill>
                        <a:srgbClr val="203F6C"/>
                      </a:solidFill>
                      <a:prstDash val="solid"/>
                      <a:round/>
                      <a:headEnd type="none" w="med" len="med"/>
                      <a:tailEnd type="none" w="med" len="med"/>
                    </a:lnL>
                    <a:lnR w="12700" cap="flat" cmpd="sng" algn="ctr">
                      <a:solidFill>
                        <a:srgbClr val="203F6C"/>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tc>
                  <a:txBody>
                    <a:bodyPr/>
                    <a:lstStyle/>
                    <a:p>
                      <a:pPr algn="ctr">
                        <a:lnSpc>
                          <a:spcPct val="107000"/>
                        </a:lnSpc>
                        <a:spcAft>
                          <a:spcPts val="300"/>
                        </a:spcAft>
                      </a:pPr>
                      <a:r>
                        <a:rPr lang="en-IE" sz="800" b="1" kern="100" dirty="0">
                          <a:solidFill>
                            <a:schemeClr val="bg1"/>
                          </a:solidFill>
                          <a:effectLst/>
                          <a:latin typeface="Arial"/>
                          <a:cs typeface="Arial"/>
                        </a:rPr>
                        <a:t>BCL2i-E</a:t>
                      </a:r>
                      <a:endParaRPr lang="en-IE" sz="1200" b="1" kern="100" dirty="0">
                        <a:solidFill>
                          <a:schemeClr val="bg1"/>
                        </a:solidFill>
                        <a:effectLst/>
                        <a:latin typeface="Arial"/>
                        <a:cs typeface="Arial"/>
                      </a:endParaRPr>
                    </a:p>
                    <a:p>
                      <a:pPr algn="ctr">
                        <a:lnSpc>
                          <a:spcPct val="107000"/>
                        </a:lnSpc>
                        <a:spcAft>
                          <a:spcPts val="300"/>
                        </a:spcAft>
                      </a:pPr>
                      <a:r>
                        <a:rPr lang="en-IE" sz="800" b="1" kern="100" dirty="0">
                          <a:solidFill>
                            <a:schemeClr val="bg1"/>
                          </a:solidFill>
                          <a:effectLst/>
                          <a:latin typeface="Arial"/>
                          <a:cs typeface="Arial"/>
                        </a:rPr>
                        <a:t>(n=128)</a:t>
                      </a:r>
                      <a:endParaRPr lang="en-IE" sz="1200" b="1" kern="100" dirty="0">
                        <a:solidFill>
                          <a:schemeClr val="bg1"/>
                        </a:solidFill>
                        <a:effectLst/>
                        <a:latin typeface="Arial"/>
                        <a:ea typeface="Calibri" panose="020F0502020204030204" pitchFamily="34" charset="0"/>
                        <a:cs typeface="Arial"/>
                      </a:endParaRPr>
                    </a:p>
                  </a:txBody>
                  <a:tcPr marL="51435" marR="51435" marT="0" marB="0" anchor="ctr">
                    <a:lnL w="12700" cap="flat" cmpd="sng" algn="ctr">
                      <a:solidFill>
                        <a:srgbClr val="203F6C"/>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263F6A"/>
                    </a:solidFill>
                  </a:tcPr>
                </a:tc>
                <a:extLst>
                  <a:ext uri="{0D108BD9-81ED-4DB2-BD59-A6C34878D82A}">
                    <a16:rowId xmlns:a16="http://schemas.microsoft.com/office/drawing/2014/main" val="21377230"/>
                  </a:ext>
                </a:extLst>
              </a:tr>
              <a:tr h="18038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00000"/>
                        </a:lnSpc>
                        <a:spcBef>
                          <a:spcPts val="0"/>
                        </a:spcBef>
                        <a:spcAft>
                          <a:spcPts val="0"/>
                        </a:spcAft>
                      </a:pPr>
                      <a:r>
                        <a:rPr lang="en-US" sz="800" b="1" dirty="0">
                          <a:solidFill>
                            <a:srgbClr val="000000"/>
                          </a:solidFill>
                          <a:effectLst/>
                          <a:latin typeface="Arial"/>
                          <a:cs typeface="Arial"/>
                        </a:rPr>
                        <a:t>Mutation status, </a:t>
                      </a:r>
                      <a:r>
                        <a:rPr lang="en-US" sz="800" b="0" dirty="0">
                          <a:solidFill>
                            <a:srgbClr val="000000"/>
                          </a:solidFill>
                          <a:effectLst/>
                          <a:latin typeface="Arial"/>
                          <a:cs typeface="Arial"/>
                        </a:rPr>
                        <a:t>n/n available (%)</a:t>
                      </a:r>
                    </a:p>
                  </a:txBody>
                  <a:tcPr marL="38576" marR="38576" marT="0" marB="0" anchor="ctr">
                    <a:lnL w="12700" cap="flat" cmpd="sng" algn="ctr">
                      <a:solidFill>
                        <a:srgbClr val="D9D9D9"/>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0000"/>
                        </a:lnSpc>
                        <a:spcBef>
                          <a:spcPts val="0"/>
                        </a:spcBef>
                        <a:spcAft>
                          <a:spcPts val="0"/>
                        </a:spcAft>
                      </a:pPr>
                      <a:endParaRPr lang="en-US" sz="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b">
                    <a:lnL w="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800" dirty="0">
                        <a:solidFill>
                          <a:srgbClr val="000000"/>
                        </a:solidFill>
                        <a:effectLst/>
                        <a:latin typeface="Arial"/>
                        <a:ea typeface="Times New Roman" panose="02020603050405020304" pitchFamily="18" charset="0"/>
                        <a:cs typeface="Arial"/>
                      </a:endParaRPr>
                    </a:p>
                  </a:txBody>
                  <a:tcPr marL="38576" marR="38576" marT="0" marB="0" anchor="b">
                    <a:lnL w="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800" dirty="0">
                        <a:solidFill>
                          <a:srgbClr val="000000"/>
                        </a:solidFill>
                        <a:effectLst/>
                        <a:latin typeface="Arial"/>
                        <a:ea typeface="Times New Roman" panose="02020603050405020304" pitchFamily="18" charset="0"/>
                        <a:cs typeface="Arial"/>
                      </a:endParaRPr>
                    </a:p>
                  </a:txBody>
                  <a:tcPr marL="38576" marR="38576" marT="0" marB="0" anchor="b">
                    <a:lnL w="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4942477"/>
                  </a:ext>
                </a:extLst>
              </a:tr>
              <a:tr h="144755">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800" b="0" i="0" dirty="0">
                          <a:solidFill>
                            <a:schemeClr val="tx1"/>
                          </a:solidFill>
                          <a:effectLst/>
                          <a:latin typeface="Arial"/>
                          <a:cs typeface="Arial"/>
                        </a:rPr>
                        <a:t>BCL2 mutated</a:t>
                      </a:r>
                    </a:p>
                  </a:txBody>
                  <a:tcPr marL="38576" marR="38576" marT="0" marB="0" anchor="ctr">
                    <a:lnL w="12700" cap="flat" cmpd="sng" algn="ctr">
                      <a:solidFill>
                        <a:srgbClr val="D9D9D9"/>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b="0" dirty="0">
                          <a:solidFill>
                            <a:schemeClr val="tx1"/>
                          </a:solidFill>
                          <a:effectLst/>
                          <a:latin typeface="Arial"/>
                          <a:ea typeface="Times New Roman" panose="02020603050405020304" pitchFamily="18" charset="0"/>
                          <a:cs typeface="Arial"/>
                        </a:rPr>
                        <a:t>19/246 (8)</a:t>
                      </a:r>
                    </a:p>
                  </a:txBody>
                  <a:tcPr marL="38576" marR="38576" marT="0" marB="0" anchor="ctr">
                    <a:lnL w="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solidFill>
                            <a:srgbClr val="000000"/>
                          </a:solidFill>
                          <a:effectLst/>
                          <a:latin typeface="Arial"/>
                          <a:ea typeface="Times New Roman" panose="02020603050405020304" pitchFamily="18" charset="0"/>
                          <a:cs typeface="Arial"/>
                        </a:rPr>
                        <a:t>0/133 (0)</a:t>
                      </a:r>
                    </a:p>
                  </a:txBody>
                  <a:tcPr marL="38576" marR="38576"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dirty="0"/>
                        <a:t>19/113 (17)</a:t>
                      </a:r>
                      <a:endParaRPr lang="en-IE" sz="800" dirty="0"/>
                    </a:p>
                  </a:txBody>
                  <a:tcPr marL="38576" marR="38576" marT="0" marB="0" anchor="ctr">
                    <a:lnL w="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16824"/>
                  </a:ext>
                </a:extLst>
              </a:tr>
              <a:tr h="144755">
                <a:tc>
                  <a:txBody>
                    <a:bodyPr/>
                    <a:lstStyle/>
                    <a:p>
                      <a:pPr marL="177800" marR="0" indent="0" algn="l">
                        <a:lnSpc>
                          <a:spcPct val="100000"/>
                        </a:lnSpc>
                        <a:spcBef>
                          <a:spcPts val="0"/>
                        </a:spcBef>
                        <a:spcAft>
                          <a:spcPts val="300"/>
                        </a:spcAft>
                      </a:pPr>
                      <a:r>
                        <a:rPr lang="en-US" sz="800" b="0" i="0" dirty="0">
                          <a:solidFill>
                            <a:srgbClr val="000000"/>
                          </a:solidFill>
                          <a:effectLst/>
                          <a:latin typeface="Arial"/>
                          <a:cs typeface="Arial"/>
                        </a:rPr>
                        <a:t>BTK C481-mutant</a:t>
                      </a:r>
                    </a:p>
                  </a:txBody>
                  <a:tcPr marL="38576" marR="38576" marT="0" marB="0" anchor="b">
                    <a:lnL w="12700" cap="flat" cmpd="sng" algn="ctr">
                      <a:solidFill>
                        <a:srgbClr val="D9D9D9"/>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800" dirty="0">
                          <a:solidFill>
                            <a:schemeClr val="tx1"/>
                          </a:solidFill>
                          <a:effectLst/>
                          <a:latin typeface="Arial"/>
                          <a:ea typeface="Times New Roman" panose="02020603050405020304" pitchFamily="18" charset="0"/>
                          <a:cs typeface="Arial"/>
                        </a:rPr>
                        <a:t>96/245 (39)</a:t>
                      </a:r>
                    </a:p>
                  </a:txBody>
                  <a:tcPr marL="38576" marR="38576" marT="0" marB="0" anchor="b">
                    <a:lnL w="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rgbClr val="000000"/>
                          </a:solidFill>
                          <a:effectLst/>
                          <a:latin typeface="Arial"/>
                          <a:ea typeface="Times New Roman" panose="02020603050405020304" pitchFamily="18" charset="0"/>
                          <a:cs typeface="Arial"/>
                        </a:rPr>
                        <a:t>57/138 (41)</a:t>
                      </a:r>
                      <a:endParaRPr lang="en-IE" sz="800" dirty="0"/>
                    </a:p>
                  </a:txBody>
                  <a:tcPr marL="38576" marR="38576" marT="0"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800" dirty="0">
                          <a:solidFill>
                            <a:srgbClr val="000000"/>
                          </a:solidFill>
                          <a:effectLst/>
                          <a:latin typeface="Arial"/>
                          <a:ea typeface="Times New Roman" panose="02020603050405020304" pitchFamily="18" charset="0"/>
                          <a:cs typeface="Arial"/>
                        </a:rPr>
                        <a:t>39/107 (36)</a:t>
                      </a:r>
                    </a:p>
                  </a:txBody>
                  <a:tcPr marL="38576" marR="38576" marT="0" marB="0" anchor="b">
                    <a:lnL w="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342998"/>
                  </a:ext>
                </a:extLst>
              </a:tr>
              <a:tr h="209848">
                <a:tc>
                  <a:txBody>
                    <a:bodyPr/>
                    <a:lstStyle/>
                    <a:p>
                      <a:pPr marL="177800" indent="0" algn="l"/>
                      <a:r>
                        <a:rPr lang="en-US" sz="800" b="0" i="0" dirty="0">
                          <a:solidFill>
                            <a:srgbClr val="000000"/>
                          </a:solidFill>
                          <a:effectLst/>
                          <a:latin typeface="Arial"/>
                          <a:cs typeface="Arial"/>
                        </a:rPr>
                        <a:t>PLCG2-mutant</a:t>
                      </a:r>
                      <a:endParaRPr lang="en-IE" sz="800" i="0" dirty="0"/>
                    </a:p>
                  </a:txBody>
                  <a:tcPr marL="38576" marR="38576" marT="0" marB="0" anchor="ctr">
                    <a:lnL w="12700" cap="flat" cmpd="sng" algn="ctr">
                      <a:solidFill>
                        <a:srgbClr val="D9D9D9"/>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solidFill>
                            <a:schemeClr val="tx1"/>
                          </a:solidFill>
                          <a:effectLst/>
                          <a:latin typeface="Arial"/>
                          <a:ea typeface="Times New Roman" panose="02020603050405020304" pitchFamily="18" charset="0"/>
                          <a:cs typeface="Arial"/>
                        </a:rPr>
                        <a:t>18/245 (7)</a:t>
                      </a:r>
                    </a:p>
                  </a:txBody>
                  <a:tcPr marL="38576" marR="38576" marT="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rgbClr val="000000"/>
                          </a:solidFill>
                          <a:effectLst/>
                          <a:latin typeface="Arial"/>
                          <a:ea typeface="Times New Roman" panose="02020603050405020304" pitchFamily="18" charset="0"/>
                          <a:cs typeface="Arial"/>
                        </a:rPr>
                        <a:t>10/138 (7)</a:t>
                      </a:r>
                      <a:endParaRPr lang="en-IE" sz="800" dirty="0"/>
                    </a:p>
                  </a:txBody>
                  <a:tcPr marL="38576" marR="38576" marT="0" marB="0" anchor="ctr">
                    <a:lnL w="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rgbClr val="000000"/>
                          </a:solidFill>
                          <a:effectLst/>
                          <a:latin typeface="Arial"/>
                          <a:ea typeface="Times New Roman" panose="02020603050405020304" pitchFamily="18" charset="0"/>
                          <a:cs typeface="Arial"/>
                        </a:rPr>
                        <a:t>8/107 (8)</a:t>
                      </a:r>
                      <a:endParaRPr lang="en-IE" sz="800" dirty="0"/>
                    </a:p>
                  </a:txBody>
                  <a:tcPr marL="38576" marR="38576" marT="0" marB="0" anchor="ctr">
                    <a:lnL w="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1425339"/>
                  </a:ext>
                </a:extLst>
              </a:tr>
              <a:tr h="2083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00000"/>
                        </a:lnSpc>
                        <a:spcBef>
                          <a:spcPts val="0"/>
                        </a:spcBef>
                        <a:spcAft>
                          <a:spcPts val="0"/>
                        </a:spcAft>
                      </a:pPr>
                      <a:r>
                        <a:rPr lang="en-US" sz="800" b="1" dirty="0">
                          <a:solidFill>
                            <a:srgbClr val="000000"/>
                          </a:solidFill>
                          <a:effectLst/>
                          <a:latin typeface="Arial"/>
                          <a:cs typeface="Arial"/>
                        </a:rPr>
                        <a:t>High Risk Molecular Features</a:t>
                      </a:r>
                      <a:r>
                        <a:rPr lang="en-US" sz="800" b="1" baseline="0" dirty="0">
                          <a:solidFill>
                            <a:srgbClr val="000000"/>
                          </a:solidFill>
                          <a:effectLst/>
                          <a:latin typeface="Arial"/>
                          <a:cs typeface="Arial"/>
                        </a:rPr>
                        <a:t>,</a:t>
                      </a:r>
                      <a:r>
                        <a:rPr lang="en-US" sz="800" b="1" baseline="30000" dirty="0">
                          <a:solidFill>
                            <a:srgbClr val="000000"/>
                          </a:solidFill>
                          <a:effectLst/>
                          <a:latin typeface="Arial"/>
                          <a:cs typeface="Arial"/>
                        </a:rPr>
                        <a:t> </a:t>
                      </a:r>
                      <a:r>
                        <a:rPr lang="en-US" sz="800" b="0" baseline="0" dirty="0">
                          <a:solidFill>
                            <a:srgbClr val="000000"/>
                          </a:solidFill>
                          <a:effectLst/>
                          <a:latin typeface="Arial"/>
                          <a:cs typeface="Arial"/>
                        </a:rPr>
                        <a:t>n/n available (%)</a:t>
                      </a:r>
                      <a:endParaRPr lang="en-US" sz="800" b="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50000"/>
                        </a:lnSpc>
                        <a:spcBef>
                          <a:spcPts val="0"/>
                        </a:spcBef>
                        <a:spcAft>
                          <a:spcPts val="0"/>
                        </a:spcAft>
                      </a:pPr>
                      <a:endParaRPr lang="en-US" sz="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b">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50000"/>
                        </a:lnSpc>
                        <a:spcBef>
                          <a:spcPts val="0"/>
                        </a:spcBef>
                        <a:spcAft>
                          <a:spcPts val="0"/>
                        </a:spcAft>
                      </a:pPr>
                      <a:endParaRPr lang="en-US" sz="800" dirty="0">
                        <a:solidFill>
                          <a:srgbClr val="000000"/>
                        </a:solidFill>
                        <a:effectLst/>
                        <a:latin typeface="Arial"/>
                        <a:ea typeface="Times New Roman" panose="02020603050405020304" pitchFamily="18" charset="0"/>
                        <a:cs typeface="Arial"/>
                      </a:endParaRPr>
                    </a:p>
                  </a:txBody>
                  <a:tcPr marL="38576" marR="38576" marT="0" marB="0" anchor="b">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50000"/>
                        </a:lnSpc>
                        <a:spcBef>
                          <a:spcPts val="0"/>
                        </a:spcBef>
                        <a:spcAft>
                          <a:spcPts val="0"/>
                        </a:spcAft>
                      </a:pPr>
                      <a:endParaRPr lang="en-US" sz="800" dirty="0">
                        <a:solidFill>
                          <a:srgbClr val="000000"/>
                        </a:solidFill>
                        <a:effectLst/>
                        <a:latin typeface="Arial"/>
                        <a:ea typeface="Times New Roman" panose="02020603050405020304" pitchFamily="18" charset="0"/>
                        <a:cs typeface="Arial"/>
                      </a:endParaRPr>
                    </a:p>
                  </a:txBody>
                  <a:tcPr marL="38576" marR="38576" marT="0" marB="0" anchor="b">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797968994"/>
                  </a:ext>
                </a:extLst>
              </a:tr>
              <a:tr h="172915">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800" b="0" dirty="0">
                          <a:solidFill>
                            <a:schemeClr val="tx1"/>
                          </a:solidFill>
                          <a:effectLst/>
                          <a:latin typeface="Arial"/>
                          <a:cs typeface="Arial"/>
                        </a:rPr>
                        <a:t>17p deletion and/or </a:t>
                      </a:r>
                      <a:r>
                        <a:rPr lang="en-US" sz="800" b="0" i="0" dirty="0">
                          <a:solidFill>
                            <a:schemeClr val="tx1"/>
                          </a:solidFill>
                          <a:effectLst/>
                          <a:latin typeface="Arial"/>
                          <a:cs typeface="Arial"/>
                        </a:rPr>
                        <a:t>TP53</a:t>
                      </a:r>
                      <a:r>
                        <a:rPr lang="en-US" sz="800" b="0" dirty="0">
                          <a:solidFill>
                            <a:schemeClr val="tx1"/>
                          </a:solidFill>
                          <a:effectLst/>
                          <a:latin typeface="Arial"/>
                          <a:cs typeface="Arial"/>
                        </a:rPr>
                        <a:t> mutation</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solidFill>
                            <a:schemeClr val="tx1"/>
                          </a:solidFill>
                          <a:effectLst/>
                          <a:latin typeface="Arial"/>
                          <a:ea typeface="Times New Roman" panose="02020603050405020304" pitchFamily="18" charset="0"/>
                          <a:cs typeface="Arial"/>
                        </a:rPr>
                        <a:t>104/217 (48)</a:t>
                      </a:r>
                      <a:endParaRPr lang="en-US" sz="800" b="0" dirty="0">
                        <a:solidFill>
                          <a:srgbClr val="C00000"/>
                        </a:solidFill>
                        <a:effectLst/>
                        <a:latin typeface="Arial"/>
                        <a:ea typeface="Times New Roman" panose="02020603050405020304" pitchFamily="18" charset="0"/>
                        <a:cs typeface="Arial"/>
                      </a:endParaRP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solidFill>
                            <a:srgbClr val="000000"/>
                          </a:solidFill>
                          <a:effectLst/>
                          <a:latin typeface="Arial"/>
                          <a:ea typeface="Times New Roman" panose="02020603050405020304" pitchFamily="18" charset="0"/>
                          <a:cs typeface="Arial"/>
                        </a:rPr>
                        <a:t>57/123 (46)</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dirty="0">
                          <a:solidFill>
                            <a:srgbClr val="000000"/>
                          </a:solidFill>
                          <a:effectLst/>
                          <a:latin typeface="Arial"/>
                          <a:ea typeface="Times New Roman" panose="02020603050405020304" pitchFamily="18" charset="0"/>
                          <a:cs typeface="Arial"/>
                        </a:rPr>
                        <a:t>47/94 (50)</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467667286"/>
                  </a:ext>
                </a:extLst>
              </a:tr>
              <a:tr h="148213">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800" b="0" i="0" dirty="0">
                          <a:solidFill>
                            <a:srgbClr val="000000"/>
                          </a:solidFill>
                          <a:effectLst/>
                          <a:latin typeface="Arial"/>
                          <a:cs typeface="Arial"/>
                        </a:rPr>
                        <a:t>IGHV</a:t>
                      </a:r>
                      <a:r>
                        <a:rPr lang="en-US" sz="800" b="0" dirty="0">
                          <a:solidFill>
                            <a:srgbClr val="000000"/>
                          </a:solidFill>
                          <a:effectLst/>
                          <a:latin typeface="Arial"/>
                          <a:cs typeface="Arial"/>
                        </a:rPr>
                        <a:t> unmutated</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b="0" dirty="0">
                          <a:solidFill>
                            <a:schemeClr val="tx1"/>
                          </a:solidFill>
                          <a:effectLst/>
                          <a:latin typeface="Arial"/>
                          <a:ea typeface="Times New Roman" panose="02020603050405020304" pitchFamily="18" charset="0"/>
                          <a:cs typeface="Arial"/>
                        </a:rPr>
                        <a:t>193/225 (86)</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solidFill>
                            <a:srgbClr val="000000"/>
                          </a:solidFill>
                          <a:effectLst/>
                          <a:latin typeface="Arial"/>
                          <a:ea typeface="Times New Roman" panose="02020603050405020304" pitchFamily="18" charset="0"/>
                          <a:cs typeface="Arial"/>
                        </a:rPr>
                        <a:t>100/125 (80)</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dirty="0">
                          <a:solidFill>
                            <a:srgbClr val="000000"/>
                          </a:solidFill>
                          <a:effectLst/>
                          <a:latin typeface="Arial"/>
                          <a:ea typeface="Times New Roman" panose="02020603050405020304" pitchFamily="18" charset="0"/>
                          <a:cs typeface="Arial"/>
                        </a:rPr>
                        <a:t>93/100 (93)</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338481033"/>
                  </a:ext>
                </a:extLst>
              </a:tr>
              <a:tr h="181149">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800" b="0" dirty="0">
                          <a:solidFill>
                            <a:srgbClr val="000000"/>
                          </a:solidFill>
                          <a:effectLst/>
                          <a:latin typeface="Arial"/>
                          <a:cs typeface="Arial"/>
                        </a:rPr>
                        <a:t>Complex Karyotype</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dirty="0">
                          <a:solidFill>
                            <a:schemeClr val="tx1"/>
                          </a:solidFill>
                          <a:effectLst/>
                          <a:latin typeface="Arial"/>
                          <a:ea typeface="Times New Roman" panose="02020603050405020304" pitchFamily="18" charset="0"/>
                          <a:cs typeface="Arial"/>
                        </a:rPr>
                        <a:t>33/73 (45)</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dirty="0">
                          <a:solidFill>
                            <a:srgbClr val="000000"/>
                          </a:solidFill>
                          <a:effectLst/>
                          <a:latin typeface="Arial"/>
                          <a:ea typeface="Times New Roman" panose="02020603050405020304" pitchFamily="18" charset="0"/>
                          <a:cs typeface="Arial"/>
                        </a:rPr>
                        <a:t>17/41 (42)</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800" dirty="0">
                          <a:solidFill>
                            <a:srgbClr val="000000"/>
                          </a:solidFill>
                          <a:effectLst/>
                          <a:latin typeface="Arial"/>
                          <a:ea typeface="Times New Roman" panose="02020603050405020304" pitchFamily="18" charset="0"/>
                          <a:cs typeface="Arial"/>
                        </a:rPr>
                        <a:t>16/32 (50)</a:t>
                      </a:r>
                      <a:endParaRPr lang="en-IE" sz="800" dirty="0"/>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641413170"/>
                  </a:ext>
                </a:extLst>
              </a:tr>
              <a:tr h="133579">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800" b="0" dirty="0">
                          <a:solidFill>
                            <a:srgbClr val="000000"/>
                          </a:solidFill>
                          <a:effectLst/>
                          <a:latin typeface="Arial"/>
                          <a:ea typeface="Times New Roman" panose="02020603050405020304" pitchFamily="18" charset="0"/>
                          <a:cs typeface="Arial"/>
                        </a:rPr>
                        <a:t>11q deletion</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solidFill>
                            <a:schemeClr val="tx1"/>
                          </a:solidFill>
                          <a:effectLst/>
                          <a:latin typeface="Arial"/>
                          <a:ea typeface="Times New Roman" panose="02020603050405020304" pitchFamily="18" charset="0"/>
                          <a:cs typeface="Arial"/>
                        </a:rPr>
                        <a:t>47/202 (23) </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solidFill>
                            <a:srgbClr val="000000"/>
                          </a:solidFill>
                          <a:effectLst/>
                          <a:latin typeface="Arial"/>
                          <a:ea typeface="Times New Roman" panose="02020603050405020304" pitchFamily="18" charset="0"/>
                          <a:cs typeface="Arial"/>
                        </a:rPr>
                        <a:t>28/115 (24)</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800" dirty="0">
                          <a:solidFill>
                            <a:srgbClr val="000000"/>
                          </a:solidFill>
                          <a:effectLst/>
                          <a:latin typeface="Arial"/>
                          <a:ea typeface="Times New Roman" panose="02020603050405020304" pitchFamily="18" charset="0"/>
                          <a:cs typeface="Arial"/>
                        </a:rPr>
                        <a:t>19/87 (22)</a:t>
                      </a:r>
                    </a:p>
                  </a:txBody>
                  <a:tcPr marL="38576" marR="38576"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399833206"/>
                  </a:ext>
                </a:extLst>
              </a:tr>
            </a:tbl>
          </a:graphicData>
        </a:graphic>
      </p:graphicFrame>
      <p:sp>
        <p:nvSpPr>
          <p:cNvPr id="9" name="Title 1">
            <a:extLst>
              <a:ext uri="{FF2B5EF4-FFF2-40B4-BE49-F238E27FC236}">
                <a16:creationId xmlns:a16="http://schemas.microsoft.com/office/drawing/2014/main" id="{F935AE64-BD25-D580-B6C2-81CBFCD05736}"/>
              </a:ext>
            </a:extLst>
          </p:cNvPr>
          <p:cNvSpPr>
            <a:spLocks noGrp="1"/>
          </p:cNvSpPr>
          <p:nvPr>
            <p:ph type="ctrTitle"/>
          </p:nvPr>
        </p:nvSpPr>
        <p:spPr>
          <a:xfrm>
            <a:off x="-8165" y="223579"/>
            <a:ext cx="8660219" cy="418283"/>
          </a:xfrm>
        </p:spPr>
        <p:txBody>
          <a:bodyPr>
            <a:noAutofit/>
          </a:bodyPr>
          <a:lstStyle/>
          <a:p>
            <a:pPr marL="172800" algn="l"/>
            <a:r>
              <a:rPr lang="en-US" sz="1800" b="1" dirty="0">
                <a:solidFill>
                  <a:srgbClr val="203F6C"/>
                </a:solidFill>
                <a:latin typeface="Arial" panose="020B0604020202020204" pitchFamily="34" charset="0"/>
                <a:cs typeface="Arial" panose="020B0604020202020204" pitchFamily="34" charset="0"/>
              </a:rPr>
              <a:t>Baseline Characteristics of Patients with CLL/SLL who Received Prior cBTKi </a:t>
            </a:r>
            <a:endParaRPr lang="en-IE" sz="1800" b="1" dirty="0">
              <a:solidFill>
                <a:srgbClr val="203F6C"/>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C7A391B-93CF-B2EC-6051-974138BF3B39}"/>
              </a:ext>
            </a:extLst>
          </p:cNvPr>
          <p:cNvSpPr txBox="1"/>
          <p:nvPr/>
        </p:nvSpPr>
        <p:spPr>
          <a:xfrm>
            <a:off x="99971" y="4425791"/>
            <a:ext cx="9049215" cy="173124"/>
          </a:xfrm>
          <a:prstGeom prst="rect">
            <a:avLst/>
          </a:prstGeom>
          <a:noFill/>
        </p:spPr>
        <p:txBody>
          <a:bodyPr wrap="square" lIns="68580" tIns="34290" rIns="68580" bIns="3429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14350" fontAlgn="auto">
              <a:spcBef>
                <a:spcPts val="0"/>
              </a:spcBef>
              <a:spcAft>
                <a:spcPts val="0"/>
              </a:spcAft>
            </a:pPr>
            <a:r>
              <a:rPr lang="en-GB" sz="675" baseline="30000" dirty="0">
                <a:solidFill>
                  <a:srgbClr val="000000"/>
                </a:solidFill>
                <a:latin typeface="Arial Narrow"/>
                <a:ea typeface="Times New Roman" panose="02020603050405020304" pitchFamily="18" charset="0"/>
                <a:cs typeface="Arial"/>
              </a:rPr>
              <a:t>a</a:t>
            </a:r>
            <a:r>
              <a:rPr lang="en-GB" sz="675" dirty="0">
                <a:solidFill>
                  <a:srgbClr val="000000"/>
                </a:solidFill>
                <a:latin typeface="Arial Narrow"/>
                <a:ea typeface="Times New Roman" panose="02020603050405020304" pitchFamily="18" charset="0"/>
                <a:cs typeface="Arial"/>
              </a:rPr>
              <a:t>In the event more than one reason was noted for discontinuation, disease progression took priority.</a:t>
            </a:r>
            <a:r>
              <a:rPr lang="en-GB" sz="675" baseline="30000" dirty="0">
                <a:solidFill>
                  <a:srgbClr val="000000"/>
                </a:solidFill>
                <a:latin typeface="Arial Narrow"/>
                <a:ea typeface="Times New Roman" panose="02020603050405020304" pitchFamily="18" charset="0"/>
                <a:cs typeface="Arial"/>
              </a:rPr>
              <a:t> b</a:t>
            </a:r>
            <a:r>
              <a:rPr lang="en-US" sz="675" dirty="0">
                <a:solidFill>
                  <a:srgbClr val="000000"/>
                </a:solidFill>
                <a:latin typeface="Arial Narrow"/>
                <a:ea typeface="Times New Roman" panose="02020603050405020304" pitchFamily="18" charset="0"/>
                <a:cs typeface="Arial"/>
              </a:rPr>
              <a:t>Molecular characteristics were determined centrally and are presented based on data availability, in those patients with sufficient sample to pass assay quality control. </a:t>
            </a:r>
            <a:endParaRPr lang="en-US" sz="675" dirty="0">
              <a:solidFill>
                <a:srgbClr val="C00000"/>
              </a:solidFill>
              <a:highlight>
                <a:srgbClr val="FFFF00"/>
              </a:highlight>
              <a:latin typeface="Arial Narrow"/>
              <a:cs typeface="Arial"/>
            </a:endParaRPr>
          </a:p>
        </p:txBody>
      </p:sp>
      <p:sp>
        <p:nvSpPr>
          <p:cNvPr id="3" name="TextBox 2">
            <a:extLst>
              <a:ext uri="{FF2B5EF4-FFF2-40B4-BE49-F238E27FC236}">
                <a16:creationId xmlns:a16="http://schemas.microsoft.com/office/drawing/2014/main" id="{D0162B71-07E4-A02B-2F27-0755DD207B34}"/>
              </a:ext>
            </a:extLst>
          </p:cNvPr>
          <p:cNvSpPr txBox="1"/>
          <p:nvPr/>
        </p:nvSpPr>
        <p:spPr>
          <a:xfrm>
            <a:off x="8106156" y="4948738"/>
            <a:ext cx="776173" cy="161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600" dirty="0">
                <a:solidFill>
                  <a:srgbClr val="000000"/>
                </a:solidFill>
                <a:latin typeface="Arial Narrow" panose="020B0606020202030204" pitchFamily="34" charset="0"/>
                <a:ea typeface="Arial"/>
                <a:cs typeface="Arial"/>
                <a:sym typeface="Arial"/>
              </a:rPr>
              <a:t>Woyach</a:t>
            </a:r>
            <a:r>
              <a:rPr lang="en-US" sz="600" dirty="0">
                <a:solidFill>
                  <a:prstClr val="black"/>
                </a:solidFill>
                <a:latin typeface="Arial Narrow" panose="020B0606020202030204" pitchFamily="34" charset="0"/>
                <a:ea typeface="Arial"/>
                <a:cs typeface="Arial"/>
                <a:sym typeface="Arial"/>
              </a:rPr>
              <a:t> et al.; ASH 2023</a:t>
            </a:r>
            <a:endParaRPr lang="en-US" sz="600" dirty="0">
              <a:solidFill>
                <a:srgbClr val="000000"/>
              </a:solidFill>
              <a:latin typeface="Arial Narrow" panose="020B0606020202030204" pitchFamily="34" charset="0"/>
              <a:ea typeface="Arial"/>
              <a:cs typeface="Arial"/>
              <a:sym typeface="Arial"/>
            </a:endParaRPr>
          </a:p>
        </p:txBody>
      </p:sp>
      <p:sp>
        <p:nvSpPr>
          <p:cNvPr id="4" name="TextBox 3">
            <a:extLst>
              <a:ext uri="{FF2B5EF4-FFF2-40B4-BE49-F238E27FC236}">
                <a16:creationId xmlns:a16="http://schemas.microsoft.com/office/drawing/2014/main" id="{91448D1D-A1C5-2237-262C-C89020E82823}"/>
              </a:ext>
            </a:extLst>
          </p:cNvPr>
          <p:cNvSpPr txBox="1"/>
          <p:nvPr/>
        </p:nvSpPr>
        <p:spPr>
          <a:xfrm>
            <a:off x="4758032" y="1643571"/>
            <a:ext cx="4039127" cy="300082"/>
          </a:xfrm>
          <a:prstGeom prst="rect">
            <a:avLst/>
          </a:prstGeom>
          <a:noFill/>
          <a:ln>
            <a:solidFill>
              <a:srgbClr val="FF0000"/>
            </a:solidFill>
          </a:ln>
        </p:spPr>
        <p:txBody>
          <a:bodyPr wrap="square" rtlCol="0">
            <a:spAutoFit/>
          </a:bodyP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7" name="TextBox 6">
            <a:extLst>
              <a:ext uri="{FF2B5EF4-FFF2-40B4-BE49-F238E27FC236}">
                <a16:creationId xmlns:a16="http://schemas.microsoft.com/office/drawing/2014/main" id="{650A7979-24CC-EE80-FEA6-1673722A2FFC}"/>
              </a:ext>
            </a:extLst>
          </p:cNvPr>
          <p:cNvSpPr txBox="1"/>
          <p:nvPr/>
        </p:nvSpPr>
        <p:spPr>
          <a:xfrm>
            <a:off x="4712558" y="3106611"/>
            <a:ext cx="4155550" cy="300082"/>
          </a:xfrm>
          <a:prstGeom prst="rect">
            <a:avLst/>
          </a:prstGeom>
          <a:noFill/>
          <a:ln>
            <a:solidFill>
              <a:srgbClr val="FF0000"/>
            </a:solidFill>
          </a:ln>
        </p:spPr>
        <p:txBody>
          <a:bodyPr wrap="square" rtlCol="0">
            <a:spAutoFit/>
          </a:bodyP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8" name="TextBox 7">
            <a:extLst>
              <a:ext uri="{FF2B5EF4-FFF2-40B4-BE49-F238E27FC236}">
                <a16:creationId xmlns:a16="http://schemas.microsoft.com/office/drawing/2014/main" id="{B4547749-EA59-741D-BA6E-A84A5EB0A1E4}"/>
              </a:ext>
            </a:extLst>
          </p:cNvPr>
          <p:cNvSpPr txBox="1"/>
          <p:nvPr/>
        </p:nvSpPr>
        <p:spPr>
          <a:xfrm>
            <a:off x="4699821" y="3647960"/>
            <a:ext cx="4155550" cy="300082"/>
          </a:xfrm>
          <a:prstGeom prst="rect">
            <a:avLst/>
          </a:prstGeom>
          <a:noFill/>
          <a:ln>
            <a:solidFill>
              <a:srgbClr val="FF0000"/>
            </a:solidFill>
          </a:ln>
        </p:spPr>
        <p:txBody>
          <a:bodyPr wrap="square" rtlCol="0">
            <a:spAutoFit/>
          </a:bodyP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72530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n a black background&#10;&#10;Description automatically generated">
            <a:extLst>
              <a:ext uri="{FF2B5EF4-FFF2-40B4-BE49-F238E27FC236}">
                <a16:creationId xmlns:a16="http://schemas.microsoft.com/office/drawing/2014/main" id="{F2F7A6D3-0317-0B0F-7C80-23D55281A17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25873" y="1123728"/>
            <a:ext cx="5966301" cy="3448259"/>
          </a:xfrm>
          <a:prstGeom prst="rect">
            <a:avLst/>
          </a:prstGeom>
        </p:spPr>
      </p:pic>
      <p:graphicFrame>
        <p:nvGraphicFramePr>
          <p:cNvPr id="2" name="Table 2">
            <a:extLst>
              <a:ext uri="{FF2B5EF4-FFF2-40B4-BE49-F238E27FC236}">
                <a16:creationId xmlns:a16="http://schemas.microsoft.com/office/drawing/2014/main" id="{57D6B912-BA70-D3F2-EEC5-AB132EFDC13C}"/>
              </a:ext>
            </a:extLst>
          </p:cNvPr>
          <p:cNvGraphicFramePr>
            <a:graphicFrameLocks noGrp="1"/>
          </p:cNvGraphicFramePr>
          <p:nvPr/>
        </p:nvGraphicFramePr>
        <p:xfrm>
          <a:off x="5328596" y="1951047"/>
          <a:ext cx="1935030" cy="502920"/>
        </p:xfrm>
        <a:graphic>
          <a:graphicData uri="http://schemas.openxmlformats.org/drawingml/2006/table">
            <a:tbl>
              <a:tblPr firstRow="1" bandRow="1">
                <a:tableStyleId>{5940675A-B579-460E-94D1-54222C63F5DA}</a:tableStyleId>
              </a:tblPr>
              <a:tblGrid>
                <a:gridCol w="967515">
                  <a:extLst>
                    <a:ext uri="{9D8B030D-6E8A-4147-A177-3AD203B41FA5}">
                      <a16:colId xmlns:a16="http://schemas.microsoft.com/office/drawing/2014/main" val="2255015087"/>
                    </a:ext>
                  </a:extLst>
                </a:gridCol>
                <a:gridCol w="967515">
                  <a:extLst>
                    <a:ext uri="{9D8B030D-6E8A-4147-A177-3AD203B41FA5}">
                      <a16:colId xmlns:a16="http://schemas.microsoft.com/office/drawing/2014/main" val="3103279504"/>
                    </a:ext>
                  </a:extLst>
                </a:gridCol>
              </a:tblGrid>
              <a:tr h="50292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800" b="1" i="0" u="none" strike="noStrike" cap="none" spc="0" normalizeH="0" baseline="0" dirty="0">
                          <a:ln>
                            <a:noFill/>
                          </a:ln>
                          <a:solidFill>
                            <a:srgbClr val="000000"/>
                          </a:solidFill>
                          <a:effectLst/>
                          <a:uFillTx/>
                          <a:latin typeface="Arial"/>
                          <a:ea typeface="Arial"/>
                          <a:cs typeface="Arial"/>
                          <a:sym typeface="Arial"/>
                        </a:rPr>
                        <a:t>Median:</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8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8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800" b="1" i="0" u="none" strike="noStrike" cap="none" spc="0" normalizeH="0" baseline="0" dirty="0">
                          <a:ln>
                            <a:noFill/>
                          </a:ln>
                          <a:solidFill>
                            <a:srgbClr val="000000"/>
                          </a:solidFill>
                          <a:effectLst/>
                          <a:uFillTx/>
                          <a:latin typeface="Arial"/>
                          <a:ea typeface="Arial"/>
                          <a:cs typeface="Arial"/>
                          <a:sym typeface="Arial"/>
                        </a:rPr>
                        <a:t>Events/Total:	</a:t>
                      </a:r>
                      <a:endParaRPr kumimoji="0" lang="en-IE" sz="8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kumimoji="0" lang="en-US" sz="800" b="1" i="0" u="none" strike="noStrike" cap="none" spc="0" normalizeH="0" baseline="0" dirty="0">
                          <a:ln>
                            <a:noFill/>
                          </a:ln>
                          <a:solidFill>
                            <a:srgbClr val="000000"/>
                          </a:solidFill>
                          <a:effectLst/>
                          <a:uFillTx/>
                          <a:latin typeface="Arial"/>
                          <a:ea typeface="Arial"/>
                          <a:cs typeface="Arial"/>
                          <a:sym typeface="Arial"/>
                        </a:rPr>
                        <a:t>19.4 months</a:t>
                      </a:r>
                    </a:p>
                    <a:p>
                      <a:pPr algn="l"/>
                      <a:r>
                        <a:rPr lang="en-US" sz="800" b="1" dirty="0">
                          <a:latin typeface="Arial"/>
                          <a:ea typeface="Arial"/>
                          <a:cs typeface="Arial"/>
                          <a:sym typeface="Arial"/>
                        </a:rPr>
                        <a:t>16.6-22.1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latin typeface="Arial"/>
                          <a:ea typeface="Arial"/>
                          <a:cs typeface="Arial"/>
                          <a:sym typeface="Arial"/>
                        </a:rPr>
                        <a:t>27.5 months</a:t>
                      </a:r>
                    </a:p>
                    <a:p>
                      <a:pPr algn="l"/>
                      <a:r>
                        <a:rPr kumimoji="0" lang="en-US" sz="800" b="1" i="0" u="none" strike="noStrike" cap="none" spc="0" normalizeH="0" baseline="0" dirty="0">
                          <a:ln>
                            <a:noFill/>
                          </a:ln>
                          <a:solidFill>
                            <a:srgbClr val="000000"/>
                          </a:solidFill>
                          <a:effectLst/>
                          <a:uFillTx/>
                          <a:latin typeface="Arial"/>
                          <a:ea typeface="Arial"/>
                          <a:cs typeface="Arial"/>
                          <a:sym typeface="Arial"/>
                        </a:rPr>
                        <a:t>160/282</a:t>
                      </a:r>
                      <a:endParaRPr lang="en-IE" sz="80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13221204"/>
                  </a:ext>
                </a:extLst>
              </a:tr>
            </a:tbl>
          </a:graphicData>
        </a:graphic>
      </p:graphicFrame>
      <p:sp>
        <p:nvSpPr>
          <p:cNvPr id="5" name="TextBox 4">
            <a:extLst>
              <a:ext uri="{FF2B5EF4-FFF2-40B4-BE49-F238E27FC236}">
                <a16:creationId xmlns:a16="http://schemas.microsoft.com/office/drawing/2014/main" id="{755866DE-CA6C-50FD-DFA4-BDCF2224BA8E}"/>
              </a:ext>
            </a:extLst>
          </p:cNvPr>
          <p:cNvSpPr txBox="1"/>
          <p:nvPr/>
        </p:nvSpPr>
        <p:spPr>
          <a:xfrm>
            <a:off x="3868716" y="1011488"/>
            <a:ext cx="1156084"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1200" b="1" dirty="0">
                <a:solidFill>
                  <a:srgbClr val="000000"/>
                </a:solidFill>
                <a:latin typeface="Arial"/>
                <a:ea typeface="Arial"/>
                <a:cs typeface="Arial"/>
                <a:sym typeface="Arial"/>
              </a:rPr>
              <a:t>All Prior cBTKi</a:t>
            </a:r>
            <a:endParaRPr lang="en-IE" sz="1200" b="1" dirty="0">
              <a:solidFill>
                <a:srgbClr val="000000"/>
              </a:solidFill>
              <a:latin typeface="Arial"/>
              <a:ea typeface="Arial"/>
              <a:cs typeface="Arial"/>
              <a:sym typeface="Arial"/>
            </a:endParaRPr>
          </a:p>
        </p:txBody>
      </p:sp>
      <p:sp>
        <p:nvSpPr>
          <p:cNvPr id="4" name="Title 1">
            <a:extLst>
              <a:ext uri="{FF2B5EF4-FFF2-40B4-BE49-F238E27FC236}">
                <a16:creationId xmlns:a16="http://schemas.microsoft.com/office/drawing/2014/main" id="{28C53B0F-551F-AE02-3CFE-4A07EBF56406}"/>
              </a:ext>
            </a:extLst>
          </p:cNvPr>
          <p:cNvSpPr txBox="1">
            <a:spLocks/>
          </p:cNvSpPr>
          <p:nvPr/>
        </p:nvSpPr>
        <p:spPr bwMode="auto">
          <a:xfrm>
            <a:off x="33454" y="194348"/>
            <a:ext cx="9224846" cy="53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34290" rIns="0" bIns="34290" numCol="1" anchor="ctr" anchorCtr="0" compatLnSpc="1">
            <a:prstTxWarp prst="textNoShape">
              <a:avLst/>
            </a:prstTxWarp>
            <a:noAutofit/>
          </a:bodyPr>
          <a:lstStyle>
            <a:lvl1pPr algn="ctr" defTabSz="457200" rtl="0" eaLnBrk="1" fontAlgn="base" hangingPunct="1">
              <a:spcBef>
                <a:spcPct val="0"/>
              </a:spcBef>
              <a:spcAft>
                <a:spcPct val="0"/>
              </a:spcAft>
              <a:defRPr sz="36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172800" algn="l" defTabSz="342900"/>
            <a:r>
              <a:rPr lang="en-US" sz="1800" b="1" kern="0" dirty="0">
                <a:solidFill>
                  <a:srgbClr val="203F6C"/>
                </a:solidFill>
                <a:latin typeface="Arial" panose="020B0604020202020204" pitchFamily="34" charset="0"/>
                <a:cs typeface="Arial" panose="020B0604020202020204" pitchFamily="34" charset="0"/>
              </a:rPr>
              <a:t>Pirtobrutinib Progression-Free Survival in Patients with</a:t>
            </a:r>
            <a:r>
              <a:rPr lang="en-US" sz="1500" b="1" kern="0" dirty="0">
                <a:solidFill>
                  <a:srgbClr val="203F6C"/>
                </a:solidFill>
                <a:latin typeface="Arial" panose="020B0604020202020204" pitchFamily="34" charset="0"/>
                <a:cs typeface="Arial" panose="020B0604020202020204" pitchFamily="34" charset="0"/>
              </a:rPr>
              <a:t> </a:t>
            </a:r>
            <a:r>
              <a:rPr lang="en-US" sz="1800" b="1" kern="0" dirty="0">
                <a:solidFill>
                  <a:srgbClr val="203F6C"/>
                </a:solidFill>
                <a:latin typeface="Arial" panose="020B0604020202020204" pitchFamily="34" charset="0"/>
                <a:cs typeface="Arial" panose="020B0604020202020204" pitchFamily="34" charset="0"/>
              </a:rPr>
              <a:t>Prior</a:t>
            </a:r>
            <a:r>
              <a:rPr lang="en-US" sz="1500" b="1" kern="0" dirty="0">
                <a:solidFill>
                  <a:srgbClr val="203F6C"/>
                </a:solidFill>
                <a:latin typeface="Arial" panose="020B0604020202020204" pitchFamily="34" charset="0"/>
                <a:cs typeface="Arial" panose="020B0604020202020204" pitchFamily="34" charset="0"/>
              </a:rPr>
              <a:t> </a:t>
            </a:r>
            <a:r>
              <a:rPr lang="en-US" sz="1800" b="1" kern="0" dirty="0">
                <a:solidFill>
                  <a:srgbClr val="203F6C"/>
                </a:solidFill>
                <a:latin typeface="Arial" panose="020B0604020202020204" pitchFamily="34" charset="0"/>
                <a:cs typeface="Arial" panose="020B0604020202020204" pitchFamily="34" charset="0"/>
              </a:rPr>
              <a:t>cBTKi</a:t>
            </a:r>
            <a:endParaRPr lang="en-IE" sz="1800" b="1" kern="0" dirty="0">
              <a:solidFill>
                <a:srgbClr val="203F6C"/>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42F4AEC-DC1C-7B98-E6EF-2AA654E16354}"/>
              </a:ext>
            </a:extLst>
          </p:cNvPr>
          <p:cNvSpPr txBox="1"/>
          <p:nvPr/>
        </p:nvSpPr>
        <p:spPr>
          <a:xfrm>
            <a:off x="8106156" y="4962454"/>
            <a:ext cx="776173" cy="161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600" dirty="0">
                <a:solidFill>
                  <a:srgbClr val="000000"/>
                </a:solidFill>
                <a:latin typeface="Arial Narrow" panose="020B0606020202030204" pitchFamily="34" charset="0"/>
                <a:ea typeface="Arial"/>
                <a:cs typeface="Arial"/>
                <a:sym typeface="Arial"/>
              </a:rPr>
              <a:t>Woyach</a:t>
            </a:r>
            <a:r>
              <a:rPr lang="en-US" sz="600" dirty="0">
                <a:solidFill>
                  <a:prstClr val="black"/>
                </a:solidFill>
                <a:latin typeface="Arial Narrow" panose="020B0606020202030204" pitchFamily="34" charset="0"/>
                <a:ea typeface="Arial"/>
                <a:cs typeface="Arial"/>
                <a:sym typeface="Arial"/>
              </a:rPr>
              <a:t> et al.; ASH 2023</a:t>
            </a:r>
            <a:endParaRPr lang="en-US" sz="600" dirty="0">
              <a:solidFill>
                <a:srgbClr val="000000"/>
              </a:solidFill>
              <a:latin typeface="Arial Narrow" panose="020B0606020202030204" pitchFamily="34" charset="0"/>
              <a:ea typeface="Arial"/>
              <a:cs typeface="Arial"/>
              <a:sym typeface="Arial"/>
            </a:endParaRPr>
          </a:p>
        </p:txBody>
      </p:sp>
    </p:spTree>
    <p:extLst>
      <p:ext uri="{BB962C8B-B14F-4D97-AF65-F5344CB8AC3E}">
        <p14:creationId xmlns:p14="http://schemas.microsoft.com/office/powerpoint/2010/main" val="38308491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n a black background&#10;&#10;Description automatically generated">
            <a:extLst>
              <a:ext uri="{FF2B5EF4-FFF2-40B4-BE49-F238E27FC236}">
                <a16:creationId xmlns:a16="http://schemas.microsoft.com/office/drawing/2014/main" id="{351BE3F3-FB08-B61C-7008-DDD27C6FD9A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4584" y="1322157"/>
            <a:ext cx="4482931" cy="2779442"/>
          </a:xfrm>
          <a:prstGeom prst="rect">
            <a:avLst/>
          </a:prstGeom>
        </p:spPr>
      </p:pic>
      <p:graphicFrame>
        <p:nvGraphicFramePr>
          <p:cNvPr id="6" name="Table 5">
            <a:extLst>
              <a:ext uri="{FF2B5EF4-FFF2-40B4-BE49-F238E27FC236}">
                <a16:creationId xmlns:a16="http://schemas.microsoft.com/office/drawing/2014/main" id="{7ECBDC52-A137-0D2D-45A6-95AC9F4A5D4B}"/>
              </a:ext>
            </a:extLst>
          </p:cNvPr>
          <p:cNvGraphicFramePr>
            <a:graphicFrameLocks noGrp="1"/>
          </p:cNvGraphicFramePr>
          <p:nvPr/>
        </p:nvGraphicFramePr>
        <p:xfrm>
          <a:off x="2708680" y="1880012"/>
          <a:ext cx="1935030" cy="502920"/>
        </p:xfrm>
        <a:graphic>
          <a:graphicData uri="http://schemas.openxmlformats.org/drawingml/2006/table">
            <a:tbl>
              <a:tblPr firstRow="1" bandRow="1">
                <a:tableStyleId>{5940675A-B579-460E-94D1-54222C63F5DA}</a:tableStyleId>
              </a:tblPr>
              <a:tblGrid>
                <a:gridCol w="967515">
                  <a:extLst>
                    <a:ext uri="{9D8B030D-6E8A-4147-A177-3AD203B41FA5}">
                      <a16:colId xmlns:a16="http://schemas.microsoft.com/office/drawing/2014/main" val="2255015087"/>
                    </a:ext>
                  </a:extLst>
                </a:gridCol>
                <a:gridCol w="967515">
                  <a:extLst>
                    <a:ext uri="{9D8B030D-6E8A-4147-A177-3AD203B41FA5}">
                      <a16:colId xmlns:a16="http://schemas.microsoft.com/office/drawing/2014/main" val="3103279504"/>
                    </a:ext>
                  </a:extLst>
                </a:gridCol>
              </a:tblGrid>
              <a:tr h="50292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800" b="1" i="0" u="none" strike="noStrike" cap="none" spc="0" normalizeH="0" baseline="0" dirty="0">
                          <a:ln>
                            <a:noFill/>
                          </a:ln>
                          <a:solidFill>
                            <a:srgbClr val="000000"/>
                          </a:solidFill>
                          <a:effectLst/>
                          <a:uFillTx/>
                          <a:latin typeface="Arial"/>
                          <a:ea typeface="Arial"/>
                          <a:cs typeface="Arial"/>
                          <a:sym typeface="Arial"/>
                        </a:rPr>
                        <a:t>Median:</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8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8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800" b="1" i="0" u="none" strike="noStrike" cap="none" spc="0" normalizeH="0" baseline="0" dirty="0">
                          <a:ln>
                            <a:noFill/>
                          </a:ln>
                          <a:solidFill>
                            <a:srgbClr val="000000"/>
                          </a:solidFill>
                          <a:effectLst/>
                          <a:uFillTx/>
                          <a:latin typeface="Arial"/>
                          <a:ea typeface="Arial"/>
                          <a:cs typeface="Arial"/>
                          <a:sym typeface="Arial"/>
                        </a:rPr>
                        <a:t>Events/Total:</a:t>
                      </a:r>
                      <a:endParaRPr kumimoji="0" lang="en-IE" sz="8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kumimoji="0" lang="en-US" sz="800" b="1" i="0" u="none" strike="noStrike" cap="none" spc="0" normalizeH="0" baseline="0" dirty="0">
                          <a:ln>
                            <a:noFill/>
                          </a:ln>
                          <a:solidFill>
                            <a:srgbClr val="000000"/>
                          </a:solidFill>
                          <a:effectLst/>
                          <a:uFillTx/>
                          <a:latin typeface="Arial"/>
                          <a:ea typeface="Arial"/>
                          <a:cs typeface="Arial"/>
                          <a:sym typeface="Arial"/>
                        </a:rPr>
                        <a:t>23.0 months</a:t>
                      </a:r>
                    </a:p>
                    <a:p>
                      <a:pPr algn="l"/>
                      <a:r>
                        <a:rPr lang="en-US" sz="800" b="1" dirty="0">
                          <a:latin typeface="Arial"/>
                          <a:ea typeface="Arial"/>
                          <a:cs typeface="Arial"/>
                          <a:sym typeface="Arial"/>
                        </a:rPr>
                        <a:t>19.6-28.4</a:t>
                      </a:r>
                    </a:p>
                    <a:p>
                      <a:pPr algn="l"/>
                      <a:r>
                        <a:rPr lang="en-US" sz="800" b="1" dirty="0">
                          <a:latin typeface="Arial"/>
                          <a:ea typeface="Arial"/>
                          <a:cs typeface="Arial"/>
                          <a:sym typeface="Arial"/>
                        </a:rPr>
                        <a:t>27.6 months</a:t>
                      </a:r>
                    </a:p>
                    <a:p>
                      <a:pPr algn="l"/>
                      <a:r>
                        <a:rPr kumimoji="0" lang="en-US" sz="800" b="1" i="0" u="none" strike="noStrike" cap="none" spc="0" normalizeH="0" baseline="0" dirty="0">
                          <a:ln>
                            <a:noFill/>
                          </a:ln>
                          <a:solidFill>
                            <a:srgbClr val="000000"/>
                          </a:solidFill>
                          <a:effectLst/>
                          <a:uFillTx/>
                          <a:latin typeface="Arial"/>
                          <a:ea typeface="Arial"/>
                          <a:cs typeface="Arial"/>
                          <a:sym typeface="Arial"/>
                        </a:rPr>
                        <a:t>79/154</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13221204"/>
                  </a:ext>
                </a:extLst>
              </a:tr>
            </a:tbl>
          </a:graphicData>
        </a:graphic>
      </p:graphicFrame>
      <p:sp>
        <p:nvSpPr>
          <p:cNvPr id="7" name="TextBox 6">
            <a:extLst>
              <a:ext uri="{FF2B5EF4-FFF2-40B4-BE49-F238E27FC236}">
                <a16:creationId xmlns:a16="http://schemas.microsoft.com/office/drawing/2014/main" id="{298B32B0-614F-58B3-529E-BC691ACD41B7}"/>
              </a:ext>
            </a:extLst>
          </p:cNvPr>
          <p:cNvSpPr txBox="1"/>
          <p:nvPr/>
        </p:nvSpPr>
        <p:spPr>
          <a:xfrm>
            <a:off x="2002019" y="1258669"/>
            <a:ext cx="98265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342900" fontAlgn="auto" hangingPunct="0">
              <a:spcBef>
                <a:spcPts val="0"/>
              </a:spcBef>
              <a:spcAft>
                <a:spcPts val="0"/>
              </a:spcAft>
            </a:pPr>
            <a:r>
              <a:rPr lang="en-US" sz="1200" b="1" dirty="0">
                <a:solidFill>
                  <a:srgbClr val="000000"/>
                </a:solidFill>
                <a:latin typeface="Arial"/>
                <a:ea typeface="Arial"/>
                <a:cs typeface="Arial"/>
                <a:sym typeface="Arial"/>
              </a:rPr>
              <a:t>BCL2i-N</a:t>
            </a:r>
          </a:p>
        </p:txBody>
      </p:sp>
      <p:pic>
        <p:nvPicPr>
          <p:cNvPr id="8" name="Picture 7" descr="A graph on a black background&#10;&#10;Description automatically generated">
            <a:extLst>
              <a:ext uri="{FF2B5EF4-FFF2-40B4-BE49-F238E27FC236}">
                <a16:creationId xmlns:a16="http://schemas.microsoft.com/office/drawing/2014/main" id="{20AAEAD5-BE08-9713-20BC-2F8E4A42C70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60782" y="1399072"/>
            <a:ext cx="4600970" cy="2719254"/>
          </a:xfrm>
          <a:prstGeom prst="rect">
            <a:avLst/>
          </a:prstGeom>
        </p:spPr>
      </p:pic>
      <p:sp>
        <p:nvSpPr>
          <p:cNvPr id="9" name="TextBox 8">
            <a:extLst>
              <a:ext uri="{FF2B5EF4-FFF2-40B4-BE49-F238E27FC236}">
                <a16:creationId xmlns:a16="http://schemas.microsoft.com/office/drawing/2014/main" id="{9982F2D7-0FF8-E437-9BAD-7E90FC486456}"/>
              </a:ext>
            </a:extLst>
          </p:cNvPr>
          <p:cNvSpPr txBox="1"/>
          <p:nvPr/>
        </p:nvSpPr>
        <p:spPr>
          <a:xfrm>
            <a:off x="6358306" y="1258893"/>
            <a:ext cx="98265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342900" fontAlgn="auto" hangingPunct="0">
              <a:spcBef>
                <a:spcPts val="0"/>
              </a:spcBef>
              <a:spcAft>
                <a:spcPts val="0"/>
              </a:spcAft>
            </a:pPr>
            <a:r>
              <a:rPr lang="en-US" sz="1200" b="1" dirty="0">
                <a:solidFill>
                  <a:srgbClr val="000000"/>
                </a:solidFill>
                <a:latin typeface="Arial"/>
                <a:ea typeface="Arial"/>
                <a:cs typeface="Arial"/>
                <a:sym typeface="Arial"/>
              </a:rPr>
              <a:t>BCL2i-</a:t>
            </a:r>
            <a:r>
              <a:rPr lang="en-US" sz="1200" b="1" dirty="0">
                <a:solidFill>
                  <a:prstClr val="black"/>
                </a:solidFill>
                <a:latin typeface="Arial"/>
                <a:ea typeface="Arial"/>
                <a:cs typeface="Arial"/>
                <a:sym typeface="Arial"/>
              </a:rPr>
              <a:t>E</a:t>
            </a:r>
            <a:endParaRPr lang="en-US" sz="1200" b="1" dirty="0">
              <a:solidFill>
                <a:srgbClr val="000000"/>
              </a:solidFill>
              <a:latin typeface="Arial"/>
              <a:ea typeface="Arial"/>
              <a:cs typeface="Arial"/>
              <a:sym typeface="Arial"/>
            </a:endParaRPr>
          </a:p>
        </p:txBody>
      </p:sp>
      <p:graphicFrame>
        <p:nvGraphicFramePr>
          <p:cNvPr id="13" name="Table 2">
            <a:extLst>
              <a:ext uri="{FF2B5EF4-FFF2-40B4-BE49-F238E27FC236}">
                <a16:creationId xmlns:a16="http://schemas.microsoft.com/office/drawing/2014/main" id="{E860904B-C327-F8B5-5691-8D9A8117EA55}"/>
              </a:ext>
            </a:extLst>
          </p:cNvPr>
          <p:cNvGraphicFramePr>
            <a:graphicFrameLocks noGrp="1"/>
          </p:cNvGraphicFramePr>
          <p:nvPr/>
        </p:nvGraphicFramePr>
        <p:xfrm>
          <a:off x="7126721" y="1880012"/>
          <a:ext cx="1935030" cy="502920"/>
        </p:xfrm>
        <a:graphic>
          <a:graphicData uri="http://schemas.openxmlformats.org/drawingml/2006/table">
            <a:tbl>
              <a:tblPr firstRow="1" bandRow="1">
                <a:tableStyleId>{5940675A-B579-460E-94D1-54222C63F5DA}</a:tableStyleId>
              </a:tblPr>
              <a:tblGrid>
                <a:gridCol w="967515">
                  <a:extLst>
                    <a:ext uri="{9D8B030D-6E8A-4147-A177-3AD203B41FA5}">
                      <a16:colId xmlns:a16="http://schemas.microsoft.com/office/drawing/2014/main" val="2255015087"/>
                    </a:ext>
                  </a:extLst>
                </a:gridCol>
                <a:gridCol w="967515">
                  <a:extLst>
                    <a:ext uri="{9D8B030D-6E8A-4147-A177-3AD203B41FA5}">
                      <a16:colId xmlns:a16="http://schemas.microsoft.com/office/drawing/2014/main" val="3103279504"/>
                    </a:ext>
                  </a:extLst>
                </a:gridCol>
              </a:tblGrid>
              <a:tr h="50292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800" b="1" i="0" u="none" strike="noStrike" cap="none" spc="0" normalizeH="0" baseline="0" dirty="0">
                          <a:ln>
                            <a:noFill/>
                          </a:ln>
                          <a:solidFill>
                            <a:srgbClr val="000000"/>
                          </a:solidFill>
                          <a:effectLst/>
                          <a:uFillTx/>
                          <a:latin typeface="Arial"/>
                          <a:ea typeface="Arial"/>
                          <a:cs typeface="Arial"/>
                          <a:sym typeface="Arial"/>
                        </a:rPr>
                        <a:t>Median:</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8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8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800" b="1" i="0" u="none" strike="noStrike" cap="none" spc="0" normalizeH="0" baseline="0" dirty="0">
                          <a:ln>
                            <a:noFill/>
                          </a:ln>
                          <a:solidFill>
                            <a:srgbClr val="000000"/>
                          </a:solidFill>
                          <a:effectLst/>
                          <a:uFillTx/>
                          <a:latin typeface="Arial"/>
                          <a:ea typeface="Arial"/>
                          <a:cs typeface="Arial"/>
                          <a:sym typeface="Arial"/>
                        </a:rPr>
                        <a:t>Events/Total:         	</a:t>
                      </a:r>
                      <a:endParaRPr kumimoji="0" lang="en-IE" sz="8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kumimoji="0" lang="en-US" sz="800" b="1" i="0" u="none" strike="noStrike" cap="none" spc="0" normalizeH="0" baseline="0" dirty="0">
                          <a:ln>
                            <a:noFill/>
                          </a:ln>
                          <a:solidFill>
                            <a:srgbClr val="000000"/>
                          </a:solidFill>
                          <a:effectLst/>
                          <a:uFillTx/>
                          <a:latin typeface="Arial"/>
                          <a:ea typeface="Arial"/>
                          <a:cs typeface="Arial"/>
                          <a:sym typeface="Arial"/>
                        </a:rPr>
                        <a:t>15.9 months</a:t>
                      </a:r>
                    </a:p>
                    <a:p>
                      <a:pPr algn="l"/>
                      <a:r>
                        <a:rPr lang="en-US" sz="800" b="1" dirty="0">
                          <a:latin typeface="Arial"/>
                          <a:ea typeface="Arial"/>
                          <a:cs typeface="Arial"/>
                          <a:sym typeface="Arial"/>
                        </a:rPr>
                        <a:t>13.6-17.5</a:t>
                      </a:r>
                    </a:p>
                    <a:p>
                      <a:pPr algn="l"/>
                      <a:r>
                        <a:rPr lang="en-US" sz="800" b="1" dirty="0">
                          <a:latin typeface="Arial"/>
                          <a:ea typeface="Arial"/>
                          <a:cs typeface="Arial"/>
                          <a:sym typeface="Arial"/>
                        </a:rPr>
                        <a:t>22.2 months</a:t>
                      </a:r>
                    </a:p>
                    <a:p>
                      <a:pPr algn="l"/>
                      <a:r>
                        <a:rPr kumimoji="0" lang="en-US" sz="800" b="1" i="0" u="none" strike="noStrike" cap="none" spc="0" normalizeH="0" baseline="0" dirty="0">
                          <a:ln>
                            <a:noFill/>
                          </a:ln>
                          <a:solidFill>
                            <a:srgbClr val="000000"/>
                          </a:solidFill>
                          <a:effectLst/>
                          <a:uFillTx/>
                          <a:latin typeface="Arial"/>
                          <a:ea typeface="Arial"/>
                          <a:cs typeface="Arial"/>
                          <a:sym typeface="Arial"/>
                        </a:rPr>
                        <a:t>81/128</a:t>
                      </a:r>
                      <a:endParaRPr lang="en-IE" sz="80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13221204"/>
                  </a:ext>
                </a:extLst>
              </a:tr>
            </a:tbl>
          </a:graphicData>
        </a:graphic>
      </p:graphicFrame>
      <p:sp>
        <p:nvSpPr>
          <p:cNvPr id="3" name="Title 1">
            <a:extLst>
              <a:ext uri="{FF2B5EF4-FFF2-40B4-BE49-F238E27FC236}">
                <a16:creationId xmlns:a16="http://schemas.microsoft.com/office/drawing/2014/main" id="{03CB48BB-0DAE-F3BC-5571-0D1DCA1B855D}"/>
              </a:ext>
            </a:extLst>
          </p:cNvPr>
          <p:cNvSpPr txBox="1">
            <a:spLocks/>
          </p:cNvSpPr>
          <p:nvPr/>
        </p:nvSpPr>
        <p:spPr bwMode="auto">
          <a:xfrm>
            <a:off x="39031" y="325374"/>
            <a:ext cx="8918186" cy="53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34290" rIns="0" bIns="34290" numCol="1" anchor="ctr" anchorCtr="0" compatLnSpc="1">
            <a:prstTxWarp prst="textNoShape">
              <a:avLst/>
            </a:prstTxWarp>
            <a:noAutofit/>
          </a:bodyPr>
          <a:lstStyle>
            <a:lvl1pPr algn="ctr" defTabSz="457200" rtl="0" eaLnBrk="1" fontAlgn="base" hangingPunct="1">
              <a:spcBef>
                <a:spcPct val="0"/>
              </a:spcBef>
              <a:spcAft>
                <a:spcPct val="0"/>
              </a:spcAft>
              <a:defRPr sz="36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172800" algn="l" defTabSz="342900"/>
            <a:r>
              <a:rPr lang="en-US" sz="1800" b="1" kern="0" dirty="0">
                <a:solidFill>
                  <a:prstClr val="black"/>
                </a:solidFill>
                <a:latin typeface="Calibri Light" panose="020F0302020204030204"/>
                <a:cs typeface="Arial" panose="020B0604020202020204" pitchFamily="34" charset="0"/>
              </a:rPr>
              <a:t>Pirtobrutinib Progression-Free Survival with Prior cBTKi,</a:t>
            </a:r>
          </a:p>
          <a:p>
            <a:pPr marL="172800" algn="l" defTabSz="342900"/>
            <a:r>
              <a:rPr lang="en-US" sz="1800" b="1" kern="0" dirty="0">
                <a:solidFill>
                  <a:prstClr val="black"/>
                </a:solidFill>
                <a:latin typeface="Calibri Light" panose="020F0302020204030204"/>
                <a:cs typeface="Arial" panose="020B0604020202020204" pitchFamily="34" charset="0"/>
              </a:rPr>
              <a:t>with or without Prior BCL2i</a:t>
            </a:r>
            <a:endParaRPr lang="en-IE" sz="1800" b="1" kern="0" dirty="0">
              <a:solidFill>
                <a:prstClr val="black"/>
              </a:solidFill>
              <a:latin typeface="Calibri Light" panose="020F0302020204030204"/>
              <a:cs typeface="Arial" panose="020B0604020202020204" pitchFamily="34" charset="0"/>
            </a:endParaRPr>
          </a:p>
        </p:txBody>
      </p:sp>
      <p:sp>
        <p:nvSpPr>
          <p:cNvPr id="2" name="TextBox 1">
            <a:extLst>
              <a:ext uri="{FF2B5EF4-FFF2-40B4-BE49-F238E27FC236}">
                <a16:creationId xmlns:a16="http://schemas.microsoft.com/office/drawing/2014/main" id="{C5419ED4-442D-C99B-5AC0-8BB9BD0C6F1B}"/>
              </a:ext>
            </a:extLst>
          </p:cNvPr>
          <p:cNvSpPr txBox="1"/>
          <p:nvPr/>
        </p:nvSpPr>
        <p:spPr>
          <a:xfrm>
            <a:off x="8106156" y="4948738"/>
            <a:ext cx="776173" cy="161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fontAlgn="auto" hangingPunct="0">
              <a:spcBef>
                <a:spcPts val="0"/>
              </a:spcBef>
              <a:spcAft>
                <a:spcPts val="0"/>
              </a:spcAft>
            </a:pPr>
            <a:r>
              <a:rPr lang="en-US" sz="600" dirty="0">
                <a:solidFill>
                  <a:srgbClr val="000000"/>
                </a:solidFill>
                <a:latin typeface="Arial Narrow" panose="020B0606020202030204" pitchFamily="34" charset="0"/>
                <a:ea typeface="Arial"/>
                <a:cs typeface="Arial"/>
                <a:sym typeface="Arial"/>
              </a:rPr>
              <a:t>Woyach</a:t>
            </a:r>
            <a:r>
              <a:rPr lang="en-US" sz="600" dirty="0">
                <a:solidFill>
                  <a:prstClr val="black"/>
                </a:solidFill>
                <a:latin typeface="Arial Narrow" panose="020B0606020202030204" pitchFamily="34" charset="0"/>
                <a:ea typeface="Arial"/>
                <a:cs typeface="Arial"/>
                <a:sym typeface="Arial"/>
              </a:rPr>
              <a:t> et al.; ASH 2023</a:t>
            </a:r>
            <a:endParaRPr lang="en-US" sz="600" dirty="0">
              <a:solidFill>
                <a:srgbClr val="000000"/>
              </a:solidFill>
              <a:latin typeface="Arial Narrow" panose="020B0606020202030204" pitchFamily="34" charset="0"/>
              <a:ea typeface="Arial"/>
              <a:cs typeface="Arial"/>
              <a:sym typeface="Arial"/>
            </a:endParaRPr>
          </a:p>
        </p:txBody>
      </p:sp>
    </p:spTree>
    <p:extLst>
      <p:ext uri="{BB962C8B-B14F-4D97-AF65-F5344CB8AC3E}">
        <p14:creationId xmlns:p14="http://schemas.microsoft.com/office/powerpoint/2010/main" val="22268696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raphic 170">
            <a:extLst>
              <a:ext uri="{FF2B5EF4-FFF2-40B4-BE49-F238E27FC236}">
                <a16:creationId xmlns:a16="http://schemas.microsoft.com/office/drawing/2014/main" id="{86E0FE65-C101-4CDB-5351-166FBC22870F}"/>
              </a:ext>
            </a:extLst>
          </p:cNvPr>
          <p:cNvSpPr/>
          <p:nvPr/>
        </p:nvSpPr>
        <p:spPr>
          <a:xfrm>
            <a:off x="271857" y="906476"/>
            <a:ext cx="1779862" cy="2315552"/>
          </a:xfrm>
          <a:custGeom>
            <a:avLst/>
            <a:gdLst>
              <a:gd name="connsiteX0" fmla="*/ 0 w 2377021"/>
              <a:gd name="connsiteY0" fmla="*/ 90816 h 2686747"/>
              <a:gd name="connsiteX1" fmla="*/ 0 w 2377021"/>
              <a:gd name="connsiteY1" fmla="*/ 2593585 h 2686747"/>
              <a:gd name="connsiteX2" fmla="*/ 96593 w 2377021"/>
              <a:gd name="connsiteY2" fmla="*/ 2686748 h 2686747"/>
              <a:gd name="connsiteX3" fmla="*/ 1807196 w 2377021"/>
              <a:gd name="connsiteY3" fmla="*/ 2686748 h 2686747"/>
              <a:gd name="connsiteX4" fmla="*/ 1897799 w 2377021"/>
              <a:gd name="connsiteY4" fmla="*/ 2625361 h 2686747"/>
              <a:gd name="connsiteX5" fmla="*/ 2377022 w 2377021"/>
              <a:gd name="connsiteY5" fmla="*/ 1343284 h 2686747"/>
              <a:gd name="connsiteX6" fmla="*/ 1897612 w 2377021"/>
              <a:gd name="connsiteY6" fmla="*/ 61387 h 2686747"/>
              <a:gd name="connsiteX7" fmla="*/ 1807009 w 2377021"/>
              <a:gd name="connsiteY7" fmla="*/ 0 h 2686747"/>
              <a:gd name="connsiteX8" fmla="*/ 59529 w 2377021"/>
              <a:gd name="connsiteY8" fmla="*/ 0 h 2686747"/>
              <a:gd name="connsiteX9" fmla="*/ 0 w 2377021"/>
              <a:gd name="connsiteY9" fmla="*/ 57415 h 2686747"/>
              <a:gd name="connsiteX10" fmla="*/ 0 w 2377021"/>
              <a:gd name="connsiteY10" fmla="*/ 90997 h 268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7021" h="2686747">
                <a:moveTo>
                  <a:pt x="0" y="90816"/>
                </a:moveTo>
                <a:lnTo>
                  <a:pt x="0" y="2593585"/>
                </a:lnTo>
                <a:cubicBezTo>
                  <a:pt x="0" y="2645041"/>
                  <a:pt x="43242" y="2686748"/>
                  <a:pt x="96593" y="2686748"/>
                </a:cubicBezTo>
                <a:lnTo>
                  <a:pt x="1807196" y="2686748"/>
                </a:lnTo>
                <a:cubicBezTo>
                  <a:pt x="1847817" y="2686748"/>
                  <a:pt x="1883946" y="2662193"/>
                  <a:pt x="1897799" y="2625361"/>
                </a:cubicBezTo>
                <a:lnTo>
                  <a:pt x="2377022" y="1343284"/>
                </a:lnTo>
                <a:lnTo>
                  <a:pt x="1897612" y="61387"/>
                </a:lnTo>
                <a:cubicBezTo>
                  <a:pt x="1883946" y="24555"/>
                  <a:pt x="1847630" y="0"/>
                  <a:pt x="1807009" y="0"/>
                </a:cubicBezTo>
                <a:lnTo>
                  <a:pt x="59529" y="0"/>
                </a:lnTo>
                <a:cubicBezTo>
                  <a:pt x="26582" y="0"/>
                  <a:pt x="0" y="25638"/>
                  <a:pt x="0" y="57415"/>
                </a:cubicBezTo>
                <a:lnTo>
                  <a:pt x="0" y="90997"/>
                </a:lnTo>
                <a:close/>
              </a:path>
            </a:pathLst>
          </a:custGeom>
          <a:gradFill flip="none" rotWithShape="1">
            <a:gsLst>
              <a:gs pos="0">
                <a:schemeClr val="accent2">
                  <a:lumMod val="5000"/>
                  <a:lumOff val="95000"/>
                  <a:alpha val="50000"/>
                </a:schemeClr>
              </a:gs>
              <a:gs pos="100000">
                <a:schemeClr val="accent2">
                  <a:lumMod val="30000"/>
                  <a:lumOff val="70000"/>
                </a:schemeClr>
              </a:gs>
            </a:gsLst>
            <a:lin ang="5400000" scaled="1"/>
            <a:tileRect/>
          </a:gradFill>
          <a:ln>
            <a:solidFill>
              <a:srgbClr val="0977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18" name="Title 17">
            <a:extLst>
              <a:ext uri="{FF2B5EF4-FFF2-40B4-BE49-F238E27FC236}">
                <a16:creationId xmlns:a16="http://schemas.microsoft.com/office/drawing/2014/main" id="{29172113-767B-0B58-BB7C-3BA01A35C0A8}"/>
              </a:ext>
            </a:extLst>
          </p:cNvPr>
          <p:cNvSpPr>
            <a:spLocks noGrp="1"/>
          </p:cNvSpPr>
          <p:nvPr>
            <p:ph type="title"/>
          </p:nvPr>
        </p:nvSpPr>
        <p:spPr>
          <a:xfrm>
            <a:off x="628649" y="-105119"/>
            <a:ext cx="7886700" cy="994172"/>
          </a:xfrm>
        </p:spPr>
        <p:txBody>
          <a:bodyPr>
            <a:normAutofit/>
          </a:bodyPr>
          <a:lstStyle/>
          <a:p>
            <a:r>
              <a:rPr lang="en-US" sz="2100" b="1" dirty="0"/>
              <a:t>TRANSCEND CLL 004: phase 1/2, open-label, multicenter study</a:t>
            </a:r>
          </a:p>
        </p:txBody>
      </p:sp>
      <p:sp>
        <p:nvSpPr>
          <p:cNvPr id="70" name="TextBox 69">
            <a:extLst>
              <a:ext uri="{FF2B5EF4-FFF2-40B4-BE49-F238E27FC236}">
                <a16:creationId xmlns:a16="http://schemas.microsoft.com/office/drawing/2014/main" id="{28E15A37-9D05-5037-2D92-26E4499A1EFB}"/>
              </a:ext>
            </a:extLst>
          </p:cNvPr>
          <p:cNvSpPr txBox="1"/>
          <p:nvPr/>
        </p:nvSpPr>
        <p:spPr>
          <a:xfrm>
            <a:off x="713111" y="3692696"/>
            <a:ext cx="3906898" cy="843606"/>
          </a:xfrm>
          <a:prstGeom prst="roundRect">
            <a:avLst>
              <a:gd name="adj" fmla="val 11380"/>
            </a:avLst>
          </a:prstGeom>
          <a:noFill/>
          <a:ln w="19050">
            <a:solidFill>
              <a:srgbClr val="097789"/>
            </a:solidFill>
          </a:ln>
        </p:spPr>
        <p:txBody>
          <a:bodyPr wrap="square" lIns="411480" tIns="0" rIns="68580" bIns="0" rtlCol="0" anchor="ctr" anchorCtr="0">
            <a:noAutofit/>
          </a:bodyPr>
          <a:lstStyle/>
          <a:p>
            <a:pPr defTabSz="914378" fontAlgn="auto">
              <a:spcBef>
                <a:spcPts val="0"/>
              </a:spcBef>
              <a:spcAft>
                <a:spcPts val="0"/>
              </a:spcAft>
              <a:defRPr/>
            </a:pPr>
            <a:r>
              <a:rPr lang="en-US" sz="1050" b="1" dirty="0">
                <a:solidFill>
                  <a:srgbClr val="097789"/>
                </a:solidFill>
                <a:latin typeface="Trebuchet MS"/>
                <a:ea typeface="Arial" panose="020B0604020202020204" pitchFamily="34" charset="0"/>
                <a:cs typeface="Arial" panose="020B0604020202020204" pitchFamily="34" charset="0"/>
              </a:rPr>
              <a:t>Primary endpoint (PEAS at DL2)</a:t>
            </a:r>
            <a:endParaRPr lang="en-US" sz="1050" dirty="0">
              <a:solidFill>
                <a:srgbClr val="097789"/>
              </a:solidFill>
              <a:latin typeface="Trebuchet MS"/>
              <a:ea typeface="+mn-ea"/>
              <a:cs typeface="+mn-cs"/>
            </a:endParaRPr>
          </a:p>
          <a:p>
            <a:pPr defTabSz="914378" fontAlgn="auto">
              <a:spcBef>
                <a:spcPts val="0"/>
              </a:spcBef>
              <a:spcAft>
                <a:spcPts val="150"/>
              </a:spcAft>
              <a:buClr>
                <a:srgbClr val="595454"/>
              </a:buClr>
              <a:defRPr/>
            </a:pPr>
            <a:r>
              <a:rPr lang="en-US" sz="1050" dirty="0">
                <a:solidFill>
                  <a:srgbClr val="595454"/>
                </a:solidFill>
                <a:latin typeface="Trebuchet MS"/>
                <a:ea typeface="+mn-ea"/>
                <a:cs typeface="+mn-cs"/>
              </a:rPr>
              <a:t>CR/CRi rate per iwCLL 2018 by IRC assessment</a:t>
            </a:r>
          </a:p>
          <a:p>
            <a:pPr defTabSz="914378" fontAlgn="auto">
              <a:spcBef>
                <a:spcPts val="450"/>
              </a:spcBef>
              <a:spcAft>
                <a:spcPts val="0"/>
              </a:spcAft>
              <a:defRPr/>
            </a:pPr>
            <a:r>
              <a:rPr lang="en-US" sz="1050" b="1" dirty="0">
                <a:solidFill>
                  <a:srgbClr val="097789"/>
                </a:solidFill>
                <a:latin typeface="Trebuchet MS"/>
                <a:ea typeface="Arial" panose="020B0604020202020204" pitchFamily="34" charset="0"/>
                <a:cs typeface="Arial" panose="020B0604020202020204" pitchFamily="34" charset="0"/>
              </a:rPr>
              <a:t>Key secondary endpoints (PEAS at DL2)</a:t>
            </a:r>
            <a:endParaRPr lang="en-US" sz="1050" dirty="0">
              <a:solidFill>
                <a:srgbClr val="097789"/>
              </a:solidFill>
              <a:latin typeface="Trebuchet MS"/>
              <a:ea typeface="+mn-ea"/>
              <a:cs typeface="+mn-cs"/>
            </a:endParaRPr>
          </a:p>
          <a:p>
            <a:pPr defTabSz="914378" fontAlgn="t">
              <a:spcBef>
                <a:spcPts val="0"/>
              </a:spcBef>
              <a:spcAft>
                <a:spcPts val="0"/>
              </a:spcAft>
              <a:buClr>
                <a:srgbClr val="595454"/>
              </a:buClr>
              <a:defRPr/>
            </a:pPr>
            <a:r>
              <a:rPr lang="en-US" sz="1050" dirty="0">
                <a:solidFill>
                  <a:srgbClr val="595454"/>
                </a:solidFill>
                <a:latin typeface="Trebuchet MS"/>
                <a:ea typeface="+mn-ea"/>
                <a:cs typeface="+mn-cs"/>
              </a:rPr>
              <a:t>ORR, uMRD rate in blood</a:t>
            </a:r>
          </a:p>
        </p:txBody>
      </p:sp>
      <p:sp>
        <p:nvSpPr>
          <p:cNvPr id="2" name="Slide Number Placeholder 2">
            <a:extLst>
              <a:ext uri="{FF2B5EF4-FFF2-40B4-BE49-F238E27FC236}">
                <a16:creationId xmlns:a16="http://schemas.microsoft.com/office/drawing/2014/main" id="{2791C6C7-EDE7-DBF4-3B02-0C84C3C87E84}"/>
              </a:ext>
            </a:extLst>
          </p:cNvPr>
          <p:cNvSpPr txBox="1">
            <a:spLocks/>
          </p:cNvSpPr>
          <p:nvPr/>
        </p:nvSpPr>
        <p:spPr>
          <a:xfrm>
            <a:off x="8364132" y="4751453"/>
            <a:ext cx="497205" cy="273844"/>
          </a:xfrm>
          <a:prstGeom prst="rect">
            <a:avLst/>
          </a:prstGeom>
        </p:spPr>
        <p:txBody>
          <a:bodyPr lIns="0" tIns="0" rIns="0" bIns="0" anchor="b" anchorCtr="0"/>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defTabSz="914378" fontAlgn="auto">
              <a:spcBef>
                <a:spcPts val="0"/>
              </a:spcBef>
              <a:spcAft>
                <a:spcPts val="0"/>
              </a:spcAft>
            </a:pPr>
            <a:fld id="{AF1AFCDA-ABCC-4704-AB71-48FDE4F2FA4C}" type="slidenum">
              <a:rPr lang="en-GB" sz="900">
                <a:solidFill>
                  <a:prstClr val="black"/>
                </a:solidFill>
                <a:latin typeface="Calibri" panose="020F0502020204030204"/>
              </a:rPr>
              <a:pPr algn="r" defTabSz="914378" fontAlgn="auto">
                <a:spcBef>
                  <a:spcPts val="0"/>
                </a:spcBef>
                <a:spcAft>
                  <a:spcPts val="0"/>
                </a:spcAft>
              </a:pPr>
              <a:t>88</a:t>
            </a:fld>
            <a:endParaRPr lang="en-GB" sz="900" dirty="0">
              <a:solidFill>
                <a:prstClr val="black"/>
              </a:solidFill>
              <a:latin typeface="Calibri" panose="020F0502020204030204"/>
            </a:endParaRPr>
          </a:p>
        </p:txBody>
      </p:sp>
      <p:sp>
        <p:nvSpPr>
          <p:cNvPr id="5" name="Freeform: Shape 698">
            <a:extLst>
              <a:ext uri="{FF2B5EF4-FFF2-40B4-BE49-F238E27FC236}">
                <a16:creationId xmlns:a16="http://schemas.microsoft.com/office/drawing/2014/main" id="{BD6D0935-D368-C793-6280-68CD9592D8BB}"/>
              </a:ext>
            </a:extLst>
          </p:cNvPr>
          <p:cNvSpPr/>
          <p:nvPr/>
        </p:nvSpPr>
        <p:spPr>
          <a:xfrm>
            <a:off x="6601796" y="2740972"/>
            <a:ext cx="1343593" cy="695892"/>
          </a:xfrm>
          <a:prstGeom prst="homePlate">
            <a:avLst>
              <a:gd name="adj" fmla="val 32064"/>
            </a:avLst>
          </a:prstGeom>
          <a:gradFill>
            <a:gsLst>
              <a:gs pos="100000">
                <a:srgbClr val="B7E4EB">
                  <a:alpha val="31000"/>
                </a:srgbClr>
              </a:gs>
              <a:gs pos="0">
                <a:srgbClr val="44B9CC">
                  <a:alpha val="26000"/>
                </a:srgbClr>
              </a:gs>
            </a:gsLst>
            <a:lin ang="10800000" scaled="1"/>
          </a:gradFill>
          <a:ln w="12700" cap="flat" cmpd="sng">
            <a:noFill/>
            <a:prstDash val="solid"/>
            <a:miter/>
          </a:ln>
        </p:spPr>
        <p:txBody>
          <a:bodyPr rtlCol="0" anchor="ctr"/>
          <a:lstStyle/>
          <a:p>
            <a:pPr defTabSz="685800" fontAlgn="auto">
              <a:spcBef>
                <a:spcPts val="0"/>
              </a:spcBef>
              <a:spcAft>
                <a:spcPts val="0"/>
              </a:spcAft>
              <a:defRPr/>
            </a:pPr>
            <a:endParaRPr lang="en-PH" sz="1350">
              <a:solidFill>
                <a:srgbClr val="595454"/>
              </a:solidFill>
              <a:latin typeface="Trebuchet MS"/>
              <a:ea typeface="+mn-ea"/>
              <a:cs typeface="+mn-cs"/>
            </a:endParaRPr>
          </a:p>
        </p:txBody>
      </p:sp>
      <p:sp>
        <p:nvSpPr>
          <p:cNvPr id="7" name="Freeform: Shape 697">
            <a:extLst>
              <a:ext uri="{FF2B5EF4-FFF2-40B4-BE49-F238E27FC236}">
                <a16:creationId xmlns:a16="http://schemas.microsoft.com/office/drawing/2014/main" id="{B997C66A-4C80-F074-BD4E-228DC552A075}"/>
              </a:ext>
            </a:extLst>
          </p:cNvPr>
          <p:cNvSpPr/>
          <p:nvPr/>
        </p:nvSpPr>
        <p:spPr>
          <a:xfrm>
            <a:off x="4054009" y="2738882"/>
            <a:ext cx="3038273" cy="700072"/>
          </a:xfrm>
          <a:custGeom>
            <a:avLst/>
            <a:gdLst>
              <a:gd name="connsiteX0" fmla="*/ 1179671 w 1249680"/>
              <a:gd name="connsiteY0" fmla="*/ 276225 h 276225"/>
              <a:gd name="connsiteX1" fmla="*/ 1143 w 1249680"/>
              <a:gd name="connsiteY1" fmla="*/ 276225 h 276225"/>
              <a:gd name="connsiteX2" fmla="*/ 0 w 1249680"/>
              <a:gd name="connsiteY2" fmla="*/ 0 h 276225"/>
              <a:gd name="connsiteX3" fmla="*/ 1179195 w 1249680"/>
              <a:gd name="connsiteY3" fmla="*/ 0 h 276225"/>
              <a:gd name="connsiteX4" fmla="*/ 1249680 w 1249680"/>
              <a:gd name="connsiteY4" fmla="*/ 138113 h 276225"/>
              <a:gd name="connsiteX5" fmla="*/ 1179671 w 1249680"/>
              <a:gd name="connsiteY5"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9680" h="276225">
                <a:moveTo>
                  <a:pt x="1179671" y="276225"/>
                </a:moveTo>
                <a:lnTo>
                  <a:pt x="1143" y="276225"/>
                </a:lnTo>
                <a:lnTo>
                  <a:pt x="0" y="0"/>
                </a:lnTo>
                <a:lnTo>
                  <a:pt x="1179195" y="0"/>
                </a:lnTo>
                <a:lnTo>
                  <a:pt x="1249680" y="138113"/>
                </a:lnTo>
                <a:lnTo>
                  <a:pt x="1179671" y="276225"/>
                </a:lnTo>
                <a:close/>
              </a:path>
            </a:pathLst>
          </a:custGeom>
          <a:solidFill>
            <a:srgbClr val="097789"/>
          </a:solidFill>
          <a:ln w="9525" cap="flat">
            <a:noFill/>
            <a:prstDash val="solid"/>
            <a:miter/>
          </a:ln>
        </p:spPr>
        <p:txBody>
          <a:bodyPr rtlCol="0" anchor="ctr"/>
          <a:lstStyle/>
          <a:p>
            <a:pPr defTabSz="685800" fontAlgn="auto">
              <a:spcBef>
                <a:spcPts val="0"/>
              </a:spcBef>
              <a:spcAft>
                <a:spcPts val="0"/>
              </a:spcAft>
              <a:defRPr/>
            </a:pPr>
            <a:endParaRPr lang="en-PH" sz="1350">
              <a:solidFill>
                <a:srgbClr val="595454"/>
              </a:solidFill>
              <a:latin typeface="Trebuchet MS"/>
              <a:ea typeface="+mn-ea"/>
              <a:cs typeface="+mn-cs"/>
            </a:endParaRPr>
          </a:p>
        </p:txBody>
      </p:sp>
      <p:sp>
        <p:nvSpPr>
          <p:cNvPr id="10" name="Freeform: Shape 698">
            <a:extLst>
              <a:ext uri="{FF2B5EF4-FFF2-40B4-BE49-F238E27FC236}">
                <a16:creationId xmlns:a16="http://schemas.microsoft.com/office/drawing/2014/main" id="{9CAFA85C-E0E4-1A62-1F99-981D7875BC8C}"/>
              </a:ext>
            </a:extLst>
          </p:cNvPr>
          <p:cNvSpPr/>
          <p:nvPr/>
        </p:nvSpPr>
        <p:spPr>
          <a:xfrm>
            <a:off x="2583541" y="1715389"/>
            <a:ext cx="5333199" cy="705325"/>
          </a:xfrm>
          <a:prstGeom prst="homePlate">
            <a:avLst>
              <a:gd name="adj" fmla="val 32064"/>
            </a:avLst>
          </a:prstGeom>
          <a:gradFill>
            <a:gsLst>
              <a:gs pos="100000">
                <a:srgbClr val="B7E4EB">
                  <a:alpha val="44000"/>
                </a:srgbClr>
              </a:gs>
              <a:gs pos="0">
                <a:srgbClr val="44B9CC">
                  <a:alpha val="26000"/>
                </a:srgbClr>
              </a:gs>
            </a:gsLst>
            <a:lin ang="10800000" scaled="1"/>
          </a:gradFill>
          <a:ln w="12700" cap="flat" cmpd="sng">
            <a:noFill/>
            <a:prstDash val="solid"/>
            <a:miter/>
          </a:ln>
        </p:spPr>
        <p:txBody>
          <a:bodyPr rtlCol="0" anchor="ctr"/>
          <a:lstStyle/>
          <a:p>
            <a:pPr defTabSz="685800" fontAlgn="auto">
              <a:spcBef>
                <a:spcPts val="0"/>
              </a:spcBef>
              <a:spcAft>
                <a:spcPts val="0"/>
              </a:spcAft>
              <a:defRPr/>
            </a:pPr>
            <a:endParaRPr lang="en-PH" sz="1350">
              <a:solidFill>
                <a:srgbClr val="595454"/>
              </a:solidFill>
              <a:latin typeface="Trebuchet MS"/>
              <a:ea typeface="+mn-ea"/>
              <a:cs typeface="+mn-cs"/>
            </a:endParaRPr>
          </a:p>
        </p:txBody>
      </p:sp>
      <p:sp>
        <p:nvSpPr>
          <p:cNvPr id="11" name="TextBox 10">
            <a:extLst>
              <a:ext uri="{FF2B5EF4-FFF2-40B4-BE49-F238E27FC236}">
                <a16:creationId xmlns:a16="http://schemas.microsoft.com/office/drawing/2014/main" id="{B71C0D4E-1351-90C2-C8BA-9615C231C50A}"/>
              </a:ext>
            </a:extLst>
          </p:cNvPr>
          <p:cNvSpPr txBox="1"/>
          <p:nvPr/>
        </p:nvSpPr>
        <p:spPr>
          <a:xfrm>
            <a:off x="7174563" y="2950418"/>
            <a:ext cx="544620" cy="276999"/>
          </a:xfrm>
          <a:prstGeom prst="rect">
            <a:avLst/>
          </a:prstGeom>
          <a:noFill/>
          <a:ln>
            <a:noFill/>
          </a:ln>
        </p:spPr>
        <p:txBody>
          <a:bodyPr wrap="none" lIns="0" tIns="0" rIns="0" bIns="0" rtlCol="0" anchor="ctr" anchorCtr="0">
            <a:noAutofit/>
          </a:bodyPr>
          <a:lstStyle/>
          <a:p>
            <a:pPr algn="ctr" defTabSz="685800" fontAlgn="auto">
              <a:spcBef>
                <a:spcPts val="0"/>
              </a:spcBef>
              <a:spcAft>
                <a:spcPts val="0"/>
              </a:spcAft>
              <a:defRPr/>
            </a:pPr>
            <a:r>
              <a:rPr lang="en-US" sz="900" b="1" dirty="0">
                <a:solidFill>
                  <a:srgbClr val="097789"/>
                </a:solidFill>
                <a:latin typeface="Trebuchet MS"/>
                <a:ea typeface="+mn-ea"/>
                <a:cs typeface="+mn-cs"/>
              </a:rPr>
              <a:t>Dose</a:t>
            </a:r>
          </a:p>
          <a:p>
            <a:pPr algn="ctr" defTabSz="685800" fontAlgn="auto">
              <a:spcBef>
                <a:spcPts val="0"/>
              </a:spcBef>
              <a:spcAft>
                <a:spcPts val="0"/>
              </a:spcAft>
              <a:defRPr/>
            </a:pPr>
            <a:r>
              <a:rPr lang="en-US" sz="900" b="1" dirty="0">
                <a:solidFill>
                  <a:srgbClr val="097789"/>
                </a:solidFill>
                <a:latin typeface="Trebuchet MS"/>
                <a:ea typeface="+mn-ea"/>
                <a:cs typeface="+mn-cs"/>
              </a:rPr>
              <a:t>expansion</a:t>
            </a:r>
          </a:p>
        </p:txBody>
      </p:sp>
      <p:sp>
        <p:nvSpPr>
          <p:cNvPr id="19" name="TextBox 18">
            <a:extLst>
              <a:ext uri="{FF2B5EF4-FFF2-40B4-BE49-F238E27FC236}">
                <a16:creationId xmlns:a16="http://schemas.microsoft.com/office/drawing/2014/main" id="{45238C8E-D58B-42EA-6039-F099F1BA9584}"/>
              </a:ext>
            </a:extLst>
          </p:cNvPr>
          <p:cNvSpPr txBox="1"/>
          <p:nvPr/>
        </p:nvSpPr>
        <p:spPr>
          <a:xfrm>
            <a:off x="5847370" y="2950418"/>
            <a:ext cx="979835" cy="276999"/>
          </a:xfrm>
          <a:prstGeom prst="rect">
            <a:avLst/>
          </a:prstGeom>
          <a:noFill/>
          <a:ln>
            <a:noFill/>
          </a:ln>
        </p:spPr>
        <p:txBody>
          <a:bodyPr wrap="none" lIns="0" tIns="0" rIns="0" bIns="0" rtlCol="0" anchor="ctr" anchorCtr="0">
            <a:noAutofit/>
          </a:bodyPr>
          <a:lstStyle/>
          <a:p>
            <a:pPr algn="ctr" defTabSz="685800" fontAlgn="auto">
              <a:spcBef>
                <a:spcPts val="0"/>
              </a:spcBef>
              <a:spcAft>
                <a:spcPts val="0"/>
              </a:spcAft>
              <a:defRPr/>
            </a:pPr>
            <a:r>
              <a:rPr lang="en-US" sz="900" b="1" dirty="0">
                <a:solidFill>
                  <a:srgbClr val="FFFFFF"/>
                </a:solidFill>
                <a:latin typeface="Trebuchet MS"/>
                <a:ea typeface="+mn-ea"/>
                <a:cs typeface="+mn-cs"/>
              </a:rPr>
              <a:t>Recommended</a:t>
            </a:r>
          </a:p>
          <a:p>
            <a:pPr algn="ctr" defTabSz="685800" fontAlgn="auto">
              <a:spcBef>
                <a:spcPts val="0"/>
              </a:spcBef>
              <a:spcAft>
                <a:spcPts val="0"/>
              </a:spcAft>
              <a:defRPr/>
            </a:pPr>
            <a:r>
              <a:rPr lang="en-US" sz="900" b="1" dirty="0">
                <a:solidFill>
                  <a:srgbClr val="FFFFFF"/>
                </a:solidFill>
                <a:latin typeface="Trebuchet MS"/>
                <a:ea typeface="+mn-ea"/>
                <a:cs typeface="+mn-cs"/>
              </a:rPr>
              <a:t>phase 2 dose: DL2</a:t>
            </a:r>
          </a:p>
        </p:txBody>
      </p:sp>
      <p:sp>
        <p:nvSpPr>
          <p:cNvPr id="20" name="Freeform: Shape 700">
            <a:extLst>
              <a:ext uri="{FF2B5EF4-FFF2-40B4-BE49-F238E27FC236}">
                <a16:creationId xmlns:a16="http://schemas.microsoft.com/office/drawing/2014/main" id="{7AE0504B-7C38-43B3-A7C4-767A0DFBDC53}"/>
              </a:ext>
            </a:extLst>
          </p:cNvPr>
          <p:cNvSpPr/>
          <p:nvPr/>
        </p:nvSpPr>
        <p:spPr>
          <a:xfrm>
            <a:off x="2245952" y="1715391"/>
            <a:ext cx="1895128" cy="705324"/>
          </a:xfrm>
          <a:prstGeom prst="homePlate">
            <a:avLst>
              <a:gd name="adj" fmla="val 30910"/>
            </a:avLst>
          </a:prstGeom>
          <a:solidFill>
            <a:srgbClr val="097789"/>
          </a:solidFill>
          <a:ln w="12700" cap="flat" cmpd="sng">
            <a:noFill/>
            <a:prstDash val="solid"/>
            <a:miter/>
          </a:ln>
        </p:spPr>
        <p:txBody>
          <a:bodyPr rtlCol="0" anchor="ctr"/>
          <a:lstStyle/>
          <a:p>
            <a:pPr defTabSz="685800" fontAlgn="auto">
              <a:spcBef>
                <a:spcPts val="0"/>
              </a:spcBef>
              <a:spcAft>
                <a:spcPts val="0"/>
              </a:spcAft>
              <a:defRPr/>
            </a:pPr>
            <a:endParaRPr lang="en-PH" sz="1350" dirty="0">
              <a:solidFill>
                <a:srgbClr val="595454"/>
              </a:solidFill>
              <a:latin typeface="Trebuchet MS"/>
              <a:ea typeface="+mn-ea"/>
              <a:cs typeface="+mn-cs"/>
            </a:endParaRPr>
          </a:p>
        </p:txBody>
      </p:sp>
      <p:sp>
        <p:nvSpPr>
          <p:cNvPr id="29" name="Freeform: Shape 735">
            <a:extLst>
              <a:ext uri="{FF2B5EF4-FFF2-40B4-BE49-F238E27FC236}">
                <a16:creationId xmlns:a16="http://schemas.microsoft.com/office/drawing/2014/main" id="{A206B3B6-2FAD-469D-604A-17615E2315EC}"/>
              </a:ext>
            </a:extLst>
          </p:cNvPr>
          <p:cNvSpPr/>
          <p:nvPr/>
        </p:nvSpPr>
        <p:spPr>
          <a:xfrm>
            <a:off x="2791713" y="1870451"/>
            <a:ext cx="914400" cy="253171"/>
          </a:xfrm>
          <a:custGeom>
            <a:avLst/>
            <a:gdLst>
              <a:gd name="connsiteX0" fmla="*/ 0 w 397383"/>
              <a:gd name="connsiteY0" fmla="*/ 0 h 93630"/>
              <a:gd name="connsiteX1" fmla="*/ 0 w 397383"/>
              <a:gd name="connsiteY1" fmla="*/ 93631 h 93630"/>
              <a:gd name="connsiteX2" fmla="*/ 397383 w 397383"/>
              <a:gd name="connsiteY2" fmla="*/ 93631 h 93630"/>
              <a:gd name="connsiteX3" fmla="*/ 397383 w 397383"/>
              <a:gd name="connsiteY3" fmla="*/ 857 h 93630"/>
            </a:gdLst>
            <a:ahLst/>
            <a:cxnLst>
              <a:cxn ang="0">
                <a:pos x="connsiteX0" y="connsiteY0"/>
              </a:cxn>
              <a:cxn ang="0">
                <a:pos x="connsiteX1" y="connsiteY1"/>
              </a:cxn>
              <a:cxn ang="0">
                <a:pos x="connsiteX2" y="connsiteY2"/>
              </a:cxn>
              <a:cxn ang="0">
                <a:pos x="connsiteX3" y="connsiteY3"/>
              </a:cxn>
            </a:cxnLst>
            <a:rect l="l" t="t" r="r" b="b"/>
            <a:pathLst>
              <a:path w="397383" h="93630">
                <a:moveTo>
                  <a:pt x="0" y="0"/>
                </a:moveTo>
                <a:lnTo>
                  <a:pt x="0" y="93631"/>
                </a:lnTo>
                <a:lnTo>
                  <a:pt x="397383" y="93631"/>
                </a:lnTo>
                <a:lnTo>
                  <a:pt x="397383" y="857"/>
                </a:lnTo>
              </a:path>
            </a:pathLst>
          </a:custGeom>
          <a:noFill/>
          <a:ln w="9525" cap="flat" cmpd="sng">
            <a:solidFill>
              <a:schemeClr val="bg1"/>
            </a:solidFill>
            <a:prstDash val="solid"/>
            <a:miter/>
          </a:ln>
        </p:spPr>
        <p:txBody>
          <a:bodyPr rtlCol="0" anchor="ctr"/>
          <a:lstStyle/>
          <a:p>
            <a:pPr defTabSz="685800" fontAlgn="auto">
              <a:spcBef>
                <a:spcPts val="0"/>
              </a:spcBef>
              <a:spcAft>
                <a:spcPts val="0"/>
              </a:spcAft>
              <a:defRPr/>
            </a:pPr>
            <a:endParaRPr lang="en-PH" sz="1350">
              <a:solidFill>
                <a:srgbClr val="595454"/>
              </a:solidFill>
              <a:latin typeface="Trebuchet MS"/>
              <a:ea typeface="+mn-ea"/>
              <a:cs typeface="+mn-cs"/>
            </a:endParaRPr>
          </a:p>
        </p:txBody>
      </p:sp>
      <p:sp>
        <p:nvSpPr>
          <p:cNvPr id="30" name="TextBox 29">
            <a:extLst>
              <a:ext uri="{FF2B5EF4-FFF2-40B4-BE49-F238E27FC236}">
                <a16:creationId xmlns:a16="http://schemas.microsoft.com/office/drawing/2014/main" id="{8F662494-D4CD-4031-2C9C-61811F92F708}"/>
              </a:ext>
            </a:extLst>
          </p:cNvPr>
          <p:cNvSpPr txBox="1"/>
          <p:nvPr/>
        </p:nvSpPr>
        <p:spPr>
          <a:xfrm>
            <a:off x="2855377" y="1813776"/>
            <a:ext cx="787075" cy="276999"/>
          </a:xfrm>
          <a:prstGeom prst="rect">
            <a:avLst/>
          </a:prstGeom>
          <a:noFill/>
          <a:ln>
            <a:noFill/>
          </a:ln>
        </p:spPr>
        <p:txBody>
          <a:bodyPr wrap="none" lIns="0" tIns="0" rIns="0" bIns="0" rtlCol="0">
            <a:spAutoFit/>
          </a:bodyPr>
          <a:lstStyle/>
          <a:p>
            <a:pPr algn="ctr" defTabSz="685800" fontAlgn="auto">
              <a:spcBef>
                <a:spcPts val="0"/>
              </a:spcBef>
              <a:spcAft>
                <a:spcPts val="0"/>
              </a:spcAft>
              <a:defRPr/>
            </a:pPr>
            <a:r>
              <a:rPr lang="en-US" sz="900" b="1" dirty="0">
                <a:solidFill>
                  <a:srgbClr val="FFFFFF"/>
                </a:solidFill>
                <a:latin typeface="Trebuchet MS"/>
                <a:ea typeface="+mn-ea"/>
                <a:cs typeface="+mn-cs"/>
              </a:rPr>
              <a:t>Liso-cel</a:t>
            </a:r>
          </a:p>
          <a:p>
            <a:pPr algn="ctr" defTabSz="685800" fontAlgn="auto">
              <a:spcBef>
                <a:spcPts val="0"/>
              </a:spcBef>
              <a:spcAft>
                <a:spcPts val="0"/>
              </a:spcAft>
              <a:defRPr/>
            </a:pPr>
            <a:r>
              <a:rPr lang="en-US" sz="900" b="1" dirty="0">
                <a:solidFill>
                  <a:srgbClr val="FFFFFF"/>
                </a:solidFill>
                <a:latin typeface="Trebuchet MS"/>
                <a:ea typeface="+mn-ea"/>
                <a:cs typeface="+mn-cs"/>
              </a:rPr>
              <a:t>manufacturing</a:t>
            </a:r>
          </a:p>
        </p:txBody>
      </p:sp>
      <p:sp>
        <p:nvSpPr>
          <p:cNvPr id="74" name="TextBox 73">
            <a:extLst>
              <a:ext uri="{FF2B5EF4-FFF2-40B4-BE49-F238E27FC236}">
                <a16:creationId xmlns:a16="http://schemas.microsoft.com/office/drawing/2014/main" id="{912F2660-9842-88A6-370E-8973663AD489}"/>
              </a:ext>
            </a:extLst>
          </p:cNvPr>
          <p:cNvSpPr txBox="1"/>
          <p:nvPr/>
        </p:nvSpPr>
        <p:spPr>
          <a:xfrm>
            <a:off x="2659262" y="2176906"/>
            <a:ext cx="1221488" cy="126958"/>
          </a:xfrm>
          <a:prstGeom prst="rect">
            <a:avLst/>
          </a:prstGeom>
          <a:noFill/>
          <a:ln>
            <a:noFill/>
          </a:ln>
        </p:spPr>
        <p:txBody>
          <a:bodyPr wrap="none" lIns="0" tIns="0" rIns="0" bIns="0" rtlCol="0">
            <a:spAutoFit/>
          </a:bodyPr>
          <a:lstStyle/>
          <a:p>
            <a:pPr algn="ctr" defTabSz="685800" fontAlgn="auto">
              <a:spcBef>
                <a:spcPts val="0"/>
              </a:spcBef>
              <a:spcAft>
                <a:spcPts val="0"/>
              </a:spcAft>
              <a:defRPr/>
            </a:pPr>
            <a:r>
              <a:rPr lang="en-US" sz="825" i="1" dirty="0">
                <a:solidFill>
                  <a:srgbClr val="FFFFFF"/>
                </a:solidFill>
                <a:latin typeface="Trebuchet MS"/>
                <a:ea typeface="+mn-ea"/>
                <a:cs typeface="+mn-cs"/>
              </a:rPr>
              <a:t>Bridging therapy optional</a:t>
            </a:r>
          </a:p>
        </p:txBody>
      </p:sp>
      <p:grpSp>
        <p:nvGrpSpPr>
          <p:cNvPr id="76" name="Group 75">
            <a:extLst>
              <a:ext uri="{FF2B5EF4-FFF2-40B4-BE49-F238E27FC236}">
                <a16:creationId xmlns:a16="http://schemas.microsoft.com/office/drawing/2014/main" id="{4EDCF00B-68A8-80AB-300D-971B42F592CA}"/>
              </a:ext>
            </a:extLst>
          </p:cNvPr>
          <p:cNvGrpSpPr/>
          <p:nvPr/>
        </p:nvGrpSpPr>
        <p:grpSpPr>
          <a:xfrm>
            <a:off x="4156211" y="1875277"/>
            <a:ext cx="1147751" cy="393975"/>
            <a:chOff x="4939432" y="2441188"/>
            <a:chExt cx="1530334" cy="525299"/>
          </a:xfrm>
        </p:grpSpPr>
        <p:sp>
          <p:nvSpPr>
            <p:cNvPr id="80" name="TextBox 79">
              <a:extLst>
                <a:ext uri="{FF2B5EF4-FFF2-40B4-BE49-F238E27FC236}">
                  <a16:creationId xmlns:a16="http://schemas.microsoft.com/office/drawing/2014/main" id="{87318C81-E865-0C18-3A96-92F6D8A509D1}"/>
                </a:ext>
              </a:extLst>
            </p:cNvPr>
            <p:cNvSpPr txBox="1"/>
            <p:nvPr/>
          </p:nvSpPr>
          <p:spPr>
            <a:xfrm>
              <a:off x="5077292" y="2441188"/>
              <a:ext cx="1254617" cy="184665"/>
            </a:xfrm>
            <a:prstGeom prst="rect">
              <a:avLst/>
            </a:prstGeom>
            <a:noFill/>
            <a:ln>
              <a:noFill/>
            </a:ln>
          </p:spPr>
          <p:txBody>
            <a:bodyPr wrap="none" lIns="0" tIns="0" rIns="0" bIns="0" rtlCol="0">
              <a:spAutoFit/>
            </a:bodyPr>
            <a:lstStyle/>
            <a:p>
              <a:pPr algn="ctr" defTabSz="685800" fontAlgn="auto">
                <a:spcBef>
                  <a:spcPts val="0"/>
                </a:spcBef>
                <a:spcAft>
                  <a:spcPts val="0"/>
                </a:spcAft>
                <a:defRPr/>
              </a:pPr>
              <a:r>
                <a:rPr lang="en-US" sz="900" b="1" dirty="0">
                  <a:solidFill>
                    <a:srgbClr val="097789"/>
                  </a:solidFill>
                  <a:latin typeface="Trebuchet MS"/>
                  <a:ea typeface="+mn-ea"/>
                  <a:cs typeface="+mn-cs"/>
                </a:rPr>
                <a:t>Lymphodepletion</a:t>
              </a:r>
            </a:p>
          </p:txBody>
        </p:sp>
        <p:sp>
          <p:nvSpPr>
            <p:cNvPr id="81" name="TextBox 80">
              <a:extLst>
                <a:ext uri="{FF2B5EF4-FFF2-40B4-BE49-F238E27FC236}">
                  <a16:creationId xmlns:a16="http://schemas.microsoft.com/office/drawing/2014/main" id="{80A556BA-3DB4-F6C6-16D3-31487ECBB61C}"/>
                </a:ext>
              </a:extLst>
            </p:cNvPr>
            <p:cNvSpPr txBox="1"/>
            <p:nvPr/>
          </p:nvSpPr>
          <p:spPr>
            <a:xfrm>
              <a:off x="4939432" y="2661789"/>
              <a:ext cx="1530334" cy="304698"/>
            </a:xfrm>
            <a:prstGeom prst="rect">
              <a:avLst/>
            </a:prstGeom>
            <a:noFill/>
            <a:ln>
              <a:noFill/>
            </a:ln>
          </p:spPr>
          <p:txBody>
            <a:bodyPr wrap="none" lIns="0" tIns="0" rIns="0" bIns="0" rtlCol="0">
              <a:spAutoFit/>
            </a:bodyPr>
            <a:lstStyle/>
            <a:p>
              <a:pPr algn="ctr" defTabSz="685800" fontAlgn="auto">
                <a:lnSpc>
                  <a:spcPct val="90000"/>
                </a:lnSpc>
                <a:spcBef>
                  <a:spcPts val="0"/>
                </a:spcBef>
                <a:spcAft>
                  <a:spcPts val="0"/>
                </a:spcAft>
                <a:defRPr/>
              </a:pPr>
              <a:r>
                <a:rPr lang="en-US" sz="825" dirty="0">
                  <a:solidFill>
                    <a:srgbClr val="595454"/>
                  </a:solidFill>
                  <a:latin typeface="Trebuchet MS"/>
                  <a:ea typeface="+mn-ea"/>
                  <a:cs typeface="+mn-cs"/>
                </a:rPr>
                <a:t>FLU 30 mg/m</a:t>
              </a:r>
              <a:r>
                <a:rPr lang="en-US" sz="825" baseline="30000" dirty="0">
                  <a:solidFill>
                    <a:srgbClr val="595454"/>
                  </a:solidFill>
                  <a:latin typeface="Trebuchet MS"/>
                  <a:ea typeface="+mn-ea"/>
                  <a:cs typeface="+mn-cs"/>
                </a:rPr>
                <a:t>2</a:t>
              </a:r>
              <a:r>
                <a:rPr lang="en-US" sz="825" dirty="0">
                  <a:solidFill>
                    <a:srgbClr val="595454"/>
                  </a:solidFill>
                  <a:latin typeface="Trebuchet MS"/>
                  <a:ea typeface="+mn-ea"/>
                  <a:cs typeface="+mn-cs"/>
                </a:rPr>
                <a:t> and</a:t>
              </a:r>
            </a:p>
            <a:p>
              <a:pPr algn="ctr" defTabSz="685800" fontAlgn="auto">
                <a:lnSpc>
                  <a:spcPct val="90000"/>
                </a:lnSpc>
                <a:spcBef>
                  <a:spcPts val="0"/>
                </a:spcBef>
                <a:spcAft>
                  <a:spcPts val="0"/>
                </a:spcAft>
                <a:defRPr/>
              </a:pPr>
              <a:r>
                <a:rPr lang="en-US" sz="825" dirty="0">
                  <a:solidFill>
                    <a:srgbClr val="595454"/>
                  </a:solidFill>
                  <a:latin typeface="Trebuchet MS"/>
                  <a:ea typeface="+mn-ea"/>
                  <a:cs typeface="+mn-cs"/>
                </a:rPr>
                <a:t>CY 300 mg/m</a:t>
              </a:r>
              <a:r>
                <a:rPr lang="en-US" sz="825" baseline="30000" dirty="0">
                  <a:solidFill>
                    <a:srgbClr val="595454"/>
                  </a:solidFill>
                  <a:latin typeface="Trebuchet MS"/>
                  <a:ea typeface="+mn-ea"/>
                  <a:cs typeface="+mn-cs"/>
                </a:rPr>
                <a:t>2</a:t>
              </a:r>
              <a:r>
                <a:rPr lang="en-US" sz="825" dirty="0">
                  <a:solidFill>
                    <a:srgbClr val="595454"/>
                  </a:solidFill>
                  <a:latin typeface="Trebuchet MS"/>
                  <a:ea typeface="+mn-ea"/>
                  <a:cs typeface="+mn-cs"/>
                </a:rPr>
                <a:t> × 3 days</a:t>
              </a:r>
            </a:p>
          </p:txBody>
        </p:sp>
      </p:grpSp>
      <p:sp>
        <p:nvSpPr>
          <p:cNvPr id="82" name="TextBox 81">
            <a:extLst>
              <a:ext uri="{FF2B5EF4-FFF2-40B4-BE49-F238E27FC236}">
                <a16:creationId xmlns:a16="http://schemas.microsoft.com/office/drawing/2014/main" id="{D32D2421-7A69-B60B-A2D7-3BDCF9F7BAB4}"/>
              </a:ext>
            </a:extLst>
          </p:cNvPr>
          <p:cNvSpPr txBox="1"/>
          <p:nvPr/>
        </p:nvSpPr>
        <p:spPr>
          <a:xfrm>
            <a:off x="2395439" y="1268136"/>
            <a:ext cx="792548" cy="180692"/>
          </a:xfrm>
          <a:prstGeom prst="roundRect">
            <a:avLst/>
          </a:prstGeom>
          <a:noFill/>
          <a:ln w="19050">
            <a:noFill/>
          </a:ln>
        </p:spPr>
        <p:txBody>
          <a:bodyPr wrap="none" lIns="0" tIns="0" rIns="0" bIns="0" rtlCol="0" anchor="ctr" anchorCtr="0">
            <a:noAutofit/>
          </a:bodyPr>
          <a:lstStyle/>
          <a:p>
            <a:pPr algn="ctr" defTabSz="685800" fontAlgn="auto">
              <a:spcBef>
                <a:spcPts val="0"/>
              </a:spcBef>
              <a:spcAft>
                <a:spcPts val="0"/>
              </a:spcAft>
              <a:defRPr/>
            </a:pPr>
            <a:r>
              <a:rPr lang="en-US" sz="825" dirty="0">
                <a:solidFill>
                  <a:srgbClr val="595454"/>
                </a:solidFill>
                <a:latin typeface="Trebuchet MS"/>
                <a:ea typeface="+mn-ea"/>
                <a:cs typeface="+mn-cs"/>
              </a:rPr>
              <a:t>Leukapheresis</a:t>
            </a:r>
          </a:p>
        </p:txBody>
      </p:sp>
      <p:sp>
        <p:nvSpPr>
          <p:cNvPr id="83" name="TextBox 82">
            <a:extLst>
              <a:ext uri="{FF2B5EF4-FFF2-40B4-BE49-F238E27FC236}">
                <a16:creationId xmlns:a16="http://schemas.microsoft.com/office/drawing/2014/main" id="{ECC97559-D559-F498-FA6B-2307FA223961}"/>
              </a:ext>
            </a:extLst>
          </p:cNvPr>
          <p:cNvSpPr txBox="1"/>
          <p:nvPr/>
        </p:nvSpPr>
        <p:spPr>
          <a:xfrm>
            <a:off x="3248603" y="1268136"/>
            <a:ext cx="1028700" cy="180692"/>
          </a:xfrm>
          <a:prstGeom prst="roundRect">
            <a:avLst/>
          </a:prstGeom>
          <a:noFill/>
          <a:ln w="19050">
            <a:noFill/>
          </a:ln>
        </p:spPr>
        <p:txBody>
          <a:bodyPr wrap="none" lIns="0" tIns="0" rIns="0" bIns="0" rtlCol="0" anchor="ctr" anchorCtr="0">
            <a:noAutofit/>
          </a:bodyPr>
          <a:lstStyle/>
          <a:p>
            <a:pPr algn="ctr" defTabSz="685800" fontAlgn="auto">
              <a:spcBef>
                <a:spcPts val="0"/>
              </a:spcBef>
              <a:spcAft>
                <a:spcPts val="0"/>
              </a:spcAft>
              <a:defRPr/>
            </a:pPr>
            <a:r>
              <a:rPr lang="en-US" sz="825" dirty="0">
                <a:solidFill>
                  <a:srgbClr val="595454"/>
                </a:solidFill>
                <a:latin typeface="Trebuchet MS"/>
                <a:ea typeface="+mn-ea"/>
                <a:cs typeface="+mn-cs"/>
              </a:rPr>
              <a:t>Eligibility reconfirmed</a:t>
            </a:r>
          </a:p>
        </p:txBody>
      </p:sp>
      <p:grpSp>
        <p:nvGrpSpPr>
          <p:cNvPr id="84" name="Group 83">
            <a:extLst>
              <a:ext uri="{FF2B5EF4-FFF2-40B4-BE49-F238E27FC236}">
                <a16:creationId xmlns:a16="http://schemas.microsoft.com/office/drawing/2014/main" id="{8558F589-BB39-82E6-D956-76B093FAE91E}"/>
              </a:ext>
            </a:extLst>
          </p:cNvPr>
          <p:cNvGrpSpPr/>
          <p:nvPr/>
        </p:nvGrpSpPr>
        <p:grpSpPr>
          <a:xfrm>
            <a:off x="7978908" y="1606785"/>
            <a:ext cx="974626" cy="1140291"/>
            <a:chOff x="10390012" y="1798110"/>
            <a:chExt cx="1299500" cy="1520388"/>
          </a:xfrm>
        </p:grpSpPr>
        <p:sp>
          <p:nvSpPr>
            <p:cNvPr id="85" name="TextBox 84">
              <a:extLst>
                <a:ext uri="{FF2B5EF4-FFF2-40B4-BE49-F238E27FC236}">
                  <a16:creationId xmlns:a16="http://schemas.microsoft.com/office/drawing/2014/main" id="{54549457-2377-6E2F-8A47-A6649603A9AF}"/>
                </a:ext>
              </a:extLst>
            </p:cNvPr>
            <p:cNvSpPr txBox="1"/>
            <p:nvPr/>
          </p:nvSpPr>
          <p:spPr>
            <a:xfrm>
              <a:off x="10554575" y="1798110"/>
              <a:ext cx="711733" cy="187659"/>
            </a:xfrm>
            <a:prstGeom prst="rect">
              <a:avLst/>
            </a:prstGeom>
            <a:noFill/>
            <a:ln>
              <a:noFill/>
            </a:ln>
          </p:spPr>
          <p:txBody>
            <a:bodyPr wrap="none" lIns="0" tIns="0" rIns="0" bIns="0" rtlCol="0">
              <a:spAutoFit/>
            </a:bodyPr>
            <a:lstStyle/>
            <a:p>
              <a:pPr algn="r" defTabSz="685800" fontAlgn="auto">
                <a:lnSpc>
                  <a:spcPct val="110000"/>
                </a:lnSpc>
                <a:spcBef>
                  <a:spcPts val="0"/>
                </a:spcBef>
                <a:spcAft>
                  <a:spcPts val="0"/>
                </a:spcAft>
                <a:defRPr/>
              </a:pPr>
              <a:r>
                <a:rPr lang="en-US" sz="900" b="1" dirty="0">
                  <a:solidFill>
                    <a:srgbClr val="097789"/>
                  </a:solidFill>
                  <a:latin typeface="Trebuchet MS"/>
                  <a:ea typeface="+mn-ea"/>
                  <a:cs typeface="+mn-cs"/>
                </a:rPr>
                <a:t>Follow-up</a:t>
              </a:r>
            </a:p>
          </p:txBody>
        </p:sp>
        <p:sp>
          <p:nvSpPr>
            <p:cNvPr id="86" name="TextBox 85">
              <a:extLst>
                <a:ext uri="{FF2B5EF4-FFF2-40B4-BE49-F238E27FC236}">
                  <a16:creationId xmlns:a16="http://schemas.microsoft.com/office/drawing/2014/main" id="{CA957C55-9EE5-707E-29C4-FFE9BB8CF1C2}"/>
                </a:ext>
              </a:extLst>
            </p:cNvPr>
            <p:cNvSpPr txBox="1"/>
            <p:nvPr/>
          </p:nvSpPr>
          <p:spPr>
            <a:xfrm>
              <a:off x="10390012" y="2029170"/>
              <a:ext cx="1299500" cy="1289328"/>
            </a:xfrm>
            <a:prstGeom prst="rect">
              <a:avLst/>
            </a:prstGeom>
            <a:noFill/>
            <a:ln>
              <a:noFill/>
            </a:ln>
          </p:spPr>
          <p:txBody>
            <a:bodyPr wrap="none" lIns="0" tIns="0" rIns="0" bIns="0" rtlCol="0">
              <a:spAutoFit/>
            </a:bodyPr>
            <a:lstStyle/>
            <a:p>
              <a:pPr defTabSz="685800" fontAlgn="auto">
                <a:lnSpc>
                  <a:spcPct val="110000"/>
                </a:lnSpc>
                <a:spcBef>
                  <a:spcPts val="0"/>
                </a:spcBef>
                <a:spcAft>
                  <a:spcPts val="0"/>
                </a:spcAft>
                <a:defRPr/>
              </a:pPr>
              <a:r>
                <a:rPr lang="en-US" sz="825" b="1" dirty="0">
                  <a:solidFill>
                    <a:srgbClr val="595454"/>
                  </a:solidFill>
                  <a:latin typeface="Trebuchet MS"/>
                  <a:ea typeface="+mn-ea"/>
                  <a:cs typeface="+mn-cs"/>
                </a:rPr>
                <a:t>On-study:</a:t>
              </a:r>
            </a:p>
            <a:p>
              <a:pPr defTabSz="685800" fontAlgn="auto">
                <a:lnSpc>
                  <a:spcPct val="110000"/>
                </a:lnSpc>
                <a:spcBef>
                  <a:spcPts val="0"/>
                </a:spcBef>
                <a:spcAft>
                  <a:spcPts val="0"/>
                </a:spcAft>
                <a:defRPr/>
              </a:pPr>
              <a:r>
                <a:rPr lang="en-US" sz="825" dirty="0">
                  <a:solidFill>
                    <a:srgbClr val="595454"/>
                  </a:solidFill>
                  <a:latin typeface="Trebuchet MS"/>
                  <a:ea typeface="+mn-ea"/>
                  <a:cs typeface="+mn-cs"/>
                </a:rPr>
                <a:t>24 or 48 months</a:t>
              </a:r>
            </a:p>
            <a:p>
              <a:pPr defTabSz="685800" fontAlgn="auto">
                <a:lnSpc>
                  <a:spcPct val="110000"/>
                </a:lnSpc>
                <a:spcBef>
                  <a:spcPts val="0"/>
                </a:spcBef>
                <a:spcAft>
                  <a:spcPts val="0"/>
                </a:spcAft>
                <a:defRPr/>
              </a:pPr>
              <a:r>
                <a:rPr lang="en-US" sz="825" b="1" dirty="0">
                  <a:solidFill>
                    <a:srgbClr val="595454"/>
                  </a:solidFill>
                  <a:latin typeface="Trebuchet MS"/>
                  <a:ea typeface="+mn-ea"/>
                  <a:cs typeface="+mn-cs"/>
                </a:rPr>
                <a:t>Long-term </a:t>
              </a:r>
              <a:br>
                <a:rPr lang="en-US" sz="825" b="1" dirty="0">
                  <a:solidFill>
                    <a:srgbClr val="595454"/>
                  </a:solidFill>
                  <a:latin typeface="Trebuchet MS"/>
                  <a:ea typeface="+mn-ea"/>
                  <a:cs typeface="+mn-cs"/>
                </a:rPr>
              </a:br>
              <a:r>
                <a:rPr lang="en-US" sz="825" b="1" dirty="0">
                  <a:solidFill>
                    <a:srgbClr val="595454"/>
                  </a:solidFill>
                  <a:latin typeface="Trebuchet MS"/>
                  <a:ea typeface="+mn-ea"/>
                  <a:cs typeface="+mn-cs"/>
                </a:rPr>
                <a:t>(NCT03435796): </a:t>
              </a:r>
              <a:br>
                <a:rPr lang="en-US" sz="825" b="1" dirty="0">
                  <a:solidFill>
                    <a:srgbClr val="595454"/>
                  </a:solidFill>
                  <a:latin typeface="Trebuchet MS"/>
                  <a:ea typeface="+mn-ea"/>
                  <a:cs typeface="+mn-cs"/>
                </a:rPr>
              </a:br>
              <a:r>
                <a:rPr lang="en-US" sz="825" dirty="0">
                  <a:solidFill>
                    <a:srgbClr val="595454"/>
                  </a:solidFill>
                  <a:latin typeface="Trebuchet MS"/>
                  <a:ea typeface="+mn-ea"/>
                  <a:cs typeface="+mn-cs"/>
                </a:rPr>
                <a:t>up to 15 years after </a:t>
              </a:r>
              <a:br>
                <a:rPr lang="en-US" sz="825" dirty="0">
                  <a:solidFill>
                    <a:srgbClr val="595454"/>
                  </a:solidFill>
                  <a:latin typeface="Trebuchet MS"/>
                  <a:ea typeface="+mn-ea"/>
                  <a:cs typeface="+mn-cs"/>
                </a:rPr>
              </a:br>
              <a:r>
                <a:rPr lang="en-US" sz="825" dirty="0">
                  <a:solidFill>
                    <a:srgbClr val="595454"/>
                  </a:solidFill>
                  <a:latin typeface="Trebuchet MS"/>
                  <a:ea typeface="+mn-ea"/>
                  <a:cs typeface="+mn-cs"/>
                </a:rPr>
                <a:t>liso-cel infusion</a:t>
              </a:r>
            </a:p>
            <a:p>
              <a:pPr defTabSz="685800" fontAlgn="auto">
                <a:lnSpc>
                  <a:spcPct val="110000"/>
                </a:lnSpc>
                <a:spcBef>
                  <a:spcPts val="0"/>
                </a:spcBef>
                <a:spcAft>
                  <a:spcPts val="0"/>
                </a:spcAft>
                <a:defRPr/>
              </a:pPr>
              <a:endParaRPr lang="en-US" sz="825" dirty="0">
                <a:solidFill>
                  <a:srgbClr val="595454"/>
                </a:solidFill>
                <a:latin typeface="Trebuchet MS"/>
                <a:ea typeface="+mn-ea"/>
                <a:cs typeface="+mn-cs"/>
              </a:endParaRPr>
            </a:p>
          </p:txBody>
        </p:sp>
      </p:grpSp>
      <p:sp>
        <p:nvSpPr>
          <p:cNvPr id="87" name="Rectangle 245">
            <a:extLst>
              <a:ext uri="{FF2B5EF4-FFF2-40B4-BE49-F238E27FC236}">
                <a16:creationId xmlns:a16="http://schemas.microsoft.com/office/drawing/2014/main" id="{BDF4C9C3-C877-E86B-E7D9-654DD51EF3FE}"/>
              </a:ext>
            </a:extLst>
          </p:cNvPr>
          <p:cNvSpPr/>
          <p:nvPr/>
        </p:nvSpPr>
        <p:spPr>
          <a:xfrm rot="5400000">
            <a:off x="5410860" y="1739688"/>
            <a:ext cx="928692" cy="880097"/>
          </a:xfrm>
          <a:prstGeom prst="homePlate">
            <a:avLst>
              <a:gd name="adj" fmla="val 25691"/>
            </a:avLst>
          </a:prstGeom>
          <a:solidFill>
            <a:srgbClr val="097789"/>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defTabSz="685800" fontAlgn="auto">
              <a:spcBef>
                <a:spcPts val="0"/>
              </a:spcBef>
              <a:spcAft>
                <a:spcPts val="0"/>
              </a:spcAft>
              <a:defRPr/>
            </a:pPr>
            <a:endParaRPr lang="en-US" sz="1500">
              <a:solidFill>
                <a:srgbClr val="FFFFFF"/>
              </a:solidFill>
              <a:latin typeface="Trebuchet MS"/>
            </a:endParaRPr>
          </a:p>
        </p:txBody>
      </p:sp>
      <p:sp>
        <p:nvSpPr>
          <p:cNvPr id="89" name="Arrow: Pentagon 88">
            <a:extLst>
              <a:ext uri="{FF2B5EF4-FFF2-40B4-BE49-F238E27FC236}">
                <a16:creationId xmlns:a16="http://schemas.microsoft.com/office/drawing/2014/main" id="{1CEC63DB-0F1C-1F22-4D72-07B8F209654E}"/>
              </a:ext>
            </a:extLst>
          </p:cNvPr>
          <p:cNvSpPr/>
          <p:nvPr/>
        </p:nvSpPr>
        <p:spPr>
          <a:xfrm>
            <a:off x="273341" y="1022335"/>
            <a:ext cx="1736714" cy="2049837"/>
          </a:xfrm>
          <a:prstGeom prst="homePlate">
            <a:avLst>
              <a:gd name="adj" fmla="val 17128"/>
            </a:avLst>
          </a:prstGeom>
          <a:noFill/>
          <a:ln w="1270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450"/>
              </a:spcAft>
              <a:defRPr/>
            </a:pPr>
            <a:r>
              <a:rPr lang="en-US" sz="900" b="1" dirty="0">
                <a:solidFill>
                  <a:srgbClr val="097789"/>
                </a:solidFill>
                <a:latin typeface="Trebuchet MS"/>
              </a:rPr>
              <a:t>Key eligibility criteria</a:t>
            </a:r>
          </a:p>
          <a:p>
            <a:pPr marL="68580" indent="-68580" defTabSz="685800" fontAlgn="auto">
              <a:spcBef>
                <a:spcPts val="0"/>
              </a:spcBef>
              <a:spcAft>
                <a:spcPts val="0"/>
              </a:spcAft>
              <a:buFont typeface="Arial" panose="020B0604020202020204" pitchFamily="34" charset="0"/>
              <a:buChar char="•"/>
              <a:defRPr/>
            </a:pPr>
            <a:r>
              <a:rPr lang="en-US" sz="825" dirty="0">
                <a:solidFill>
                  <a:srgbClr val="595454"/>
                </a:solidFill>
                <a:latin typeface="Trebuchet MS"/>
              </a:rPr>
              <a:t>Age ≥ 18 years </a:t>
            </a:r>
          </a:p>
          <a:p>
            <a:pPr marL="68580" indent="-68580" defTabSz="685800" fontAlgn="auto">
              <a:spcBef>
                <a:spcPts val="0"/>
              </a:spcBef>
              <a:spcAft>
                <a:spcPts val="0"/>
              </a:spcAft>
              <a:buFont typeface="Arial" panose="020B0604020202020204" pitchFamily="34" charset="0"/>
              <a:buChar char="•"/>
              <a:defRPr/>
            </a:pPr>
            <a:r>
              <a:rPr lang="en-US" sz="825" dirty="0">
                <a:solidFill>
                  <a:srgbClr val="595454"/>
                </a:solidFill>
                <a:latin typeface="Trebuchet MS"/>
              </a:rPr>
              <a:t>R/R CLL/SLL</a:t>
            </a:r>
          </a:p>
          <a:p>
            <a:pPr marL="68580" indent="-68580" defTabSz="685800" fontAlgn="auto">
              <a:spcBef>
                <a:spcPts val="0"/>
              </a:spcBef>
              <a:spcAft>
                <a:spcPts val="0"/>
              </a:spcAft>
              <a:buFont typeface="Arial" panose="020B0604020202020204" pitchFamily="34" charset="0"/>
              <a:buChar char="•"/>
              <a:defRPr/>
            </a:pPr>
            <a:r>
              <a:rPr lang="en-US" sz="825" dirty="0">
                <a:solidFill>
                  <a:srgbClr val="595454"/>
                </a:solidFill>
                <a:latin typeface="Trebuchet MS"/>
              </a:rPr>
              <a:t>Previously failed or ineligible </a:t>
            </a:r>
            <a:br>
              <a:rPr lang="en-US" sz="825" dirty="0">
                <a:solidFill>
                  <a:srgbClr val="595454"/>
                </a:solidFill>
                <a:latin typeface="Trebuchet MS"/>
              </a:rPr>
            </a:br>
            <a:r>
              <a:rPr lang="en-US" sz="825" dirty="0">
                <a:solidFill>
                  <a:srgbClr val="595454"/>
                </a:solidFill>
                <a:latin typeface="Trebuchet MS"/>
              </a:rPr>
              <a:t>for BTKi</a:t>
            </a:r>
          </a:p>
          <a:p>
            <a:pPr marL="68580" indent="-68580" defTabSz="685800" fontAlgn="auto">
              <a:spcBef>
                <a:spcPts val="0"/>
              </a:spcBef>
              <a:spcAft>
                <a:spcPts val="0"/>
              </a:spcAft>
              <a:buFont typeface="Arial" panose="020B0604020202020204" pitchFamily="34" charset="0"/>
              <a:buChar char="•"/>
              <a:defRPr/>
            </a:pPr>
            <a:r>
              <a:rPr lang="en-US" sz="825" dirty="0">
                <a:solidFill>
                  <a:srgbClr val="595454"/>
                </a:solidFill>
                <a:latin typeface="Trebuchet MS"/>
              </a:rPr>
              <a:t>Failure of ≥ 2 (high risk) or </a:t>
            </a:r>
            <a:br>
              <a:rPr lang="en-US" sz="825" dirty="0">
                <a:solidFill>
                  <a:srgbClr val="595454"/>
                </a:solidFill>
                <a:latin typeface="Trebuchet MS"/>
              </a:rPr>
            </a:br>
            <a:r>
              <a:rPr lang="en-US" sz="825" dirty="0">
                <a:solidFill>
                  <a:srgbClr val="595454"/>
                </a:solidFill>
                <a:latin typeface="Trebuchet MS"/>
              </a:rPr>
              <a:t>≥ 3 (standard risk) lines of </a:t>
            </a:r>
            <a:br>
              <a:rPr lang="en-US" sz="825" dirty="0">
                <a:solidFill>
                  <a:srgbClr val="595454"/>
                </a:solidFill>
                <a:latin typeface="Trebuchet MS"/>
              </a:rPr>
            </a:br>
            <a:r>
              <a:rPr lang="en-US" sz="825" dirty="0">
                <a:solidFill>
                  <a:srgbClr val="595454"/>
                </a:solidFill>
                <a:latin typeface="Trebuchet MS"/>
              </a:rPr>
              <a:t>prior therapy</a:t>
            </a:r>
          </a:p>
          <a:p>
            <a:pPr marL="68580" indent="-68580" defTabSz="685800" fontAlgn="auto">
              <a:spcBef>
                <a:spcPts val="0"/>
              </a:spcBef>
              <a:spcAft>
                <a:spcPts val="0"/>
              </a:spcAft>
              <a:buFont typeface="Arial" panose="020B0604020202020204" pitchFamily="34" charset="0"/>
              <a:buChar char="•"/>
              <a:defRPr/>
            </a:pPr>
            <a:r>
              <a:rPr lang="en-US" sz="825" dirty="0">
                <a:solidFill>
                  <a:srgbClr val="595454"/>
                </a:solidFill>
                <a:latin typeface="Trebuchet MS"/>
              </a:rPr>
              <a:t>ECOG PS ≤ 1</a:t>
            </a:r>
          </a:p>
          <a:p>
            <a:pPr marL="68580" indent="-68580" defTabSz="685800" fontAlgn="auto">
              <a:spcBef>
                <a:spcPts val="0"/>
              </a:spcBef>
              <a:spcAft>
                <a:spcPts val="0"/>
              </a:spcAft>
              <a:buFont typeface="Arial" panose="020B0604020202020204" pitchFamily="34" charset="0"/>
              <a:buChar char="•"/>
              <a:defRPr/>
            </a:pPr>
            <a:r>
              <a:rPr lang="en-US" sz="825" dirty="0">
                <a:solidFill>
                  <a:srgbClr val="595454"/>
                </a:solidFill>
                <a:latin typeface="Trebuchet MS"/>
              </a:rPr>
              <a:t>Adequate bone marrow, </a:t>
            </a:r>
            <a:br>
              <a:rPr lang="en-US" sz="825" dirty="0">
                <a:solidFill>
                  <a:srgbClr val="595454"/>
                </a:solidFill>
                <a:latin typeface="Trebuchet MS"/>
              </a:rPr>
            </a:br>
            <a:r>
              <a:rPr lang="en-US" sz="825" dirty="0">
                <a:solidFill>
                  <a:srgbClr val="595454"/>
                </a:solidFill>
                <a:latin typeface="Trebuchet MS"/>
              </a:rPr>
              <a:t>organ, and cardiac function</a:t>
            </a:r>
          </a:p>
          <a:p>
            <a:pPr marL="68580" indent="-68580" defTabSz="685800" fontAlgn="auto">
              <a:spcBef>
                <a:spcPts val="0"/>
              </a:spcBef>
              <a:spcAft>
                <a:spcPts val="0"/>
              </a:spcAft>
              <a:buFont typeface="Arial" panose="020B0604020202020204" pitchFamily="34" charset="0"/>
              <a:buChar char="•"/>
              <a:defRPr/>
            </a:pPr>
            <a:r>
              <a:rPr lang="en-US" sz="825" dirty="0">
                <a:solidFill>
                  <a:srgbClr val="595454"/>
                </a:solidFill>
                <a:latin typeface="Trebuchet MS"/>
              </a:rPr>
              <a:t>No Richter transformation </a:t>
            </a:r>
            <a:br>
              <a:rPr lang="en-US" sz="825" dirty="0">
                <a:solidFill>
                  <a:srgbClr val="595454"/>
                </a:solidFill>
                <a:latin typeface="Trebuchet MS"/>
              </a:rPr>
            </a:br>
            <a:r>
              <a:rPr lang="en-US" sz="825" dirty="0">
                <a:solidFill>
                  <a:srgbClr val="595454"/>
                </a:solidFill>
                <a:latin typeface="Trebuchet MS"/>
              </a:rPr>
              <a:t>nor active CNS involvement </a:t>
            </a:r>
            <a:br>
              <a:rPr lang="en-US" sz="825" dirty="0">
                <a:solidFill>
                  <a:srgbClr val="595454"/>
                </a:solidFill>
                <a:latin typeface="Trebuchet MS"/>
              </a:rPr>
            </a:br>
            <a:r>
              <a:rPr lang="en-US" sz="825" dirty="0">
                <a:solidFill>
                  <a:srgbClr val="595454"/>
                </a:solidFill>
                <a:latin typeface="Trebuchet MS"/>
              </a:rPr>
              <a:t>by malignancy</a:t>
            </a:r>
            <a:endParaRPr lang="en-PH" sz="825" dirty="0">
              <a:solidFill>
                <a:srgbClr val="595454"/>
              </a:solidFill>
              <a:latin typeface="Trebuchet MS"/>
            </a:endParaRPr>
          </a:p>
        </p:txBody>
      </p:sp>
      <p:sp>
        <p:nvSpPr>
          <p:cNvPr id="90" name="TextBox 89">
            <a:extLst>
              <a:ext uri="{FF2B5EF4-FFF2-40B4-BE49-F238E27FC236}">
                <a16:creationId xmlns:a16="http://schemas.microsoft.com/office/drawing/2014/main" id="{77891F58-24BD-17A2-3C89-D2B500032D65}"/>
              </a:ext>
            </a:extLst>
          </p:cNvPr>
          <p:cNvSpPr txBox="1"/>
          <p:nvPr/>
        </p:nvSpPr>
        <p:spPr>
          <a:xfrm>
            <a:off x="6351052" y="1978850"/>
            <a:ext cx="1422265" cy="138499"/>
          </a:xfrm>
          <a:prstGeom prst="rect">
            <a:avLst/>
          </a:prstGeom>
          <a:noFill/>
          <a:ln>
            <a:noFill/>
          </a:ln>
        </p:spPr>
        <p:txBody>
          <a:bodyPr wrap="square" lIns="0" tIns="0" rIns="0" bIns="0" rtlCol="0">
            <a:spAutoFit/>
          </a:bodyPr>
          <a:lstStyle/>
          <a:p>
            <a:pPr algn="ctr" defTabSz="685800" fontAlgn="auto">
              <a:spcBef>
                <a:spcPts val="0"/>
              </a:spcBef>
              <a:spcAft>
                <a:spcPts val="0"/>
              </a:spcAft>
              <a:defRPr/>
            </a:pPr>
            <a:r>
              <a:rPr lang="en-US" sz="900" b="1" dirty="0">
                <a:solidFill>
                  <a:srgbClr val="097789"/>
                </a:solidFill>
                <a:latin typeface="Trebuchet MS"/>
                <a:ea typeface="+mn-ea"/>
                <a:cs typeface="+mn-cs"/>
              </a:rPr>
              <a:t>First disease assessment</a:t>
            </a:r>
          </a:p>
        </p:txBody>
      </p:sp>
      <p:sp>
        <p:nvSpPr>
          <p:cNvPr id="91" name="TextBox 90">
            <a:extLst>
              <a:ext uri="{FF2B5EF4-FFF2-40B4-BE49-F238E27FC236}">
                <a16:creationId xmlns:a16="http://schemas.microsoft.com/office/drawing/2014/main" id="{49698DEE-1BD8-FD51-665B-E8E358C2842F}"/>
              </a:ext>
            </a:extLst>
          </p:cNvPr>
          <p:cNvSpPr txBox="1"/>
          <p:nvPr/>
        </p:nvSpPr>
        <p:spPr>
          <a:xfrm>
            <a:off x="5582524" y="1268136"/>
            <a:ext cx="585365" cy="180692"/>
          </a:xfrm>
          <a:prstGeom prst="roundRect">
            <a:avLst/>
          </a:prstGeom>
          <a:noFill/>
          <a:ln w="12700">
            <a:noFill/>
          </a:ln>
        </p:spPr>
        <p:txBody>
          <a:bodyPr wrap="none" lIns="0" tIns="0" rIns="0" bIns="0" rtlCol="0" anchor="ctr" anchorCtr="0">
            <a:noAutofit/>
          </a:bodyPr>
          <a:lstStyle/>
          <a:p>
            <a:pPr algn="ctr" defTabSz="685800" fontAlgn="auto">
              <a:spcBef>
                <a:spcPts val="0"/>
              </a:spcBef>
              <a:spcAft>
                <a:spcPts val="0"/>
              </a:spcAft>
              <a:defRPr/>
            </a:pPr>
            <a:r>
              <a:rPr lang="en-US" sz="825" dirty="0">
                <a:solidFill>
                  <a:srgbClr val="595454"/>
                </a:solidFill>
                <a:latin typeface="Trebuchet MS"/>
                <a:ea typeface="+mn-ea"/>
                <a:cs typeface="+mn-cs"/>
              </a:rPr>
              <a:t>Day 1</a:t>
            </a:r>
          </a:p>
        </p:txBody>
      </p:sp>
      <p:sp>
        <p:nvSpPr>
          <p:cNvPr id="92" name="TextBox 91">
            <a:extLst>
              <a:ext uri="{FF2B5EF4-FFF2-40B4-BE49-F238E27FC236}">
                <a16:creationId xmlns:a16="http://schemas.microsoft.com/office/drawing/2014/main" id="{E92B2E3F-FE4D-40A3-0003-1914F062B6FB}"/>
              </a:ext>
            </a:extLst>
          </p:cNvPr>
          <p:cNvSpPr txBox="1"/>
          <p:nvPr/>
        </p:nvSpPr>
        <p:spPr>
          <a:xfrm>
            <a:off x="6773574" y="1268136"/>
            <a:ext cx="585365" cy="180692"/>
          </a:xfrm>
          <a:prstGeom prst="roundRect">
            <a:avLst/>
          </a:prstGeom>
          <a:noFill/>
          <a:ln w="12700">
            <a:noFill/>
          </a:ln>
        </p:spPr>
        <p:txBody>
          <a:bodyPr wrap="none" lIns="0" tIns="0" rIns="0" bIns="0" rtlCol="0" anchor="ctr" anchorCtr="0">
            <a:noAutofit/>
          </a:bodyPr>
          <a:lstStyle/>
          <a:p>
            <a:pPr algn="ctr" defTabSz="685800" fontAlgn="auto">
              <a:spcBef>
                <a:spcPts val="0"/>
              </a:spcBef>
              <a:spcAft>
                <a:spcPts val="0"/>
              </a:spcAft>
              <a:defRPr/>
            </a:pPr>
            <a:r>
              <a:rPr lang="en-US" sz="825" dirty="0">
                <a:solidFill>
                  <a:srgbClr val="595454"/>
                </a:solidFill>
                <a:latin typeface="Trebuchet MS"/>
                <a:ea typeface="+mn-ea"/>
                <a:cs typeface="+mn-cs"/>
              </a:rPr>
              <a:t>Day 30</a:t>
            </a:r>
          </a:p>
        </p:txBody>
      </p:sp>
      <p:cxnSp>
        <p:nvCxnSpPr>
          <p:cNvPr id="93" name="Straight Arrow Connector 92">
            <a:extLst>
              <a:ext uri="{FF2B5EF4-FFF2-40B4-BE49-F238E27FC236}">
                <a16:creationId xmlns:a16="http://schemas.microsoft.com/office/drawing/2014/main" id="{7ACCD98F-C914-71D4-1F71-D3017825387D}"/>
              </a:ext>
            </a:extLst>
          </p:cNvPr>
          <p:cNvCxnSpPr>
            <a:cxnSpLocks/>
            <a:stCxn id="82" idx="2"/>
          </p:cNvCxnSpPr>
          <p:nvPr/>
        </p:nvCxnSpPr>
        <p:spPr>
          <a:xfrm>
            <a:off x="2791713" y="1448829"/>
            <a:ext cx="0" cy="265058"/>
          </a:xfrm>
          <a:prstGeom prst="straightConnector1">
            <a:avLst/>
          </a:prstGeom>
          <a:ln w="19050">
            <a:solidFill>
              <a:srgbClr val="009FBA"/>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4DA3C903-FFDB-1298-6EAE-CECF23DDF839}"/>
              </a:ext>
            </a:extLst>
          </p:cNvPr>
          <p:cNvCxnSpPr>
            <a:cxnSpLocks/>
          </p:cNvCxnSpPr>
          <p:nvPr/>
        </p:nvCxnSpPr>
        <p:spPr>
          <a:xfrm>
            <a:off x="3706113" y="1455235"/>
            <a:ext cx="0" cy="258651"/>
          </a:xfrm>
          <a:prstGeom prst="straightConnector1">
            <a:avLst/>
          </a:prstGeom>
          <a:ln w="19050">
            <a:solidFill>
              <a:srgbClr val="009FBA"/>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CDC129EC-841A-5E7E-A4EB-482BCC9432F1}"/>
              </a:ext>
            </a:extLst>
          </p:cNvPr>
          <p:cNvCxnSpPr>
            <a:cxnSpLocks/>
          </p:cNvCxnSpPr>
          <p:nvPr/>
        </p:nvCxnSpPr>
        <p:spPr>
          <a:xfrm>
            <a:off x="5875206" y="1455235"/>
            <a:ext cx="0" cy="258651"/>
          </a:xfrm>
          <a:prstGeom prst="straightConnector1">
            <a:avLst/>
          </a:prstGeom>
          <a:ln w="19050">
            <a:solidFill>
              <a:srgbClr val="009FBA"/>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60F8E47D-7772-F3EA-A306-A01AA7838134}"/>
              </a:ext>
            </a:extLst>
          </p:cNvPr>
          <p:cNvCxnSpPr>
            <a:cxnSpLocks/>
          </p:cNvCxnSpPr>
          <p:nvPr/>
        </p:nvCxnSpPr>
        <p:spPr>
          <a:xfrm>
            <a:off x="7066256" y="1455235"/>
            <a:ext cx="0" cy="258651"/>
          </a:xfrm>
          <a:prstGeom prst="straightConnector1">
            <a:avLst/>
          </a:prstGeom>
          <a:ln w="19050">
            <a:solidFill>
              <a:srgbClr val="009FBA"/>
            </a:solidFill>
            <a:tailEnd type="triangle"/>
          </a:ln>
        </p:spPr>
        <p:style>
          <a:lnRef idx="1">
            <a:schemeClr val="accent1"/>
          </a:lnRef>
          <a:fillRef idx="0">
            <a:schemeClr val="accent1"/>
          </a:fillRef>
          <a:effectRef idx="0">
            <a:schemeClr val="accent1"/>
          </a:effectRef>
          <a:fontRef idx="minor">
            <a:schemeClr val="tx1"/>
          </a:fontRef>
        </p:style>
      </p:cxnSp>
      <p:sp>
        <p:nvSpPr>
          <p:cNvPr id="97" name="Freeform: Shape 765">
            <a:extLst>
              <a:ext uri="{FF2B5EF4-FFF2-40B4-BE49-F238E27FC236}">
                <a16:creationId xmlns:a16="http://schemas.microsoft.com/office/drawing/2014/main" id="{B4BDE190-01C1-A51E-7B47-17019F179522}"/>
              </a:ext>
            </a:extLst>
          </p:cNvPr>
          <p:cNvSpPr/>
          <p:nvPr/>
        </p:nvSpPr>
        <p:spPr>
          <a:xfrm>
            <a:off x="4154863" y="2827008"/>
            <a:ext cx="1600199" cy="523819"/>
          </a:xfrm>
          <a:prstGeom prst="homePlate">
            <a:avLst>
              <a:gd name="adj" fmla="val 31453"/>
            </a:avLst>
          </a:prstGeom>
          <a:noFill/>
          <a:ln w="9525" cap="flat">
            <a:solidFill>
              <a:schemeClr val="bg1"/>
            </a:solidFill>
            <a:prstDash val="solid"/>
            <a:miter/>
          </a:ln>
        </p:spPr>
        <p:txBody>
          <a:bodyPr rtlCol="0" anchor="ctr"/>
          <a:lstStyle/>
          <a:p>
            <a:pPr defTabSz="685800" fontAlgn="auto">
              <a:spcBef>
                <a:spcPts val="0"/>
              </a:spcBef>
              <a:spcAft>
                <a:spcPts val="0"/>
              </a:spcAft>
              <a:defRPr/>
            </a:pPr>
            <a:endParaRPr lang="en-PH" sz="1350">
              <a:solidFill>
                <a:srgbClr val="595454"/>
              </a:solidFill>
              <a:latin typeface="Trebuchet MS"/>
              <a:ea typeface="+mn-ea"/>
              <a:cs typeface="+mn-cs"/>
            </a:endParaRPr>
          </a:p>
        </p:txBody>
      </p:sp>
      <p:grpSp>
        <p:nvGrpSpPr>
          <p:cNvPr id="99" name="Group 98">
            <a:extLst>
              <a:ext uri="{FF2B5EF4-FFF2-40B4-BE49-F238E27FC236}">
                <a16:creationId xmlns:a16="http://schemas.microsoft.com/office/drawing/2014/main" id="{676EE65B-5DB2-D7FC-82F2-DE8C0EB3E27E}"/>
              </a:ext>
            </a:extLst>
          </p:cNvPr>
          <p:cNvGrpSpPr/>
          <p:nvPr/>
        </p:nvGrpSpPr>
        <p:grpSpPr>
          <a:xfrm>
            <a:off x="4253563" y="3111009"/>
            <a:ext cx="1232336" cy="142615"/>
            <a:chOff x="6271956" y="4373274"/>
            <a:chExt cx="1643114" cy="190153"/>
          </a:xfrm>
        </p:grpSpPr>
        <p:sp>
          <p:nvSpPr>
            <p:cNvPr id="100" name="TextBox 99">
              <a:extLst>
                <a:ext uri="{FF2B5EF4-FFF2-40B4-BE49-F238E27FC236}">
                  <a16:creationId xmlns:a16="http://schemas.microsoft.com/office/drawing/2014/main" id="{AF518220-B918-A369-608E-E06CF83DF7BD}"/>
                </a:ext>
              </a:extLst>
            </p:cNvPr>
            <p:cNvSpPr txBox="1"/>
            <p:nvPr/>
          </p:nvSpPr>
          <p:spPr>
            <a:xfrm>
              <a:off x="6522744" y="4373274"/>
              <a:ext cx="1392326" cy="190152"/>
            </a:xfrm>
            <a:prstGeom prst="roundRect">
              <a:avLst/>
            </a:prstGeom>
            <a:solidFill>
              <a:schemeClr val="bg1"/>
            </a:solidFill>
            <a:ln>
              <a:noFill/>
            </a:ln>
          </p:spPr>
          <p:txBody>
            <a:bodyPr wrap="none" lIns="20574" tIns="0" rIns="0" bIns="0" rtlCol="0" anchor="ctr" anchorCtr="0">
              <a:noAutofit/>
            </a:bodyPr>
            <a:lstStyle/>
            <a:p>
              <a:pPr algn="ctr" defTabSz="685800" fontAlgn="auto">
                <a:lnSpc>
                  <a:spcPct val="110000"/>
                </a:lnSpc>
                <a:spcBef>
                  <a:spcPts val="0"/>
                </a:spcBef>
                <a:spcAft>
                  <a:spcPts val="0"/>
                </a:spcAft>
                <a:defRPr/>
              </a:pPr>
              <a:r>
                <a:rPr lang="en-US" sz="750" dirty="0">
                  <a:solidFill>
                    <a:srgbClr val="595454"/>
                  </a:solidFill>
                  <a:latin typeface="Trebuchet MS"/>
                  <a:ea typeface="+mn-ea"/>
                  <a:cs typeface="+mn-cs"/>
                </a:rPr>
                <a:t>100 × 10</a:t>
              </a:r>
              <a:r>
                <a:rPr lang="en-US" sz="750" baseline="30000" dirty="0">
                  <a:solidFill>
                    <a:srgbClr val="595454"/>
                  </a:solidFill>
                  <a:latin typeface="Trebuchet MS"/>
                  <a:ea typeface="+mn-ea"/>
                  <a:cs typeface="+mn-cs"/>
                </a:rPr>
                <a:t>6</a:t>
              </a:r>
              <a:r>
                <a:rPr lang="en-US" sz="750" dirty="0">
                  <a:solidFill>
                    <a:srgbClr val="595454"/>
                  </a:solidFill>
                  <a:latin typeface="Trebuchet MS"/>
                  <a:ea typeface="+mn-ea"/>
                  <a:cs typeface="+mn-cs"/>
                </a:rPr>
                <a:t> CAR</a:t>
              </a:r>
              <a:r>
                <a:rPr lang="en-US" sz="750" baseline="30000" dirty="0">
                  <a:solidFill>
                    <a:srgbClr val="595454"/>
                  </a:solidFill>
                  <a:latin typeface="Trebuchet MS"/>
                  <a:ea typeface="+mn-ea"/>
                  <a:cs typeface="+mn-cs"/>
                </a:rPr>
                <a:t>+</a:t>
              </a:r>
              <a:r>
                <a:rPr lang="en-US" sz="750" dirty="0">
                  <a:solidFill>
                    <a:srgbClr val="595454"/>
                  </a:solidFill>
                  <a:latin typeface="Trebuchet MS"/>
                  <a:ea typeface="+mn-ea"/>
                  <a:cs typeface="+mn-cs"/>
                </a:rPr>
                <a:t> T cells</a:t>
              </a:r>
              <a:endParaRPr lang="en-US" sz="750" baseline="30000" dirty="0">
                <a:solidFill>
                  <a:srgbClr val="595454"/>
                </a:solidFill>
                <a:latin typeface="Trebuchet MS"/>
                <a:ea typeface="+mn-ea"/>
                <a:cs typeface="+mn-cs"/>
              </a:endParaRPr>
            </a:p>
          </p:txBody>
        </p:sp>
        <p:sp>
          <p:nvSpPr>
            <p:cNvPr id="101" name="TextBox 100">
              <a:extLst>
                <a:ext uri="{FF2B5EF4-FFF2-40B4-BE49-F238E27FC236}">
                  <a16:creationId xmlns:a16="http://schemas.microsoft.com/office/drawing/2014/main" id="{A3BC7F2E-3E0F-E86E-927B-9789192D0C7C}"/>
                </a:ext>
              </a:extLst>
            </p:cNvPr>
            <p:cNvSpPr txBox="1"/>
            <p:nvPr/>
          </p:nvSpPr>
          <p:spPr>
            <a:xfrm>
              <a:off x="6271956" y="4373274"/>
              <a:ext cx="296388" cy="190153"/>
            </a:xfrm>
            <a:custGeom>
              <a:avLst/>
              <a:gdLst>
                <a:gd name="connsiteX0" fmla="*/ 31385 w 296388"/>
                <a:gd name="connsiteY0" fmla="*/ 0 h 190153"/>
                <a:gd name="connsiteX1" fmla="*/ 296388 w 296388"/>
                <a:gd name="connsiteY1" fmla="*/ 0 h 190153"/>
                <a:gd name="connsiteX2" fmla="*/ 296388 w 296388"/>
                <a:gd name="connsiteY2" fmla="*/ 190153 h 190153"/>
                <a:gd name="connsiteX3" fmla="*/ 31385 w 296388"/>
                <a:gd name="connsiteY3" fmla="*/ 190153 h 190153"/>
                <a:gd name="connsiteX4" fmla="*/ 0 w 296388"/>
                <a:gd name="connsiteY4" fmla="*/ 158461 h 190153"/>
                <a:gd name="connsiteX5" fmla="*/ 0 w 296388"/>
                <a:gd name="connsiteY5" fmla="*/ 31693 h 190153"/>
                <a:gd name="connsiteX6" fmla="*/ 31385 w 296388"/>
                <a:gd name="connsiteY6" fmla="*/ 0 h 1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388" h="190153">
                  <a:moveTo>
                    <a:pt x="31385" y="0"/>
                  </a:moveTo>
                  <a:lnTo>
                    <a:pt x="296388" y="0"/>
                  </a:lnTo>
                  <a:lnTo>
                    <a:pt x="296388" y="190153"/>
                  </a:lnTo>
                  <a:lnTo>
                    <a:pt x="31385" y="190153"/>
                  </a:lnTo>
                  <a:cubicBezTo>
                    <a:pt x="14052" y="190153"/>
                    <a:pt x="0" y="175963"/>
                    <a:pt x="0" y="158461"/>
                  </a:cubicBezTo>
                  <a:lnTo>
                    <a:pt x="0" y="31693"/>
                  </a:lnTo>
                  <a:cubicBezTo>
                    <a:pt x="0" y="14190"/>
                    <a:pt x="14052" y="0"/>
                    <a:pt x="31385" y="0"/>
                  </a:cubicBezTo>
                  <a:close/>
                </a:path>
              </a:pathLst>
            </a:custGeom>
            <a:solidFill>
              <a:srgbClr val="5CC2D3"/>
            </a:solidFill>
            <a:ln>
              <a:noFill/>
            </a:ln>
          </p:spPr>
          <p:txBody>
            <a:bodyPr wrap="square" lIns="0" tIns="0" rIns="0" bIns="0" rtlCol="0" anchor="ctr" anchorCtr="0">
              <a:noAutofit/>
            </a:bodyPr>
            <a:lstStyle/>
            <a:p>
              <a:pPr algn="ctr" defTabSz="685800" fontAlgn="auto">
                <a:lnSpc>
                  <a:spcPct val="110000"/>
                </a:lnSpc>
                <a:spcBef>
                  <a:spcPts val="0"/>
                </a:spcBef>
                <a:spcAft>
                  <a:spcPts val="0"/>
                </a:spcAft>
                <a:defRPr/>
              </a:pPr>
              <a:r>
                <a:rPr lang="en-US" sz="750" dirty="0">
                  <a:solidFill>
                    <a:srgbClr val="FFFFFF"/>
                  </a:solidFill>
                  <a:latin typeface="Trebuchet MS"/>
                  <a:ea typeface="+mn-ea"/>
                  <a:cs typeface="+mn-cs"/>
                </a:rPr>
                <a:t>DL2</a:t>
              </a:r>
            </a:p>
          </p:txBody>
        </p:sp>
      </p:grpSp>
      <p:grpSp>
        <p:nvGrpSpPr>
          <p:cNvPr id="102" name="Group 101">
            <a:extLst>
              <a:ext uri="{FF2B5EF4-FFF2-40B4-BE49-F238E27FC236}">
                <a16:creationId xmlns:a16="http://schemas.microsoft.com/office/drawing/2014/main" id="{BCF7846C-23FB-C637-E253-07AAE19CF739}"/>
              </a:ext>
            </a:extLst>
          </p:cNvPr>
          <p:cNvGrpSpPr/>
          <p:nvPr/>
        </p:nvGrpSpPr>
        <p:grpSpPr>
          <a:xfrm>
            <a:off x="4253563" y="2910558"/>
            <a:ext cx="1232336" cy="142615"/>
            <a:chOff x="6271956" y="4373274"/>
            <a:chExt cx="1643114" cy="190153"/>
          </a:xfrm>
        </p:grpSpPr>
        <p:sp>
          <p:nvSpPr>
            <p:cNvPr id="103" name="TextBox 102">
              <a:extLst>
                <a:ext uri="{FF2B5EF4-FFF2-40B4-BE49-F238E27FC236}">
                  <a16:creationId xmlns:a16="http://schemas.microsoft.com/office/drawing/2014/main" id="{9B4F4EB1-3D9D-D1D0-B8BF-7FA947E75108}"/>
                </a:ext>
              </a:extLst>
            </p:cNvPr>
            <p:cNvSpPr txBox="1"/>
            <p:nvPr/>
          </p:nvSpPr>
          <p:spPr>
            <a:xfrm>
              <a:off x="6522744" y="4373274"/>
              <a:ext cx="1392326" cy="190152"/>
            </a:xfrm>
            <a:prstGeom prst="roundRect">
              <a:avLst/>
            </a:prstGeom>
            <a:solidFill>
              <a:schemeClr val="bg1"/>
            </a:solidFill>
            <a:ln>
              <a:noFill/>
            </a:ln>
          </p:spPr>
          <p:txBody>
            <a:bodyPr wrap="none" lIns="20574" tIns="0" rIns="0" bIns="0" rtlCol="0" anchor="ctr" anchorCtr="0">
              <a:noAutofit/>
            </a:bodyPr>
            <a:lstStyle/>
            <a:p>
              <a:pPr algn="ctr" defTabSz="685800" fontAlgn="auto">
                <a:lnSpc>
                  <a:spcPct val="110000"/>
                </a:lnSpc>
                <a:spcBef>
                  <a:spcPts val="0"/>
                </a:spcBef>
                <a:spcAft>
                  <a:spcPts val="0"/>
                </a:spcAft>
                <a:defRPr/>
              </a:pPr>
              <a:r>
                <a:rPr lang="en-US" sz="750" dirty="0">
                  <a:solidFill>
                    <a:srgbClr val="595454"/>
                  </a:solidFill>
                  <a:latin typeface="Trebuchet MS"/>
                  <a:ea typeface="+mn-ea"/>
                  <a:cs typeface="+mn-cs"/>
                </a:rPr>
                <a:t>50 × 10</a:t>
              </a:r>
              <a:r>
                <a:rPr lang="en-US" sz="750" baseline="30000" dirty="0">
                  <a:solidFill>
                    <a:srgbClr val="595454"/>
                  </a:solidFill>
                  <a:latin typeface="Trebuchet MS"/>
                  <a:ea typeface="+mn-ea"/>
                  <a:cs typeface="+mn-cs"/>
                </a:rPr>
                <a:t>6</a:t>
              </a:r>
              <a:r>
                <a:rPr lang="en-US" sz="750" dirty="0">
                  <a:solidFill>
                    <a:srgbClr val="595454"/>
                  </a:solidFill>
                  <a:latin typeface="Trebuchet MS"/>
                  <a:ea typeface="+mn-ea"/>
                  <a:cs typeface="+mn-cs"/>
                </a:rPr>
                <a:t> CAR</a:t>
              </a:r>
              <a:r>
                <a:rPr lang="en-US" sz="750" baseline="30000" dirty="0">
                  <a:solidFill>
                    <a:srgbClr val="595454"/>
                  </a:solidFill>
                  <a:latin typeface="Trebuchet MS"/>
                  <a:ea typeface="+mn-ea"/>
                  <a:cs typeface="+mn-cs"/>
                </a:rPr>
                <a:t>+</a:t>
              </a:r>
              <a:r>
                <a:rPr lang="en-US" sz="750" dirty="0">
                  <a:solidFill>
                    <a:srgbClr val="595454"/>
                  </a:solidFill>
                  <a:latin typeface="Trebuchet MS"/>
                  <a:ea typeface="+mn-ea"/>
                  <a:cs typeface="+mn-cs"/>
                </a:rPr>
                <a:t> T cells</a:t>
              </a:r>
            </a:p>
          </p:txBody>
        </p:sp>
        <p:sp>
          <p:nvSpPr>
            <p:cNvPr id="104" name="TextBox 103">
              <a:extLst>
                <a:ext uri="{FF2B5EF4-FFF2-40B4-BE49-F238E27FC236}">
                  <a16:creationId xmlns:a16="http://schemas.microsoft.com/office/drawing/2014/main" id="{8449D82C-25E4-F61D-0572-EAB3E78F1665}"/>
                </a:ext>
              </a:extLst>
            </p:cNvPr>
            <p:cNvSpPr txBox="1"/>
            <p:nvPr/>
          </p:nvSpPr>
          <p:spPr>
            <a:xfrm>
              <a:off x="6271956" y="4373274"/>
              <a:ext cx="296388" cy="190153"/>
            </a:xfrm>
            <a:custGeom>
              <a:avLst/>
              <a:gdLst>
                <a:gd name="connsiteX0" fmla="*/ 31385 w 296388"/>
                <a:gd name="connsiteY0" fmla="*/ 0 h 190153"/>
                <a:gd name="connsiteX1" fmla="*/ 296388 w 296388"/>
                <a:gd name="connsiteY1" fmla="*/ 0 h 190153"/>
                <a:gd name="connsiteX2" fmla="*/ 296388 w 296388"/>
                <a:gd name="connsiteY2" fmla="*/ 190153 h 190153"/>
                <a:gd name="connsiteX3" fmla="*/ 31385 w 296388"/>
                <a:gd name="connsiteY3" fmla="*/ 190153 h 190153"/>
                <a:gd name="connsiteX4" fmla="*/ 0 w 296388"/>
                <a:gd name="connsiteY4" fmla="*/ 158461 h 190153"/>
                <a:gd name="connsiteX5" fmla="*/ 0 w 296388"/>
                <a:gd name="connsiteY5" fmla="*/ 31693 h 190153"/>
                <a:gd name="connsiteX6" fmla="*/ 31385 w 296388"/>
                <a:gd name="connsiteY6" fmla="*/ 0 h 1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388" h="190153">
                  <a:moveTo>
                    <a:pt x="31385" y="0"/>
                  </a:moveTo>
                  <a:lnTo>
                    <a:pt x="296388" y="0"/>
                  </a:lnTo>
                  <a:lnTo>
                    <a:pt x="296388" y="190153"/>
                  </a:lnTo>
                  <a:lnTo>
                    <a:pt x="31385" y="190153"/>
                  </a:lnTo>
                  <a:cubicBezTo>
                    <a:pt x="14052" y="190153"/>
                    <a:pt x="0" y="175963"/>
                    <a:pt x="0" y="158461"/>
                  </a:cubicBezTo>
                  <a:lnTo>
                    <a:pt x="0" y="31693"/>
                  </a:lnTo>
                  <a:cubicBezTo>
                    <a:pt x="0" y="14190"/>
                    <a:pt x="14052" y="0"/>
                    <a:pt x="31385" y="0"/>
                  </a:cubicBezTo>
                  <a:close/>
                </a:path>
              </a:pathLst>
            </a:custGeom>
            <a:solidFill>
              <a:srgbClr val="5CC2D3"/>
            </a:solidFill>
            <a:ln>
              <a:noFill/>
            </a:ln>
          </p:spPr>
          <p:txBody>
            <a:bodyPr wrap="square" lIns="0" tIns="0" rIns="0" bIns="0" rtlCol="0" anchor="ctr" anchorCtr="0">
              <a:noAutofit/>
            </a:bodyPr>
            <a:lstStyle/>
            <a:p>
              <a:pPr algn="ctr" defTabSz="685800" fontAlgn="auto">
                <a:lnSpc>
                  <a:spcPct val="110000"/>
                </a:lnSpc>
                <a:spcBef>
                  <a:spcPts val="0"/>
                </a:spcBef>
                <a:spcAft>
                  <a:spcPts val="0"/>
                </a:spcAft>
                <a:defRPr/>
              </a:pPr>
              <a:r>
                <a:rPr lang="en-US" sz="750" dirty="0">
                  <a:solidFill>
                    <a:srgbClr val="FFFFFF"/>
                  </a:solidFill>
                  <a:latin typeface="Trebuchet MS"/>
                  <a:ea typeface="+mn-ea"/>
                  <a:cs typeface="+mn-cs"/>
                </a:rPr>
                <a:t>DL1</a:t>
              </a:r>
            </a:p>
          </p:txBody>
        </p:sp>
      </p:grpSp>
      <p:sp>
        <p:nvSpPr>
          <p:cNvPr id="109" name="Freeform: Shape 703">
            <a:extLst>
              <a:ext uri="{FF2B5EF4-FFF2-40B4-BE49-F238E27FC236}">
                <a16:creationId xmlns:a16="http://schemas.microsoft.com/office/drawing/2014/main" id="{CC99F937-C804-0605-0899-3D51093F1D0B}"/>
              </a:ext>
            </a:extLst>
          </p:cNvPr>
          <p:cNvSpPr/>
          <p:nvPr/>
        </p:nvSpPr>
        <p:spPr>
          <a:xfrm>
            <a:off x="1876227" y="1713423"/>
            <a:ext cx="700056" cy="707291"/>
          </a:xfrm>
          <a:custGeom>
            <a:avLst/>
            <a:gdLst>
              <a:gd name="connsiteX0" fmla="*/ 363284 w 363283"/>
              <a:gd name="connsiteY0" fmla="*/ 181642 h 363283"/>
              <a:gd name="connsiteX1" fmla="*/ 181642 w 363283"/>
              <a:gd name="connsiteY1" fmla="*/ 363284 h 363283"/>
              <a:gd name="connsiteX2" fmla="*/ 0 w 363283"/>
              <a:gd name="connsiteY2" fmla="*/ 181642 h 363283"/>
              <a:gd name="connsiteX3" fmla="*/ 181642 w 363283"/>
              <a:gd name="connsiteY3" fmla="*/ 0 h 363283"/>
              <a:gd name="connsiteX4" fmla="*/ 363284 w 363283"/>
              <a:gd name="connsiteY4" fmla="*/ 181642 h 36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83" h="363283">
                <a:moveTo>
                  <a:pt x="363284" y="181642"/>
                </a:moveTo>
                <a:cubicBezTo>
                  <a:pt x="363284" y="281960"/>
                  <a:pt x="281960" y="363284"/>
                  <a:pt x="181642" y="363284"/>
                </a:cubicBezTo>
                <a:cubicBezTo>
                  <a:pt x="81324" y="363284"/>
                  <a:pt x="0" y="281960"/>
                  <a:pt x="0" y="181642"/>
                </a:cubicBezTo>
                <a:cubicBezTo>
                  <a:pt x="0" y="81324"/>
                  <a:pt x="81324" y="0"/>
                  <a:pt x="181642" y="0"/>
                </a:cubicBezTo>
                <a:cubicBezTo>
                  <a:pt x="281960" y="0"/>
                  <a:pt x="363284" y="81324"/>
                  <a:pt x="363284" y="181642"/>
                </a:cubicBezTo>
                <a:close/>
              </a:path>
            </a:pathLst>
          </a:custGeom>
          <a:solidFill>
            <a:schemeClr val="bg2"/>
          </a:solidFill>
          <a:ln w="25400" cap="flat">
            <a:solidFill>
              <a:schemeClr val="bg1"/>
            </a:solidFill>
            <a:prstDash val="solid"/>
            <a:miter/>
          </a:ln>
        </p:spPr>
        <p:txBody>
          <a:bodyPr rtlCol="0" anchor="ctr"/>
          <a:lstStyle/>
          <a:p>
            <a:pPr defTabSz="685800" fontAlgn="auto">
              <a:spcBef>
                <a:spcPts val="0"/>
              </a:spcBef>
              <a:spcAft>
                <a:spcPts val="0"/>
              </a:spcAft>
              <a:defRPr/>
            </a:pPr>
            <a:endParaRPr lang="en-PH" sz="1350">
              <a:solidFill>
                <a:srgbClr val="595454"/>
              </a:solidFill>
              <a:latin typeface="Trebuchet MS"/>
              <a:ea typeface="+mn-ea"/>
              <a:cs typeface="+mn-cs"/>
            </a:endParaRPr>
          </a:p>
        </p:txBody>
      </p:sp>
      <p:sp>
        <p:nvSpPr>
          <p:cNvPr id="110" name="TextBox 109">
            <a:extLst>
              <a:ext uri="{FF2B5EF4-FFF2-40B4-BE49-F238E27FC236}">
                <a16:creationId xmlns:a16="http://schemas.microsoft.com/office/drawing/2014/main" id="{1586D5D5-55B9-0A9E-7D3E-0C8E9C9513CD}"/>
              </a:ext>
            </a:extLst>
          </p:cNvPr>
          <p:cNvSpPr txBox="1"/>
          <p:nvPr/>
        </p:nvSpPr>
        <p:spPr>
          <a:xfrm>
            <a:off x="1976188" y="1979490"/>
            <a:ext cx="500137" cy="140744"/>
          </a:xfrm>
          <a:prstGeom prst="rect">
            <a:avLst/>
          </a:prstGeom>
          <a:noFill/>
          <a:ln>
            <a:noFill/>
          </a:ln>
        </p:spPr>
        <p:txBody>
          <a:bodyPr wrap="none" lIns="0" tIns="0" rIns="0" bIns="0" rtlCol="0">
            <a:spAutoFit/>
          </a:bodyPr>
          <a:lstStyle/>
          <a:p>
            <a:pPr algn="ctr" defTabSz="685800" fontAlgn="auto">
              <a:lnSpc>
                <a:spcPct val="110000"/>
              </a:lnSpc>
              <a:spcBef>
                <a:spcPts val="0"/>
              </a:spcBef>
              <a:spcAft>
                <a:spcPts val="0"/>
              </a:spcAft>
              <a:defRPr/>
            </a:pPr>
            <a:r>
              <a:rPr lang="en-US" sz="900" dirty="0">
                <a:solidFill>
                  <a:srgbClr val="595454"/>
                </a:solidFill>
                <a:latin typeface="Trebuchet MS"/>
                <a:ea typeface="+mn-ea"/>
                <a:cs typeface="+mn-cs"/>
              </a:rPr>
              <a:t>Screening</a:t>
            </a:r>
          </a:p>
        </p:txBody>
      </p:sp>
      <p:sp>
        <p:nvSpPr>
          <p:cNvPr id="3" name="TextBox 2">
            <a:extLst>
              <a:ext uri="{FF2B5EF4-FFF2-40B4-BE49-F238E27FC236}">
                <a16:creationId xmlns:a16="http://schemas.microsoft.com/office/drawing/2014/main" id="{ECE46284-E918-6C9A-1878-B9F597B835C2}"/>
              </a:ext>
            </a:extLst>
          </p:cNvPr>
          <p:cNvSpPr txBox="1"/>
          <p:nvPr/>
        </p:nvSpPr>
        <p:spPr>
          <a:xfrm>
            <a:off x="5524950" y="1881084"/>
            <a:ext cx="700513" cy="392415"/>
          </a:xfrm>
          <a:prstGeom prst="rect">
            <a:avLst/>
          </a:prstGeom>
          <a:noFill/>
          <a:ln>
            <a:noFill/>
          </a:ln>
        </p:spPr>
        <p:txBody>
          <a:bodyPr wrap="none" lIns="0" tIns="0" rIns="0" bIns="0" rtlCol="0">
            <a:spAutoFit/>
          </a:bodyPr>
          <a:lstStyle/>
          <a:p>
            <a:pPr algn="ctr" defTabSz="685800" fontAlgn="auto">
              <a:spcBef>
                <a:spcPts val="0"/>
              </a:spcBef>
              <a:spcAft>
                <a:spcPts val="0"/>
              </a:spcAft>
              <a:defRPr/>
            </a:pPr>
            <a:r>
              <a:rPr lang="en-US" sz="900" b="1" dirty="0">
                <a:solidFill>
                  <a:srgbClr val="FFFFFF"/>
                </a:solidFill>
                <a:latin typeface="Trebuchet MS"/>
                <a:ea typeface="+mn-ea"/>
                <a:cs typeface="+mn-cs"/>
              </a:rPr>
              <a:t>Liso-cel</a:t>
            </a:r>
            <a:endParaRPr lang="en-US" sz="900" dirty="0">
              <a:solidFill>
                <a:srgbClr val="FFFFFF"/>
              </a:solidFill>
              <a:latin typeface="Trebuchet MS"/>
              <a:ea typeface="+mn-ea"/>
              <a:cs typeface="+mn-cs"/>
            </a:endParaRPr>
          </a:p>
          <a:p>
            <a:pPr algn="ctr" defTabSz="685800" fontAlgn="auto">
              <a:spcBef>
                <a:spcPts val="0"/>
              </a:spcBef>
              <a:spcAft>
                <a:spcPts val="0"/>
              </a:spcAft>
              <a:defRPr/>
            </a:pPr>
            <a:r>
              <a:rPr lang="en-US" sz="825" dirty="0">
                <a:solidFill>
                  <a:srgbClr val="FFFFFF"/>
                </a:solidFill>
                <a:latin typeface="Trebuchet MS"/>
                <a:ea typeface="+mn-ea"/>
                <a:cs typeface="+mn-cs"/>
              </a:rPr>
              <a:t>2—7 days after</a:t>
            </a:r>
          </a:p>
          <a:p>
            <a:pPr algn="ctr" defTabSz="685800" fontAlgn="auto">
              <a:spcBef>
                <a:spcPts val="0"/>
              </a:spcBef>
              <a:spcAft>
                <a:spcPts val="0"/>
              </a:spcAft>
              <a:defRPr/>
            </a:pPr>
            <a:r>
              <a:rPr lang="en-US" sz="825" dirty="0">
                <a:solidFill>
                  <a:srgbClr val="FFFFFF"/>
                </a:solidFill>
                <a:latin typeface="Trebuchet MS"/>
                <a:ea typeface="+mn-ea"/>
                <a:cs typeface="+mn-cs"/>
              </a:rPr>
              <a:t>FLU/CY</a:t>
            </a:r>
          </a:p>
        </p:txBody>
      </p:sp>
      <p:sp>
        <p:nvSpPr>
          <p:cNvPr id="23" name="TextBox 22">
            <a:extLst>
              <a:ext uri="{FF2B5EF4-FFF2-40B4-BE49-F238E27FC236}">
                <a16:creationId xmlns:a16="http://schemas.microsoft.com/office/drawing/2014/main" id="{D55F390B-E339-868D-A212-F557368826A5}"/>
              </a:ext>
            </a:extLst>
          </p:cNvPr>
          <p:cNvSpPr txBox="1"/>
          <p:nvPr/>
        </p:nvSpPr>
        <p:spPr>
          <a:xfrm>
            <a:off x="4878170" y="3694488"/>
            <a:ext cx="3906898" cy="843606"/>
          </a:xfrm>
          <a:prstGeom prst="roundRect">
            <a:avLst>
              <a:gd name="adj" fmla="val 11380"/>
            </a:avLst>
          </a:prstGeom>
          <a:noFill/>
          <a:ln w="19050">
            <a:solidFill>
              <a:srgbClr val="097789"/>
            </a:solidFill>
          </a:ln>
        </p:spPr>
        <p:txBody>
          <a:bodyPr wrap="square" lIns="411480" tIns="0" rIns="68580" bIns="0" rtlCol="0" anchor="ctr" anchorCtr="0">
            <a:noAutofit/>
          </a:bodyPr>
          <a:lstStyle/>
          <a:p>
            <a:pPr defTabSz="914378" fontAlgn="auto">
              <a:spcBef>
                <a:spcPts val="450"/>
              </a:spcBef>
              <a:spcAft>
                <a:spcPts val="0"/>
              </a:spcAft>
              <a:buClr>
                <a:srgbClr val="595454"/>
              </a:buClr>
              <a:defRPr/>
            </a:pPr>
            <a:r>
              <a:rPr lang="en-US" sz="1050" b="1" dirty="0">
                <a:solidFill>
                  <a:srgbClr val="097789"/>
                </a:solidFill>
                <a:latin typeface="Calibri" panose="020F0502020204030204"/>
                <a:ea typeface="Arial" panose="020B0604020202020204" pitchFamily="34" charset="0"/>
                <a:cs typeface="Arial" panose="020B0604020202020204" pitchFamily="34" charset="0"/>
              </a:rPr>
              <a:t>Post hoc analyses</a:t>
            </a:r>
          </a:p>
          <a:p>
            <a:pPr defTabSz="914378" fontAlgn="auto">
              <a:spcBef>
                <a:spcPts val="0"/>
              </a:spcBef>
              <a:spcAft>
                <a:spcPts val="150"/>
              </a:spcAft>
              <a:buClr>
                <a:srgbClr val="595454"/>
              </a:buClr>
              <a:defRPr/>
            </a:pPr>
            <a:r>
              <a:rPr lang="en-US" sz="1050" dirty="0">
                <a:solidFill>
                  <a:srgbClr val="595454"/>
                </a:solidFill>
                <a:latin typeface="Trebuchet MS"/>
                <a:ea typeface="+mn-ea"/>
                <a:cs typeface="+mn-cs"/>
              </a:rPr>
              <a:t>Median time to next treatment</a:t>
            </a:r>
          </a:p>
        </p:txBody>
      </p:sp>
      <p:sp>
        <p:nvSpPr>
          <p:cNvPr id="22" name="TextBox 21">
            <a:extLst>
              <a:ext uri="{FF2B5EF4-FFF2-40B4-BE49-F238E27FC236}">
                <a16:creationId xmlns:a16="http://schemas.microsoft.com/office/drawing/2014/main" id="{23AB83A2-07B0-E2CE-F178-C73E045ACC96}"/>
              </a:ext>
            </a:extLst>
          </p:cNvPr>
          <p:cNvSpPr txBox="1"/>
          <p:nvPr>
            <p:custDataLst>
              <p:tags r:id="rId1"/>
            </p:custDataLst>
          </p:nvPr>
        </p:nvSpPr>
        <p:spPr>
          <a:xfrm>
            <a:off x="283903" y="4659225"/>
            <a:ext cx="8214846" cy="311624"/>
          </a:xfrm>
          <a:prstGeom prst="rect">
            <a:avLst/>
          </a:prstGeom>
          <a:noFill/>
        </p:spPr>
        <p:txBody>
          <a:bodyPr vert="horz" wrap="square" lIns="0" tIns="0" rIns="0" bIns="0" rtlCol="0" anchor="b" anchorCtr="0">
            <a:spAutoFit/>
          </a:bodyPr>
          <a:lstStyle/>
          <a:p>
            <a:pPr defTabSz="685800" fontAlgn="auto">
              <a:lnSpc>
                <a:spcPct val="90000"/>
              </a:lnSpc>
              <a:spcBef>
                <a:spcPts val="400"/>
              </a:spcBef>
              <a:spcAft>
                <a:spcPts val="0"/>
              </a:spcAft>
            </a:pPr>
            <a:r>
              <a:rPr lang="en-US" sz="750" dirty="0">
                <a:solidFill>
                  <a:srgbClr val="595454"/>
                </a:solidFill>
                <a:latin typeface="Trebuchet MS" panose="020B0603020202020204" pitchFamily="34" charset="0"/>
                <a:ea typeface="+mn-ea"/>
                <a:cs typeface="Arial" panose="020B0604020202020204" pitchFamily="34" charset="0"/>
              </a:rPr>
              <a:t>ClinicalTrials.gov: NCT03331198. </a:t>
            </a:r>
            <a:br>
              <a:rPr lang="en-US" sz="750" dirty="0">
                <a:solidFill>
                  <a:srgbClr val="595454"/>
                </a:solidFill>
                <a:latin typeface="Trebuchet MS" panose="020B0603020202020204" pitchFamily="34" charset="0"/>
                <a:ea typeface="+mn-ea"/>
                <a:cs typeface="Arial" panose="020B0604020202020204" pitchFamily="34" charset="0"/>
              </a:rPr>
            </a:br>
            <a:r>
              <a:rPr lang="en-US" sz="750" dirty="0">
                <a:solidFill>
                  <a:srgbClr val="595454"/>
                </a:solidFill>
                <a:latin typeface="Trebuchet MS" panose="020B0603020202020204" pitchFamily="34" charset="0"/>
                <a:ea typeface="+mn-ea"/>
                <a:cs typeface="Arial" panose="020B0604020202020204" pitchFamily="34" charset="0"/>
              </a:rPr>
              <a:t>CY, cyclophosphamide; DL, dose level; FLU, fludarabine; IRC, independent review committee; iwCLL, International Workshop on Chronic Lymphocytic Leukemia; PEAS, primary efficacy analysis set (prespecified subset of patients with BTKi progression and venetoclax failure); uMRD, undetectable minimal residual disease.</a:t>
            </a:r>
          </a:p>
        </p:txBody>
      </p:sp>
      <p:sp>
        <p:nvSpPr>
          <p:cNvPr id="36" name="Rectangle 35">
            <a:extLst>
              <a:ext uri="{FF2B5EF4-FFF2-40B4-BE49-F238E27FC236}">
                <a16:creationId xmlns:a16="http://schemas.microsoft.com/office/drawing/2014/main" id="{9E920BA5-7028-2D40-0E84-69D9CF140111}"/>
              </a:ext>
            </a:extLst>
          </p:cNvPr>
          <p:cNvSpPr/>
          <p:nvPr/>
        </p:nvSpPr>
        <p:spPr>
          <a:xfrm>
            <a:off x="4253563" y="3085236"/>
            <a:ext cx="1237171" cy="19089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4" name="TextBox 3">
            <a:extLst>
              <a:ext uri="{FF2B5EF4-FFF2-40B4-BE49-F238E27FC236}">
                <a16:creationId xmlns:a16="http://schemas.microsoft.com/office/drawing/2014/main" id="{EF16B340-0317-6174-8799-6067BF780980}"/>
              </a:ext>
            </a:extLst>
          </p:cNvPr>
          <p:cNvSpPr txBox="1"/>
          <p:nvPr/>
        </p:nvSpPr>
        <p:spPr>
          <a:xfrm>
            <a:off x="3236128" y="4949674"/>
            <a:ext cx="2671744" cy="219291"/>
          </a:xfrm>
          <a:prstGeom prst="rect">
            <a:avLst/>
          </a:prstGeom>
          <a:noFill/>
        </p:spPr>
        <p:txBody>
          <a:bodyPr wrap="square">
            <a:spAutoFit/>
          </a:bodyPr>
          <a:lstStyle/>
          <a:p>
            <a:pPr algn="ctr" defTabSz="914378" fontAlgn="auto">
              <a:spcBef>
                <a:spcPts val="0"/>
              </a:spcBef>
              <a:spcAft>
                <a:spcPts val="0"/>
              </a:spcAft>
              <a:defRPr/>
            </a:pPr>
            <a:r>
              <a:rPr lang="en-US" sz="825" dirty="0">
                <a:solidFill>
                  <a:srgbClr val="595454"/>
                </a:solidFill>
                <a:latin typeface="Trebuchet MS" panose="020B0603020202020204" pitchFamily="34" charset="0"/>
                <a:ea typeface="+mn-ea"/>
                <a:cs typeface="Arial" panose="020B0604020202020204" pitchFamily="34" charset="0"/>
              </a:rPr>
              <a:t>Siddiqi T, et al. ASH 2023 [Presentation #330]</a:t>
            </a:r>
          </a:p>
        </p:txBody>
      </p:sp>
    </p:spTree>
    <p:extLst>
      <p:ext uri="{BB962C8B-B14F-4D97-AF65-F5344CB8AC3E}">
        <p14:creationId xmlns:p14="http://schemas.microsoft.com/office/powerpoint/2010/main" val="771826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897" y="37796"/>
            <a:ext cx="7886700" cy="994172"/>
          </a:xfrm>
        </p:spPr>
        <p:txBody>
          <a:bodyPr/>
          <a:lstStyle/>
          <a:p>
            <a:r>
              <a:rPr lang="en-US" sz="2100" b="1" dirty="0"/>
              <a:t>Demographics and baseline characteristics</a:t>
            </a:r>
            <a:endParaRPr lang="en-US" sz="2100" b="1" strike="sngStrike" dirty="0"/>
          </a:p>
        </p:txBody>
      </p:sp>
      <p:graphicFrame>
        <p:nvGraphicFramePr>
          <p:cNvPr id="9" name="Table 8">
            <a:extLst>
              <a:ext uri="{FF2B5EF4-FFF2-40B4-BE49-F238E27FC236}">
                <a16:creationId xmlns:a16="http://schemas.microsoft.com/office/drawing/2014/main" id="{68C49D9E-D4D2-4AC0-9857-F6D1A6AB9AFC}"/>
              </a:ext>
            </a:extLst>
          </p:cNvPr>
          <p:cNvGraphicFramePr>
            <a:graphicFrameLocks noGrp="1"/>
          </p:cNvGraphicFramePr>
          <p:nvPr/>
        </p:nvGraphicFramePr>
        <p:xfrm>
          <a:off x="284964" y="743455"/>
          <a:ext cx="8574074" cy="3499449"/>
        </p:xfrm>
        <a:graphic>
          <a:graphicData uri="http://schemas.openxmlformats.org/drawingml/2006/table">
            <a:tbl>
              <a:tblPr firstRow="1">
                <a:tableStyleId>{B301B821-A1FF-4177-AEE7-76D212191A09}</a:tableStyleId>
              </a:tblPr>
              <a:tblGrid>
                <a:gridCol w="4441391">
                  <a:extLst>
                    <a:ext uri="{9D8B030D-6E8A-4147-A177-3AD203B41FA5}">
                      <a16:colId xmlns:a16="http://schemas.microsoft.com/office/drawing/2014/main" val="20000"/>
                    </a:ext>
                  </a:extLst>
                </a:gridCol>
                <a:gridCol w="2066342">
                  <a:extLst>
                    <a:ext uri="{9D8B030D-6E8A-4147-A177-3AD203B41FA5}">
                      <a16:colId xmlns:a16="http://schemas.microsoft.com/office/drawing/2014/main" val="2954438262"/>
                    </a:ext>
                  </a:extLst>
                </a:gridCol>
                <a:gridCol w="2066342">
                  <a:extLst>
                    <a:ext uri="{9D8B030D-6E8A-4147-A177-3AD203B41FA5}">
                      <a16:colId xmlns:a16="http://schemas.microsoft.com/office/drawing/2014/main" val="20002"/>
                    </a:ext>
                  </a:extLst>
                </a:gridCol>
              </a:tblGrid>
              <a:tr h="481965">
                <a:tc>
                  <a:txBody>
                    <a:bodyPr/>
                    <a:lstStyle/>
                    <a:p>
                      <a:pPr fontAlgn="auto">
                        <a:lnSpc>
                          <a:spcPct val="90000"/>
                        </a:lnSpc>
                        <a:spcBef>
                          <a:spcPts val="0"/>
                        </a:spcBef>
                        <a:spcAft>
                          <a:spcPts val="200"/>
                        </a:spcAft>
                      </a:pPr>
                      <a:r>
                        <a:rPr lang="en-US" sz="1100" b="1" dirty="0">
                          <a:solidFill>
                            <a:schemeClr val="tx1"/>
                          </a:solidFill>
                          <a:latin typeface="+mn-lt"/>
                          <a:ea typeface="MS Mincho"/>
                          <a:cs typeface="Times New Roman"/>
                        </a:rPr>
                        <a:t> </a:t>
                      </a:r>
                    </a:p>
                  </a:txBody>
                  <a:tcPr marL="91416" marR="91416" marT="34281" marB="3428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1218895" rtl="0" eaLnBrk="1" fontAlgn="auto" latinLnBrk="0" hangingPunct="1">
                        <a:lnSpc>
                          <a:spcPct val="90000"/>
                        </a:lnSpc>
                        <a:spcBef>
                          <a:spcPts val="0"/>
                        </a:spcBef>
                        <a:spcAft>
                          <a:spcPts val="200"/>
                        </a:spcAft>
                        <a:buClrTx/>
                        <a:buSzTx/>
                        <a:buFontTx/>
                        <a:buNone/>
                        <a:tabLst/>
                        <a:defRPr/>
                      </a:pPr>
                      <a:r>
                        <a:rPr lang="en-GB" sz="1100" b="1" dirty="0">
                          <a:solidFill>
                            <a:schemeClr val="bg1"/>
                          </a:solidFill>
                          <a:latin typeface="+mn-lt"/>
                          <a:ea typeface="MS Mincho"/>
                          <a:cs typeface="ArialMT"/>
                        </a:rPr>
                        <a:t>Full study population</a:t>
                      </a:r>
                      <a:r>
                        <a:rPr lang="en-GB" sz="1100" b="1" baseline="0" dirty="0">
                          <a:solidFill>
                            <a:schemeClr val="bg1"/>
                          </a:solidFill>
                          <a:effectLst/>
                          <a:latin typeface="+mn-lt"/>
                          <a:ea typeface="MS Mincho"/>
                          <a:cs typeface="ArialMT"/>
                        </a:rPr>
                        <a:t> </a:t>
                      </a:r>
                      <a:endParaRPr lang="en-US" sz="1100" b="1" dirty="0">
                        <a:solidFill>
                          <a:schemeClr val="bg1"/>
                        </a:solidFill>
                        <a:effectLst/>
                        <a:latin typeface="+mn-lt"/>
                        <a:ea typeface="Times New Roman" panose="02020603050405020304" pitchFamily="18" charset="0"/>
                      </a:endParaRPr>
                    </a:p>
                    <a:p>
                      <a:pPr marL="0" marR="0" lvl="0" indent="0" algn="ctr" defTabSz="1218895" rtl="0" eaLnBrk="1" fontAlgn="auto" latinLnBrk="0" hangingPunct="1">
                        <a:lnSpc>
                          <a:spcPct val="90000"/>
                        </a:lnSpc>
                        <a:spcBef>
                          <a:spcPts val="0"/>
                        </a:spcBef>
                        <a:spcAft>
                          <a:spcPts val="200"/>
                        </a:spcAft>
                        <a:buClrTx/>
                        <a:buSzTx/>
                        <a:buFontTx/>
                        <a:buNone/>
                        <a:tabLst/>
                        <a:defRPr/>
                      </a:pPr>
                      <a:r>
                        <a:rPr lang="en-US" sz="1100" b="1" dirty="0">
                          <a:solidFill>
                            <a:schemeClr val="bg1"/>
                          </a:solidFill>
                          <a:effectLst/>
                          <a:latin typeface="+mn-lt"/>
                          <a:ea typeface="Times New Roman" panose="02020603050405020304" pitchFamily="18" charset="0"/>
                        </a:rPr>
                        <a:t>(n = 118)</a:t>
                      </a:r>
                      <a:endParaRPr lang="en-US" sz="1100" dirty="0">
                        <a:solidFill>
                          <a:schemeClr val="bg1"/>
                        </a:solidFill>
                        <a:effectLst/>
                        <a:latin typeface="+mn-lt"/>
                        <a:ea typeface="Times New Roman" panose="02020603050405020304" pitchFamily="18"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97789"/>
                    </a:solidFill>
                  </a:tcPr>
                </a:tc>
                <a:tc>
                  <a:txBody>
                    <a:bodyPr/>
                    <a:lstStyle/>
                    <a:p>
                      <a:pPr marL="0" indent="0" algn="ctr">
                        <a:lnSpc>
                          <a:spcPct val="90000"/>
                        </a:lnSpc>
                        <a:spcBef>
                          <a:spcPts val="0"/>
                        </a:spcBef>
                        <a:spcAft>
                          <a:spcPts val="200"/>
                        </a:spcAft>
                        <a:tabLst/>
                      </a:pPr>
                      <a:r>
                        <a:rPr lang="fr-FR" sz="1100" b="1" dirty="0">
                          <a:solidFill>
                            <a:schemeClr val="bg1"/>
                          </a:solidFill>
                          <a:latin typeface="+mn-lt"/>
                        </a:rPr>
                        <a:t>BTKi progression/venetoclax failure subset</a:t>
                      </a:r>
                      <a:endParaRPr lang="en-US" sz="1100" b="1" dirty="0">
                        <a:solidFill>
                          <a:schemeClr val="bg1"/>
                        </a:solidFill>
                        <a:effectLst/>
                        <a:latin typeface="+mn-lt"/>
                        <a:ea typeface="Times New Roman" panose="02020603050405020304" pitchFamily="18" charset="0"/>
                      </a:endParaRPr>
                    </a:p>
                    <a:p>
                      <a:pPr marL="0" indent="0" algn="ctr">
                        <a:lnSpc>
                          <a:spcPct val="90000"/>
                        </a:lnSpc>
                        <a:spcBef>
                          <a:spcPts val="0"/>
                        </a:spcBef>
                        <a:spcAft>
                          <a:spcPts val="200"/>
                        </a:spcAft>
                        <a:tabLst/>
                      </a:pPr>
                      <a:r>
                        <a:rPr lang="en-US" sz="1100" b="1" dirty="0">
                          <a:solidFill>
                            <a:schemeClr val="bg1"/>
                          </a:solidFill>
                          <a:effectLst/>
                          <a:latin typeface="+mn-lt"/>
                          <a:ea typeface="Times New Roman" panose="02020603050405020304" pitchFamily="18" charset="0"/>
                        </a:rPr>
                        <a:t>(n = 71)</a:t>
                      </a:r>
                      <a:endParaRPr lang="en-US" sz="1100" dirty="0">
                        <a:solidFill>
                          <a:schemeClr val="bg1"/>
                        </a:solidFill>
                        <a:effectLst/>
                        <a:latin typeface="+mn-lt"/>
                        <a:ea typeface="Times New Roman" panose="02020603050405020304" pitchFamily="18"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9FBA"/>
                    </a:solidFill>
                  </a:tcPr>
                </a:tc>
                <a:extLst>
                  <a:ext uri="{0D108BD9-81ED-4DB2-BD59-A6C34878D82A}">
                    <a16:rowId xmlns:a16="http://schemas.microsoft.com/office/drawing/2014/main" val="4022397611"/>
                  </a:ext>
                </a:extLst>
              </a:tr>
              <a:tr h="171450">
                <a:tc>
                  <a:txBody>
                    <a:bodyPr/>
                    <a:lstStyle/>
                    <a:p>
                      <a:pPr marL="58738" marR="0" indent="0">
                        <a:spcBef>
                          <a:spcPts val="0"/>
                        </a:spcBef>
                        <a:spcAft>
                          <a:spcPts val="0"/>
                        </a:spcAft>
                        <a:tabLst>
                          <a:tab pos="0" algn="l"/>
                        </a:tabLst>
                      </a:pPr>
                      <a:r>
                        <a:rPr lang="en-US" sz="1100" b="1" dirty="0">
                          <a:solidFill>
                            <a:srgbClr val="595454"/>
                          </a:solidFill>
                          <a:effectLst/>
                          <a:latin typeface="+mn-lt"/>
                          <a:ea typeface="Times New Roman" panose="02020603050405020304" pitchFamily="18" charset="0"/>
                        </a:rPr>
                        <a:t>Median (range) age, y</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65.0 (49—82)</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66.0 (49—78)</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241473420"/>
                  </a:ext>
                </a:extLst>
              </a:tr>
              <a:tr h="222867">
                <a:tc>
                  <a:txBody>
                    <a:bodyPr/>
                    <a:lstStyle/>
                    <a:p>
                      <a:pPr marL="0" indent="0">
                        <a:lnSpc>
                          <a:spcPct val="90000"/>
                        </a:lnSpc>
                        <a:spcBef>
                          <a:spcPts val="0"/>
                        </a:spcBef>
                        <a:spcAft>
                          <a:spcPts val="200"/>
                        </a:spcAft>
                        <a:tabLst/>
                      </a:pPr>
                      <a:r>
                        <a:rPr lang="en-US" sz="1100" b="1" i="0" dirty="0">
                          <a:solidFill>
                            <a:srgbClr val="595454"/>
                          </a:solidFill>
                          <a:latin typeface="+mn-lt"/>
                          <a:ea typeface="MS Mincho"/>
                          <a:cs typeface="ArialMT"/>
                        </a:rPr>
                        <a:t>Median (range) prior lines of systemic therapy</a:t>
                      </a:r>
                      <a:endParaRPr lang="en-GB" sz="1100" b="1" i="0" strike="sngStrike" dirty="0">
                        <a:solidFill>
                          <a:srgbClr val="595454"/>
                        </a:solidFill>
                        <a:latin typeface="+mn-lt"/>
                        <a:ea typeface="MS Mincho"/>
                        <a:cs typeface="ArialMT"/>
                      </a:endParaRPr>
                    </a:p>
                  </a:txBody>
                  <a:tcPr marL="91416" marR="91416" marT="34281" marB="3428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5 (2—14)</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5 (2—14)</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809454016"/>
                  </a:ext>
                </a:extLst>
              </a:tr>
              <a:tr h="171450">
                <a:tc>
                  <a:txBody>
                    <a:bodyPr/>
                    <a:lstStyle/>
                    <a:p>
                      <a:pPr marL="58738" marR="0" indent="0">
                        <a:spcBef>
                          <a:spcPts val="0"/>
                        </a:spcBef>
                        <a:spcAft>
                          <a:spcPts val="0"/>
                        </a:spcAft>
                      </a:pPr>
                      <a:r>
                        <a:rPr lang="en-US" sz="1100" b="1" dirty="0">
                          <a:solidFill>
                            <a:srgbClr val="595454"/>
                          </a:solidFill>
                          <a:effectLst/>
                          <a:latin typeface="+mn-lt"/>
                          <a:ea typeface="Times New Roman" panose="02020603050405020304" pitchFamily="18" charset="0"/>
                        </a:rPr>
                        <a:t>Bulky lymph nodes,</a:t>
                      </a:r>
                      <a:r>
                        <a:rPr lang="en-US" sz="1100" b="1" baseline="30000" dirty="0">
                          <a:solidFill>
                            <a:srgbClr val="595454"/>
                          </a:solidFill>
                          <a:effectLst/>
                          <a:latin typeface="+mn-lt"/>
                          <a:ea typeface="Times New Roman" panose="02020603050405020304" pitchFamily="18" charset="0"/>
                        </a:rPr>
                        <a:t>a</a:t>
                      </a:r>
                      <a:r>
                        <a:rPr lang="en-US" sz="1100" b="1" dirty="0">
                          <a:solidFill>
                            <a:srgbClr val="595454"/>
                          </a:solidFill>
                          <a:effectLst/>
                          <a:latin typeface="+mn-lt"/>
                          <a:ea typeface="Times New Roman" panose="02020603050405020304" pitchFamily="18" charset="0"/>
                        </a:rPr>
                        <a:t> n (%)</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 </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 </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09868732"/>
                  </a:ext>
                </a:extLst>
              </a:tr>
              <a:tr h="171450">
                <a:tc>
                  <a:txBody>
                    <a:bodyPr/>
                    <a:lstStyle/>
                    <a:p>
                      <a:pPr marL="182880" marR="0">
                        <a:spcBef>
                          <a:spcPts val="0"/>
                        </a:spcBef>
                        <a:spcAft>
                          <a:spcPts val="0"/>
                        </a:spcAft>
                      </a:pPr>
                      <a:r>
                        <a:rPr lang="en-US" sz="1100" b="0" dirty="0">
                          <a:solidFill>
                            <a:srgbClr val="595454"/>
                          </a:solidFill>
                          <a:effectLst/>
                          <a:latin typeface="+mn-lt"/>
                          <a:ea typeface="Times New Roman" panose="02020603050405020304" pitchFamily="18" charset="0"/>
                        </a:rPr>
                        <a:t>Yes</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53 (45)</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33 (46)</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11097598"/>
                  </a:ext>
                </a:extLst>
              </a:tr>
              <a:tr h="171450">
                <a:tc>
                  <a:txBody>
                    <a:bodyPr/>
                    <a:lstStyle/>
                    <a:p>
                      <a:pPr marL="182880" marR="0">
                        <a:spcBef>
                          <a:spcPts val="0"/>
                        </a:spcBef>
                        <a:spcAft>
                          <a:spcPts val="0"/>
                        </a:spcAft>
                      </a:pPr>
                      <a:r>
                        <a:rPr lang="en-US" sz="1100" b="0" dirty="0">
                          <a:solidFill>
                            <a:srgbClr val="595454"/>
                          </a:solidFill>
                          <a:effectLst/>
                          <a:latin typeface="+mn-lt"/>
                          <a:ea typeface="Times New Roman" panose="02020603050405020304" pitchFamily="18" charset="0"/>
                        </a:rPr>
                        <a:t>Unknown</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9 (8)</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8 (11)</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149692479"/>
                  </a:ext>
                </a:extLst>
              </a:tr>
              <a:tr h="222867">
                <a:tc>
                  <a:txBody>
                    <a:bodyPr/>
                    <a:lstStyle/>
                    <a:p>
                      <a:pPr marL="0" marR="0" lvl="0" indent="0" algn="l" defTabSz="914400" rtl="0" eaLnBrk="1" fontAlgn="auto" latinLnBrk="0" hangingPunct="1">
                        <a:lnSpc>
                          <a:spcPct val="90000"/>
                        </a:lnSpc>
                        <a:spcBef>
                          <a:spcPts val="0"/>
                        </a:spcBef>
                        <a:spcAft>
                          <a:spcPts val="200"/>
                        </a:spcAft>
                        <a:buClrTx/>
                        <a:buSzTx/>
                        <a:buFontTx/>
                        <a:buNone/>
                        <a:tabLst/>
                        <a:defRPr/>
                      </a:pPr>
                      <a:r>
                        <a:rPr lang="en-US" sz="1100" b="1" kern="1200" dirty="0">
                          <a:solidFill>
                            <a:srgbClr val="595454"/>
                          </a:solidFill>
                          <a:effectLst/>
                          <a:latin typeface="+mn-lt"/>
                          <a:ea typeface="+mn-ea"/>
                          <a:cs typeface="+mn-cs"/>
                        </a:rPr>
                        <a:t>High-risk cytogenetics,</a:t>
                      </a:r>
                      <a:r>
                        <a:rPr lang="en-US" sz="1100" b="1" kern="1200" baseline="30000" dirty="0">
                          <a:solidFill>
                            <a:srgbClr val="595454"/>
                          </a:solidFill>
                          <a:effectLst/>
                          <a:latin typeface="+mn-lt"/>
                          <a:ea typeface="+mn-ea"/>
                          <a:cs typeface="+mn-cs"/>
                        </a:rPr>
                        <a:t>b</a:t>
                      </a:r>
                      <a:r>
                        <a:rPr lang="en-US" sz="1100" b="1" kern="1200" dirty="0">
                          <a:solidFill>
                            <a:srgbClr val="595454"/>
                          </a:solidFill>
                          <a:effectLst/>
                          <a:latin typeface="+mn-lt"/>
                          <a:ea typeface="+mn-ea"/>
                          <a:cs typeface="+mn-cs"/>
                        </a:rPr>
                        <a:t> n (%)</a:t>
                      </a:r>
                      <a:endParaRPr lang="en-GB" sz="1100" b="1" kern="1200" dirty="0">
                        <a:solidFill>
                          <a:srgbClr val="595454"/>
                        </a:solidFill>
                        <a:latin typeface="+mn-lt"/>
                        <a:ea typeface="MS Mincho"/>
                        <a:cs typeface="ArialMT"/>
                      </a:endParaRPr>
                    </a:p>
                  </a:txBody>
                  <a:tcPr marL="91416" marR="91416" marT="34281" marB="3428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98 (83)</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61 (86)</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8"/>
                  </a:ext>
                </a:extLst>
              </a:tr>
              <a:tr h="171450">
                <a:tc>
                  <a:txBody>
                    <a:bodyPr/>
                    <a:lstStyle/>
                    <a:p>
                      <a:pPr marL="58738" marR="0" indent="0">
                        <a:spcBef>
                          <a:spcPts val="0"/>
                        </a:spcBef>
                        <a:spcAft>
                          <a:spcPts val="0"/>
                        </a:spcAft>
                      </a:pPr>
                      <a:r>
                        <a:rPr lang="en-US" sz="1100" b="1" dirty="0">
                          <a:solidFill>
                            <a:srgbClr val="595454"/>
                          </a:solidFill>
                          <a:effectLst/>
                          <a:latin typeface="+mn-lt"/>
                          <a:ea typeface="Times New Roman" panose="02020603050405020304" pitchFamily="18" charset="0"/>
                        </a:rPr>
                        <a:t>Prior BTKi, n (%)</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118 (100)</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71 (100)</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70459179"/>
                  </a:ext>
                </a:extLst>
              </a:tr>
              <a:tr h="171450">
                <a:tc>
                  <a:txBody>
                    <a:bodyPr/>
                    <a:lstStyle/>
                    <a:p>
                      <a:pPr marL="164592" marR="0">
                        <a:spcBef>
                          <a:spcPts val="0"/>
                        </a:spcBef>
                        <a:spcAft>
                          <a:spcPts val="0"/>
                        </a:spcAft>
                      </a:pPr>
                      <a:r>
                        <a:rPr lang="en-US" sz="1100" dirty="0">
                          <a:solidFill>
                            <a:srgbClr val="595454"/>
                          </a:solidFill>
                          <a:effectLst/>
                          <a:latin typeface="+mn-lt"/>
                          <a:ea typeface="Times New Roman" panose="02020603050405020304" pitchFamily="18" charset="0"/>
                        </a:rPr>
                        <a:t>BTKi refractory</a:t>
                      </a:r>
                      <a:r>
                        <a:rPr lang="en-US" sz="1100" baseline="30000" dirty="0">
                          <a:solidFill>
                            <a:srgbClr val="595454"/>
                          </a:solidFill>
                          <a:effectLst/>
                          <a:latin typeface="+mn-lt"/>
                          <a:ea typeface="Times New Roman" panose="02020603050405020304" pitchFamily="18" charset="0"/>
                        </a:rPr>
                        <a:t>c</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104 (88)</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71 (100)</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90594727"/>
                  </a:ext>
                </a:extLst>
              </a:tr>
              <a:tr h="171450">
                <a:tc>
                  <a:txBody>
                    <a:bodyPr/>
                    <a:lstStyle/>
                    <a:p>
                      <a:pPr marL="164592" marR="0">
                        <a:spcBef>
                          <a:spcPts val="0"/>
                        </a:spcBef>
                        <a:spcAft>
                          <a:spcPts val="0"/>
                        </a:spcAft>
                      </a:pPr>
                      <a:r>
                        <a:rPr lang="en-US" sz="1100" dirty="0">
                          <a:solidFill>
                            <a:srgbClr val="595454"/>
                          </a:solidFill>
                          <a:effectLst/>
                          <a:latin typeface="+mn-lt"/>
                          <a:ea typeface="Times New Roman" panose="02020603050405020304" pitchFamily="18" charset="0"/>
                        </a:rPr>
                        <a:t>BTKi relapsed</a:t>
                      </a:r>
                      <a:r>
                        <a:rPr lang="en-US" sz="1100" b="0" baseline="30000" dirty="0">
                          <a:solidFill>
                            <a:srgbClr val="595454"/>
                          </a:solidFill>
                          <a:effectLst/>
                          <a:latin typeface="+mn-lt"/>
                          <a:ea typeface="Times New Roman" panose="02020603050405020304" pitchFamily="18" charset="0"/>
                          <a:cs typeface="Times New Roman" panose="02020603050405020304" pitchFamily="18" charset="0"/>
                        </a:rPr>
                        <a:t>d</a:t>
                      </a:r>
                      <a:endParaRPr lang="en-US" sz="1100" dirty="0">
                        <a:solidFill>
                          <a:srgbClr val="595454"/>
                        </a:solidFill>
                        <a:effectLst/>
                        <a:latin typeface="+mn-lt"/>
                        <a:ea typeface="Times New Roman" panose="02020603050405020304" pitchFamily="18"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2</a:t>
                      </a:r>
                      <a:r>
                        <a:rPr lang="en-US" sz="1100" strike="noStrike" dirty="0">
                          <a:solidFill>
                            <a:srgbClr val="595454"/>
                          </a:solidFill>
                          <a:effectLst/>
                          <a:latin typeface="+mn-lt"/>
                          <a:ea typeface="Times New Roman" panose="02020603050405020304" pitchFamily="18" charset="0"/>
                        </a:rPr>
                        <a:t> (2)</a:t>
                      </a:r>
                      <a:endParaRPr lang="en-US" sz="1100" strike="sngStrike" dirty="0">
                        <a:solidFill>
                          <a:srgbClr val="595454"/>
                        </a:solidFill>
                        <a:effectLst/>
                        <a:latin typeface="+mn-lt"/>
                        <a:ea typeface="Times New Roman" panose="02020603050405020304" pitchFamily="18"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0</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97057481"/>
                  </a:ext>
                </a:extLst>
              </a:tr>
              <a:tr h="171450">
                <a:tc>
                  <a:txBody>
                    <a:bodyPr/>
                    <a:lstStyle/>
                    <a:p>
                      <a:pPr marL="164592" marR="0">
                        <a:spcBef>
                          <a:spcPts val="0"/>
                        </a:spcBef>
                        <a:spcAft>
                          <a:spcPts val="0"/>
                        </a:spcAft>
                      </a:pPr>
                      <a:r>
                        <a:rPr lang="en-US" sz="1100" dirty="0">
                          <a:solidFill>
                            <a:srgbClr val="595454"/>
                          </a:solidFill>
                          <a:effectLst/>
                          <a:latin typeface="+mn-lt"/>
                          <a:ea typeface="Times New Roman" panose="02020603050405020304" pitchFamily="18" charset="0"/>
                        </a:rPr>
                        <a:t>BTKi intolerant only</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12</a:t>
                      </a:r>
                      <a:r>
                        <a:rPr lang="en-US" sz="1100" strike="noStrike" dirty="0">
                          <a:solidFill>
                            <a:srgbClr val="595454"/>
                          </a:solidFill>
                          <a:effectLst/>
                          <a:latin typeface="+mn-lt"/>
                          <a:ea typeface="Times New Roman" panose="02020603050405020304" pitchFamily="18" charset="0"/>
                        </a:rPr>
                        <a:t> (10)</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0</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037550654"/>
                  </a:ext>
                </a:extLst>
              </a:tr>
              <a:tr h="171450">
                <a:tc>
                  <a:txBody>
                    <a:bodyPr/>
                    <a:lstStyle/>
                    <a:p>
                      <a:pPr marL="58738" marR="0" indent="0">
                        <a:spcBef>
                          <a:spcPts val="0"/>
                        </a:spcBef>
                        <a:spcAft>
                          <a:spcPts val="0"/>
                        </a:spcAft>
                      </a:pPr>
                      <a:r>
                        <a:rPr lang="en-US" sz="1100" b="1" dirty="0">
                          <a:solidFill>
                            <a:srgbClr val="595454"/>
                          </a:solidFill>
                          <a:effectLst/>
                          <a:latin typeface="+mn-lt"/>
                          <a:ea typeface="Times New Roman" panose="02020603050405020304" pitchFamily="18" charset="0"/>
                        </a:rPr>
                        <a:t>Prior venetoclax, n (%)</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95 (81)</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71 (100)</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66215467"/>
                  </a:ext>
                </a:extLst>
              </a:tr>
              <a:tr h="171450">
                <a:tc>
                  <a:txBody>
                    <a:bodyPr/>
                    <a:lstStyle/>
                    <a:p>
                      <a:pPr marL="164592" marR="0">
                        <a:spcBef>
                          <a:spcPts val="0"/>
                        </a:spcBef>
                        <a:spcAft>
                          <a:spcPts val="0"/>
                        </a:spcAft>
                      </a:pPr>
                      <a:r>
                        <a:rPr lang="en-US" sz="1100" dirty="0">
                          <a:solidFill>
                            <a:srgbClr val="595454"/>
                          </a:solidFill>
                          <a:effectLst/>
                          <a:latin typeface="+mn-lt"/>
                          <a:ea typeface="Times New Roman" panose="02020603050405020304" pitchFamily="18" charset="0"/>
                        </a:rPr>
                        <a:t>Venetoclax refractory</a:t>
                      </a:r>
                      <a:endParaRPr lang="en-US" sz="1100" baseline="30000" dirty="0">
                        <a:solidFill>
                          <a:srgbClr val="595454"/>
                        </a:solidFill>
                        <a:effectLst/>
                        <a:latin typeface="+mn-lt"/>
                        <a:ea typeface="Times New Roman" panose="02020603050405020304" pitchFamily="18"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90 (76)</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68 (96)</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03720962"/>
                  </a:ext>
                </a:extLst>
              </a:tr>
              <a:tr h="171450">
                <a:tc>
                  <a:txBody>
                    <a:bodyPr/>
                    <a:lstStyle/>
                    <a:p>
                      <a:pPr marL="164592" marR="0">
                        <a:spcBef>
                          <a:spcPts val="0"/>
                        </a:spcBef>
                        <a:spcAft>
                          <a:spcPts val="0"/>
                        </a:spcAft>
                      </a:pPr>
                      <a:r>
                        <a:rPr lang="en-US" sz="1100" dirty="0">
                          <a:solidFill>
                            <a:srgbClr val="595454"/>
                          </a:solidFill>
                          <a:effectLst/>
                          <a:latin typeface="+mn-lt"/>
                          <a:ea typeface="Times New Roman" panose="02020603050405020304" pitchFamily="18" charset="0"/>
                        </a:rPr>
                        <a:t>Venetoclax relapsed</a:t>
                      </a:r>
                      <a:r>
                        <a:rPr lang="en-US" sz="1100" b="0" baseline="30000" dirty="0">
                          <a:solidFill>
                            <a:srgbClr val="595454"/>
                          </a:solidFill>
                          <a:effectLst/>
                          <a:latin typeface="+mn-lt"/>
                          <a:ea typeface="Times New Roman" panose="02020603050405020304" pitchFamily="18" charset="0"/>
                          <a:cs typeface="Times New Roman" panose="02020603050405020304" pitchFamily="18" charset="0"/>
                        </a:rPr>
                        <a:t>d</a:t>
                      </a:r>
                      <a:endParaRPr lang="en-US" sz="1100" dirty="0">
                        <a:solidFill>
                          <a:srgbClr val="595454"/>
                        </a:solidFill>
                        <a:effectLst/>
                        <a:latin typeface="+mn-lt"/>
                        <a:ea typeface="Times New Roman" panose="02020603050405020304" pitchFamily="18"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0</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0</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35314202"/>
                  </a:ext>
                </a:extLst>
              </a:tr>
              <a:tr h="171450">
                <a:tc>
                  <a:txBody>
                    <a:bodyPr/>
                    <a:lstStyle/>
                    <a:p>
                      <a:pPr marL="164592" marR="0">
                        <a:spcBef>
                          <a:spcPts val="0"/>
                        </a:spcBef>
                        <a:spcAft>
                          <a:spcPts val="0"/>
                        </a:spcAft>
                      </a:pPr>
                      <a:r>
                        <a:rPr lang="en-US" sz="1100" dirty="0">
                          <a:solidFill>
                            <a:srgbClr val="595454"/>
                          </a:solidFill>
                          <a:effectLst/>
                          <a:latin typeface="+mn-lt"/>
                          <a:ea typeface="Times New Roman" panose="02020603050405020304" pitchFamily="18" charset="0"/>
                        </a:rPr>
                        <a:t>Venetoclax intolerant only</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4 (3)</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3 (4)</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460198680"/>
                  </a:ext>
                </a:extLst>
              </a:tr>
              <a:tr h="171450">
                <a:tc>
                  <a:txBody>
                    <a:bodyPr/>
                    <a:lstStyle/>
                    <a:p>
                      <a:pPr marL="58738" marR="0" indent="0">
                        <a:spcBef>
                          <a:spcPts val="0"/>
                        </a:spcBef>
                        <a:spcAft>
                          <a:spcPts val="0"/>
                        </a:spcAft>
                      </a:pPr>
                      <a:r>
                        <a:rPr lang="en-US" sz="1100" b="1" baseline="0" dirty="0">
                          <a:solidFill>
                            <a:srgbClr val="595454"/>
                          </a:solidFill>
                          <a:effectLst/>
                          <a:latin typeface="+mn-lt"/>
                          <a:ea typeface="Times New Roman" panose="02020603050405020304" pitchFamily="18" charset="0"/>
                        </a:rPr>
                        <a:t>Prior BTKi and venetoclax, n (%)</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95 (81)</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71 (100)</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92723687"/>
                  </a:ext>
                </a:extLst>
              </a:tr>
              <a:tr h="171450">
                <a:tc>
                  <a:txBody>
                    <a:bodyPr/>
                    <a:lstStyle/>
                    <a:p>
                      <a:pPr marL="164592" marR="0">
                        <a:spcBef>
                          <a:spcPts val="0"/>
                        </a:spcBef>
                        <a:spcAft>
                          <a:spcPts val="0"/>
                        </a:spcAft>
                      </a:pPr>
                      <a:r>
                        <a:rPr lang="en-US" sz="1100" b="0" dirty="0">
                          <a:solidFill>
                            <a:srgbClr val="595454"/>
                          </a:solidFill>
                          <a:effectLst/>
                          <a:latin typeface="+mn-lt"/>
                          <a:ea typeface="Times New Roman" panose="02020603050405020304" pitchFamily="18" charset="0"/>
                        </a:rPr>
                        <a:t>BTKi progression/venetoclax failure,</a:t>
                      </a:r>
                      <a:r>
                        <a:rPr lang="en-US" sz="1100" b="0" baseline="30000" dirty="0">
                          <a:solidFill>
                            <a:srgbClr val="595454"/>
                          </a:solidFill>
                          <a:effectLst/>
                          <a:latin typeface="+mn-lt"/>
                          <a:ea typeface="Times New Roman" panose="02020603050405020304" pitchFamily="18" charset="0"/>
                          <a:cs typeface="Times New Roman" panose="02020603050405020304" pitchFamily="18" charset="0"/>
                        </a:rPr>
                        <a:t>e</a:t>
                      </a:r>
                      <a:r>
                        <a:rPr lang="en-US" sz="1100" b="0" baseline="0" dirty="0">
                          <a:solidFill>
                            <a:srgbClr val="595454"/>
                          </a:solidFill>
                          <a:effectLst/>
                          <a:latin typeface="+mn-lt"/>
                          <a:ea typeface="Times New Roman" panose="02020603050405020304" pitchFamily="18" charset="0"/>
                          <a:cs typeface="Times New Roman" panose="02020603050405020304" pitchFamily="18" charset="0"/>
                        </a:rPr>
                        <a:t> </a:t>
                      </a:r>
                      <a:r>
                        <a:rPr lang="en-US" sz="1100" b="0" baseline="0" dirty="0">
                          <a:solidFill>
                            <a:srgbClr val="595454"/>
                          </a:solidFill>
                          <a:effectLst/>
                          <a:latin typeface="+mn-lt"/>
                          <a:ea typeface="Times New Roman" panose="02020603050405020304" pitchFamily="18" charset="0"/>
                        </a:rPr>
                        <a:t>n (%)</a:t>
                      </a:r>
                      <a:endParaRPr lang="en-US" sz="1100" b="0" baseline="30000" dirty="0">
                        <a:solidFill>
                          <a:srgbClr val="595454"/>
                        </a:solidFill>
                        <a:effectLst/>
                        <a:latin typeface="+mn-lt"/>
                        <a:ea typeface="Times New Roman" panose="02020603050405020304" pitchFamily="18" charset="0"/>
                      </a:endParaRPr>
                    </a:p>
                  </a:txBody>
                  <a:tcPr marL="51435" marR="51435" marT="0" marB="0" anchor="ctr">
                    <a:lnL w="38100" cap="flat" cmpd="sng" algn="ctr">
                      <a:solidFill>
                        <a:schemeClr val="accent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71 (60)</a:t>
                      </a:r>
                    </a:p>
                  </a:txBody>
                  <a:tcPr marL="51435" marR="51435"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71 (100)</a:t>
                      </a:r>
                    </a:p>
                  </a:txBody>
                  <a:tcPr marL="51435" marR="51435" marT="0" marB="0" anchor="ctr">
                    <a:lnL w="38100" cap="flat" cmpd="sng" algn="ctr">
                      <a:no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65448479"/>
                  </a:ext>
                </a:extLst>
              </a:tr>
              <a:tr h="171450">
                <a:tc>
                  <a:txBody>
                    <a:bodyPr/>
                    <a:lstStyle/>
                    <a:p>
                      <a:pPr marL="58738" marR="0" indent="0">
                        <a:spcBef>
                          <a:spcPts val="0"/>
                        </a:spcBef>
                        <a:spcAft>
                          <a:spcPts val="0"/>
                        </a:spcAft>
                      </a:pPr>
                      <a:r>
                        <a:rPr lang="en-US" sz="1100" b="1" dirty="0">
                          <a:solidFill>
                            <a:srgbClr val="595454"/>
                          </a:solidFill>
                          <a:effectLst/>
                          <a:latin typeface="+mn-lt"/>
                          <a:ea typeface="Times New Roman" panose="02020603050405020304" pitchFamily="18" charset="0"/>
                        </a:rPr>
                        <a:t>Received bridging therapy, n (%)</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90 (76)</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595454"/>
                          </a:solidFill>
                          <a:effectLst/>
                          <a:latin typeface="+mn-lt"/>
                          <a:ea typeface="Times New Roman" panose="02020603050405020304" pitchFamily="18" charset="0"/>
                        </a:rPr>
                        <a:t>56 (79)</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4" name="Slide Number Placeholder 1">
            <a:extLst>
              <a:ext uri="{FF2B5EF4-FFF2-40B4-BE49-F238E27FC236}">
                <a16:creationId xmlns:a16="http://schemas.microsoft.com/office/drawing/2014/main" id="{B1C119EE-E1B0-702D-8A24-B9DABAEC43DA}"/>
              </a:ext>
            </a:extLst>
          </p:cNvPr>
          <p:cNvSpPr txBox="1">
            <a:spLocks/>
          </p:cNvSpPr>
          <p:nvPr/>
        </p:nvSpPr>
        <p:spPr>
          <a:xfrm>
            <a:off x="8361935" y="4751453"/>
            <a:ext cx="497205" cy="273844"/>
          </a:xfrm>
          <a:prstGeom prst="rect">
            <a:avLst/>
          </a:prstGeom>
        </p:spPr>
        <p:txBody>
          <a:bodyPr wrap="square" lIns="0" tIns="0" rIns="0" bIns="0" anchor="b" anchorCtr="0"/>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r" defTabSz="914378" fontAlgn="auto">
              <a:spcBef>
                <a:spcPts val="0"/>
              </a:spcBef>
              <a:spcAft>
                <a:spcPts val="0"/>
              </a:spcAft>
              <a:defRPr/>
            </a:pPr>
            <a:fld id="{AF1AFCDA-ABCC-4704-AB71-48FDE4F2FA4C}" type="slidenum">
              <a:rPr lang="en-US" sz="900">
                <a:solidFill>
                  <a:srgbClr val="595454"/>
                </a:solidFill>
                <a:latin typeface="Trebuchet MS" panose="020B0603020202020204"/>
              </a:rPr>
              <a:pPr algn="r" defTabSz="914378" fontAlgn="auto">
                <a:spcBef>
                  <a:spcPts val="0"/>
                </a:spcBef>
                <a:spcAft>
                  <a:spcPts val="0"/>
                </a:spcAft>
                <a:defRPr/>
              </a:pPr>
              <a:t>89</a:t>
            </a:fld>
            <a:endParaRPr lang="en-US" sz="900" dirty="0">
              <a:solidFill>
                <a:srgbClr val="595454"/>
              </a:solidFill>
              <a:latin typeface="Trebuchet MS" panose="020B0603020202020204"/>
            </a:endParaRPr>
          </a:p>
        </p:txBody>
      </p:sp>
      <p:sp>
        <p:nvSpPr>
          <p:cNvPr id="3" name="TextBox 2">
            <a:extLst>
              <a:ext uri="{FF2B5EF4-FFF2-40B4-BE49-F238E27FC236}">
                <a16:creationId xmlns:a16="http://schemas.microsoft.com/office/drawing/2014/main" id="{11D7EE3D-F374-4FA5-B7C5-64271D844C25}"/>
              </a:ext>
            </a:extLst>
          </p:cNvPr>
          <p:cNvSpPr txBox="1"/>
          <p:nvPr>
            <p:custDataLst>
              <p:tags r:id="rId2"/>
            </p:custDataLst>
          </p:nvPr>
        </p:nvSpPr>
        <p:spPr>
          <a:xfrm>
            <a:off x="283903" y="4451476"/>
            <a:ext cx="8214846" cy="519373"/>
          </a:xfrm>
          <a:prstGeom prst="rect">
            <a:avLst/>
          </a:prstGeom>
          <a:noFill/>
        </p:spPr>
        <p:txBody>
          <a:bodyPr vert="horz" wrap="square" lIns="0" tIns="0" rIns="0" bIns="0" rtlCol="0" anchor="b" anchorCtr="0">
            <a:spAutoFit/>
          </a:bodyPr>
          <a:lstStyle/>
          <a:p>
            <a:pPr defTabSz="685800" fontAlgn="auto">
              <a:lnSpc>
                <a:spcPct val="90000"/>
              </a:lnSpc>
              <a:spcBef>
                <a:spcPts val="400"/>
              </a:spcBef>
              <a:spcAft>
                <a:spcPts val="0"/>
              </a:spcAft>
            </a:pPr>
            <a:r>
              <a:rPr lang="en-US" sz="750" baseline="30000" dirty="0">
                <a:solidFill>
                  <a:srgbClr val="595454"/>
                </a:solidFill>
                <a:latin typeface="Trebuchet MS" panose="020B0603020202020204" pitchFamily="34" charset="0"/>
                <a:ea typeface="+mn-ea"/>
                <a:cs typeface="Arial" panose="020B0604020202020204" pitchFamily="34" charset="0"/>
              </a:rPr>
              <a:t>a</a:t>
            </a:r>
            <a:r>
              <a:rPr lang="en-US" sz="750" dirty="0">
                <a:solidFill>
                  <a:srgbClr val="595454"/>
                </a:solidFill>
                <a:latin typeface="Trebuchet MS" panose="020B0603020202020204" pitchFamily="34" charset="0"/>
                <a:ea typeface="+mn-ea"/>
                <a:cs typeface="Arial" panose="020B0604020202020204" pitchFamily="34" charset="0"/>
              </a:rPr>
              <a:t>Defined as ≥ 1 lesion with the longest diameter of ≥ 5 cm; </a:t>
            </a:r>
            <a:r>
              <a:rPr lang="en-US" sz="750" baseline="30000" dirty="0">
                <a:solidFill>
                  <a:srgbClr val="595454"/>
                </a:solidFill>
                <a:latin typeface="Trebuchet MS" panose="020B0603020202020204" pitchFamily="34" charset="0"/>
                <a:ea typeface="+mn-ea"/>
                <a:cs typeface="Arial" panose="020B0604020202020204" pitchFamily="34" charset="0"/>
              </a:rPr>
              <a:t>b</a:t>
            </a:r>
            <a:r>
              <a:rPr lang="en-US" sz="750" dirty="0">
                <a:solidFill>
                  <a:srgbClr val="595454"/>
                </a:solidFill>
                <a:latin typeface="Trebuchet MS" panose="020B0603020202020204" pitchFamily="34" charset="0"/>
                <a:ea typeface="+mn-ea"/>
                <a:cs typeface="Arial" panose="020B0604020202020204" pitchFamily="34" charset="0"/>
              </a:rPr>
              <a:t>Includes del(17p), </a:t>
            </a:r>
            <a:r>
              <a:rPr lang="en-US" sz="750" i="1" dirty="0">
                <a:solidFill>
                  <a:srgbClr val="595454"/>
                </a:solidFill>
                <a:latin typeface="Trebuchet MS" panose="020B0603020202020204" pitchFamily="34" charset="0"/>
                <a:ea typeface="+mn-ea"/>
                <a:cs typeface="Arial" panose="020B0604020202020204" pitchFamily="34" charset="0"/>
              </a:rPr>
              <a:t>TP53</a:t>
            </a:r>
            <a:r>
              <a:rPr lang="en-US" sz="750" dirty="0">
                <a:solidFill>
                  <a:srgbClr val="595454"/>
                </a:solidFill>
                <a:latin typeface="Trebuchet MS" panose="020B0603020202020204" pitchFamily="34" charset="0"/>
                <a:ea typeface="+mn-ea"/>
                <a:cs typeface="Arial" panose="020B0604020202020204" pitchFamily="34" charset="0"/>
              </a:rPr>
              <a:t> mutation, unmutated immunoglobulin heavy-chain variable region, and complex cytogenetics; </a:t>
            </a:r>
            <a:r>
              <a:rPr lang="en-US" sz="750" baseline="30000" dirty="0">
                <a:solidFill>
                  <a:srgbClr val="595454"/>
                </a:solidFill>
                <a:latin typeface="Trebuchet MS" panose="020B0603020202020204" pitchFamily="34" charset="0"/>
                <a:ea typeface="+mn-ea"/>
                <a:cs typeface="Arial" panose="020B0604020202020204" pitchFamily="34" charset="0"/>
              </a:rPr>
              <a:t>c</a:t>
            </a:r>
            <a:r>
              <a:rPr lang="en-US" sz="750" dirty="0">
                <a:solidFill>
                  <a:srgbClr val="595454"/>
                </a:solidFill>
                <a:latin typeface="Trebuchet MS" panose="020B0603020202020204" pitchFamily="34" charset="0"/>
                <a:ea typeface="+mn-ea"/>
                <a:cs typeface="Arial" panose="020B0604020202020204" pitchFamily="34" charset="0"/>
              </a:rPr>
              <a:t>Defined as no response or progression ≤ 6 months from last dose of therapy; </a:t>
            </a:r>
            <a:r>
              <a:rPr lang="en-US" sz="750" baseline="30000" dirty="0">
                <a:solidFill>
                  <a:srgbClr val="595454"/>
                </a:solidFill>
                <a:latin typeface="Trebuchet MS" panose="020B0603020202020204" pitchFamily="34" charset="0"/>
                <a:ea typeface="+mn-ea"/>
                <a:cs typeface="Arial" panose="020B0604020202020204" pitchFamily="34" charset="0"/>
              </a:rPr>
              <a:t>d</a:t>
            </a:r>
            <a:r>
              <a:rPr lang="en-US" sz="750" dirty="0">
                <a:solidFill>
                  <a:srgbClr val="595454"/>
                </a:solidFill>
                <a:latin typeface="Trebuchet MS" panose="020B0603020202020204" pitchFamily="34" charset="0"/>
                <a:ea typeface="+mn-ea"/>
                <a:cs typeface="Arial" panose="020B0604020202020204" pitchFamily="34" charset="0"/>
              </a:rPr>
              <a:t>Defined as disease progression in a patient who previously had CR/CRi or PR/nPR for ≥ 6 months; </a:t>
            </a:r>
            <a:r>
              <a:rPr lang="en-US" sz="750" baseline="30000" dirty="0">
                <a:solidFill>
                  <a:srgbClr val="595454"/>
                </a:solidFill>
                <a:latin typeface="Trebuchet MS" panose="020B0603020202020204" pitchFamily="34" charset="0"/>
                <a:ea typeface="+mn-ea"/>
                <a:cs typeface="Arial" panose="020B0604020202020204" pitchFamily="34" charset="0"/>
              </a:rPr>
              <a:t>e</a:t>
            </a:r>
            <a:r>
              <a:rPr lang="en-US" sz="750" dirty="0">
                <a:solidFill>
                  <a:srgbClr val="595454"/>
                </a:solidFill>
                <a:latin typeface="Trebuchet MS" panose="020B0603020202020204" pitchFamily="34" charset="0"/>
                <a:ea typeface="+mn-ea"/>
                <a:cs typeface="Arial" panose="020B0604020202020204" pitchFamily="34" charset="0"/>
              </a:rPr>
              <a:t>Including patients who progressed on a BTKi and met one of the following: (1) discontinued venetoclax due to disease progression or intolerability and patient’s disease met indications for further therapy per iwCLL 2018, or (2) failed to achieve an objective response ≤ 3 months of initiating therapy. </a:t>
            </a:r>
            <a:br>
              <a:rPr lang="en-US" sz="750" dirty="0">
                <a:solidFill>
                  <a:srgbClr val="595454"/>
                </a:solidFill>
                <a:latin typeface="Trebuchet MS" panose="020B0603020202020204" pitchFamily="34" charset="0"/>
                <a:ea typeface="+mn-ea"/>
                <a:cs typeface="Arial" panose="020B0604020202020204" pitchFamily="34" charset="0"/>
              </a:rPr>
            </a:br>
            <a:r>
              <a:rPr lang="en-US" sz="750" dirty="0">
                <a:solidFill>
                  <a:srgbClr val="595454"/>
                </a:solidFill>
                <a:latin typeface="Trebuchet MS" panose="020B0603020202020204" pitchFamily="34" charset="0"/>
                <a:ea typeface="+mn-ea"/>
                <a:cs typeface="Arial" panose="020B0604020202020204" pitchFamily="34" charset="0"/>
              </a:rPr>
              <a:t>nPR, nodular partial response/remission.</a:t>
            </a:r>
          </a:p>
        </p:txBody>
      </p:sp>
      <p:sp>
        <p:nvSpPr>
          <p:cNvPr id="6" name="TextBox 5">
            <a:extLst>
              <a:ext uri="{FF2B5EF4-FFF2-40B4-BE49-F238E27FC236}">
                <a16:creationId xmlns:a16="http://schemas.microsoft.com/office/drawing/2014/main" id="{08521C70-D972-F91F-30BE-2B73ABB871A3}"/>
              </a:ext>
            </a:extLst>
          </p:cNvPr>
          <p:cNvSpPr txBox="1"/>
          <p:nvPr/>
        </p:nvSpPr>
        <p:spPr>
          <a:xfrm>
            <a:off x="3236128" y="4949674"/>
            <a:ext cx="2671744" cy="219291"/>
          </a:xfrm>
          <a:prstGeom prst="rect">
            <a:avLst/>
          </a:prstGeom>
          <a:noFill/>
        </p:spPr>
        <p:txBody>
          <a:bodyPr wrap="square">
            <a:spAutoFit/>
          </a:bodyPr>
          <a:lstStyle/>
          <a:p>
            <a:pPr algn="ctr" defTabSz="914378" fontAlgn="auto">
              <a:spcBef>
                <a:spcPts val="0"/>
              </a:spcBef>
              <a:spcAft>
                <a:spcPts val="0"/>
              </a:spcAft>
              <a:defRPr/>
            </a:pPr>
            <a:r>
              <a:rPr lang="en-US" sz="825" dirty="0">
                <a:solidFill>
                  <a:srgbClr val="595454"/>
                </a:solidFill>
                <a:latin typeface="Trebuchet MS" panose="020B0603020202020204" pitchFamily="34" charset="0"/>
                <a:ea typeface="+mn-ea"/>
                <a:cs typeface="Arial" panose="020B0604020202020204" pitchFamily="34" charset="0"/>
              </a:rPr>
              <a:t>Siddiqi T, et al. ASH 2023 [Presentation #330]</a:t>
            </a:r>
          </a:p>
        </p:txBody>
      </p:sp>
    </p:spTree>
    <p:custDataLst>
      <p:tags r:id="rId1"/>
    </p:custDataLst>
    <p:extLst>
      <p:ext uri="{BB962C8B-B14F-4D97-AF65-F5344CB8AC3E}">
        <p14:creationId xmlns:p14="http://schemas.microsoft.com/office/powerpoint/2010/main" val="323180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6032" y="136609"/>
            <a:ext cx="8577072" cy="584667"/>
          </a:xfrm>
        </p:spPr>
        <p:txBody>
          <a:bodyPr/>
          <a:lstStyle/>
          <a:p>
            <a:pPr algn="l"/>
            <a:r>
              <a:rPr lang="en-US" sz="2400" b="1" dirty="0"/>
              <a:t>SIMPLIFY-1: Transfusion requirements by week 24</a:t>
            </a:r>
          </a:p>
        </p:txBody>
      </p:sp>
      <p:sp>
        <p:nvSpPr>
          <p:cNvPr id="6" name="Text Box 11">
            <a:extLst>
              <a:ext uri="{FF2B5EF4-FFF2-40B4-BE49-F238E27FC236}">
                <a16:creationId xmlns:a16="http://schemas.microsoft.com/office/drawing/2014/main" id="{D7636927-1449-EBDF-D34A-D0C871282AFB}"/>
              </a:ext>
            </a:extLst>
          </p:cNvPr>
          <p:cNvSpPr txBox="1">
            <a:spLocks noChangeArrowheads="1"/>
          </p:cNvSpPr>
          <p:nvPr/>
        </p:nvSpPr>
        <p:spPr bwMode="auto">
          <a:xfrm>
            <a:off x="7546573" y="4105845"/>
            <a:ext cx="18423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altLang="en-US" sz="105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Mesa. JCO. 2017;35:3844. </a:t>
            </a:r>
          </a:p>
        </p:txBody>
      </p:sp>
      <p:pic>
        <p:nvPicPr>
          <p:cNvPr id="5" name="Picture 4">
            <a:extLst>
              <a:ext uri="{FF2B5EF4-FFF2-40B4-BE49-F238E27FC236}">
                <a16:creationId xmlns:a16="http://schemas.microsoft.com/office/drawing/2014/main" id="{540EC76B-662F-AF9D-2C85-E7E9F3839D7C}"/>
              </a:ext>
            </a:extLst>
          </p:cNvPr>
          <p:cNvPicPr>
            <a:picLocks noChangeAspect="1"/>
          </p:cNvPicPr>
          <p:nvPr/>
        </p:nvPicPr>
        <p:blipFill>
          <a:blip r:embed="rId2"/>
          <a:stretch>
            <a:fillRect/>
          </a:stretch>
        </p:blipFill>
        <p:spPr>
          <a:xfrm>
            <a:off x="1025740" y="721276"/>
            <a:ext cx="6394429" cy="3334884"/>
          </a:xfrm>
          <a:prstGeom prst="rect">
            <a:avLst/>
          </a:prstGeom>
          <a:solidFill>
            <a:srgbClr val="FFFFFF">
              <a:shade val="85000"/>
            </a:srgbClr>
          </a:solidFill>
          <a:ln w="88900" cap="sq">
            <a:noFill/>
            <a:miter lim="800000"/>
          </a:ln>
          <a:effectLst>
            <a:outerShdw blurRad="50800" dist="38100" dir="18900000" algn="b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48306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44" y="122967"/>
            <a:ext cx="7886700" cy="994172"/>
          </a:xfrm>
        </p:spPr>
        <p:txBody>
          <a:bodyPr/>
          <a:lstStyle/>
          <a:p>
            <a:r>
              <a:rPr lang="en-US" sz="2100" b="1" dirty="0"/>
              <a:t>Efficacy outcomes: DL2 only</a:t>
            </a:r>
            <a:endParaRPr lang="en-US" sz="2100" b="1" strike="sngStrike" dirty="0"/>
          </a:p>
        </p:txBody>
      </p:sp>
      <p:sp>
        <p:nvSpPr>
          <p:cNvPr id="6" name="Slide Number Placeholder 1">
            <a:extLst>
              <a:ext uri="{FF2B5EF4-FFF2-40B4-BE49-F238E27FC236}">
                <a16:creationId xmlns:a16="http://schemas.microsoft.com/office/drawing/2014/main" id="{9F174338-A6C5-7AC1-1DAA-281A45C6614D}"/>
              </a:ext>
            </a:extLst>
          </p:cNvPr>
          <p:cNvSpPr txBox="1">
            <a:spLocks/>
          </p:cNvSpPr>
          <p:nvPr/>
        </p:nvSpPr>
        <p:spPr>
          <a:xfrm>
            <a:off x="8361935" y="4751453"/>
            <a:ext cx="497205" cy="273844"/>
          </a:xfrm>
          <a:prstGeom prst="rect">
            <a:avLst/>
          </a:prstGeom>
        </p:spPr>
        <p:txBody>
          <a:bodyPr wrap="square" lIns="0" tIns="0" rIns="0" bIns="0" anchor="b" anchorCtr="0"/>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r" defTabSz="914378" fontAlgn="auto">
              <a:spcBef>
                <a:spcPts val="0"/>
              </a:spcBef>
              <a:spcAft>
                <a:spcPts val="0"/>
              </a:spcAft>
              <a:defRPr/>
            </a:pPr>
            <a:fld id="{AF1AFCDA-ABCC-4704-AB71-48FDE4F2FA4C}" type="slidenum">
              <a:rPr lang="en-US" sz="900">
                <a:solidFill>
                  <a:srgbClr val="595454"/>
                </a:solidFill>
                <a:latin typeface="Trebuchet MS" panose="020B0603020202020204"/>
              </a:rPr>
              <a:pPr algn="r" defTabSz="914378" fontAlgn="auto">
                <a:spcBef>
                  <a:spcPts val="0"/>
                </a:spcBef>
                <a:spcAft>
                  <a:spcPts val="0"/>
                </a:spcAft>
                <a:defRPr/>
              </a:pPr>
              <a:t>90</a:t>
            </a:fld>
            <a:endParaRPr lang="en-US" sz="900" dirty="0">
              <a:solidFill>
                <a:srgbClr val="595454"/>
              </a:solidFill>
              <a:latin typeface="Trebuchet MS" panose="020B0603020202020204"/>
            </a:endParaRPr>
          </a:p>
        </p:txBody>
      </p:sp>
      <p:graphicFrame>
        <p:nvGraphicFramePr>
          <p:cNvPr id="8" name="Table 7">
            <a:extLst>
              <a:ext uri="{FF2B5EF4-FFF2-40B4-BE49-F238E27FC236}">
                <a16:creationId xmlns:a16="http://schemas.microsoft.com/office/drawing/2014/main" id="{7586A5B9-D6C0-310A-3BA6-FEB499DFE38B}"/>
              </a:ext>
            </a:extLst>
          </p:cNvPr>
          <p:cNvGraphicFramePr>
            <a:graphicFrameLocks noGrp="1"/>
          </p:cNvGraphicFramePr>
          <p:nvPr/>
        </p:nvGraphicFramePr>
        <p:xfrm>
          <a:off x="303376" y="719807"/>
          <a:ext cx="8574074" cy="3277463"/>
        </p:xfrm>
        <a:graphic>
          <a:graphicData uri="http://schemas.openxmlformats.org/drawingml/2006/table">
            <a:tbl>
              <a:tblPr firstRow="1">
                <a:tableStyleId>{B301B821-A1FF-4177-AEE7-76D212191A09}</a:tableStyleId>
              </a:tblPr>
              <a:tblGrid>
                <a:gridCol w="4441391">
                  <a:extLst>
                    <a:ext uri="{9D8B030D-6E8A-4147-A177-3AD203B41FA5}">
                      <a16:colId xmlns:a16="http://schemas.microsoft.com/office/drawing/2014/main" val="20000"/>
                    </a:ext>
                  </a:extLst>
                </a:gridCol>
                <a:gridCol w="2066342">
                  <a:extLst>
                    <a:ext uri="{9D8B030D-6E8A-4147-A177-3AD203B41FA5}">
                      <a16:colId xmlns:a16="http://schemas.microsoft.com/office/drawing/2014/main" val="2954438262"/>
                    </a:ext>
                  </a:extLst>
                </a:gridCol>
                <a:gridCol w="2066342">
                  <a:extLst>
                    <a:ext uri="{9D8B030D-6E8A-4147-A177-3AD203B41FA5}">
                      <a16:colId xmlns:a16="http://schemas.microsoft.com/office/drawing/2014/main" val="20002"/>
                    </a:ext>
                  </a:extLst>
                </a:gridCol>
              </a:tblGrid>
              <a:tr h="481965">
                <a:tc>
                  <a:txBody>
                    <a:bodyPr/>
                    <a:lstStyle/>
                    <a:p>
                      <a:pPr marL="0" marR="0" lvl="0" indent="0" algn="l" defTabSz="1218895" rtl="0" eaLnBrk="1" fontAlgn="auto" latinLnBrk="0" hangingPunct="1">
                        <a:lnSpc>
                          <a:spcPct val="90000"/>
                        </a:lnSpc>
                        <a:spcBef>
                          <a:spcPts val="0"/>
                        </a:spcBef>
                        <a:spcAft>
                          <a:spcPts val="200"/>
                        </a:spcAft>
                        <a:buClrTx/>
                        <a:buSzTx/>
                        <a:buFontTx/>
                        <a:buNone/>
                        <a:tabLst/>
                        <a:defRPr/>
                      </a:pPr>
                      <a:endParaRPr lang="en-US" sz="1100" b="1" dirty="0">
                        <a:solidFill>
                          <a:srgbClr val="595454"/>
                        </a:solidFill>
                        <a:effectLst/>
                        <a:latin typeface="+mn-lt"/>
                        <a:ea typeface="MS Mincho"/>
                        <a:cs typeface="Arial" panose="020B060402020202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1218895" rtl="0" eaLnBrk="1" fontAlgn="auto" latinLnBrk="0" hangingPunct="1">
                        <a:lnSpc>
                          <a:spcPct val="90000"/>
                        </a:lnSpc>
                        <a:spcBef>
                          <a:spcPts val="0"/>
                        </a:spcBef>
                        <a:spcAft>
                          <a:spcPts val="200"/>
                        </a:spcAft>
                        <a:buClrTx/>
                        <a:buSzTx/>
                        <a:buFontTx/>
                        <a:buNone/>
                        <a:tabLst/>
                        <a:defRPr/>
                      </a:pPr>
                      <a:r>
                        <a:rPr lang="en-GB" sz="1100" b="1" dirty="0">
                          <a:solidFill>
                            <a:schemeClr val="bg1"/>
                          </a:solidFill>
                          <a:latin typeface="+mn-lt"/>
                          <a:ea typeface="MS Mincho"/>
                          <a:cs typeface="Times New Roman"/>
                        </a:rPr>
                        <a:t>Full study population</a:t>
                      </a:r>
                      <a:r>
                        <a:rPr lang="en-GB" sz="1100" b="1" baseline="30000" dirty="0">
                          <a:solidFill>
                            <a:schemeClr val="bg1"/>
                          </a:solidFill>
                          <a:effectLst/>
                          <a:latin typeface="+mn-lt"/>
                          <a:ea typeface="MS Mincho"/>
                          <a:cs typeface="Times New Roman"/>
                        </a:rPr>
                        <a:t> </a:t>
                      </a:r>
                      <a:r>
                        <a:rPr lang="en-US" sz="1100" b="1" dirty="0">
                          <a:solidFill>
                            <a:schemeClr val="bg1"/>
                          </a:solidFill>
                          <a:effectLst/>
                          <a:latin typeface="+mn-lt"/>
                          <a:ea typeface="MS Mincho"/>
                        </a:rPr>
                        <a:t>at DL2</a:t>
                      </a:r>
                    </a:p>
                    <a:p>
                      <a:pPr marL="0" marR="0" algn="ctr">
                        <a:lnSpc>
                          <a:spcPct val="90000"/>
                        </a:lnSpc>
                        <a:spcBef>
                          <a:spcPts val="0"/>
                        </a:spcBef>
                        <a:spcAft>
                          <a:spcPts val="200"/>
                        </a:spcAft>
                      </a:pPr>
                      <a:r>
                        <a:rPr lang="en-US" sz="1100" b="1" dirty="0">
                          <a:solidFill>
                            <a:schemeClr val="bg1"/>
                          </a:solidFill>
                          <a:effectLst/>
                          <a:latin typeface="+mn-lt"/>
                          <a:ea typeface="MS Mincho"/>
                        </a:rPr>
                        <a:t>(n = 88)</a:t>
                      </a:r>
                      <a:endParaRPr lang="en-US" sz="1100" dirty="0">
                        <a:solidFill>
                          <a:schemeClr val="bg1"/>
                        </a:solidFill>
                        <a:effectLst/>
                        <a:latin typeface="+mn-lt"/>
                        <a:ea typeface="MS Mincho"/>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97789"/>
                    </a:solidFill>
                  </a:tcPr>
                </a:tc>
                <a:tc>
                  <a:txBody>
                    <a:bodyPr/>
                    <a:lstStyle/>
                    <a:p>
                      <a:pPr marL="0" marR="0" lvl="0" indent="0" algn="ctr" defTabSz="1218895" rtl="0" eaLnBrk="1" fontAlgn="auto" latinLnBrk="0" hangingPunct="1">
                        <a:lnSpc>
                          <a:spcPct val="90000"/>
                        </a:lnSpc>
                        <a:spcBef>
                          <a:spcPts val="0"/>
                        </a:spcBef>
                        <a:spcAft>
                          <a:spcPts val="200"/>
                        </a:spcAft>
                        <a:buClrTx/>
                        <a:buSzTx/>
                        <a:buFontTx/>
                        <a:buNone/>
                        <a:tabLst/>
                        <a:defRPr/>
                      </a:pPr>
                      <a:r>
                        <a:rPr lang="fr-FR" sz="1100" b="1" dirty="0">
                          <a:solidFill>
                            <a:schemeClr val="bg1"/>
                          </a:solidFill>
                          <a:latin typeface="+mn-lt"/>
                        </a:rPr>
                        <a:t>BTKi progression/venetoclax failure subset at DL2</a:t>
                      </a:r>
                      <a:endParaRPr lang="en-US" sz="1100" dirty="0">
                        <a:solidFill>
                          <a:schemeClr val="bg1"/>
                        </a:solidFill>
                        <a:effectLst/>
                        <a:latin typeface="+mn-lt"/>
                        <a:ea typeface="MS Mincho"/>
                      </a:endParaRPr>
                    </a:p>
                    <a:p>
                      <a:pPr marL="0" marR="0" algn="ctr">
                        <a:lnSpc>
                          <a:spcPct val="90000"/>
                        </a:lnSpc>
                        <a:spcBef>
                          <a:spcPts val="0"/>
                        </a:spcBef>
                        <a:spcAft>
                          <a:spcPts val="200"/>
                        </a:spcAft>
                      </a:pPr>
                      <a:r>
                        <a:rPr lang="en-US" sz="1100" b="1" dirty="0">
                          <a:solidFill>
                            <a:schemeClr val="bg1"/>
                          </a:solidFill>
                          <a:effectLst/>
                          <a:latin typeface="+mn-lt"/>
                          <a:ea typeface="MS Mincho"/>
                        </a:rPr>
                        <a:t>(n = 50)</a:t>
                      </a:r>
                      <a:endParaRPr lang="en-US" sz="1100" dirty="0">
                        <a:solidFill>
                          <a:schemeClr val="bg1"/>
                        </a:solidFill>
                        <a:effectLst/>
                        <a:latin typeface="+mn-lt"/>
                        <a:ea typeface="MS Mincho"/>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rgbClr val="009FBA"/>
                    </a:solidFill>
                  </a:tcPr>
                </a:tc>
                <a:extLst>
                  <a:ext uri="{0D108BD9-81ED-4DB2-BD59-A6C34878D82A}">
                    <a16:rowId xmlns:a16="http://schemas.microsoft.com/office/drawing/2014/main" val="4022397611"/>
                  </a:ext>
                </a:extLst>
              </a:tr>
              <a:tr h="382763">
                <a:tc>
                  <a:txBody>
                    <a:bodyPr/>
                    <a:lstStyle/>
                    <a:p>
                      <a:pPr marL="0" marR="0" lvl="0" indent="0" algn="l" defTabSz="1218895" rtl="0" eaLnBrk="1" fontAlgn="auto" latinLnBrk="0" hangingPunct="1">
                        <a:lnSpc>
                          <a:spcPct val="115000"/>
                        </a:lnSpc>
                        <a:spcBef>
                          <a:spcPts val="0"/>
                        </a:spcBef>
                        <a:spcAft>
                          <a:spcPts val="0"/>
                        </a:spcAft>
                        <a:buClrTx/>
                        <a:buSzTx/>
                        <a:buFontTx/>
                        <a:buNone/>
                        <a:tabLst/>
                        <a:defRPr/>
                      </a:pPr>
                      <a:r>
                        <a:rPr lang="en-US" sz="1100" b="1" dirty="0">
                          <a:solidFill>
                            <a:srgbClr val="595454"/>
                          </a:solidFill>
                          <a:effectLst/>
                          <a:latin typeface="+mn-lt"/>
                          <a:ea typeface="MS Mincho"/>
                          <a:cs typeface="Arial" panose="020B0604020202020204" pitchFamily="34" charset="0"/>
                        </a:rPr>
                        <a:t>Primary endpoint</a:t>
                      </a:r>
                      <a:r>
                        <a:rPr lang="en-US" sz="1100" b="1" dirty="0">
                          <a:solidFill>
                            <a:srgbClr val="595454"/>
                          </a:solidFill>
                          <a:effectLst/>
                          <a:latin typeface="+mn-lt"/>
                          <a:ea typeface="MS Mincho"/>
                          <a:cs typeface="Times New Roman" panose="02020603050405020304" pitchFamily="18" charset="0"/>
                        </a:rPr>
                        <a:t>:</a:t>
                      </a:r>
                      <a:r>
                        <a:rPr lang="en-US" sz="1100" dirty="0">
                          <a:solidFill>
                            <a:srgbClr val="595454"/>
                          </a:solidFill>
                          <a:effectLst/>
                          <a:latin typeface="+mn-lt"/>
                          <a:ea typeface="MS Mincho"/>
                          <a:cs typeface="Times New Roman" panose="02020603050405020304" pitchFamily="18" charset="0"/>
                        </a:rPr>
                        <a:t> </a:t>
                      </a:r>
                      <a:r>
                        <a:rPr lang="en-US" sz="1100" b="1" dirty="0">
                          <a:solidFill>
                            <a:srgbClr val="595454"/>
                          </a:solidFill>
                          <a:effectLst/>
                          <a:latin typeface="+mn-lt"/>
                          <a:ea typeface="MS Mincho"/>
                          <a:cs typeface="Arial" panose="020B0604020202020204" pitchFamily="34" charset="0"/>
                        </a:rPr>
                        <a:t>IRC-assessed CR/CRi rate per iwCLL 2018,</a:t>
                      </a:r>
                      <a:r>
                        <a:rPr lang="en-US" sz="1100" b="1" baseline="30000" dirty="0">
                          <a:solidFill>
                            <a:srgbClr val="595454"/>
                          </a:solidFill>
                          <a:effectLst/>
                          <a:latin typeface="+mn-lt"/>
                          <a:ea typeface="MS Mincho"/>
                          <a:cs typeface="Arial" panose="020B0604020202020204" pitchFamily="34" charset="0"/>
                        </a:rPr>
                        <a:t> </a:t>
                      </a:r>
                      <a:br>
                        <a:rPr lang="en-US" sz="1100" b="1" baseline="30000" dirty="0">
                          <a:solidFill>
                            <a:srgbClr val="595454"/>
                          </a:solidFill>
                          <a:effectLst/>
                          <a:latin typeface="+mn-lt"/>
                          <a:ea typeface="MS Mincho"/>
                          <a:cs typeface="Arial" panose="020B0604020202020204" pitchFamily="34" charset="0"/>
                        </a:rPr>
                      </a:br>
                      <a:r>
                        <a:rPr lang="en-US" sz="1100" b="1" baseline="0" dirty="0">
                          <a:solidFill>
                            <a:srgbClr val="595454"/>
                          </a:solidFill>
                          <a:effectLst/>
                          <a:latin typeface="+mn-lt"/>
                          <a:ea typeface="MS Mincho"/>
                          <a:cs typeface="Arial" panose="020B0604020202020204" pitchFamily="34" charset="0"/>
                        </a:rPr>
                        <a:t>n (</a:t>
                      </a:r>
                      <a:r>
                        <a:rPr lang="en-US" sz="1100" b="1" dirty="0">
                          <a:solidFill>
                            <a:srgbClr val="595454"/>
                          </a:solidFill>
                          <a:effectLst/>
                          <a:latin typeface="+mn-lt"/>
                          <a:ea typeface="MS Mincho"/>
                          <a:cs typeface="Arial" panose="020B0604020202020204" pitchFamily="34" charset="0"/>
                        </a:rPr>
                        <a:t>%) [95% CI] </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17 (19) [12—29]</a:t>
                      </a:r>
                    </a:p>
                  </a:txBody>
                  <a:tcPr marL="51435" marR="51435" marT="0" marB="0" anchor="ctr">
                    <a:lnL w="12700" cap="flat" cmpd="sng" algn="ctr">
                      <a:no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0" dirty="0">
                          <a:solidFill>
                            <a:srgbClr val="595454"/>
                          </a:solidFill>
                          <a:effectLst/>
                          <a:latin typeface="+mn-lt"/>
                          <a:ea typeface="MS Mincho"/>
                          <a:cs typeface="Arial" panose="020B0604020202020204" pitchFamily="34" charset="0"/>
                        </a:rPr>
                        <a:t>10 (20) [10—34]</a:t>
                      </a:r>
                      <a:endParaRPr lang="en-US" sz="1100" b="0" strike="noStrike" baseline="30000" dirty="0">
                        <a:solidFill>
                          <a:srgbClr val="595454"/>
                        </a:solidFill>
                        <a:effectLst/>
                        <a:latin typeface="+mn-lt"/>
                        <a:ea typeface="MS Mincho"/>
                        <a:cs typeface="Arial" panose="020B0604020202020204" pitchFamily="34" charset="0"/>
                      </a:endParaRPr>
                    </a:p>
                  </a:txBody>
                  <a:tcPr marL="51435" marR="51435" marT="0" marB="0"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241473420"/>
                  </a:ext>
                </a:extLst>
              </a:tr>
              <a:tr h="185595">
                <a:tc>
                  <a:txBody>
                    <a:bodyPr/>
                    <a:lstStyle/>
                    <a:p>
                      <a:pPr marL="0" marR="0">
                        <a:lnSpc>
                          <a:spcPct val="115000"/>
                        </a:lnSpc>
                        <a:spcBef>
                          <a:spcPts val="0"/>
                        </a:spcBef>
                        <a:spcAft>
                          <a:spcPts val="0"/>
                        </a:spcAft>
                      </a:pPr>
                      <a:r>
                        <a:rPr lang="en-US" sz="1100" b="1" dirty="0">
                          <a:solidFill>
                            <a:srgbClr val="595454"/>
                          </a:solidFill>
                          <a:effectLst/>
                          <a:latin typeface="+mn-lt"/>
                          <a:ea typeface="MS Mincho"/>
                          <a:cs typeface="Arial" panose="020B0604020202020204" pitchFamily="34" charset="0"/>
                        </a:rPr>
                        <a:t>Key secondary endpoints</a:t>
                      </a:r>
                      <a:endParaRPr lang="en-US" sz="1100" dirty="0">
                        <a:solidFill>
                          <a:srgbClr val="595454"/>
                        </a:solidFill>
                        <a:effectLst/>
                        <a:latin typeface="+mn-lt"/>
                        <a:ea typeface="MS Mincho"/>
                        <a:cs typeface="Arial" panose="020B060402020202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 </a:t>
                      </a:r>
                    </a:p>
                  </a:txBody>
                  <a:tcPr marL="51435" marR="51435" marT="0" marB="0" anchor="ctr">
                    <a:lnL w="12700" cap="flat" cmpd="sng" algn="ctr">
                      <a:no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 </a:t>
                      </a:r>
                    </a:p>
                  </a:txBody>
                  <a:tcPr marL="51435" marR="51435" marT="0" marB="0"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09454016"/>
                  </a:ext>
                </a:extLst>
              </a:tr>
              <a:tr h="185595">
                <a:tc>
                  <a:txBody>
                    <a:bodyPr/>
                    <a:lstStyle/>
                    <a:p>
                      <a:pPr marL="182880" marR="0">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IRC-assessed ORR, n</a:t>
                      </a:r>
                      <a:r>
                        <a:rPr lang="en-US" sz="1100" strike="noStrike" baseline="30000" dirty="0">
                          <a:solidFill>
                            <a:srgbClr val="595454"/>
                          </a:solidFill>
                          <a:effectLst/>
                          <a:latin typeface="+mn-lt"/>
                          <a:ea typeface="MS Mincho"/>
                          <a:cs typeface="Arial" panose="020B0604020202020204" pitchFamily="34" charset="0"/>
                        </a:rPr>
                        <a:t> </a:t>
                      </a:r>
                      <a:r>
                        <a:rPr lang="en-US" sz="1100" strike="noStrike" baseline="0" dirty="0">
                          <a:solidFill>
                            <a:srgbClr val="595454"/>
                          </a:solidFill>
                          <a:effectLst/>
                          <a:latin typeface="+mn-lt"/>
                          <a:ea typeface="MS Mincho"/>
                          <a:cs typeface="Arial" panose="020B0604020202020204" pitchFamily="34" charset="0"/>
                        </a:rPr>
                        <a:t>(</a:t>
                      </a:r>
                      <a:r>
                        <a:rPr lang="en-US" sz="1100" dirty="0">
                          <a:solidFill>
                            <a:srgbClr val="595454"/>
                          </a:solidFill>
                          <a:effectLst/>
                          <a:latin typeface="+mn-lt"/>
                          <a:ea typeface="MS Mincho"/>
                          <a:cs typeface="Arial" panose="020B0604020202020204" pitchFamily="34" charset="0"/>
                        </a:rPr>
                        <a:t>%) [95% CI]</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42 (48) [37—59]</a:t>
                      </a:r>
                    </a:p>
                  </a:txBody>
                  <a:tcPr marL="51435" marR="51435" marT="0" marB="0" anchor="ctr">
                    <a:lnL w="12700" cap="flat" cmpd="sng" algn="ctr">
                      <a:no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22 (44) [30—59]</a:t>
                      </a:r>
                      <a:endParaRPr lang="en-US" sz="1100" strike="noStrike" baseline="30000" dirty="0">
                        <a:solidFill>
                          <a:srgbClr val="595454"/>
                        </a:solidFill>
                        <a:effectLst/>
                        <a:latin typeface="+mn-lt"/>
                        <a:ea typeface="MS Mincho"/>
                        <a:cs typeface="Arial" panose="020B0604020202020204" pitchFamily="34" charset="0"/>
                      </a:endParaRPr>
                    </a:p>
                  </a:txBody>
                  <a:tcPr marL="51435" marR="51435" marT="0" marB="0"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09868732"/>
                  </a:ext>
                </a:extLst>
              </a:tr>
              <a:tr h="185595">
                <a:tc>
                  <a:txBody>
                    <a:bodyPr/>
                    <a:lstStyle/>
                    <a:p>
                      <a:pPr marL="182880" marR="0">
                        <a:spcBef>
                          <a:spcPts val="0"/>
                        </a:spcBef>
                        <a:spcAft>
                          <a:spcPts val="0"/>
                        </a:spcAft>
                      </a:pPr>
                      <a:r>
                        <a:rPr lang="en-US" sz="1100" dirty="0">
                          <a:solidFill>
                            <a:srgbClr val="595454"/>
                          </a:solidFill>
                          <a:effectLst/>
                          <a:latin typeface="+mn-lt"/>
                          <a:ea typeface="MS Mincho"/>
                          <a:cs typeface="Arial" panose="020B0604020202020204" pitchFamily="34" charset="0"/>
                        </a:rPr>
                        <a:t>uMRD rate in blood,</a:t>
                      </a:r>
                      <a:r>
                        <a:rPr lang="en-US" sz="1100" dirty="0">
                          <a:solidFill>
                            <a:srgbClr val="595454"/>
                          </a:solidFill>
                          <a:effectLst/>
                          <a:latin typeface="+mn-lt"/>
                          <a:ea typeface="MS Mincho"/>
                          <a:cs typeface="Times New Roman" panose="02020603050405020304" pitchFamily="18" charset="0"/>
                        </a:rPr>
                        <a:t> </a:t>
                      </a:r>
                      <a:r>
                        <a:rPr lang="en-US" sz="1100" dirty="0">
                          <a:solidFill>
                            <a:srgbClr val="595454"/>
                          </a:solidFill>
                          <a:effectLst/>
                          <a:latin typeface="+mn-lt"/>
                          <a:ea typeface="MS Mincho"/>
                          <a:cs typeface="Arial" panose="020B0604020202020204" pitchFamily="34" charset="0"/>
                        </a:rPr>
                        <a:t>n</a:t>
                      </a:r>
                      <a:r>
                        <a:rPr lang="en-US" sz="1100" strike="noStrike" baseline="30000" dirty="0">
                          <a:solidFill>
                            <a:srgbClr val="595454"/>
                          </a:solidFill>
                          <a:effectLst/>
                          <a:latin typeface="+mn-lt"/>
                          <a:ea typeface="MS Mincho"/>
                          <a:cs typeface="Arial" panose="020B0604020202020204" pitchFamily="34" charset="0"/>
                        </a:rPr>
                        <a:t> </a:t>
                      </a:r>
                      <a:r>
                        <a:rPr lang="en-US" sz="1100" strike="noStrike" baseline="0" dirty="0">
                          <a:solidFill>
                            <a:srgbClr val="595454"/>
                          </a:solidFill>
                          <a:effectLst/>
                          <a:latin typeface="+mn-lt"/>
                          <a:ea typeface="MS Mincho"/>
                          <a:cs typeface="Arial" panose="020B0604020202020204" pitchFamily="34" charset="0"/>
                        </a:rPr>
                        <a:t>(</a:t>
                      </a:r>
                      <a:r>
                        <a:rPr lang="en-US" sz="1100" dirty="0">
                          <a:solidFill>
                            <a:srgbClr val="595454"/>
                          </a:solidFill>
                          <a:effectLst/>
                          <a:latin typeface="+mn-lt"/>
                          <a:ea typeface="MS Mincho"/>
                          <a:cs typeface="Arial" panose="020B0604020202020204" pitchFamily="34" charset="0"/>
                        </a:rPr>
                        <a:t>%) [95% CI]</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58 (66) [55—76]</a:t>
                      </a:r>
                    </a:p>
                  </a:txBody>
                  <a:tcPr marL="51435" marR="51435" marT="0" marB="0" anchor="ctr">
                    <a:lnL w="12700" cap="flat" cmpd="sng" algn="ctr">
                      <a:no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32 (64) [49—77]</a:t>
                      </a:r>
                      <a:endParaRPr lang="en-US" sz="1100" strike="noStrike" baseline="30000" dirty="0">
                        <a:solidFill>
                          <a:srgbClr val="595454"/>
                        </a:solidFill>
                        <a:effectLst/>
                        <a:latin typeface="+mn-lt"/>
                        <a:ea typeface="MS Mincho"/>
                        <a:cs typeface="Arial" panose="020B0604020202020204" pitchFamily="34" charset="0"/>
                      </a:endParaRPr>
                    </a:p>
                  </a:txBody>
                  <a:tcPr marL="51435" marR="51435" marT="0" marB="0"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411097598"/>
                  </a:ext>
                </a:extLst>
              </a:tr>
              <a:tr h="185595">
                <a:tc>
                  <a:txBody>
                    <a:bodyPr/>
                    <a:lstStyle/>
                    <a:p>
                      <a:pPr marL="0" marR="0">
                        <a:lnSpc>
                          <a:spcPct val="115000"/>
                        </a:lnSpc>
                        <a:spcBef>
                          <a:spcPts val="0"/>
                        </a:spcBef>
                        <a:spcAft>
                          <a:spcPts val="0"/>
                        </a:spcAft>
                      </a:pPr>
                      <a:r>
                        <a:rPr lang="en-US" sz="1100" b="1" dirty="0">
                          <a:solidFill>
                            <a:srgbClr val="595454"/>
                          </a:solidFill>
                          <a:effectLst/>
                          <a:latin typeface="+mn-lt"/>
                          <a:ea typeface="MS Mincho"/>
                          <a:cs typeface="Arial" panose="020B0604020202020204" pitchFamily="34" charset="0"/>
                        </a:rPr>
                        <a:t>Exploratory endpoint:</a:t>
                      </a:r>
                      <a:r>
                        <a:rPr lang="en-US" sz="1100" dirty="0">
                          <a:solidFill>
                            <a:srgbClr val="595454"/>
                          </a:solidFill>
                          <a:effectLst/>
                          <a:latin typeface="+mn-lt"/>
                          <a:ea typeface="MS Mincho"/>
                          <a:cs typeface="Arial" panose="020B0604020202020204" pitchFamily="34" charset="0"/>
                        </a:rPr>
                        <a:t> </a:t>
                      </a:r>
                      <a:r>
                        <a:rPr lang="en-US" sz="1100" b="1" dirty="0">
                          <a:solidFill>
                            <a:srgbClr val="595454"/>
                          </a:solidFill>
                          <a:effectLst/>
                          <a:latin typeface="+mn-lt"/>
                          <a:ea typeface="MS Mincho"/>
                          <a:cs typeface="Arial" panose="020B0604020202020204" pitchFamily="34" charset="0"/>
                        </a:rPr>
                        <a:t>uMRD rate in marrow,</a:t>
                      </a:r>
                      <a:r>
                        <a:rPr lang="en-US" sz="1100" b="1" dirty="0">
                          <a:solidFill>
                            <a:srgbClr val="595454"/>
                          </a:solidFill>
                          <a:effectLst/>
                          <a:latin typeface="+mn-lt"/>
                          <a:ea typeface="MS Mincho"/>
                          <a:cs typeface="Times New Roman" panose="02020603050405020304" pitchFamily="18" charset="0"/>
                        </a:rPr>
                        <a:t> </a:t>
                      </a:r>
                      <a:r>
                        <a:rPr lang="en-US" sz="1100" b="1" dirty="0">
                          <a:solidFill>
                            <a:srgbClr val="595454"/>
                          </a:solidFill>
                          <a:effectLst/>
                          <a:latin typeface="+mn-lt"/>
                          <a:ea typeface="MS Mincho"/>
                          <a:cs typeface="Arial" panose="020B0604020202020204" pitchFamily="34" charset="0"/>
                        </a:rPr>
                        <a:t>n</a:t>
                      </a:r>
                      <a:r>
                        <a:rPr lang="en-US" sz="1100" b="1" strike="noStrike" baseline="30000" dirty="0">
                          <a:solidFill>
                            <a:srgbClr val="595454"/>
                          </a:solidFill>
                          <a:effectLst/>
                          <a:latin typeface="+mn-lt"/>
                          <a:ea typeface="MS Mincho"/>
                          <a:cs typeface="Arial" panose="020B0604020202020204" pitchFamily="34" charset="0"/>
                        </a:rPr>
                        <a:t> </a:t>
                      </a:r>
                      <a:r>
                        <a:rPr lang="en-US" sz="1100" b="1" strike="noStrike" baseline="0" dirty="0">
                          <a:solidFill>
                            <a:srgbClr val="595454"/>
                          </a:solidFill>
                          <a:effectLst/>
                          <a:latin typeface="+mn-lt"/>
                          <a:ea typeface="MS Mincho"/>
                          <a:cs typeface="Arial" panose="020B0604020202020204" pitchFamily="34" charset="0"/>
                        </a:rPr>
                        <a:t>(</a:t>
                      </a:r>
                      <a:r>
                        <a:rPr lang="en-US" sz="1100" b="1" dirty="0">
                          <a:solidFill>
                            <a:srgbClr val="595454"/>
                          </a:solidFill>
                          <a:effectLst/>
                          <a:latin typeface="+mn-lt"/>
                          <a:ea typeface="MS Mincho"/>
                          <a:cs typeface="Arial" panose="020B0604020202020204" pitchFamily="34" charset="0"/>
                        </a:rPr>
                        <a:t>%) [95% CI]</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53 (60) [49—71]</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30 (60) [45—74]</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149692479"/>
                  </a:ext>
                </a:extLst>
              </a:tr>
              <a:tr h="185595">
                <a:tc>
                  <a:txBody>
                    <a:bodyPr/>
                    <a:lstStyle/>
                    <a:p>
                      <a:pPr marL="0" marR="0">
                        <a:lnSpc>
                          <a:spcPct val="115000"/>
                        </a:lnSpc>
                        <a:spcBef>
                          <a:spcPts val="0"/>
                        </a:spcBef>
                        <a:spcAft>
                          <a:spcPts val="0"/>
                        </a:spcAft>
                      </a:pPr>
                      <a:r>
                        <a:rPr lang="en-US" sz="1100" b="1" dirty="0">
                          <a:solidFill>
                            <a:srgbClr val="595454"/>
                          </a:solidFill>
                          <a:effectLst/>
                          <a:latin typeface="+mn-lt"/>
                          <a:ea typeface="MS Mincho"/>
                          <a:cs typeface="Arial" panose="020B0604020202020204" pitchFamily="34" charset="0"/>
                        </a:rPr>
                        <a:t>Other secondary endpoints</a:t>
                      </a:r>
                      <a:endParaRPr lang="en-US" sz="1100" dirty="0">
                        <a:solidFill>
                          <a:srgbClr val="595454"/>
                        </a:solidFill>
                        <a:effectLst/>
                        <a:latin typeface="+mn-lt"/>
                        <a:ea typeface="MS Mincho"/>
                        <a:cs typeface="Arial" panose="020B060402020202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 </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 </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8"/>
                  </a:ext>
                </a:extLst>
              </a:tr>
              <a:tr h="185595">
                <a:tc>
                  <a:txBody>
                    <a:bodyPr/>
                    <a:lstStyle/>
                    <a:p>
                      <a:pPr marL="182880" marR="0">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Best overall response, n (%)</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 </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 </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70459179"/>
                  </a:ext>
                </a:extLst>
              </a:tr>
              <a:tr h="185595">
                <a:tc>
                  <a:txBody>
                    <a:bodyPr/>
                    <a:lstStyle/>
                    <a:p>
                      <a:pPr marL="365760" marR="0">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CR/CRi</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17 (19)</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10 (20)</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90594727"/>
                  </a:ext>
                </a:extLst>
              </a:tr>
              <a:tr h="185595">
                <a:tc>
                  <a:txBody>
                    <a:bodyPr/>
                    <a:lstStyle/>
                    <a:p>
                      <a:pPr marL="365760" marR="0">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PR/nPR</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25 (28)</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12 (24)</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97057481"/>
                  </a:ext>
                </a:extLst>
              </a:tr>
              <a:tr h="185595">
                <a:tc>
                  <a:txBody>
                    <a:bodyPr/>
                    <a:lstStyle/>
                    <a:p>
                      <a:pPr marL="365760" marR="0">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SD</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34 (39)</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21 (42)</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37550654"/>
                  </a:ext>
                </a:extLst>
              </a:tr>
              <a:tr h="185595">
                <a:tc>
                  <a:txBody>
                    <a:bodyPr/>
                    <a:lstStyle/>
                    <a:p>
                      <a:pPr marL="365760" marR="0">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PD</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6 (7)</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4 (8)</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66215467"/>
                  </a:ext>
                </a:extLst>
              </a:tr>
              <a:tr h="185595">
                <a:tc>
                  <a:txBody>
                    <a:bodyPr/>
                    <a:lstStyle/>
                    <a:p>
                      <a:pPr marL="365760" marR="0">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Not evaluable</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6 (7)</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3 (6)</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03720962"/>
                  </a:ext>
                </a:extLst>
              </a:tr>
              <a:tr h="185595">
                <a:tc>
                  <a:txBody>
                    <a:bodyPr/>
                    <a:lstStyle/>
                    <a:p>
                      <a:pPr marL="182880" marR="0">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Time to first response, months, median (range) </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1.3 (0.8—17.4)</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1.1 (0.8—17.4)</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35314202"/>
                  </a:ext>
                </a:extLst>
              </a:tr>
              <a:tr h="185595">
                <a:tc>
                  <a:txBody>
                    <a:bodyPr/>
                    <a:lstStyle/>
                    <a:p>
                      <a:pPr marL="182880" marR="0">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Time to first </a:t>
                      </a:r>
                      <a:r>
                        <a:rPr lang="en-US" sz="1100" dirty="0">
                          <a:solidFill>
                            <a:srgbClr val="595454"/>
                          </a:solidFill>
                          <a:effectLst/>
                          <a:latin typeface="+mn-lt"/>
                          <a:ea typeface="MS Mincho"/>
                          <a:cs typeface="Times New Roman" panose="02020603050405020304" pitchFamily="18" charset="0"/>
                        </a:rPr>
                        <a:t>CR/CRi</a:t>
                      </a:r>
                      <a:r>
                        <a:rPr lang="en-US" sz="1100" dirty="0">
                          <a:solidFill>
                            <a:srgbClr val="595454"/>
                          </a:solidFill>
                          <a:effectLst/>
                          <a:latin typeface="+mn-lt"/>
                          <a:ea typeface="MS Mincho"/>
                          <a:cs typeface="Arial" panose="020B0604020202020204" pitchFamily="34" charset="0"/>
                        </a:rPr>
                        <a:t>, months, median (range)</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5.5 (0.8—18.0)</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rgbClr val="595454"/>
                          </a:solidFill>
                          <a:effectLst/>
                          <a:latin typeface="+mn-lt"/>
                          <a:ea typeface="MS Mincho"/>
                          <a:cs typeface="Arial" panose="020B0604020202020204" pitchFamily="34" charset="0"/>
                        </a:rPr>
                        <a:t>2.1 (0.8—18.0)</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460198680"/>
                  </a:ext>
                </a:extLst>
              </a:tr>
            </a:tbl>
          </a:graphicData>
        </a:graphic>
      </p:graphicFrame>
      <p:sp>
        <p:nvSpPr>
          <p:cNvPr id="4" name="TextBox 3">
            <a:extLst>
              <a:ext uri="{FF2B5EF4-FFF2-40B4-BE49-F238E27FC236}">
                <a16:creationId xmlns:a16="http://schemas.microsoft.com/office/drawing/2014/main" id="{8B9FFC91-6D42-42E3-02A2-FCB1F5EDD485}"/>
              </a:ext>
            </a:extLst>
          </p:cNvPr>
          <p:cNvSpPr txBox="1"/>
          <p:nvPr>
            <p:custDataLst>
              <p:tags r:id="rId2"/>
            </p:custDataLst>
          </p:nvPr>
        </p:nvSpPr>
        <p:spPr>
          <a:xfrm>
            <a:off x="283903" y="4866974"/>
            <a:ext cx="8214846" cy="103875"/>
          </a:xfrm>
          <a:prstGeom prst="rect">
            <a:avLst/>
          </a:prstGeom>
          <a:noFill/>
        </p:spPr>
        <p:txBody>
          <a:bodyPr vert="horz" wrap="square" lIns="0" tIns="0" rIns="0" bIns="0" rtlCol="0" anchor="b" anchorCtr="0">
            <a:spAutoFit/>
          </a:bodyPr>
          <a:lstStyle/>
          <a:p>
            <a:pPr defTabSz="685800" fontAlgn="auto">
              <a:lnSpc>
                <a:spcPct val="90000"/>
              </a:lnSpc>
              <a:spcBef>
                <a:spcPts val="400"/>
              </a:spcBef>
              <a:spcAft>
                <a:spcPts val="0"/>
              </a:spcAft>
            </a:pPr>
            <a:r>
              <a:rPr lang="en-US" sz="750" baseline="30000" dirty="0" err="1">
                <a:solidFill>
                  <a:srgbClr val="595454"/>
                </a:solidFill>
                <a:latin typeface="Trebuchet MS" panose="020B0603020202020204" pitchFamily="34" charset="0"/>
                <a:ea typeface="+mn-ea"/>
                <a:cs typeface="Arial" panose="020B0604020202020204" pitchFamily="34" charset="0"/>
              </a:rPr>
              <a:t>a</a:t>
            </a:r>
            <a:r>
              <a:rPr lang="en-US" sz="750" dirty="0" err="1">
                <a:solidFill>
                  <a:srgbClr val="595454"/>
                </a:solidFill>
                <a:latin typeface="Trebuchet MS" panose="020B0603020202020204" pitchFamily="34" charset="0"/>
                <a:ea typeface="+mn-ea"/>
                <a:cs typeface="Arial" panose="020B0604020202020204" pitchFamily="34" charset="0"/>
              </a:rPr>
              <a:t>One</a:t>
            </a:r>
            <a:r>
              <a:rPr lang="en-US" sz="750" dirty="0">
                <a:solidFill>
                  <a:srgbClr val="595454"/>
                </a:solidFill>
                <a:latin typeface="Trebuchet MS" panose="020B0603020202020204" pitchFamily="34" charset="0"/>
                <a:ea typeface="+mn-ea"/>
                <a:cs typeface="Arial" panose="020B0604020202020204" pitchFamily="34" charset="0"/>
              </a:rPr>
              <a:t> patient had an indeterminate status for MRD, which was considered positive as per FDA guidelines. SD, stable disease.</a:t>
            </a:r>
          </a:p>
        </p:txBody>
      </p:sp>
      <p:sp>
        <p:nvSpPr>
          <p:cNvPr id="9" name="TextBox 8">
            <a:extLst>
              <a:ext uri="{FF2B5EF4-FFF2-40B4-BE49-F238E27FC236}">
                <a16:creationId xmlns:a16="http://schemas.microsoft.com/office/drawing/2014/main" id="{F4488A79-A1F3-872E-66DD-4F9DD7D3BD35}"/>
              </a:ext>
            </a:extLst>
          </p:cNvPr>
          <p:cNvSpPr txBox="1"/>
          <p:nvPr/>
        </p:nvSpPr>
        <p:spPr>
          <a:xfrm>
            <a:off x="3236128" y="4949674"/>
            <a:ext cx="2671744" cy="219291"/>
          </a:xfrm>
          <a:prstGeom prst="rect">
            <a:avLst/>
          </a:prstGeom>
          <a:noFill/>
        </p:spPr>
        <p:txBody>
          <a:bodyPr wrap="square">
            <a:spAutoFit/>
          </a:bodyPr>
          <a:lstStyle/>
          <a:p>
            <a:pPr algn="ctr" defTabSz="914378" fontAlgn="auto">
              <a:spcBef>
                <a:spcPts val="0"/>
              </a:spcBef>
              <a:spcAft>
                <a:spcPts val="0"/>
              </a:spcAft>
              <a:defRPr/>
            </a:pPr>
            <a:r>
              <a:rPr lang="en-US" sz="825" dirty="0">
                <a:solidFill>
                  <a:srgbClr val="595454"/>
                </a:solidFill>
                <a:latin typeface="Trebuchet MS" panose="020B0603020202020204" pitchFamily="34" charset="0"/>
                <a:ea typeface="+mn-ea"/>
                <a:cs typeface="Arial" panose="020B0604020202020204" pitchFamily="34" charset="0"/>
              </a:rPr>
              <a:t>Siddiqi T, et al. ASH 2023 [Presentation #330]</a:t>
            </a:r>
          </a:p>
        </p:txBody>
      </p:sp>
      <p:sp>
        <p:nvSpPr>
          <p:cNvPr id="3" name="Content Placeholder 4">
            <a:extLst>
              <a:ext uri="{FF2B5EF4-FFF2-40B4-BE49-F238E27FC236}">
                <a16:creationId xmlns:a16="http://schemas.microsoft.com/office/drawing/2014/main" id="{933A5446-7FB7-874F-6D62-D56B16E9C193}"/>
              </a:ext>
            </a:extLst>
          </p:cNvPr>
          <p:cNvSpPr txBox="1">
            <a:spLocks/>
          </p:cNvSpPr>
          <p:nvPr/>
        </p:nvSpPr>
        <p:spPr>
          <a:xfrm>
            <a:off x="266551" y="4031688"/>
            <a:ext cx="8592487" cy="474605"/>
          </a:xfrm>
          <a:prstGeom prst="rect">
            <a:avLst/>
          </a:prstGeom>
        </p:spPr>
        <p:txBody>
          <a:bodyPr/>
          <a:lstStyle>
            <a:lvl1pPr marL="304724" indent="-304724" algn="l" defTabSz="1218895" rtl="0" eaLnBrk="1" latinLnBrk="0" hangingPunct="1">
              <a:lnSpc>
                <a:spcPct val="100000"/>
              </a:lnSpc>
              <a:spcBef>
                <a:spcPts val="1600"/>
              </a:spcBef>
              <a:spcAft>
                <a:spcPts val="0"/>
              </a:spcAft>
              <a:buClr>
                <a:schemeClr val="tx2"/>
              </a:buClr>
              <a:buFont typeface="Arial" panose="020B0604020202020204" pitchFamily="34" charset="0"/>
              <a:buChar char="•"/>
              <a:tabLst/>
              <a:defRPr lang="en-US" sz="2666" b="0" kern="1200" dirty="0">
                <a:solidFill>
                  <a:schemeClr val="tx2"/>
                </a:solidFill>
                <a:latin typeface="+mn-lt"/>
                <a:ea typeface="+mn-ea"/>
                <a:cs typeface="+mn-cs"/>
              </a:defRPr>
            </a:lvl1pPr>
            <a:lvl2pPr marL="228600" indent="-228600" algn="l" defTabSz="1218895" rtl="0" eaLnBrk="1" latinLnBrk="0" hangingPunct="1">
              <a:lnSpc>
                <a:spcPct val="100000"/>
              </a:lnSpc>
              <a:spcBef>
                <a:spcPts val="1200"/>
              </a:spcBef>
              <a:spcAft>
                <a:spcPts val="0"/>
              </a:spcAft>
              <a:buClr>
                <a:schemeClr val="tx1"/>
              </a:buClr>
              <a:buFont typeface="Arial" panose="020B0604020202020204" pitchFamily="34" charset="0"/>
              <a:buChar char="•"/>
              <a:defRPr lang="en-US" sz="2400" kern="1200" dirty="0">
                <a:solidFill>
                  <a:schemeClr val="tx1"/>
                </a:solidFill>
                <a:latin typeface="+mn-lt"/>
                <a:ea typeface="+mn-ea"/>
                <a:cs typeface="+mn-cs"/>
              </a:defRPr>
            </a:lvl2pPr>
            <a:lvl3pPr marL="457200" indent="-228600" algn="l" defTabSz="1218895" rtl="0" eaLnBrk="1" latinLnBrk="0" hangingPunct="1">
              <a:lnSpc>
                <a:spcPct val="100000"/>
              </a:lnSpc>
              <a:spcBef>
                <a:spcPts val="400"/>
              </a:spcBef>
              <a:spcAft>
                <a:spcPts val="0"/>
              </a:spcAft>
              <a:buClr>
                <a:schemeClr val="tx1"/>
              </a:buClr>
              <a:buFont typeface="Trebuchet MS" panose="020B0603020202020204" pitchFamily="34" charset="0"/>
              <a:buChar char="—"/>
              <a:tabLst/>
              <a:defRPr lang="en-US" sz="2000" kern="1200" dirty="0">
                <a:solidFill>
                  <a:schemeClr val="tx1"/>
                </a:solidFill>
                <a:latin typeface="+mn-lt"/>
                <a:ea typeface="+mn-ea"/>
                <a:cs typeface="+mn-cs"/>
              </a:defRPr>
            </a:lvl3pPr>
            <a:lvl4pPr marL="685800" indent="-228600" algn="l" defTabSz="1218895" rtl="0" eaLnBrk="1" latinLnBrk="0" hangingPunct="1">
              <a:lnSpc>
                <a:spcPct val="100000"/>
              </a:lnSpc>
              <a:spcBef>
                <a:spcPts val="400"/>
              </a:spcBef>
              <a:spcAft>
                <a:spcPts val="0"/>
              </a:spcAft>
              <a:buClr>
                <a:schemeClr val="tx1"/>
              </a:buClr>
              <a:buFont typeface="Wingdings" pitchFamily="2" charset="2"/>
              <a:buChar char="§"/>
              <a:tabLst/>
              <a:defRPr lang="en-US" sz="2000" kern="1200" dirty="0">
                <a:solidFill>
                  <a:schemeClr val="tx1"/>
                </a:solidFill>
                <a:latin typeface="+mn-lt"/>
                <a:ea typeface="+mn-ea"/>
                <a:cs typeface="+mn-cs"/>
              </a:defRPr>
            </a:lvl4pPr>
            <a:lvl5pPr marL="914400" indent="-228600" algn="l" defTabSz="1218895" rtl="0" eaLnBrk="1" latinLnBrk="0" hangingPunct="1">
              <a:lnSpc>
                <a:spcPct val="100000"/>
              </a:lnSpc>
              <a:spcBef>
                <a:spcPts val="400"/>
              </a:spcBef>
              <a:spcAft>
                <a:spcPts val="0"/>
              </a:spcAft>
              <a:buClr>
                <a:schemeClr val="tx1"/>
              </a:buClr>
              <a:buFont typeface="Courier New" panose="02070309020205020404" pitchFamily="49" charset="0"/>
              <a:buChar char="o"/>
              <a:tabLst/>
              <a:defRPr lang="en-US" sz="2000" kern="1200" dirty="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171450" lvl="1" indent="-171450" defTabSz="914171" fontAlgn="auto">
              <a:spcBef>
                <a:spcPts val="0"/>
              </a:spcBef>
              <a:buClr>
                <a:srgbClr val="595454"/>
              </a:buClr>
            </a:pPr>
            <a:r>
              <a:rPr lang="en-US" sz="1200" b="1" dirty="0">
                <a:solidFill>
                  <a:srgbClr val="595454"/>
                </a:solidFill>
                <a:latin typeface="Calibri" panose="020F0502020204030204"/>
              </a:rPr>
              <a:t>uMRD was achieved in MRD-evaluable patients in the full population at DL2 by:</a:t>
            </a:r>
          </a:p>
          <a:p>
            <a:pPr marL="342900" lvl="2" indent="-171450" defTabSz="914171" fontAlgn="auto">
              <a:spcBef>
                <a:spcPts val="0"/>
              </a:spcBef>
              <a:buClr>
                <a:srgbClr val="595454"/>
              </a:buClr>
            </a:pPr>
            <a:r>
              <a:rPr lang="en-US" sz="1200" b="1" dirty="0">
                <a:solidFill>
                  <a:srgbClr val="595454"/>
                </a:solidFill>
                <a:latin typeface="Calibri" panose="020F0502020204030204"/>
              </a:rPr>
              <a:t>15/15 (100%) patients with CR/</a:t>
            </a:r>
            <a:r>
              <a:rPr lang="en-US" sz="1200" b="1" dirty="0" err="1">
                <a:solidFill>
                  <a:srgbClr val="595454"/>
                </a:solidFill>
                <a:latin typeface="Calibri" panose="020F0502020204030204"/>
              </a:rPr>
              <a:t>CRi</a:t>
            </a:r>
            <a:r>
              <a:rPr lang="en-US" sz="1200" b="1" dirty="0">
                <a:solidFill>
                  <a:srgbClr val="595454"/>
                </a:solidFill>
                <a:latin typeface="Calibri" panose="020F0502020204030204"/>
              </a:rPr>
              <a:t> in blood and 15</a:t>
            </a:r>
            <a:r>
              <a:rPr lang="en-US" sz="1200" b="1" baseline="30000" dirty="0">
                <a:solidFill>
                  <a:srgbClr val="595454"/>
                </a:solidFill>
                <a:latin typeface="Calibri" panose="020F0502020204030204"/>
              </a:rPr>
              <a:t>a</a:t>
            </a:r>
            <a:r>
              <a:rPr lang="en-US" sz="1200" b="1" dirty="0">
                <a:solidFill>
                  <a:srgbClr val="595454"/>
                </a:solidFill>
                <a:latin typeface="Calibri" panose="020F0502020204030204"/>
              </a:rPr>
              <a:t>/16 (94%) in marrow</a:t>
            </a:r>
          </a:p>
          <a:p>
            <a:pPr marL="342900" lvl="2" indent="-171450" defTabSz="914171" fontAlgn="auto">
              <a:spcBef>
                <a:spcPts val="0"/>
              </a:spcBef>
              <a:buClr>
                <a:srgbClr val="595454"/>
              </a:buClr>
            </a:pPr>
            <a:r>
              <a:rPr lang="en-US" sz="1200" dirty="0">
                <a:solidFill>
                  <a:srgbClr val="595454"/>
                </a:solidFill>
                <a:latin typeface="Calibri" panose="020F0502020204030204"/>
              </a:rPr>
              <a:t>24/24 (100%) patients with PR/</a:t>
            </a:r>
            <a:r>
              <a:rPr lang="en-US" sz="1200" dirty="0" err="1">
                <a:solidFill>
                  <a:srgbClr val="595454"/>
                </a:solidFill>
                <a:latin typeface="Calibri" panose="020F0502020204030204"/>
              </a:rPr>
              <a:t>nPR</a:t>
            </a:r>
            <a:r>
              <a:rPr lang="en-US" sz="1200" dirty="0">
                <a:solidFill>
                  <a:srgbClr val="595454"/>
                </a:solidFill>
                <a:latin typeface="Calibri" panose="020F0502020204030204"/>
              </a:rPr>
              <a:t> in blood and 23/23 (100%) in marrow</a:t>
            </a:r>
            <a:endParaRPr lang="en-US" sz="1200" b="1" dirty="0">
              <a:solidFill>
                <a:srgbClr val="595454"/>
              </a:solidFill>
              <a:latin typeface="Calibri" panose="020F0502020204030204"/>
            </a:endParaRPr>
          </a:p>
          <a:p>
            <a:pPr marL="342900" lvl="2" indent="-171450" defTabSz="914171" fontAlgn="auto">
              <a:spcBef>
                <a:spcPts val="0"/>
              </a:spcBef>
              <a:buClr>
                <a:srgbClr val="595454"/>
              </a:buClr>
            </a:pPr>
            <a:r>
              <a:rPr lang="en-US" sz="1200" dirty="0">
                <a:solidFill>
                  <a:srgbClr val="595454"/>
                </a:solidFill>
                <a:latin typeface="Calibri" panose="020F0502020204030204"/>
              </a:rPr>
              <a:t>19/32 (59%) patients with SD in blood and 15/32 (47%) in marrow</a:t>
            </a:r>
          </a:p>
        </p:txBody>
      </p:sp>
    </p:spTree>
    <p:custDataLst>
      <p:tags r:id="rId1"/>
    </p:custDataLst>
    <p:extLst>
      <p:ext uri="{BB962C8B-B14F-4D97-AF65-F5344CB8AC3E}">
        <p14:creationId xmlns:p14="http://schemas.microsoft.com/office/powerpoint/2010/main" val="18719948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 name="Rectangle: Top Corners Rounded 1400">
            <a:extLst>
              <a:ext uri="{FF2B5EF4-FFF2-40B4-BE49-F238E27FC236}">
                <a16:creationId xmlns:a16="http://schemas.microsoft.com/office/drawing/2014/main" id="{A5FC8D9C-5037-43D1-5FC4-2C600153DE75}"/>
              </a:ext>
            </a:extLst>
          </p:cNvPr>
          <p:cNvSpPr/>
          <p:nvPr/>
        </p:nvSpPr>
        <p:spPr>
          <a:xfrm flipV="1">
            <a:off x="4657811" y="3939805"/>
            <a:ext cx="4222096" cy="840862"/>
          </a:xfrm>
          <a:prstGeom prst="round2SameRect">
            <a:avLst>
              <a:gd name="adj1" fmla="val 19911"/>
              <a:gd name="adj2" fmla="val 0"/>
            </a:avLst>
          </a:prstGeom>
          <a:solidFill>
            <a:srgbClr val="E2E2E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402" name="TextBox 1401">
            <a:extLst>
              <a:ext uri="{FF2B5EF4-FFF2-40B4-BE49-F238E27FC236}">
                <a16:creationId xmlns:a16="http://schemas.microsoft.com/office/drawing/2014/main" id="{44D9E695-A85B-0A4C-BABA-E9ED5626903C}"/>
              </a:ext>
            </a:extLst>
          </p:cNvPr>
          <p:cNvSpPr txBox="1"/>
          <p:nvPr/>
        </p:nvSpPr>
        <p:spPr>
          <a:xfrm>
            <a:off x="4657811" y="1199007"/>
            <a:ext cx="4222096" cy="3583631"/>
          </a:xfrm>
          <a:prstGeom prst="roundRect">
            <a:avLst>
              <a:gd name="adj" fmla="val 4558"/>
            </a:avLst>
          </a:prstGeom>
          <a:noFill/>
          <a:ln w="19050">
            <a:solidFill>
              <a:srgbClr val="E2E2E2"/>
            </a:solidFill>
          </a:ln>
        </p:spPr>
        <p:txBody>
          <a:bodyPr wrap="square" lIns="0" tIns="68580" rIns="0" bIns="0" rtlCol="0">
            <a:noAutofit/>
          </a:bodyPr>
          <a:lstStyle/>
          <a:p>
            <a:pPr algn="ctr" defTabSz="342892" fontAlgn="auto">
              <a:lnSpc>
                <a:spcPct val="90000"/>
              </a:lnSpc>
              <a:spcBef>
                <a:spcPts val="0"/>
              </a:spcBef>
              <a:spcAft>
                <a:spcPts val="0"/>
              </a:spcAft>
              <a:defRPr/>
            </a:pPr>
            <a:endParaRPr lang="en-US" sz="1350" baseline="30000" dirty="0">
              <a:solidFill>
                <a:srgbClr val="097789"/>
              </a:solidFill>
              <a:latin typeface="Trebuchet MS" panose="020B0603020202020204"/>
              <a:ea typeface="+mn-ea"/>
              <a:cs typeface="+mn-cs"/>
            </a:endParaRPr>
          </a:p>
        </p:txBody>
      </p:sp>
      <p:sp>
        <p:nvSpPr>
          <p:cNvPr id="197" name="Rectangle: Top Corners Rounded 196">
            <a:extLst>
              <a:ext uri="{FF2B5EF4-FFF2-40B4-BE49-F238E27FC236}">
                <a16:creationId xmlns:a16="http://schemas.microsoft.com/office/drawing/2014/main" id="{59071D6A-126B-E248-4766-C3592BB96834}"/>
              </a:ext>
            </a:extLst>
          </p:cNvPr>
          <p:cNvSpPr/>
          <p:nvPr/>
        </p:nvSpPr>
        <p:spPr>
          <a:xfrm flipV="1">
            <a:off x="266701" y="3939805"/>
            <a:ext cx="4222096" cy="840862"/>
          </a:xfrm>
          <a:prstGeom prst="round2SameRect">
            <a:avLst>
              <a:gd name="adj1" fmla="val 19911"/>
              <a:gd name="adj2" fmla="val 0"/>
            </a:avLst>
          </a:prstGeom>
          <a:solidFill>
            <a:srgbClr val="E2E2E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92" name="TextBox 191">
            <a:extLst>
              <a:ext uri="{FF2B5EF4-FFF2-40B4-BE49-F238E27FC236}">
                <a16:creationId xmlns:a16="http://schemas.microsoft.com/office/drawing/2014/main" id="{F9B5A053-2D2F-3E07-641D-4EA2D86CBDC0}"/>
              </a:ext>
            </a:extLst>
          </p:cNvPr>
          <p:cNvSpPr txBox="1"/>
          <p:nvPr/>
        </p:nvSpPr>
        <p:spPr>
          <a:xfrm>
            <a:off x="266701" y="1199007"/>
            <a:ext cx="4222096" cy="3583631"/>
          </a:xfrm>
          <a:prstGeom prst="roundRect">
            <a:avLst>
              <a:gd name="adj" fmla="val 4558"/>
            </a:avLst>
          </a:prstGeom>
          <a:noFill/>
          <a:ln w="19050">
            <a:solidFill>
              <a:srgbClr val="E2E2E2"/>
            </a:solidFill>
          </a:ln>
        </p:spPr>
        <p:txBody>
          <a:bodyPr wrap="square" lIns="0" tIns="68580" rIns="0" bIns="0" rtlCol="0">
            <a:noAutofit/>
          </a:bodyPr>
          <a:lstStyle/>
          <a:p>
            <a:pPr algn="ctr" defTabSz="342892" fontAlgn="auto">
              <a:lnSpc>
                <a:spcPct val="90000"/>
              </a:lnSpc>
              <a:spcBef>
                <a:spcPts val="0"/>
              </a:spcBef>
              <a:spcAft>
                <a:spcPts val="0"/>
              </a:spcAft>
              <a:defRPr/>
            </a:pPr>
            <a:endParaRPr lang="en-US" sz="1350" baseline="30000" dirty="0">
              <a:solidFill>
                <a:srgbClr val="097789"/>
              </a:solidFill>
              <a:latin typeface="Trebuchet MS" panose="020B0603020202020204"/>
              <a:ea typeface="+mn-ea"/>
              <a:cs typeface="+mn-cs"/>
            </a:endParaRPr>
          </a:p>
        </p:txBody>
      </p:sp>
      <p:sp>
        <p:nvSpPr>
          <p:cNvPr id="3" name="Title 1">
            <a:extLst>
              <a:ext uri="{FF2B5EF4-FFF2-40B4-BE49-F238E27FC236}">
                <a16:creationId xmlns:a16="http://schemas.microsoft.com/office/drawing/2014/main" id="{7768CD68-12AB-B35C-B5E3-D6621C342541}"/>
              </a:ext>
            </a:extLst>
          </p:cNvPr>
          <p:cNvSpPr txBox="1">
            <a:spLocks/>
          </p:cNvSpPr>
          <p:nvPr/>
        </p:nvSpPr>
        <p:spPr>
          <a:xfrm>
            <a:off x="284965" y="123033"/>
            <a:ext cx="8574074"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4290" tIns="34529" rIns="34290" bIns="34529" numCol="1" anchor="b" anchorCtr="0" compatLnSpc="1">
            <a:prstTxWarp prst="textNoShape">
              <a:avLst/>
            </a:prstTxWarp>
          </a:bodyPr>
          <a:lstStyle>
            <a:lvl1pPr algn="l" defTabSz="1218895" rtl="0" eaLnBrk="1" latinLnBrk="0" hangingPunct="1">
              <a:lnSpc>
                <a:spcPct val="90000"/>
              </a:lnSpc>
              <a:spcBef>
                <a:spcPct val="0"/>
              </a:spcBef>
              <a:buNone/>
              <a:defRPr lang="en-US" sz="3200" b="1" kern="1200">
                <a:solidFill>
                  <a:schemeClr val="tx1"/>
                </a:solidFill>
                <a:latin typeface="+mj-lt"/>
                <a:ea typeface="+mj-ea"/>
                <a:cs typeface="+mj-cs"/>
              </a:defRPr>
            </a:lvl1pPr>
          </a:lstStyle>
          <a:p>
            <a:pPr defTabSz="914171" fontAlgn="auto">
              <a:spcAft>
                <a:spcPts val="0"/>
              </a:spcAft>
            </a:pPr>
            <a:r>
              <a:rPr lang="en-US" sz="2100" dirty="0">
                <a:solidFill>
                  <a:prstClr val="black"/>
                </a:solidFill>
                <a:latin typeface="Calibri Light" panose="020F0302020204030204"/>
              </a:rPr>
              <a:t>Progression-free survival by best overall response</a:t>
            </a:r>
            <a:endParaRPr lang="en-US" sz="2100" strike="sngStrike" dirty="0">
              <a:solidFill>
                <a:prstClr val="black"/>
              </a:solidFill>
              <a:latin typeface="Calibri Light" panose="020F0302020204030204"/>
            </a:endParaRPr>
          </a:p>
        </p:txBody>
      </p:sp>
      <p:sp>
        <p:nvSpPr>
          <p:cNvPr id="195" name="TextBox 194">
            <a:extLst>
              <a:ext uri="{FF2B5EF4-FFF2-40B4-BE49-F238E27FC236}">
                <a16:creationId xmlns:a16="http://schemas.microsoft.com/office/drawing/2014/main" id="{DF5886FB-BBE2-8242-6A37-A6EEA893E5FF}"/>
              </a:ext>
            </a:extLst>
          </p:cNvPr>
          <p:cNvSpPr txBox="1"/>
          <p:nvPr>
            <p:custDataLst>
              <p:tags r:id="rId2"/>
            </p:custDataLst>
          </p:nvPr>
        </p:nvSpPr>
        <p:spPr>
          <a:xfrm>
            <a:off x="283903" y="4866974"/>
            <a:ext cx="8214846" cy="103875"/>
          </a:xfrm>
          <a:prstGeom prst="rect">
            <a:avLst/>
          </a:prstGeom>
          <a:noFill/>
        </p:spPr>
        <p:txBody>
          <a:bodyPr vert="horz" wrap="square" lIns="0" tIns="0" rIns="0" bIns="0" rtlCol="0" anchor="b" anchorCtr="0">
            <a:spAutoFit/>
          </a:bodyPr>
          <a:lstStyle/>
          <a:p>
            <a:pPr defTabSz="685800" fontAlgn="auto">
              <a:lnSpc>
                <a:spcPct val="90000"/>
              </a:lnSpc>
              <a:spcBef>
                <a:spcPts val="400"/>
              </a:spcBef>
              <a:spcAft>
                <a:spcPts val="0"/>
              </a:spcAft>
            </a:pPr>
            <a:r>
              <a:rPr lang="en-US" sz="750" dirty="0">
                <a:solidFill>
                  <a:srgbClr val="595454"/>
                </a:solidFill>
                <a:latin typeface="Trebuchet MS" panose="020B0603020202020204" pitchFamily="34" charset="0"/>
                <a:ea typeface="+mn-ea"/>
                <a:cs typeface="Arial" panose="020B0604020202020204" pitchFamily="34" charset="0"/>
              </a:rPr>
              <a:t>Data on KM curves are expressed as median (95% CI, if available).</a:t>
            </a:r>
            <a:endParaRPr lang="en-US" sz="750" strike="sngStrike" dirty="0">
              <a:solidFill>
                <a:srgbClr val="595454"/>
              </a:solidFill>
              <a:latin typeface="Trebuchet MS" panose="020B0603020202020204" pitchFamily="34" charset="0"/>
              <a:ea typeface="+mn-ea"/>
              <a:cs typeface="Arial" panose="020B0604020202020204" pitchFamily="34" charset="0"/>
            </a:endParaRPr>
          </a:p>
        </p:txBody>
      </p:sp>
      <p:sp>
        <p:nvSpPr>
          <p:cNvPr id="201" name="Slide Number Placeholder 1">
            <a:extLst>
              <a:ext uri="{FF2B5EF4-FFF2-40B4-BE49-F238E27FC236}">
                <a16:creationId xmlns:a16="http://schemas.microsoft.com/office/drawing/2014/main" id="{4A9A1699-1B02-35F0-2744-31320EF2FDBF}"/>
              </a:ext>
            </a:extLst>
          </p:cNvPr>
          <p:cNvSpPr txBox="1">
            <a:spLocks/>
          </p:cNvSpPr>
          <p:nvPr/>
        </p:nvSpPr>
        <p:spPr>
          <a:xfrm>
            <a:off x="8361935" y="4751453"/>
            <a:ext cx="497205" cy="273844"/>
          </a:xfrm>
          <a:prstGeom prst="rect">
            <a:avLst/>
          </a:prstGeom>
        </p:spPr>
        <p:txBody>
          <a:bodyPr wrap="square" lIns="0" tIns="0" rIns="0" bIns="0" anchor="b" anchorCtr="0"/>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r" defTabSz="914378" fontAlgn="auto">
              <a:spcBef>
                <a:spcPts val="0"/>
              </a:spcBef>
              <a:spcAft>
                <a:spcPts val="0"/>
              </a:spcAft>
              <a:defRPr/>
            </a:pPr>
            <a:fld id="{AF1AFCDA-ABCC-4704-AB71-48FDE4F2FA4C}" type="slidenum">
              <a:rPr lang="en-US" sz="900">
                <a:solidFill>
                  <a:srgbClr val="595454"/>
                </a:solidFill>
                <a:latin typeface="Trebuchet MS" panose="020B0603020202020204"/>
              </a:rPr>
              <a:pPr algn="r" defTabSz="914378" fontAlgn="auto">
                <a:spcBef>
                  <a:spcPts val="0"/>
                </a:spcBef>
                <a:spcAft>
                  <a:spcPts val="0"/>
                </a:spcAft>
                <a:defRPr/>
              </a:pPr>
              <a:t>91</a:t>
            </a:fld>
            <a:endParaRPr lang="en-US" sz="900" dirty="0">
              <a:solidFill>
                <a:srgbClr val="595454"/>
              </a:solidFill>
              <a:latin typeface="Trebuchet MS" panose="020B0603020202020204"/>
            </a:endParaRPr>
          </a:p>
        </p:txBody>
      </p:sp>
      <p:sp>
        <p:nvSpPr>
          <p:cNvPr id="4" name="TextBox 3">
            <a:extLst>
              <a:ext uri="{FF2B5EF4-FFF2-40B4-BE49-F238E27FC236}">
                <a16:creationId xmlns:a16="http://schemas.microsoft.com/office/drawing/2014/main" id="{047B8DB0-0C10-44CE-5182-9AB1DC5901AC}"/>
              </a:ext>
            </a:extLst>
          </p:cNvPr>
          <p:cNvSpPr txBox="1"/>
          <p:nvPr/>
        </p:nvSpPr>
        <p:spPr>
          <a:xfrm>
            <a:off x="266699" y="788415"/>
            <a:ext cx="4210679" cy="253916"/>
          </a:xfrm>
          <a:prstGeom prst="rect">
            <a:avLst/>
          </a:prstGeom>
          <a:noFill/>
        </p:spPr>
        <p:txBody>
          <a:bodyPr wrap="square" lIns="0" tIns="0" rIns="0" bIns="0" rtlCol="0">
            <a:noAutofit/>
          </a:bodyPr>
          <a:lstStyle/>
          <a:p>
            <a:pPr defTabSz="685800" fontAlgn="auto">
              <a:spcBef>
                <a:spcPts val="0"/>
              </a:spcBef>
              <a:spcAft>
                <a:spcPts val="0"/>
              </a:spcAft>
            </a:pPr>
            <a:r>
              <a:rPr lang="en-US" sz="1200" b="1" dirty="0">
                <a:solidFill>
                  <a:srgbClr val="097789"/>
                </a:solidFill>
                <a:latin typeface="Calibri" panose="020F0502020204030204"/>
                <a:ea typeface="+mn-ea"/>
                <a:cs typeface="Arial" panose="020B0604020202020204" pitchFamily="34" charset="0"/>
              </a:rPr>
              <a:t>(A) Full study population at DL2 (n = 88)</a:t>
            </a:r>
          </a:p>
        </p:txBody>
      </p:sp>
      <p:sp>
        <p:nvSpPr>
          <p:cNvPr id="396" name="TextBox 395">
            <a:extLst>
              <a:ext uri="{FF2B5EF4-FFF2-40B4-BE49-F238E27FC236}">
                <a16:creationId xmlns:a16="http://schemas.microsoft.com/office/drawing/2014/main" id="{857376AB-D588-8FE1-F0F4-F95A8F7280E8}"/>
              </a:ext>
            </a:extLst>
          </p:cNvPr>
          <p:cNvSpPr txBox="1"/>
          <p:nvPr/>
        </p:nvSpPr>
        <p:spPr>
          <a:xfrm>
            <a:off x="4665719" y="788415"/>
            <a:ext cx="4196104" cy="253916"/>
          </a:xfrm>
          <a:prstGeom prst="rect">
            <a:avLst/>
          </a:prstGeom>
          <a:noFill/>
        </p:spPr>
        <p:txBody>
          <a:bodyPr wrap="square" lIns="0" tIns="0" rIns="0" bIns="0" rtlCol="0">
            <a:noAutofit/>
          </a:bodyPr>
          <a:lstStyle/>
          <a:p>
            <a:pPr defTabSz="685800" fontAlgn="auto">
              <a:spcBef>
                <a:spcPts val="0"/>
              </a:spcBef>
              <a:spcAft>
                <a:spcPts val="0"/>
              </a:spcAft>
            </a:pPr>
            <a:r>
              <a:rPr lang="en-US" sz="1200" b="1" dirty="0">
                <a:solidFill>
                  <a:srgbClr val="009FBA"/>
                </a:solidFill>
                <a:latin typeface="Calibri" panose="020F0502020204030204"/>
                <a:ea typeface="+mn-ea"/>
                <a:cs typeface="Arial" panose="020B0604020202020204" pitchFamily="34" charset="0"/>
              </a:rPr>
              <a:t>(B) PEAS (BTKi progression/venetoclax failure subset) </a:t>
            </a:r>
            <a:br>
              <a:rPr lang="en-US" sz="1200" b="1" dirty="0">
                <a:solidFill>
                  <a:srgbClr val="009FBA"/>
                </a:solidFill>
                <a:latin typeface="Calibri" panose="020F0502020204030204"/>
                <a:ea typeface="+mn-ea"/>
                <a:cs typeface="Arial" panose="020B0604020202020204" pitchFamily="34" charset="0"/>
              </a:rPr>
            </a:br>
            <a:r>
              <a:rPr lang="en-US" sz="1200" b="1" dirty="0">
                <a:solidFill>
                  <a:srgbClr val="009FBA"/>
                </a:solidFill>
                <a:latin typeface="Calibri" panose="020F0502020204030204"/>
                <a:ea typeface="+mn-ea"/>
                <a:cs typeface="Arial" panose="020B0604020202020204" pitchFamily="34" charset="0"/>
              </a:rPr>
              <a:t>at DL2 (n = 50)</a:t>
            </a:r>
          </a:p>
        </p:txBody>
      </p:sp>
      <p:sp>
        <p:nvSpPr>
          <p:cNvPr id="397" name="TextBox 396">
            <a:extLst>
              <a:ext uri="{FF2B5EF4-FFF2-40B4-BE49-F238E27FC236}">
                <a16:creationId xmlns:a16="http://schemas.microsoft.com/office/drawing/2014/main" id="{CF2D3E9C-0CFC-50D7-6BBC-2EBE51DB27D7}"/>
              </a:ext>
            </a:extLst>
          </p:cNvPr>
          <p:cNvSpPr txBox="1"/>
          <p:nvPr/>
        </p:nvSpPr>
        <p:spPr>
          <a:xfrm>
            <a:off x="827649" y="1304298"/>
            <a:ext cx="3100199" cy="202920"/>
          </a:xfrm>
          <a:prstGeom prst="rect">
            <a:avLst/>
          </a:prstGeom>
          <a:noFill/>
        </p:spPr>
        <p:txBody>
          <a:bodyPr wrap="square" lIns="0" tIns="0" rIns="0" bIns="0" rtlCol="0">
            <a:noAutofit/>
          </a:bodyPr>
          <a:lstStyle/>
          <a:p>
            <a:pPr algn="ctr" defTabSz="685800" fontAlgn="auto">
              <a:spcBef>
                <a:spcPts val="0"/>
              </a:spcBef>
              <a:spcAft>
                <a:spcPts val="0"/>
              </a:spcAft>
              <a:defRPr/>
            </a:pPr>
            <a:r>
              <a:rPr lang="en-US" sz="1050" b="1" kern="0" dirty="0">
                <a:solidFill>
                  <a:srgbClr val="595454"/>
                </a:solidFill>
                <a:latin typeface="Calibri" panose="020F0502020204030204"/>
                <a:ea typeface="+mn-ea"/>
                <a:cs typeface="Arial" panose="020B0604020202020204" pitchFamily="34" charset="0"/>
              </a:rPr>
              <a:t>Median (95% CI) follow-up: 24.3 mo (24.0—30.2)</a:t>
            </a:r>
          </a:p>
        </p:txBody>
      </p:sp>
      <p:sp>
        <p:nvSpPr>
          <p:cNvPr id="398" name="TextBox 397">
            <a:extLst>
              <a:ext uri="{FF2B5EF4-FFF2-40B4-BE49-F238E27FC236}">
                <a16:creationId xmlns:a16="http://schemas.microsoft.com/office/drawing/2014/main" id="{555028AE-01D9-E868-7F9C-68BA37BC606A}"/>
              </a:ext>
            </a:extLst>
          </p:cNvPr>
          <p:cNvSpPr txBox="1"/>
          <p:nvPr/>
        </p:nvSpPr>
        <p:spPr>
          <a:xfrm>
            <a:off x="5213672" y="1289310"/>
            <a:ext cx="3100199" cy="202920"/>
          </a:xfrm>
          <a:prstGeom prst="rect">
            <a:avLst/>
          </a:prstGeom>
          <a:noFill/>
        </p:spPr>
        <p:txBody>
          <a:bodyPr wrap="square" lIns="0" tIns="0" rIns="0" bIns="0" rtlCol="0">
            <a:noAutofit/>
          </a:bodyPr>
          <a:lstStyle/>
          <a:p>
            <a:pPr algn="ctr" defTabSz="685800" fontAlgn="auto">
              <a:spcBef>
                <a:spcPts val="0"/>
              </a:spcBef>
              <a:spcAft>
                <a:spcPts val="0"/>
              </a:spcAft>
              <a:defRPr/>
            </a:pPr>
            <a:r>
              <a:rPr lang="en-US" sz="1050" b="1" kern="0" dirty="0">
                <a:solidFill>
                  <a:srgbClr val="595454"/>
                </a:solidFill>
                <a:latin typeface="Calibri" panose="020F0502020204030204"/>
                <a:ea typeface="+mn-ea"/>
                <a:cs typeface="Arial" panose="020B0604020202020204" pitchFamily="34" charset="0"/>
              </a:rPr>
              <a:t>Median (95% CI) follow-up: 24.2 mo (23.6—25.2)</a:t>
            </a:r>
          </a:p>
        </p:txBody>
      </p:sp>
      <p:sp>
        <p:nvSpPr>
          <p:cNvPr id="239" name="TextBox 238">
            <a:extLst>
              <a:ext uri="{FF2B5EF4-FFF2-40B4-BE49-F238E27FC236}">
                <a16:creationId xmlns:a16="http://schemas.microsoft.com/office/drawing/2014/main" id="{E946A521-E885-91E7-DE83-BEA51FFB43B0}"/>
              </a:ext>
            </a:extLst>
          </p:cNvPr>
          <p:cNvSpPr txBox="1"/>
          <p:nvPr/>
        </p:nvSpPr>
        <p:spPr>
          <a:xfrm>
            <a:off x="1111552" y="3626666"/>
            <a:ext cx="191702" cy="112575"/>
          </a:xfrm>
          <a:prstGeom prst="rect">
            <a:avLst/>
          </a:prstGeom>
          <a:noFill/>
        </p:spPr>
        <p:txBody>
          <a:bodyPr wrap="square" lIns="0" tIns="0" rIns="0" bIns="0" rtlCol="0" anchor="ctr" anchorCtr="0">
            <a:noAutofit/>
          </a:bodyPr>
          <a:lstStyle/>
          <a:p>
            <a:pPr algn="ctr" defTabSz="685800" fontAlgn="auto">
              <a:spcBef>
                <a:spcPts val="0"/>
              </a:spcBef>
              <a:spcAft>
                <a:spcPts val="0"/>
              </a:spcAft>
            </a:pPr>
            <a:r>
              <a:rPr lang="en-US" sz="900" dirty="0">
                <a:solidFill>
                  <a:srgbClr val="595454"/>
                </a:solidFill>
                <a:latin typeface="Calibri" panose="020F0502020204030204"/>
                <a:ea typeface="+mn-ea"/>
                <a:cs typeface="+mn-cs"/>
              </a:rPr>
              <a:t>0</a:t>
            </a:r>
          </a:p>
        </p:txBody>
      </p:sp>
      <p:grpSp>
        <p:nvGrpSpPr>
          <p:cNvPr id="1285" name="Group 1284">
            <a:extLst>
              <a:ext uri="{FF2B5EF4-FFF2-40B4-BE49-F238E27FC236}">
                <a16:creationId xmlns:a16="http://schemas.microsoft.com/office/drawing/2014/main" id="{5E646A17-FD53-1D7E-30A0-6E7D9EEE2357}"/>
              </a:ext>
            </a:extLst>
          </p:cNvPr>
          <p:cNvGrpSpPr/>
          <p:nvPr/>
        </p:nvGrpSpPr>
        <p:grpSpPr>
          <a:xfrm>
            <a:off x="629926" y="1595669"/>
            <a:ext cx="3739067" cy="2319390"/>
            <a:chOff x="839900" y="2124384"/>
            <a:chExt cx="4985423" cy="3092520"/>
          </a:xfrm>
        </p:grpSpPr>
        <p:sp>
          <p:nvSpPr>
            <p:cNvPr id="212" name="TextBox 211">
              <a:extLst>
                <a:ext uri="{FF2B5EF4-FFF2-40B4-BE49-F238E27FC236}">
                  <a16:creationId xmlns:a16="http://schemas.microsoft.com/office/drawing/2014/main" id="{103060A3-21DE-9956-C68C-B754710903BD}"/>
                </a:ext>
              </a:extLst>
            </p:cNvPr>
            <p:cNvSpPr txBox="1"/>
            <p:nvPr/>
          </p:nvSpPr>
          <p:spPr>
            <a:xfrm>
              <a:off x="1515308" y="5011286"/>
              <a:ext cx="4278628" cy="205618"/>
            </a:xfrm>
            <a:prstGeom prst="rect">
              <a:avLst/>
            </a:prstGeom>
            <a:noFill/>
          </p:spPr>
          <p:txBody>
            <a:bodyPr wrap="square" lIns="0" tIns="0" rIns="0" bIns="0" rtlCol="0">
              <a:noAutofit/>
            </a:bodyPr>
            <a:lstStyle/>
            <a:p>
              <a:pPr algn="ctr" defTabSz="685800" fontAlgn="auto">
                <a:spcBef>
                  <a:spcPts val="0"/>
                </a:spcBef>
                <a:spcAft>
                  <a:spcPts val="0"/>
                </a:spcAft>
              </a:pPr>
              <a:r>
                <a:rPr lang="en-US" sz="900" b="1" dirty="0">
                  <a:solidFill>
                    <a:srgbClr val="595454"/>
                  </a:solidFill>
                  <a:latin typeface="Calibri" panose="020F0502020204030204"/>
                  <a:ea typeface="+mn-ea"/>
                  <a:cs typeface="Arial" panose="020B0604020202020204" pitchFamily="34" charset="0"/>
                </a:rPr>
                <a:t>Time from liso-cel infusion, months</a:t>
              </a:r>
            </a:p>
          </p:txBody>
        </p:sp>
        <p:sp>
          <p:nvSpPr>
            <p:cNvPr id="213" name="TextBox 212">
              <a:extLst>
                <a:ext uri="{FF2B5EF4-FFF2-40B4-BE49-F238E27FC236}">
                  <a16:creationId xmlns:a16="http://schemas.microsoft.com/office/drawing/2014/main" id="{AAB65656-E5AB-3412-7A77-DF9EF330E02C}"/>
                </a:ext>
              </a:extLst>
            </p:cNvPr>
            <p:cNvSpPr txBox="1"/>
            <p:nvPr/>
          </p:nvSpPr>
          <p:spPr>
            <a:xfrm rot="16200000">
              <a:off x="-336132" y="3330844"/>
              <a:ext cx="2557682" cy="205618"/>
            </a:xfrm>
            <a:prstGeom prst="rect">
              <a:avLst/>
            </a:prstGeom>
            <a:noFill/>
          </p:spPr>
          <p:txBody>
            <a:bodyPr wrap="square" lIns="0" tIns="0" rIns="0" bIns="0" rtlCol="0">
              <a:noAutofit/>
            </a:bodyPr>
            <a:lstStyle/>
            <a:p>
              <a:pPr algn="ctr" defTabSz="685800" fontAlgn="auto">
                <a:spcBef>
                  <a:spcPts val="0"/>
                </a:spcBef>
                <a:spcAft>
                  <a:spcPts val="0"/>
                </a:spcAft>
                <a:defRPr/>
              </a:pPr>
              <a:r>
                <a:rPr lang="en-US" sz="900" b="1" kern="0" dirty="0">
                  <a:solidFill>
                    <a:srgbClr val="595454"/>
                  </a:solidFill>
                  <a:latin typeface="Calibri" panose="020F0502020204030204"/>
                  <a:ea typeface="+mn-ea"/>
                  <a:cs typeface="Arial" panose="020B0604020202020204" pitchFamily="34" charset="0"/>
                </a:rPr>
                <a:t>Progression-free survival, %</a:t>
              </a:r>
            </a:p>
          </p:txBody>
        </p:sp>
        <p:cxnSp>
          <p:nvCxnSpPr>
            <p:cNvPr id="214" name="Straight Connector 213">
              <a:extLst>
                <a:ext uri="{FF2B5EF4-FFF2-40B4-BE49-F238E27FC236}">
                  <a16:creationId xmlns:a16="http://schemas.microsoft.com/office/drawing/2014/main" id="{AE2BCD21-A529-BAC7-D000-2D073E697D70}"/>
                </a:ext>
              </a:extLst>
            </p:cNvPr>
            <p:cNvCxnSpPr>
              <a:cxnSpLocks/>
            </p:cNvCxnSpPr>
            <p:nvPr/>
          </p:nvCxnSpPr>
          <p:spPr>
            <a:xfrm>
              <a:off x="1515308" y="2155622"/>
              <a:ext cx="0" cy="25640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3741CE9-E3C7-FA41-85F5-D5829FCF46B4}"/>
                </a:ext>
              </a:extLst>
            </p:cNvPr>
            <p:cNvCxnSpPr>
              <a:cxnSpLocks/>
            </p:cNvCxnSpPr>
            <p:nvPr/>
          </p:nvCxnSpPr>
          <p:spPr>
            <a:xfrm flipH="1">
              <a:off x="1515308" y="4719637"/>
              <a:ext cx="4269542"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16" name="TextBox 215">
              <a:extLst>
                <a:ext uri="{FF2B5EF4-FFF2-40B4-BE49-F238E27FC236}">
                  <a16:creationId xmlns:a16="http://schemas.microsoft.com/office/drawing/2014/main" id="{EFCD3224-D3C1-4D0A-5A35-E54BDE47E41A}"/>
                </a:ext>
              </a:extLst>
            </p:cNvPr>
            <p:cNvSpPr txBox="1"/>
            <p:nvPr/>
          </p:nvSpPr>
          <p:spPr>
            <a:xfrm>
              <a:off x="1163240" y="2124384"/>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100</a:t>
              </a:r>
            </a:p>
          </p:txBody>
        </p:sp>
        <p:cxnSp>
          <p:nvCxnSpPr>
            <p:cNvPr id="217" name="Straight Connector 216">
              <a:extLst>
                <a:ext uri="{FF2B5EF4-FFF2-40B4-BE49-F238E27FC236}">
                  <a16:creationId xmlns:a16="http://schemas.microsoft.com/office/drawing/2014/main" id="{90E5DBED-59A9-09B3-45BC-55A94FEF7BE0}"/>
                </a:ext>
              </a:extLst>
            </p:cNvPr>
            <p:cNvCxnSpPr>
              <a:cxnSpLocks/>
            </p:cNvCxnSpPr>
            <p:nvPr/>
          </p:nvCxnSpPr>
          <p:spPr>
            <a:xfrm>
              <a:off x="1459959" y="2199434"/>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8" name="TextBox 217">
              <a:extLst>
                <a:ext uri="{FF2B5EF4-FFF2-40B4-BE49-F238E27FC236}">
                  <a16:creationId xmlns:a16="http://schemas.microsoft.com/office/drawing/2014/main" id="{474CCCBE-F332-C62D-172E-342A94FB27BF}"/>
                </a:ext>
              </a:extLst>
            </p:cNvPr>
            <p:cNvSpPr txBox="1"/>
            <p:nvPr/>
          </p:nvSpPr>
          <p:spPr>
            <a:xfrm>
              <a:off x="1163240" y="2376401"/>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90</a:t>
              </a:r>
            </a:p>
          </p:txBody>
        </p:sp>
        <p:cxnSp>
          <p:nvCxnSpPr>
            <p:cNvPr id="219" name="Straight Connector 218">
              <a:extLst>
                <a:ext uri="{FF2B5EF4-FFF2-40B4-BE49-F238E27FC236}">
                  <a16:creationId xmlns:a16="http://schemas.microsoft.com/office/drawing/2014/main" id="{EAE7DB10-3BEF-AD8D-8B6E-9ACA28CEF5C1}"/>
                </a:ext>
              </a:extLst>
            </p:cNvPr>
            <p:cNvCxnSpPr>
              <a:cxnSpLocks/>
            </p:cNvCxnSpPr>
            <p:nvPr/>
          </p:nvCxnSpPr>
          <p:spPr>
            <a:xfrm>
              <a:off x="1459959" y="2451451"/>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0" name="TextBox 219">
              <a:extLst>
                <a:ext uri="{FF2B5EF4-FFF2-40B4-BE49-F238E27FC236}">
                  <a16:creationId xmlns:a16="http://schemas.microsoft.com/office/drawing/2014/main" id="{EBBDC853-2D3C-956F-0E94-03A4F9122243}"/>
                </a:ext>
              </a:extLst>
            </p:cNvPr>
            <p:cNvSpPr txBox="1"/>
            <p:nvPr/>
          </p:nvSpPr>
          <p:spPr>
            <a:xfrm>
              <a:off x="1163240" y="2619183"/>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80</a:t>
              </a:r>
            </a:p>
          </p:txBody>
        </p:sp>
        <p:cxnSp>
          <p:nvCxnSpPr>
            <p:cNvPr id="221" name="Straight Connector 220">
              <a:extLst>
                <a:ext uri="{FF2B5EF4-FFF2-40B4-BE49-F238E27FC236}">
                  <a16:creationId xmlns:a16="http://schemas.microsoft.com/office/drawing/2014/main" id="{99A32F40-C779-9503-3CEB-24A5C4296D00}"/>
                </a:ext>
              </a:extLst>
            </p:cNvPr>
            <p:cNvCxnSpPr>
              <a:cxnSpLocks/>
            </p:cNvCxnSpPr>
            <p:nvPr/>
          </p:nvCxnSpPr>
          <p:spPr>
            <a:xfrm>
              <a:off x="1459959" y="2694233"/>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F5D84D56-92A7-D9C2-81A2-42BD88D61478}"/>
                </a:ext>
              </a:extLst>
            </p:cNvPr>
            <p:cNvSpPr txBox="1"/>
            <p:nvPr/>
          </p:nvSpPr>
          <p:spPr>
            <a:xfrm>
              <a:off x="1163240" y="2871200"/>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70</a:t>
              </a:r>
            </a:p>
          </p:txBody>
        </p:sp>
        <p:cxnSp>
          <p:nvCxnSpPr>
            <p:cNvPr id="223" name="Straight Connector 222">
              <a:extLst>
                <a:ext uri="{FF2B5EF4-FFF2-40B4-BE49-F238E27FC236}">
                  <a16:creationId xmlns:a16="http://schemas.microsoft.com/office/drawing/2014/main" id="{141F481C-C2F7-515D-1EA0-A200EFD29C17}"/>
                </a:ext>
              </a:extLst>
            </p:cNvPr>
            <p:cNvCxnSpPr>
              <a:cxnSpLocks/>
            </p:cNvCxnSpPr>
            <p:nvPr/>
          </p:nvCxnSpPr>
          <p:spPr>
            <a:xfrm>
              <a:off x="1459959" y="2946250"/>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4" name="TextBox 223">
              <a:extLst>
                <a:ext uri="{FF2B5EF4-FFF2-40B4-BE49-F238E27FC236}">
                  <a16:creationId xmlns:a16="http://schemas.microsoft.com/office/drawing/2014/main" id="{CB49576C-0A06-A189-ACE1-0B48FE7C7F8D}"/>
                </a:ext>
              </a:extLst>
            </p:cNvPr>
            <p:cNvSpPr txBox="1"/>
            <p:nvPr/>
          </p:nvSpPr>
          <p:spPr>
            <a:xfrm>
              <a:off x="1163240" y="3116064"/>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60</a:t>
              </a:r>
            </a:p>
          </p:txBody>
        </p:sp>
        <p:cxnSp>
          <p:nvCxnSpPr>
            <p:cNvPr id="225" name="Straight Connector 224">
              <a:extLst>
                <a:ext uri="{FF2B5EF4-FFF2-40B4-BE49-F238E27FC236}">
                  <a16:creationId xmlns:a16="http://schemas.microsoft.com/office/drawing/2014/main" id="{C37E8FAF-75E1-6CD6-B034-F968A280DE98}"/>
                </a:ext>
              </a:extLst>
            </p:cNvPr>
            <p:cNvCxnSpPr>
              <a:cxnSpLocks/>
            </p:cNvCxnSpPr>
            <p:nvPr/>
          </p:nvCxnSpPr>
          <p:spPr>
            <a:xfrm>
              <a:off x="1459959" y="3191114"/>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6" name="TextBox 225">
              <a:extLst>
                <a:ext uri="{FF2B5EF4-FFF2-40B4-BE49-F238E27FC236}">
                  <a16:creationId xmlns:a16="http://schemas.microsoft.com/office/drawing/2014/main" id="{12DC313D-AC26-0D2F-E460-12733D2DD6CB}"/>
                </a:ext>
              </a:extLst>
            </p:cNvPr>
            <p:cNvSpPr txBox="1"/>
            <p:nvPr/>
          </p:nvSpPr>
          <p:spPr>
            <a:xfrm>
              <a:off x="1163240" y="3368081"/>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50</a:t>
              </a:r>
            </a:p>
          </p:txBody>
        </p:sp>
        <p:cxnSp>
          <p:nvCxnSpPr>
            <p:cNvPr id="227" name="Straight Connector 226">
              <a:extLst>
                <a:ext uri="{FF2B5EF4-FFF2-40B4-BE49-F238E27FC236}">
                  <a16:creationId xmlns:a16="http://schemas.microsoft.com/office/drawing/2014/main" id="{EB0DFCCE-E2CE-AB68-BC6E-52BDE2ABCC27}"/>
                </a:ext>
              </a:extLst>
            </p:cNvPr>
            <p:cNvCxnSpPr>
              <a:cxnSpLocks/>
            </p:cNvCxnSpPr>
            <p:nvPr/>
          </p:nvCxnSpPr>
          <p:spPr>
            <a:xfrm>
              <a:off x="1459959" y="3443131"/>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8" name="TextBox 227">
              <a:extLst>
                <a:ext uri="{FF2B5EF4-FFF2-40B4-BE49-F238E27FC236}">
                  <a16:creationId xmlns:a16="http://schemas.microsoft.com/office/drawing/2014/main" id="{1A80B6AD-4922-4D53-9851-1DBF5EABFF94}"/>
                </a:ext>
              </a:extLst>
            </p:cNvPr>
            <p:cNvSpPr txBox="1"/>
            <p:nvPr/>
          </p:nvSpPr>
          <p:spPr>
            <a:xfrm>
              <a:off x="1163240" y="3610863"/>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40</a:t>
              </a:r>
            </a:p>
          </p:txBody>
        </p:sp>
        <p:cxnSp>
          <p:nvCxnSpPr>
            <p:cNvPr id="229" name="Straight Connector 228">
              <a:extLst>
                <a:ext uri="{FF2B5EF4-FFF2-40B4-BE49-F238E27FC236}">
                  <a16:creationId xmlns:a16="http://schemas.microsoft.com/office/drawing/2014/main" id="{40F07E3A-D6B1-5E9B-F8C1-D8AB76E4362F}"/>
                </a:ext>
              </a:extLst>
            </p:cNvPr>
            <p:cNvCxnSpPr>
              <a:cxnSpLocks/>
            </p:cNvCxnSpPr>
            <p:nvPr/>
          </p:nvCxnSpPr>
          <p:spPr>
            <a:xfrm>
              <a:off x="1459959" y="3683532"/>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0" name="TextBox 229">
              <a:extLst>
                <a:ext uri="{FF2B5EF4-FFF2-40B4-BE49-F238E27FC236}">
                  <a16:creationId xmlns:a16="http://schemas.microsoft.com/office/drawing/2014/main" id="{3ED09D4F-6D88-B947-E11D-0075191007FB}"/>
                </a:ext>
              </a:extLst>
            </p:cNvPr>
            <p:cNvSpPr txBox="1"/>
            <p:nvPr/>
          </p:nvSpPr>
          <p:spPr>
            <a:xfrm>
              <a:off x="1163240" y="3862880"/>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30</a:t>
              </a:r>
            </a:p>
          </p:txBody>
        </p:sp>
        <p:cxnSp>
          <p:nvCxnSpPr>
            <p:cNvPr id="231" name="Straight Connector 230">
              <a:extLst>
                <a:ext uri="{FF2B5EF4-FFF2-40B4-BE49-F238E27FC236}">
                  <a16:creationId xmlns:a16="http://schemas.microsoft.com/office/drawing/2014/main" id="{3923382F-954F-E350-C5FB-740C2264DAC1}"/>
                </a:ext>
              </a:extLst>
            </p:cNvPr>
            <p:cNvCxnSpPr>
              <a:cxnSpLocks/>
            </p:cNvCxnSpPr>
            <p:nvPr/>
          </p:nvCxnSpPr>
          <p:spPr>
            <a:xfrm>
              <a:off x="1459959" y="3923642"/>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2" name="TextBox 231">
              <a:extLst>
                <a:ext uri="{FF2B5EF4-FFF2-40B4-BE49-F238E27FC236}">
                  <a16:creationId xmlns:a16="http://schemas.microsoft.com/office/drawing/2014/main" id="{D4CB5CB6-1CF9-B1E0-3D3A-854267B82411}"/>
                </a:ext>
              </a:extLst>
            </p:cNvPr>
            <p:cNvSpPr txBox="1"/>
            <p:nvPr/>
          </p:nvSpPr>
          <p:spPr>
            <a:xfrm>
              <a:off x="1163240" y="4094665"/>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20</a:t>
              </a:r>
            </a:p>
          </p:txBody>
        </p:sp>
        <p:cxnSp>
          <p:nvCxnSpPr>
            <p:cNvPr id="233" name="Straight Connector 232">
              <a:extLst>
                <a:ext uri="{FF2B5EF4-FFF2-40B4-BE49-F238E27FC236}">
                  <a16:creationId xmlns:a16="http://schemas.microsoft.com/office/drawing/2014/main" id="{AF94D407-AB2E-77B1-E572-BAE0A0F4EEF5}"/>
                </a:ext>
              </a:extLst>
            </p:cNvPr>
            <p:cNvCxnSpPr>
              <a:cxnSpLocks/>
            </p:cNvCxnSpPr>
            <p:nvPr/>
          </p:nvCxnSpPr>
          <p:spPr>
            <a:xfrm>
              <a:off x="1459959" y="4169715"/>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4" name="TextBox 233">
              <a:extLst>
                <a:ext uri="{FF2B5EF4-FFF2-40B4-BE49-F238E27FC236}">
                  <a16:creationId xmlns:a16="http://schemas.microsoft.com/office/drawing/2014/main" id="{CE6487DE-1B4A-1845-A530-F71B23D7965E}"/>
                </a:ext>
              </a:extLst>
            </p:cNvPr>
            <p:cNvSpPr txBox="1"/>
            <p:nvPr/>
          </p:nvSpPr>
          <p:spPr>
            <a:xfrm>
              <a:off x="1163240" y="4337447"/>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10</a:t>
              </a:r>
            </a:p>
          </p:txBody>
        </p:sp>
        <p:cxnSp>
          <p:nvCxnSpPr>
            <p:cNvPr id="235" name="Straight Connector 234">
              <a:extLst>
                <a:ext uri="{FF2B5EF4-FFF2-40B4-BE49-F238E27FC236}">
                  <a16:creationId xmlns:a16="http://schemas.microsoft.com/office/drawing/2014/main" id="{ED0873D4-37B5-CD17-8E07-C46FFDC7BED3}"/>
                </a:ext>
              </a:extLst>
            </p:cNvPr>
            <p:cNvCxnSpPr>
              <a:cxnSpLocks/>
            </p:cNvCxnSpPr>
            <p:nvPr/>
          </p:nvCxnSpPr>
          <p:spPr>
            <a:xfrm>
              <a:off x="1459959" y="4412497"/>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6" name="TextBox 235">
              <a:extLst>
                <a:ext uri="{FF2B5EF4-FFF2-40B4-BE49-F238E27FC236}">
                  <a16:creationId xmlns:a16="http://schemas.microsoft.com/office/drawing/2014/main" id="{201121DC-88E9-EDE3-8692-B9A49BAE9D2B}"/>
                </a:ext>
              </a:extLst>
            </p:cNvPr>
            <p:cNvSpPr txBox="1"/>
            <p:nvPr/>
          </p:nvSpPr>
          <p:spPr>
            <a:xfrm>
              <a:off x="1163240" y="4589464"/>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0</a:t>
              </a:r>
            </a:p>
          </p:txBody>
        </p:sp>
        <p:cxnSp>
          <p:nvCxnSpPr>
            <p:cNvPr id="237" name="Straight Connector 236">
              <a:extLst>
                <a:ext uri="{FF2B5EF4-FFF2-40B4-BE49-F238E27FC236}">
                  <a16:creationId xmlns:a16="http://schemas.microsoft.com/office/drawing/2014/main" id="{2C5CA4DC-E84A-0171-6D40-23341704F5D5}"/>
                </a:ext>
              </a:extLst>
            </p:cNvPr>
            <p:cNvCxnSpPr>
              <a:cxnSpLocks/>
            </p:cNvCxnSpPr>
            <p:nvPr/>
          </p:nvCxnSpPr>
          <p:spPr>
            <a:xfrm>
              <a:off x="1459959" y="4664514"/>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D82B44C0-A474-1ED1-2972-8FD7259EF471}"/>
                </a:ext>
              </a:extLst>
            </p:cNvPr>
            <p:cNvCxnSpPr>
              <a:cxnSpLocks/>
            </p:cNvCxnSpPr>
            <p:nvPr/>
          </p:nvCxnSpPr>
          <p:spPr>
            <a:xfrm>
              <a:off x="1609871" y="4712494"/>
              <a:ext cx="0" cy="64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67824DE9-6AE6-BB22-3627-D76892037948}"/>
                </a:ext>
              </a:extLst>
            </p:cNvPr>
            <p:cNvCxnSpPr>
              <a:cxnSpLocks/>
            </p:cNvCxnSpPr>
            <p:nvPr/>
          </p:nvCxnSpPr>
          <p:spPr>
            <a:xfrm>
              <a:off x="2116969" y="4712494"/>
              <a:ext cx="0" cy="64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1" name="TextBox 240">
              <a:extLst>
                <a:ext uri="{FF2B5EF4-FFF2-40B4-BE49-F238E27FC236}">
                  <a16:creationId xmlns:a16="http://schemas.microsoft.com/office/drawing/2014/main" id="{8C7BE54C-78DE-3E03-1308-9E68C135133A}"/>
                </a:ext>
              </a:extLst>
            </p:cNvPr>
            <p:cNvSpPr txBox="1"/>
            <p:nvPr/>
          </p:nvSpPr>
          <p:spPr>
            <a:xfrm>
              <a:off x="1989168" y="4832380"/>
              <a:ext cx="255602" cy="150100"/>
            </a:xfrm>
            <a:prstGeom prst="rect">
              <a:avLst/>
            </a:prstGeom>
            <a:noFill/>
          </p:spPr>
          <p:txBody>
            <a:bodyPr wrap="square" lIns="0" tIns="0" rIns="0" bIns="0" rtlCol="0" anchor="ctr" anchorCtr="0">
              <a:noAutofit/>
            </a:bodyPr>
            <a:lstStyle/>
            <a:p>
              <a:pPr algn="ctr" defTabSz="685800" fontAlgn="auto">
                <a:spcBef>
                  <a:spcPts val="0"/>
                </a:spcBef>
                <a:spcAft>
                  <a:spcPts val="0"/>
                </a:spcAft>
              </a:pPr>
              <a:r>
                <a:rPr lang="en-US" sz="900" dirty="0">
                  <a:solidFill>
                    <a:srgbClr val="595454"/>
                  </a:solidFill>
                  <a:latin typeface="Calibri" panose="020F0502020204030204"/>
                  <a:ea typeface="+mn-ea"/>
                  <a:cs typeface="+mn-cs"/>
                </a:rPr>
                <a:t>6</a:t>
              </a:r>
            </a:p>
          </p:txBody>
        </p:sp>
        <p:cxnSp>
          <p:nvCxnSpPr>
            <p:cNvPr id="242" name="Straight Connector 241">
              <a:extLst>
                <a:ext uri="{FF2B5EF4-FFF2-40B4-BE49-F238E27FC236}">
                  <a16:creationId xmlns:a16="http://schemas.microsoft.com/office/drawing/2014/main" id="{9E9B4A71-E54A-E606-F29C-4C9E2B332562}"/>
                </a:ext>
              </a:extLst>
            </p:cNvPr>
            <p:cNvCxnSpPr>
              <a:cxnSpLocks/>
            </p:cNvCxnSpPr>
            <p:nvPr/>
          </p:nvCxnSpPr>
          <p:spPr>
            <a:xfrm>
              <a:off x="2628432" y="4712494"/>
              <a:ext cx="0" cy="64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3" name="TextBox 242">
              <a:extLst>
                <a:ext uri="{FF2B5EF4-FFF2-40B4-BE49-F238E27FC236}">
                  <a16:creationId xmlns:a16="http://schemas.microsoft.com/office/drawing/2014/main" id="{0817DCB0-CB8B-DDBA-C3C7-632C9F90EFA5}"/>
                </a:ext>
              </a:extLst>
            </p:cNvPr>
            <p:cNvSpPr txBox="1"/>
            <p:nvPr/>
          </p:nvSpPr>
          <p:spPr>
            <a:xfrm>
              <a:off x="2509867" y="4832380"/>
              <a:ext cx="255602" cy="150100"/>
            </a:xfrm>
            <a:prstGeom prst="rect">
              <a:avLst/>
            </a:prstGeom>
            <a:noFill/>
          </p:spPr>
          <p:txBody>
            <a:bodyPr wrap="square" lIns="0" tIns="0" rIns="0" bIns="0" rtlCol="0" anchor="ctr" anchorCtr="0">
              <a:noAutofit/>
            </a:bodyPr>
            <a:lstStyle/>
            <a:p>
              <a:pPr algn="ctr" defTabSz="685800" fontAlgn="auto">
                <a:spcBef>
                  <a:spcPts val="0"/>
                </a:spcBef>
                <a:spcAft>
                  <a:spcPts val="0"/>
                </a:spcAft>
              </a:pPr>
              <a:r>
                <a:rPr lang="en-US" sz="900" dirty="0">
                  <a:solidFill>
                    <a:srgbClr val="595454"/>
                  </a:solidFill>
                  <a:latin typeface="Calibri" panose="020F0502020204030204"/>
                  <a:ea typeface="+mn-ea"/>
                  <a:cs typeface="+mn-cs"/>
                </a:rPr>
                <a:t>12</a:t>
              </a:r>
            </a:p>
          </p:txBody>
        </p:sp>
        <p:cxnSp>
          <p:nvCxnSpPr>
            <p:cNvPr id="244" name="Straight Connector 243">
              <a:extLst>
                <a:ext uri="{FF2B5EF4-FFF2-40B4-BE49-F238E27FC236}">
                  <a16:creationId xmlns:a16="http://schemas.microsoft.com/office/drawing/2014/main" id="{F27C6901-A600-F3A3-58B8-D43B919E8D1F}"/>
                </a:ext>
              </a:extLst>
            </p:cNvPr>
            <p:cNvCxnSpPr>
              <a:cxnSpLocks/>
            </p:cNvCxnSpPr>
            <p:nvPr/>
          </p:nvCxnSpPr>
          <p:spPr>
            <a:xfrm>
              <a:off x="3138715" y="4712494"/>
              <a:ext cx="0" cy="64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5" name="TextBox 244">
              <a:extLst>
                <a:ext uri="{FF2B5EF4-FFF2-40B4-BE49-F238E27FC236}">
                  <a16:creationId xmlns:a16="http://schemas.microsoft.com/office/drawing/2014/main" id="{8CCA7BD4-2D82-551E-D61D-21A743E467A8}"/>
                </a:ext>
              </a:extLst>
            </p:cNvPr>
            <p:cNvSpPr txBox="1"/>
            <p:nvPr/>
          </p:nvSpPr>
          <p:spPr>
            <a:xfrm>
              <a:off x="3020150" y="4832380"/>
              <a:ext cx="255602" cy="150100"/>
            </a:xfrm>
            <a:prstGeom prst="rect">
              <a:avLst/>
            </a:prstGeom>
            <a:noFill/>
          </p:spPr>
          <p:txBody>
            <a:bodyPr wrap="square" lIns="0" tIns="0" rIns="0" bIns="0" rtlCol="0" anchor="ctr" anchorCtr="0">
              <a:noAutofit/>
            </a:bodyPr>
            <a:lstStyle/>
            <a:p>
              <a:pPr algn="ctr" defTabSz="685800" fontAlgn="auto">
                <a:spcBef>
                  <a:spcPts val="0"/>
                </a:spcBef>
                <a:spcAft>
                  <a:spcPts val="0"/>
                </a:spcAft>
              </a:pPr>
              <a:r>
                <a:rPr lang="en-US" sz="900" dirty="0">
                  <a:solidFill>
                    <a:srgbClr val="595454"/>
                  </a:solidFill>
                  <a:latin typeface="Calibri" panose="020F0502020204030204"/>
                  <a:ea typeface="+mn-ea"/>
                  <a:cs typeface="+mn-cs"/>
                </a:rPr>
                <a:t>18</a:t>
              </a:r>
            </a:p>
          </p:txBody>
        </p:sp>
        <p:cxnSp>
          <p:nvCxnSpPr>
            <p:cNvPr id="246" name="Straight Connector 245">
              <a:extLst>
                <a:ext uri="{FF2B5EF4-FFF2-40B4-BE49-F238E27FC236}">
                  <a16:creationId xmlns:a16="http://schemas.microsoft.com/office/drawing/2014/main" id="{477AD748-BEC6-8FD3-ED6C-F37B8611B989}"/>
                </a:ext>
              </a:extLst>
            </p:cNvPr>
            <p:cNvCxnSpPr>
              <a:cxnSpLocks/>
            </p:cNvCxnSpPr>
            <p:nvPr/>
          </p:nvCxnSpPr>
          <p:spPr>
            <a:xfrm>
              <a:off x="3646541" y="4712494"/>
              <a:ext cx="0" cy="64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36B5D5CF-EC46-341C-0BF1-09A9F02842F3}"/>
                </a:ext>
              </a:extLst>
            </p:cNvPr>
            <p:cNvSpPr txBox="1"/>
            <p:nvPr/>
          </p:nvSpPr>
          <p:spPr>
            <a:xfrm>
              <a:off x="3527976" y="4832380"/>
              <a:ext cx="255602" cy="150100"/>
            </a:xfrm>
            <a:prstGeom prst="rect">
              <a:avLst/>
            </a:prstGeom>
            <a:noFill/>
          </p:spPr>
          <p:txBody>
            <a:bodyPr wrap="square" lIns="0" tIns="0" rIns="0" bIns="0" rtlCol="0" anchor="ctr" anchorCtr="0">
              <a:noAutofit/>
            </a:bodyPr>
            <a:lstStyle/>
            <a:p>
              <a:pPr algn="ctr" defTabSz="685800" fontAlgn="auto">
                <a:spcBef>
                  <a:spcPts val="0"/>
                </a:spcBef>
                <a:spcAft>
                  <a:spcPts val="0"/>
                </a:spcAft>
              </a:pPr>
              <a:r>
                <a:rPr lang="en-US" sz="900" dirty="0">
                  <a:solidFill>
                    <a:srgbClr val="595454"/>
                  </a:solidFill>
                  <a:latin typeface="Calibri" panose="020F0502020204030204"/>
                  <a:ea typeface="+mn-ea"/>
                  <a:cs typeface="+mn-cs"/>
                </a:rPr>
                <a:t>24</a:t>
              </a:r>
            </a:p>
          </p:txBody>
        </p:sp>
        <p:cxnSp>
          <p:nvCxnSpPr>
            <p:cNvPr id="248" name="Straight Connector 247">
              <a:extLst>
                <a:ext uri="{FF2B5EF4-FFF2-40B4-BE49-F238E27FC236}">
                  <a16:creationId xmlns:a16="http://schemas.microsoft.com/office/drawing/2014/main" id="{AAD7F90A-91FC-A4C4-2519-195C99871FF7}"/>
                </a:ext>
              </a:extLst>
            </p:cNvPr>
            <p:cNvCxnSpPr>
              <a:cxnSpLocks/>
            </p:cNvCxnSpPr>
            <p:nvPr/>
          </p:nvCxnSpPr>
          <p:spPr>
            <a:xfrm>
              <a:off x="4158963" y="4712494"/>
              <a:ext cx="0" cy="64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9" name="TextBox 248">
              <a:extLst>
                <a:ext uri="{FF2B5EF4-FFF2-40B4-BE49-F238E27FC236}">
                  <a16:creationId xmlns:a16="http://schemas.microsoft.com/office/drawing/2014/main" id="{DCB1DE46-9E5D-3951-7421-9342409D2872}"/>
                </a:ext>
              </a:extLst>
            </p:cNvPr>
            <p:cNvSpPr txBox="1"/>
            <p:nvPr/>
          </p:nvSpPr>
          <p:spPr>
            <a:xfrm>
              <a:off x="4031162" y="4832380"/>
              <a:ext cx="255602" cy="150100"/>
            </a:xfrm>
            <a:prstGeom prst="rect">
              <a:avLst/>
            </a:prstGeom>
            <a:noFill/>
          </p:spPr>
          <p:txBody>
            <a:bodyPr wrap="square" lIns="0" tIns="0" rIns="0" bIns="0" rtlCol="0" anchor="ctr" anchorCtr="0">
              <a:noAutofit/>
            </a:bodyPr>
            <a:lstStyle/>
            <a:p>
              <a:pPr algn="ctr" defTabSz="685800" fontAlgn="auto">
                <a:spcBef>
                  <a:spcPts val="0"/>
                </a:spcBef>
                <a:spcAft>
                  <a:spcPts val="0"/>
                </a:spcAft>
              </a:pPr>
              <a:r>
                <a:rPr lang="en-US" sz="900" dirty="0">
                  <a:solidFill>
                    <a:srgbClr val="595454"/>
                  </a:solidFill>
                  <a:latin typeface="Calibri" panose="020F0502020204030204"/>
                  <a:ea typeface="+mn-ea"/>
                  <a:cs typeface="+mn-cs"/>
                </a:rPr>
                <a:t>30</a:t>
              </a:r>
            </a:p>
          </p:txBody>
        </p:sp>
        <p:cxnSp>
          <p:nvCxnSpPr>
            <p:cNvPr id="250" name="Straight Connector 249">
              <a:extLst>
                <a:ext uri="{FF2B5EF4-FFF2-40B4-BE49-F238E27FC236}">
                  <a16:creationId xmlns:a16="http://schemas.microsoft.com/office/drawing/2014/main" id="{DF50A2EA-6CE0-137E-807B-29B67EB6B0E7}"/>
                </a:ext>
              </a:extLst>
            </p:cNvPr>
            <p:cNvCxnSpPr>
              <a:cxnSpLocks/>
            </p:cNvCxnSpPr>
            <p:nvPr/>
          </p:nvCxnSpPr>
          <p:spPr>
            <a:xfrm>
              <a:off x="4666540" y="4712494"/>
              <a:ext cx="0" cy="64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1" name="TextBox 250">
              <a:extLst>
                <a:ext uri="{FF2B5EF4-FFF2-40B4-BE49-F238E27FC236}">
                  <a16:creationId xmlns:a16="http://schemas.microsoft.com/office/drawing/2014/main" id="{E34D3551-A848-CFBD-7C61-DA7973B65081}"/>
                </a:ext>
              </a:extLst>
            </p:cNvPr>
            <p:cNvSpPr txBox="1"/>
            <p:nvPr/>
          </p:nvSpPr>
          <p:spPr>
            <a:xfrm>
              <a:off x="4538739" y="4832380"/>
              <a:ext cx="255602" cy="150100"/>
            </a:xfrm>
            <a:prstGeom prst="rect">
              <a:avLst/>
            </a:prstGeom>
            <a:noFill/>
          </p:spPr>
          <p:txBody>
            <a:bodyPr wrap="square" lIns="0" tIns="0" rIns="0" bIns="0" rtlCol="0" anchor="ctr" anchorCtr="0">
              <a:noAutofit/>
            </a:bodyPr>
            <a:lstStyle/>
            <a:p>
              <a:pPr algn="ctr" defTabSz="685800" fontAlgn="auto">
                <a:spcBef>
                  <a:spcPts val="0"/>
                </a:spcBef>
                <a:spcAft>
                  <a:spcPts val="0"/>
                </a:spcAft>
              </a:pPr>
              <a:r>
                <a:rPr lang="en-US" sz="900" dirty="0">
                  <a:solidFill>
                    <a:srgbClr val="595454"/>
                  </a:solidFill>
                  <a:latin typeface="Calibri" panose="020F0502020204030204"/>
                  <a:ea typeface="+mn-ea"/>
                  <a:cs typeface="+mn-cs"/>
                </a:rPr>
                <a:t>36</a:t>
              </a:r>
            </a:p>
          </p:txBody>
        </p:sp>
        <p:cxnSp>
          <p:nvCxnSpPr>
            <p:cNvPr id="252" name="Straight Connector 251">
              <a:extLst>
                <a:ext uri="{FF2B5EF4-FFF2-40B4-BE49-F238E27FC236}">
                  <a16:creationId xmlns:a16="http://schemas.microsoft.com/office/drawing/2014/main" id="{31D04D64-D66E-3C81-CA6C-9988607559BA}"/>
                </a:ext>
              </a:extLst>
            </p:cNvPr>
            <p:cNvCxnSpPr>
              <a:cxnSpLocks/>
            </p:cNvCxnSpPr>
            <p:nvPr/>
          </p:nvCxnSpPr>
          <p:spPr>
            <a:xfrm>
              <a:off x="5180709" y="4712494"/>
              <a:ext cx="0" cy="64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3" name="TextBox 252">
              <a:extLst>
                <a:ext uri="{FF2B5EF4-FFF2-40B4-BE49-F238E27FC236}">
                  <a16:creationId xmlns:a16="http://schemas.microsoft.com/office/drawing/2014/main" id="{D0EAB093-00C6-F93F-0B5F-FBFE7E2F9251}"/>
                </a:ext>
              </a:extLst>
            </p:cNvPr>
            <p:cNvSpPr txBox="1"/>
            <p:nvPr/>
          </p:nvSpPr>
          <p:spPr>
            <a:xfrm>
              <a:off x="5062144" y="4832380"/>
              <a:ext cx="255602" cy="150100"/>
            </a:xfrm>
            <a:prstGeom prst="rect">
              <a:avLst/>
            </a:prstGeom>
            <a:noFill/>
          </p:spPr>
          <p:txBody>
            <a:bodyPr wrap="square" lIns="0" tIns="0" rIns="0" bIns="0" rtlCol="0" anchor="ctr" anchorCtr="0">
              <a:noAutofit/>
            </a:bodyPr>
            <a:lstStyle/>
            <a:p>
              <a:pPr algn="ctr" defTabSz="685800" fontAlgn="auto">
                <a:spcBef>
                  <a:spcPts val="0"/>
                </a:spcBef>
                <a:spcAft>
                  <a:spcPts val="0"/>
                </a:spcAft>
              </a:pPr>
              <a:r>
                <a:rPr lang="en-US" sz="900" dirty="0">
                  <a:solidFill>
                    <a:srgbClr val="595454"/>
                  </a:solidFill>
                  <a:latin typeface="Calibri" panose="020F0502020204030204"/>
                  <a:ea typeface="+mn-ea"/>
                  <a:cs typeface="+mn-cs"/>
                </a:rPr>
                <a:t>42</a:t>
              </a:r>
            </a:p>
          </p:txBody>
        </p:sp>
        <p:cxnSp>
          <p:nvCxnSpPr>
            <p:cNvPr id="401" name="Straight Connector 400">
              <a:extLst>
                <a:ext uri="{FF2B5EF4-FFF2-40B4-BE49-F238E27FC236}">
                  <a16:creationId xmlns:a16="http://schemas.microsoft.com/office/drawing/2014/main" id="{7D819C64-8553-62C1-9B79-63164928675B}"/>
                </a:ext>
              </a:extLst>
            </p:cNvPr>
            <p:cNvCxnSpPr>
              <a:cxnSpLocks/>
            </p:cNvCxnSpPr>
            <p:nvPr/>
          </p:nvCxnSpPr>
          <p:spPr>
            <a:xfrm>
              <a:off x="5688286" y="4719511"/>
              <a:ext cx="0" cy="64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2" name="TextBox 401">
              <a:extLst>
                <a:ext uri="{FF2B5EF4-FFF2-40B4-BE49-F238E27FC236}">
                  <a16:creationId xmlns:a16="http://schemas.microsoft.com/office/drawing/2014/main" id="{933A9274-C890-BDEA-C5A1-87B5F4D626E2}"/>
                </a:ext>
              </a:extLst>
            </p:cNvPr>
            <p:cNvSpPr txBox="1"/>
            <p:nvPr/>
          </p:nvSpPr>
          <p:spPr>
            <a:xfrm>
              <a:off x="5569721" y="4839397"/>
              <a:ext cx="255602" cy="150100"/>
            </a:xfrm>
            <a:prstGeom prst="rect">
              <a:avLst/>
            </a:prstGeom>
            <a:noFill/>
          </p:spPr>
          <p:txBody>
            <a:bodyPr wrap="square" lIns="0" tIns="0" rIns="0" bIns="0" rtlCol="0" anchor="ctr" anchorCtr="0">
              <a:noAutofit/>
            </a:bodyPr>
            <a:lstStyle/>
            <a:p>
              <a:pPr algn="ctr" defTabSz="685800" fontAlgn="auto">
                <a:spcBef>
                  <a:spcPts val="0"/>
                </a:spcBef>
                <a:spcAft>
                  <a:spcPts val="0"/>
                </a:spcAft>
              </a:pPr>
              <a:r>
                <a:rPr lang="en-US" sz="900" dirty="0">
                  <a:solidFill>
                    <a:srgbClr val="595454"/>
                  </a:solidFill>
                  <a:latin typeface="Calibri" panose="020F0502020204030204"/>
                  <a:ea typeface="+mn-ea"/>
                  <a:cs typeface="+mn-cs"/>
                </a:rPr>
                <a:t>48</a:t>
              </a:r>
            </a:p>
          </p:txBody>
        </p:sp>
      </p:grpSp>
      <p:grpSp>
        <p:nvGrpSpPr>
          <p:cNvPr id="423" name="Group 422">
            <a:extLst>
              <a:ext uri="{FF2B5EF4-FFF2-40B4-BE49-F238E27FC236}">
                <a16:creationId xmlns:a16="http://schemas.microsoft.com/office/drawing/2014/main" id="{1EF85E47-C285-FF3C-D11D-EAA502A8C294}"/>
              </a:ext>
            </a:extLst>
          </p:cNvPr>
          <p:cNvGrpSpPr/>
          <p:nvPr/>
        </p:nvGrpSpPr>
        <p:grpSpPr>
          <a:xfrm>
            <a:off x="225222" y="4007721"/>
            <a:ext cx="4139209" cy="693474"/>
            <a:chOff x="345121" y="5340454"/>
            <a:chExt cx="5518945" cy="924632"/>
          </a:xfrm>
        </p:grpSpPr>
        <p:sp>
          <p:nvSpPr>
            <p:cNvPr id="199" name="TextBox 198">
              <a:extLst>
                <a:ext uri="{FF2B5EF4-FFF2-40B4-BE49-F238E27FC236}">
                  <a16:creationId xmlns:a16="http://schemas.microsoft.com/office/drawing/2014/main" id="{37F06B19-B6D9-3876-585C-6CBD4BBF6C8C}"/>
                </a:ext>
              </a:extLst>
            </p:cNvPr>
            <p:cNvSpPr txBox="1"/>
            <p:nvPr/>
          </p:nvSpPr>
          <p:spPr>
            <a:xfrm>
              <a:off x="1589845" y="5526422"/>
              <a:ext cx="153889" cy="738664"/>
            </a:xfrm>
            <a:prstGeom prst="rect">
              <a:avLst/>
            </a:prstGeom>
            <a:noFill/>
          </p:spPr>
          <p:txBody>
            <a:bodyPr wrap="none" lIns="0" tIns="0" rIns="0" bIns="0" rtlCol="0">
              <a:spAutoFit/>
            </a:bodyPr>
            <a:lstStyle/>
            <a:p>
              <a:pPr algn="ctr" defTabSz="685800" fontAlgn="auto">
                <a:spcBef>
                  <a:spcPts val="0"/>
                </a:spcBef>
                <a:spcAft>
                  <a:spcPts val="0"/>
                </a:spcAft>
              </a:pPr>
              <a:r>
                <a:rPr lang="en-US" sz="900" dirty="0">
                  <a:ln/>
                  <a:solidFill>
                    <a:srgbClr val="009FBA"/>
                  </a:solidFill>
                  <a:latin typeface="Calibri" panose="020F0502020204030204"/>
                  <a:ea typeface="+mn-ea"/>
                  <a:cs typeface="Arial"/>
                  <a:sym typeface="Arial"/>
                  <a:rtl val="0"/>
                </a:rPr>
                <a:t>17</a:t>
              </a:r>
            </a:p>
            <a:p>
              <a:pPr algn="ctr" defTabSz="685800" fontAlgn="auto">
                <a:spcBef>
                  <a:spcPts val="0"/>
                </a:spcBef>
                <a:spcAft>
                  <a:spcPts val="0"/>
                </a:spcAft>
              </a:pPr>
              <a:r>
                <a:rPr lang="en-US" sz="900" dirty="0">
                  <a:ln/>
                  <a:solidFill>
                    <a:srgbClr val="C37900"/>
                  </a:solidFill>
                  <a:latin typeface="Calibri" panose="020F0502020204030204"/>
                  <a:ea typeface="+mn-ea"/>
                  <a:cs typeface="Arial"/>
                  <a:sym typeface="Arial"/>
                  <a:rtl val="0"/>
                </a:rPr>
                <a:t>25</a:t>
              </a:r>
            </a:p>
            <a:p>
              <a:pPr algn="ctr" defTabSz="685800" fontAlgn="auto">
                <a:spcBef>
                  <a:spcPts val="0"/>
                </a:spcBef>
                <a:spcAft>
                  <a:spcPts val="0"/>
                </a:spcAft>
              </a:pPr>
              <a:r>
                <a:rPr lang="en-US" sz="900" dirty="0">
                  <a:ln/>
                  <a:solidFill>
                    <a:srgbClr val="BA4422"/>
                  </a:solidFill>
                  <a:latin typeface="Calibri" panose="020F0502020204030204"/>
                  <a:ea typeface="+mn-ea"/>
                  <a:cs typeface="Arial"/>
                  <a:sym typeface="Arial"/>
                  <a:rtl val="0"/>
                </a:rPr>
                <a:t>46</a:t>
              </a:r>
            </a:p>
            <a:p>
              <a:pPr algn="ctr" defTabSz="685800" fontAlgn="auto">
                <a:spcBef>
                  <a:spcPts val="0"/>
                </a:spcBef>
                <a:spcAft>
                  <a:spcPts val="0"/>
                </a:spcAft>
              </a:pPr>
              <a:r>
                <a:rPr lang="en-US" sz="900" dirty="0">
                  <a:ln/>
                  <a:solidFill>
                    <a:prstClr val="black"/>
                  </a:solidFill>
                  <a:latin typeface="Calibri" panose="020F0502020204030204"/>
                  <a:ea typeface="+mn-ea"/>
                  <a:cs typeface="Arial"/>
                  <a:sym typeface="Arial"/>
                  <a:rtl val="0"/>
                </a:rPr>
                <a:t>88</a:t>
              </a:r>
            </a:p>
          </p:txBody>
        </p:sp>
        <p:sp>
          <p:nvSpPr>
            <p:cNvPr id="200" name="TextBox 199">
              <a:extLst>
                <a:ext uri="{FF2B5EF4-FFF2-40B4-BE49-F238E27FC236}">
                  <a16:creationId xmlns:a16="http://schemas.microsoft.com/office/drawing/2014/main" id="{C655D31D-B64E-5DC4-2694-C64C22BC1470}"/>
                </a:ext>
              </a:extLst>
            </p:cNvPr>
            <p:cNvSpPr txBox="1"/>
            <p:nvPr/>
          </p:nvSpPr>
          <p:spPr>
            <a:xfrm>
              <a:off x="345121" y="5885893"/>
              <a:ext cx="1092973" cy="175819"/>
            </a:xfrm>
            <a:prstGeom prst="rect">
              <a:avLst/>
            </a:prstGeom>
            <a:noFill/>
          </p:spPr>
          <p:txBody>
            <a:bodyPr wrap="square" lIns="0" tIns="0" rIns="0" bIns="0" rtlCol="0">
              <a:noAutofit/>
            </a:bodyPr>
            <a:lstStyle/>
            <a:p>
              <a:pPr algn="r" defTabSz="685800" fontAlgn="auto">
                <a:spcBef>
                  <a:spcPts val="0"/>
                </a:spcBef>
                <a:spcAft>
                  <a:spcPts val="0"/>
                </a:spcAft>
              </a:pPr>
              <a:r>
                <a:rPr lang="en-US" sz="900" b="1" dirty="0">
                  <a:solidFill>
                    <a:srgbClr val="BA4422"/>
                  </a:solidFill>
                  <a:latin typeface="Calibri" panose="020F0502020204030204"/>
                  <a:ea typeface="+mn-ea"/>
                  <a:cs typeface="Arial" panose="020B0604020202020204" pitchFamily="34" charset="0"/>
                </a:rPr>
                <a:t>Nonresponder</a:t>
              </a:r>
            </a:p>
          </p:txBody>
        </p:sp>
        <p:sp>
          <p:nvSpPr>
            <p:cNvPr id="202" name="TextBox 201">
              <a:extLst>
                <a:ext uri="{FF2B5EF4-FFF2-40B4-BE49-F238E27FC236}">
                  <a16:creationId xmlns:a16="http://schemas.microsoft.com/office/drawing/2014/main" id="{3EA127BB-633F-5096-5506-F886907A39CD}"/>
                </a:ext>
              </a:extLst>
            </p:cNvPr>
            <p:cNvSpPr txBox="1"/>
            <p:nvPr/>
          </p:nvSpPr>
          <p:spPr>
            <a:xfrm>
              <a:off x="546362" y="5340454"/>
              <a:ext cx="891732" cy="359146"/>
            </a:xfrm>
            <a:prstGeom prst="rect">
              <a:avLst/>
            </a:prstGeom>
            <a:noFill/>
          </p:spPr>
          <p:txBody>
            <a:bodyPr wrap="square" lIns="0" tIns="0" rIns="0" bIns="0" rtlCol="0">
              <a:noAutofit/>
            </a:bodyPr>
            <a:lstStyle/>
            <a:p>
              <a:pPr algn="r" defTabSz="685800" fontAlgn="auto">
                <a:spcBef>
                  <a:spcPts val="0"/>
                </a:spcBef>
                <a:spcAft>
                  <a:spcPts val="0"/>
                </a:spcAft>
              </a:pPr>
              <a:r>
                <a:rPr lang="en-US" sz="900" b="1" dirty="0">
                  <a:solidFill>
                    <a:srgbClr val="595454"/>
                  </a:solidFill>
                  <a:latin typeface="Calibri" panose="020F0502020204030204"/>
                  <a:ea typeface="+mn-ea"/>
                  <a:cs typeface="Arial" panose="020B0604020202020204" pitchFamily="34" charset="0"/>
                </a:rPr>
                <a:t>No. at risk</a:t>
              </a:r>
            </a:p>
            <a:p>
              <a:pPr algn="r" defTabSz="685800" fontAlgn="auto">
                <a:spcBef>
                  <a:spcPts val="0"/>
                </a:spcBef>
                <a:spcAft>
                  <a:spcPts val="0"/>
                </a:spcAft>
              </a:pPr>
              <a:r>
                <a:rPr lang="en-US" sz="900" b="1" dirty="0">
                  <a:solidFill>
                    <a:srgbClr val="009FBA"/>
                  </a:solidFill>
                  <a:latin typeface="Calibri" panose="020F0502020204030204"/>
                  <a:ea typeface="+mn-ea"/>
                  <a:cs typeface="Arial" panose="020B0604020202020204" pitchFamily="34" charset="0"/>
                </a:rPr>
                <a:t>CR/CRi</a:t>
              </a:r>
            </a:p>
          </p:txBody>
        </p:sp>
        <p:sp>
          <p:nvSpPr>
            <p:cNvPr id="203" name="TextBox 202">
              <a:extLst>
                <a:ext uri="{FF2B5EF4-FFF2-40B4-BE49-F238E27FC236}">
                  <a16:creationId xmlns:a16="http://schemas.microsoft.com/office/drawing/2014/main" id="{7F166C73-1250-DE67-C142-4E2A4B855BFD}"/>
                </a:ext>
              </a:extLst>
            </p:cNvPr>
            <p:cNvSpPr txBox="1"/>
            <p:nvPr/>
          </p:nvSpPr>
          <p:spPr>
            <a:xfrm>
              <a:off x="757099" y="5709394"/>
              <a:ext cx="680996" cy="166463"/>
            </a:xfrm>
            <a:prstGeom prst="rect">
              <a:avLst/>
            </a:prstGeom>
            <a:noFill/>
          </p:spPr>
          <p:txBody>
            <a:bodyPr wrap="square" lIns="0" tIns="0" rIns="0" bIns="0" rtlCol="0">
              <a:noAutofit/>
            </a:bodyPr>
            <a:lstStyle/>
            <a:p>
              <a:pPr algn="r" defTabSz="685800" fontAlgn="auto">
                <a:spcBef>
                  <a:spcPts val="0"/>
                </a:spcBef>
                <a:spcAft>
                  <a:spcPts val="0"/>
                </a:spcAft>
              </a:pPr>
              <a:r>
                <a:rPr lang="en-US" sz="900" b="1" dirty="0">
                  <a:solidFill>
                    <a:srgbClr val="C37900"/>
                  </a:solidFill>
                  <a:latin typeface="Calibri" panose="020F0502020204030204"/>
                  <a:ea typeface="+mn-ea"/>
                  <a:cs typeface="Arial" panose="020B0604020202020204" pitchFamily="34" charset="0"/>
                </a:rPr>
                <a:t>PR/nPR</a:t>
              </a:r>
            </a:p>
          </p:txBody>
        </p:sp>
        <p:sp>
          <p:nvSpPr>
            <p:cNvPr id="204" name="TextBox 203">
              <a:extLst>
                <a:ext uri="{FF2B5EF4-FFF2-40B4-BE49-F238E27FC236}">
                  <a16:creationId xmlns:a16="http://schemas.microsoft.com/office/drawing/2014/main" id="{46E474FC-59BE-EA15-F072-31E7432CF6AC}"/>
                </a:ext>
              </a:extLst>
            </p:cNvPr>
            <p:cNvSpPr txBox="1"/>
            <p:nvPr/>
          </p:nvSpPr>
          <p:spPr>
            <a:xfrm>
              <a:off x="2092877" y="5526422"/>
              <a:ext cx="153889" cy="738664"/>
            </a:xfrm>
            <a:prstGeom prst="rect">
              <a:avLst/>
            </a:prstGeom>
            <a:noFill/>
          </p:spPr>
          <p:txBody>
            <a:bodyPr wrap="none" lIns="0" tIns="0" rIns="0" bIns="0" rtlCol="0">
              <a:spAutoFit/>
            </a:bodyPr>
            <a:lstStyle/>
            <a:p>
              <a:pPr algn="ctr" defTabSz="685800" fontAlgn="auto">
                <a:spcBef>
                  <a:spcPts val="0"/>
                </a:spcBef>
                <a:spcAft>
                  <a:spcPts val="0"/>
                </a:spcAft>
              </a:pPr>
              <a:r>
                <a:rPr lang="en-US" sz="900" dirty="0">
                  <a:ln/>
                  <a:solidFill>
                    <a:srgbClr val="009FBA"/>
                  </a:solidFill>
                  <a:latin typeface="Calibri" panose="020F0502020204030204"/>
                  <a:ea typeface="+mn-ea"/>
                  <a:cs typeface="Arial"/>
                  <a:sym typeface="Arial"/>
                  <a:rtl val="0"/>
                </a:rPr>
                <a:t>17</a:t>
              </a:r>
            </a:p>
            <a:p>
              <a:pPr algn="ctr" defTabSz="685800" fontAlgn="auto">
                <a:spcBef>
                  <a:spcPts val="0"/>
                </a:spcBef>
                <a:spcAft>
                  <a:spcPts val="0"/>
                </a:spcAft>
              </a:pPr>
              <a:r>
                <a:rPr lang="en-US" sz="900" dirty="0">
                  <a:ln/>
                  <a:solidFill>
                    <a:srgbClr val="C37900"/>
                  </a:solidFill>
                  <a:latin typeface="Calibri" panose="020F0502020204030204"/>
                  <a:ea typeface="+mn-ea"/>
                  <a:cs typeface="Arial"/>
                  <a:sym typeface="Arial"/>
                  <a:rtl val="0"/>
                </a:rPr>
                <a:t>24</a:t>
              </a:r>
            </a:p>
            <a:p>
              <a:pPr algn="ctr" defTabSz="685800" fontAlgn="auto">
                <a:spcBef>
                  <a:spcPts val="0"/>
                </a:spcBef>
                <a:spcAft>
                  <a:spcPts val="0"/>
                </a:spcAft>
              </a:pPr>
              <a:r>
                <a:rPr lang="en-US" sz="900" dirty="0">
                  <a:ln/>
                  <a:solidFill>
                    <a:srgbClr val="BA4422"/>
                  </a:solidFill>
                  <a:latin typeface="Calibri" panose="020F0502020204030204"/>
                  <a:ea typeface="+mn-ea"/>
                  <a:cs typeface="Arial"/>
                  <a:sym typeface="Arial"/>
                  <a:rtl val="0"/>
                </a:rPr>
                <a:t>12</a:t>
              </a:r>
            </a:p>
            <a:p>
              <a:pPr algn="ctr" defTabSz="685800" fontAlgn="auto">
                <a:spcBef>
                  <a:spcPts val="0"/>
                </a:spcBef>
                <a:spcAft>
                  <a:spcPts val="0"/>
                </a:spcAft>
              </a:pPr>
              <a:r>
                <a:rPr lang="en-US" sz="900" dirty="0">
                  <a:ln/>
                  <a:solidFill>
                    <a:prstClr val="black"/>
                  </a:solidFill>
                  <a:latin typeface="Calibri" panose="020F0502020204030204"/>
                  <a:ea typeface="+mn-ea"/>
                  <a:cs typeface="Arial"/>
                  <a:sym typeface="Arial"/>
                  <a:rtl val="0"/>
                </a:rPr>
                <a:t>53</a:t>
              </a:r>
            </a:p>
          </p:txBody>
        </p:sp>
        <p:sp>
          <p:nvSpPr>
            <p:cNvPr id="205" name="TextBox 204">
              <a:extLst>
                <a:ext uri="{FF2B5EF4-FFF2-40B4-BE49-F238E27FC236}">
                  <a16:creationId xmlns:a16="http://schemas.microsoft.com/office/drawing/2014/main" id="{D83756E3-8639-8C94-0317-4E64DFF8F8B0}"/>
                </a:ext>
              </a:extLst>
            </p:cNvPr>
            <p:cNvSpPr txBox="1"/>
            <p:nvPr/>
          </p:nvSpPr>
          <p:spPr>
            <a:xfrm>
              <a:off x="2604874" y="5526422"/>
              <a:ext cx="153889" cy="738664"/>
            </a:xfrm>
            <a:prstGeom prst="rect">
              <a:avLst/>
            </a:prstGeom>
            <a:noFill/>
          </p:spPr>
          <p:txBody>
            <a:bodyPr wrap="none" lIns="0" tIns="0" rIns="0" bIns="0" rtlCol="0">
              <a:spAutoFit/>
            </a:bodyPr>
            <a:lstStyle/>
            <a:p>
              <a:pPr algn="ctr" defTabSz="685800" fontAlgn="auto">
                <a:spcBef>
                  <a:spcPts val="0"/>
                </a:spcBef>
                <a:spcAft>
                  <a:spcPts val="0"/>
                </a:spcAft>
              </a:pPr>
              <a:r>
                <a:rPr lang="en-US" sz="900" dirty="0">
                  <a:ln/>
                  <a:solidFill>
                    <a:srgbClr val="009FBA"/>
                  </a:solidFill>
                  <a:latin typeface="Calibri" panose="020F0502020204030204"/>
                  <a:ea typeface="+mn-ea"/>
                  <a:cs typeface="Arial"/>
                  <a:sym typeface="Arial"/>
                  <a:rtl val="0"/>
                </a:rPr>
                <a:t>15</a:t>
              </a:r>
            </a:p>
            <a:p>
              <a:pPr algn="ctr" defTabSz="685800" fontAlgn="auto">
                <a:spcBef>
                  <a:spcPts val="0"/>
                </a:spcBef>
                <a:spcAft>
                  <a:spcPts val="0"/>
                </a:spcAft>
              </a:pPr>
              <a:r>
                <a:rPr lang="en-US" sz="900" dirty="0">
                  <a:ln/>
                  <a:solidFill>
                    <a:srgbClr val="C37900"/>
                  </a:solidFill>
                  <a:latin typeface="Calibri" panose="020F0502020204030204"/>
                  <a:ea typeface="+mn-ea"/>
                  <a:cs typeface="Arial"/>
                  <a:sym typeface="Arial"/>
                  <a:rtl val="0"/>
                </a:rPr>
                <a:t>21</a:t>
              </a:r>
            </a:p>
            <a:p>
              <a:pPr algn="ctr" defTabSz="685800" fontAlgn="auto">
                <a:spcBef>
                  <a:spcPts val="0"/>
                </a:spcBef>
                <a:spcAft>
                  <a:spcPts val="0"/>
                </a:spcAft>
              </a:pPr>
              <a:r>
                <a:rPr lang="en-US" sz="900" dirty="0">
                  <a:ln/>
                  <a:solidFill>
                    <a:srgbClr val="BA4422"/>
                  </a:solidFill>
                  <a:latin typeface="Calibri" panose="020F0502020204030204"/>
                  <a:ea typeface="+mn-ea"/>
                  <a:cs typeface="Arial"/>
                  <a:sym typeface="Arial"/>
                  <a:rtl val="0"/>
                </a:rPr>
                <a:t>4</a:t>
              </a:r>
            </a:p>
            <a:p>
              <a:pPr algn="ctr" defTabSz="685800" fontAlgn="auto">
                <a:spcBef>
                  <a:spcPts val="0"/>
                </a:spcBef>
                <a:spcAft>
                  <a:spcPts val="0"/>
                </a:spcAft>
              </a:pPr>
              <a:r>
                <a:rPr lang="en-US" sz="900" dirty="0">
                  <a:ln/>
                  <a:solidFill>
                    <a:prstClr val="black"/>
                  </a:solidFill>
                  <a:latin typeface="Calibri" panose="020F0502020204030204"/>
                  <a:ea typeface="+mn-ea"/>
                  <a:cs typeface="Arial"/>
                  <a:sym typeface="Arial"/>
                  <a:rtl val="0"/>
                </a:rPr>
                <a:t>40</a:t>
              </a:r>
            </a:p>
          </p:txBody>
        </p:sp>
        <p:sp>
          <p:nvSpPr>
            <p:cNvPr id="206" name="TextBox 205">
              <a:extLst>
                <a:ext uri="{FF2B5EF4-FFF2-40B4-BE49-F238E27FC236}">
                  <a16:creationId xmlns:a16="http://schemas.microsoft.com/office/drawing/2014/main" id="{13238FD9-D145-2A63-A3AD-B8B65097890D}"/>
                </a:ext>
              </a:extLst>
            </p:cNvPr>
            <p:cNvSpPr txBox="1"/>
            <p:nvPr/>
          </p:nvSpPr>
          <p:spPr>
            <a:xfrm>
              <a:off x="3029760" y="5526422"/>
              <a:ext cx="274320" cy="738664"/>
            </a:xfrm>
            <a:prstGeom prst="rect">
              <a:avLst/>
            </a:prstGeom>
            <a:noFill/>
          </p:spPr>
          <p:txBody>
            <a:bodyPr wrap="square" lIns="0" tIns="0" rIns="0" bIns="0" rtlCol="0">
              <a:spAutoFit/>
            </a:bodyPr>
            <a:lstStyle/>
            <a:p>
              <a:pPr algn="ctr" defTabSz="685800" fontAlgn="auto">
                <a:spcBef>
                  <a:spcPts val="0"/>
                </a:spcBef>
                <a:spcAft>
                  <a:spcPts val="0"/>
                </a:spcAft>
              </a:pPr>
              <a:r>
                <a:rPr lang="en-US" sz="900" dirty="0">
                  <a:ln/>
                  <a:solidFill>
                    <a:srgbClr val="009FBA"/>
                  </a:solidFill>
                  <a:latin typeface="Calibri" panose="020F0502020204030204"/>
                  <a:ea typeface="+mn-ea"/>
                  <a:cs typeface="Arial"/>
                  <a:sym typeface="Arial"/>
                  <a:rtl val="0"/>
                </a:rPr>
                <a:t>14</a:t>
              </a:r>
            </a:p>
            <a:p>
              <a:pPr algn="ctr" defTabSz="685800" fontAlgn="auto">
                <a:spcBef>
                  <a:spcPts val="0"/>
                </a:spcBef>
                <a:spcAft>
                  <a:spcPts val="0"/>
                </a:spcAft>
              </a:pPr>
              <a:r>
                <a:rPr lang="en-US" sz="900" dirty="0">
                  <a:ln/>
                  <a:solidFill>
                    <a:srgbClr val="C37900"/>
                  </a:solidFill>
                  <a:latin typeface="Calibri" panose="020F0502020204030204"/>
                  <a:ea typeface="+mn-ea"/>
                  <a:cs typeface="Arial"/>
                  <a:sym typeface="Arial"/>
                  <a:rtl val="0"/>
                </a:rPr>
                <a:t>15</a:t>
              </a:r>
            </a:p>
            <a:p>
              <a:pPr algn="ctr" defTabSz="685800" fontAlgn="auto">
                <a:spcBef>
                  <a:spcPts val="0"/>
                </a:spcBef>
                <a:spcAft>
                  <a:spcPts val="0"/>
                </a:spcAft>
              </a:pPr>
              <a:r>
                <a:rPr lang="en-US" sz="900" dirty="0">
                  <a:ln/>
                  <a:solidFill>
                    <a:srgbClr val="BA4422"/>
                  </a:solidFill>
                  <a:latin typeface="Calibri" panose="020F0502020204030204"/>
                  <a:ea typeface="+mn-ea"/>
                  <a:cs typeface="Arial"/>
                  <a:sym typeface="Arial"/>
                  <a:rtl val="0"/>
                </a:rPr>
                <a:t>2</a:t>
              </a:r>
            </a:p>
            <a:p>
              <a:pPr algn="ctr" defTabSz="685800" fontAlgn="auto">
                <a:spcBef>
                  <a:spcPts val="0"/>
                </a:spcBef>
                <a:spcAft>
                  <a:spcPts val="0"/>
                </a:spcAft>
              </a:pPr>
              <a:r>
                <a:rPr lang="en-US" sz="900" dirty="0">
                  <a:ln/>
                  <a:solidFill>
                    <a:prstClr val="black"/>
                  </a:solidFill>
                  <a:latin typeface="Calibri" panose="020F0502020204030204"/>
                  <a:ea typeface="+mn-ea"/>
                  <a:cs typeface="Arial"/>
                  <a:sym typeface="Arial"/>
                  <a:rtl val="0"/>
                </a:rPr>
                <a:t>31</a:t>
              </a:r>
            </a:p>
          </p:txBody>
        </p:sp>
        <p:sp>
          <p:nvSpPr>
            <p:cNvPr id="207" name="TextBox 206">
              <a:extLst>
                <a:ext uri="{FF2B5EF4-FFF2-40B4-BE49-F238E27FC236}">
                  <a16:creationId xmlns:a16="http://schemas.microsoft.com/office/drawing/2014/main" id="{D3EFCAD0-B0A5-3B9F-C979-7111D219D8E4}"/>
                </a:ext>
              </a:extLst>
            </p:cNvPr>
            <p:cNvSpPr txBox="1"/>
            <p:nvPr/>
          </p:nvSpPr>
          <p:spPr>
            <a:xfrm>
              <a:off x="3559687" y="5526422"/>
              <a:ext cx="274320" cy="738664"/>
            </a:xfrm>
            <a:prstGeom prst="rect">
              <a:avLst/>
            </a:prstGeom>
            <a:noFill/>
          </p:spPr>
          <p:txBody>
            <a:bodyPr wrap="square" lIns="0" tIns="0" rIns="0" bIns="0" rtlCol="0">
              <a:spAutoFit/>
            </a:bodyPr>
            <a:lstStyle/>
            <a:p>
              <a:pPr algn="ctr" defTabSz="685800" fontAlgn="auto">
                <a:spcBef>
                  <a:spcPts val="0"/>
                </a:spcBef>
                <a:spcAft>
                  <a:spcPts val="0"/>
                </a:spcAft>
              </a:pPr>
              <a:r>
                <a:rPr lang="en-US" sz="900" dirty="0">
                  <a:ln/>
                  <a:solidFill>
                    <a:srgbClr val="009FBA"/>
                  </a:solidFill>
                  <a:latin typeface="Calibri" panose="020F0502020204030204"/>
                  <a:ea typeface="+mn-ea"/>
                  <a:cs typeface="Arial"/>
                  <a:sym typeface="Arial"/>
                  <a:rtl val="0"/>
                </a:rPr>
                <a:t>10</a:t>
              </a:r>
            </a:p>
            <a:p>
              <a:pPr algn="ctr" defTabSz="685800" fontAlgn="auto">
                <a:spcBef>
                  <a:spcPts val="0"/>
                </a:spcBef>
                <a:spcAft>
                  <a:spcPts val="0"/>
                </a:spcAft>
              </a:pPr>
              <a:r>
                <a:rPr lang="en-US" sz="900" dirty="0">
                  <a:ln/>
                  <a:solidFill>
                    <a:srgbClr val="C37900"/>
                  </a:solidFill>
                  <a:latin typeface="Calibri" panose="020F0502020204030204"/>
                  <a:ea typeface="+mn-ea"/>
                  <a:cs typeface="Arial"/>
                  <a:sym typeface="Arial"/>
                  <a:rtl val="0"/>
                </a:rPr>
                <a:t>11</a:t>
              </a:r>
            </a:p>
            <a:p>
              <a:pPr algn="ctr" defTabSz="685800" fontAlgn="auto">
                <a:spcBef>
                  <a:spcPts val="0"/>
                </a:spcBef>
                <a:spcAft>
                  <a:spcPts val="0"/>
                </a:spcAft>
              </a:pPr>
              <a:r>
                <a:rPr lang="en-US" sz="900" dirty="0">
                  <a:ln/>
                  <a:solidFill>
                    <a:srgbClr val="BA4422"/>
                  </a:solidFill>
                  <a:latin typeface="Calibri" panose="020F0502020204030204"/>
                  <a:ea typeface="+mn-ea"/>
                  <a:cs typeface="Arial"/>
                  <a:sym typeface="Arial"/>
                  <a:rtl val="0"/>
                </a:rPr>
                <a:t>1</a:t>
              </a:r>
            </a:p>
            <a:p>
              <a:pPr algn="ctr" defTabSz="685800" fontAlgn="auto">
                <a:spcBef>
                  <a:spcPts val="0"/>
                </a:spcBef>
                <a:spcAft>
                  <a:spcPts val="0"/>
                </a:spcAft>
              </a:pPr>
              <a:r>
                <a:rPr lang="en-US" sz="900" dirty="0">
                  <a:ln/>
                  <a:solidFill>
                    <a:prstClr val="black"/>
                  </a:solidFill>
                  <a:latin typeface="Calibri" panose="020F0502020204030204"/>
                  <a:ea typeface="+mn-ea"/>
                  <a:cs typeface="Arial"/>
                  <a:sym typeface="Arial"/>
                  <a:rtl val="0"/>
                </a:rPr>
                <a:t>22</a:t>
              </a:r>
            </a:p>
          </p:txBody>
        </p:sp>
        <p:sp>
          <p:nvSpPr>
            <p:cNvPr id="208" name="TextBox 207">
              <a:extLst>
                <a:ext uri="{FF2B5EF4-FFF2-40B4-BE49-F238E27FC236}">
                  <a16:creationId xmlns:a16="http://schemas.microsoft.com/office/drawing/2014/main" id="{8F2F1859-64A9-095C-ED69-059E5087B7C4}"/>
                </a:ext>
              </a:extLst>
            </p:cNvPr>
            <p:cNvSpPr txBox="1"/>
            <p:nvPr/>
          </p:nvSpPr>
          <p:spPr>
            <a:xfrm>
              <a:off x="4062719" y="5526422"/>
              <a:ext cx="274320" cy="738664"/>
            </a:xfrm>
            <a:prstGeom prst="rect">
              <a:avLst/>
            </a:prstGeom>
            <a:noFill/>
          </p:spPr>
          <p:txBody>
            <a:bodyPr wrap="square" lIns="0" tIns="0" rIns="0" bIns="0" rtlCol="0">
              <a:spAutoFit/>
            </a:bodyPr>
            <a:lstStyle/>
            <a:p>
              <a:pPr algn="ctr" defTabSz="685800" fontAlgn="auto">
                <a:spcBef>
                  <a:spcPts val="0"/>
                </a:spcBef>
                <a:spcAft>
                  <a:spcPts val="0"/>
                </a:spcAft>
              </a:pPr>
              <a:r>
                <a:rPr lang="en-US" sz="900" dirty="0">
                  <a:ln/>
                  <a:solidFill>
                    <a:srgbClr val="009FBA"/>
                  </a:solidFill>
                  <a:latin typeface="Calibri" panose="020F0502020204030204"/>
                  <a:ea typeface="+mn-ea"/>
                  <a:cs typeface="Arial"/>
                  <a:sym typeface="Arial"/>
                  <a:rtl val="0"/>
                </a:rPr>
                <a:t>5</a:t>
              </a:r>
            </a:p>
            <a:p>
              <a:pPr algn="ctr" defTabSz="685800" fontAlgn="auto">
                <a:spcBef>
                  <a:spcPts val="0"/>
                </a:spcBef>
                <a:spcAft>
                  <a:spcPts val="0"/>
                </a:spcAft>
              </a:pPr>
              <a:r>
                <a:rPr lang="en-US" sz="900" dirty="0">
                  <a:ln/>
                  <a:solidFill>
                    <a:srgbClr val="C37900"/>
                  </a:solidFill>
                  <a:latin typeface="Calibri" panose="020F0502020204030204"/>
                  <a:ea typeface="+mn-ea"/>
                  <a:cs typeface="Arial"/>
                  <a:sym typeface="Arial"/>
                  <a:rtl val="0"/>
                </a:rPr>
                <a:t>6</a:t>
              </a:r>
            </a:p>
            <a:p>
              <a:pPr algn="ctr" defTabSz="685800" fontAlgn="auto">
                <a:spcBef>
                  <a:spcPts val="0"/>
                </a:spcBef>
                <a:spcAft>
                  <a:spcPts val="0"/>
                </a:spcAft>
              </a:pPr>
              <a:r>
                <a:rPr lang="en-US" sz="900" dirty="0">
                  <a:ln/>
                  <a:solidFill>
                    <a:srgbClr val="BA4422"/>
                  </a:solidFill>
                  <a:latin typeface="Calibri" panose="020F0502020204030204"/>
                  <a:ea typeface="+mn-ea"/>
                  <a:cs typeface="Arial"/>
                  <a:sym typeface="Arial"/>
                  <a:rtl val="0"/>
                </a:rPr>
                <a:t>1</a:t>
              </a:r>
            </a:p>
            <a:p>
              <a:pPr algn="ctr" defTabSz="685800" fontAlgn="auto">
                <a:spcBef>
                  <a:spcPts val="0"/>
                </a:spcBef>
                <a:spcAft>
                  <a:spcPts val="0"/>
                </a:spcAft>
              </a:pPr>
              <a:r>
                <a:rPr lang="en-US" sz="900" dirty="0">
                  <a:ln/>
                  <a:solidFill>
                    <a:prstClr val="black"/>
                  </a:solidFill>
                  <a:latin typeface="Calibri" panose="020F0502020204030204"/>
                  <a:ea typeface="+mn-ea"/>
                  <a:cs typeface="Arial"/>
                  <a:sym typeface="Arial"/>
                  <a:rtl val="0"/>
                </a:rPr>
                <a:t>12</a:t>
              </a:r>
            </a:p>
          </p:txBody>
        </p:sp>
        <p:sp>
          <p:nvSpPr>
            <p:cNvPr id="209" name="TextBox 208">
              <a:extLst>
                <a:ext uri="{FF2B5EF4-FFF2-40B4-BE49-F238E27FC236}">
                  <a16:creationId xmlns:a16="http://schemas.microsoft.com/office/drawing/2014/main" id="{CD926A44-B2CB-8501-435F-0025A0F116E2}"/>
                </a:ext>
              </a:extLst>
            </p:cNvPr>
            <p:cNvSpPr txBox="1"/>
            <p:nvPr/>
          </p:nvSpPr>
          <p:spPr>
            <a:xfrm>
              <a:off x="4574715" y="5526422"/>
              <a:ext cx="274320" cy="738664"/>
            </a:xfrm>
            <a:prstGeom prst="rect">
              <a:avLst/>
            </a:prstGeom>
            <a:noFill/>
          </p:spPr>
          <p:txBody>
            <a:bodyPr wrap="square" lIns="0" tIns="0" rIns="0" bIns="0" rtlCol="0">
              <a:spAutoFit/>
            </a:bodyPr>
            <a:lstStyle/>
            <a:p>
              <a:pPr algn="ctr" defTabSz="685800" fontAlgn="auto">
                <a:spcBef>
                  <a:spcPts val="0"/>
                </a:spcBef>
                <a:spcAft>
                  <a:spcPts val="0"/>
                </a:spcAft>
              </a:pPr>
              <a:r>
                <a:rPr lang="en-US" sz="900" dirty="0">
                  <a:ln/>
                  <a:solidFill>
                    <a:srgbClr val="009FBA"/>
                  </a:solidFill>
                  <a:latin typeface="Calibri" panose="020F0502020204030204"/>
                  <a:ea typeface="+mn-ea"/>
                  <a:cs typeface="Arial"/>
                  <a:sym typeface="Arial"/>
                  <a:rtl val="0"/>
                </a:rPr>
                <a:t>2</a:t>
              </a:r>
            </a:p>
            <a:p>
              <a:pPr algn="ctr" defTabSz="685800" fontAlgn="auto">
                <a:spcBef>
                  <a:spcPts val="0"/>
                </a:spcBef>
                <a:spcAft>
                  <a:spcPts val="0"/>
                </a:spcAft>
              </a:pPr>
              <a:r>
                <a:rPr lang="en-US" sz="900" dirty="0">
                  <a:ln/>
                  <a:solidFill>
                    <a:srgbClr val="C37900"/>
                  </a:solidFill>
                  <a:latin typeface="Calibri" panose="020F0502020204030204"/>
                  <a:ea typeface="+mn-ea"/>
                  <a:cs typeface="Arial"/>
                  <a:sym typeface="Arial"/>
                  <a:rtl val="0"/>
                </a:rPr>
                <a:t>3</a:t>
              </a:r>
            </a:p>
            <a:p>
              <a:pPr algn="ctr" defTabSz="685800" fontAlgn="auto">
                <a:spcBef>
                  <a:spcPts val="0"/>
                </a:spcBef>
                <a:spcAft>
                  <a:spcPts val="0"/>
                </a:spcAft>
              </a:pPr>
              <a:r>
                <a:rPr lang="en-US" sz="900" dirty="0">
                  <a:ln/>
                  <a:solidFill>
                    <a:srgbClr val="BA4422"/>
                  </a:solidFill>
                  <a:latin typeface="Calibri" panose="020F0502020204030204"/>
                  <a:ea typeface="+mn-ea"/>
                  <a:cs typeface="Arial"/>
                  <a:sym typeface="Arial"/>
                  <a:rtl val="0"/>
                </a:rPr>
                <a:t>0</a:t>
              </a:r>
            </a:p>
            <a:p>
              <a:pPr algn="ctr" defTabSz="685800" fontAlgn="auto">
                <a:spcBef>
                  <a:spcPts val="0"/>
                </a:spcBef>
                <a:spcAft>
                  <a:spcPts val="0"/>
                </a:spcAft>
              </a:pPr>
              <a:r>
                <a:rPr lang="en-US" sz="900" dirty="0">
                  <a:ln/>
                  <a:solidFill>
                    <a:prstClr val="black"/>
                  </a:solidFill>
                  <a:latin typeface="Calibri" panose="020F0502020204030204"/>
                  <a:ea typeface="+mn-ea"/>
                  <a:cs typeface="Arial"/>
                  <a:sym typeface="Arial"/>
                  <a:rtl val="0"/>
                </a:rPr>
                <a:t>5</a:t>
              </a:r>
            </a:p>
          </p:txBody>
        </p:sp>
        <p:sp>
          <p:nvSpPr>
            <p:cNvPr id="210" name="TextBox 209">
              <a:extLst>
                <a:ext uri="{FF2B5EF4-FFF2-40B4-BE49-F238E27FC236}">
                  <a16:creationId xmlns:a16="http://schemas.microsoft.com/office/drawing/2014/main" id="{18FDA7FA-2139-3C1F-7043-CCF266AFCEE7}"/>
                </a:ext>
              </a:extLst>
            </p:cNvPr>
            <p:cNvSpPr txBox="1"/>
            <p:nvPr/>
          </p:nvSpPr>
          <p:spPr>
            <a:xfrm>
              <a:off x="5589746" y="5526422"/>
              <a:ext cx="274320" cy="738664"/>
            </a:xfrm>
            <a:prstGeom prst="rect">
              <a:avLst/>
            </a:prstGeom>
            <a:noFill/>
          </p:spPr>
          <p:txBody>
            <a:bodyPr wrap="square" lIns="0" tIns="0" rIns="0" bIns="0" rtlCol="0">
              <a:spAutoFit/>
            </a:bodyPr>
            <a:lstStyle/>
            <a:p>
              <a:pPr algn="ctr" defTabSz="685800" fontAlgn="auto">
                <a:spcBef>
                  <a:spcPts val="0"/>
                </a:spcBef>
                <a:spcAft>
                  <a:spcPts val="0"/>
                </a:spcAft>
              </a:pPr>
              <a:r>
                <a:rPr lang="en-US" sz="900" dirty="0">
                  <a:ln/>
                  <a:solidFill>
                    <a:srgbClr val="009FBA"/>
                  </a:solidFill>
                  <a:latin typeface="Calibri" panose="020F0502020204030204"/>
                  <a:ea typeface="+mn-ea"/>
                  <a:cs typeface="Arial"/>
                  <a:sym typeface="Arial"/>
                  <a:rtl val="0"/>
                </a:rPr>
                <a:t>0</a:t>
              </a:r>
            </a:p>
            <a:p>
              <a:pPr algn="ctr" defTabSz="685800" fontAlgn="auto">
                <a:spcBef>
                  <a:spcPts val="0"/>
                </a:spcBef>
                <a:spcAft>
                  <a:spcPts val="0"/>
                </a:spcAft>
              </a:pPr>
              <a:r>
                <a:rPr lang="en-US" sz="900" dirty="0">
                  <a:ln/>
                  <a:solidFill>
                    <a:srgbClr val="C37900"/>
                  </a:solidFill>
                  <a:latin typeface="Calibri" panose="020F0502020204030204"/>
                  <a:ea typeface="+mn-ea"/>
                  <a:cs typeface="Arial"/>
                  <a:sym typeface="Arial"/>
                  <a:rtl val="0"/>
                </a:rPr>
                <a:t>0</a:t>
              </a:r>
            </a:p>
            <a:p>
              <a:pPr algn="ctr" defTabSz="685800" fontAlgn="auto">
                <a:spcBef>
                  <a:spcPts val="0"/>
                </a:spcBef>
                <a:spcAft>
                  <a:spcPts val="0"/>
                </a:spcAft>
              </a:pPr>
              <a:r>
                <a:rPr lang="en-US" sz="900" dirty="0">
                  <a:ln/>
                  <a:solidFill>
                    <a:srgbClr val="BA4422"/>
                  </a:solidFill>
                  <a:latin typeface="Calibri" panose="020F0502020204030204"/>
                  <a:ea typeface="+mn-ea"/>
                  <a:cs typeface="Arial"/>
                  <a:sym typeface="Arial"/>
                  <a:rtl val="0"/>
                </a:rPr>
                <a:t>0</a:t>
              </a:r>
            </a:p>
            <a:p>
              <a:pPr algn="ctr" defTabSz="685800" fontAlgn="auto">
                <a:spcBef>
                  <a:spcPts val="0"/>
                </a:spcBef>
                <a:spcAft>
                  <a:spcPts val="0"/>
                </a:spcAft>
              </a:pPr>
              <a:r>
                <a:rPr lang="en-US" sz="900" dirty="0">
                  <a:ln/>
                  <a:solidFill>
                    <a:prstClr val="black"/>
                  </a:solidFill>
                  <a:latin typeface="Calibri" panose="020F0502020204030204"/>
                  <a:ea typeface="+mn-ea"/>
                  <a:cs typeface="Arial"/>
                  <a:sym typeface="Arial"/>
                  <a:rtl val="0"/>
                </a:rPr>
                <a:t>0</a:t>
              </a:r>
            </a:p>
          </p:txBody>
        </p:sp>
        <p:sp>
          <p:nvSpPr>
            <p:cNvPr id="400" name="TextBox 399">
              <a:extLst>
                <a:ext uri="{FF2B5EF4-FFF2-40B4-BE49-F238E27FC236}">
                  <a16:creationId xmlns:a16="http://schemas.microsoft.com/office/drawing/2014/main" id="{58D3B873-7EBF-1F6A-0C66-0FBBAD5655C1}"/>
                </a:ext>
              </a:extLst>
            </p:cNvPr>
            <p:cNvSpPr txBox="1"/>
            <p:nvPr/>
          </p:nvSpPr>
          <p:spPr>
            <a:xfrm>
              <a:off x="546361" y="6067488"/>
              <a:ext cx="891733" cy="175819"/>
            </a:xfrm>
            <a:prstGeom prst="rect">
              <a:avLst/>
            </a:prstGeom>
            <a:noFill/>
          </p:spPr>
          <p:txBody>
            <a:bodyPr wrap="square" lIns="0" tIns="0" rIns="0" bIns="0" rtlCol="0">
              <a:noAutofit/>
            </a:bodyPr>
            <a:lstStyle/>
            <a:p>
              <a:pPr algn="r" defTabSz="685800" fontAlgn="auto">
                <a:spcBef>
                  <a:spcPts val="0"/>
                </a:spcBef>
                <a:spcAft>
                  <a:spcPts val="0"/>
                </a:spcAft>
              </a:pPr>
              <a:r>
                <a:rPr lang="en-US" sz="900" b="1" dirty="0">
                  <a:solidFill>
                    <a:prstClr val="black"/>
                  </a:solidFill>
                  <a:latin typeface="Calibri" panose="020F0502020204030204"/>
                  <a:ea typeface="+mn-ea"/>
                  <a:cs typeface="Arial" panose="020B0604020202020204" pitchFamily="34" charset="0"/>
                </a:rPr>
                <a:t>Total</a:t>
              </a:r>
            </a:p>
          </p:txBody>
        </p:sp>
        <p:sp>
          <p:nvSpPr>
            <p:cNvPr id="421" name="TextBox 420">
              <a:extLst>
                <a:ext uri="{FF2B5EF4-FFF2-40B4-BE49-F238E27FC236}">
                  <a16:creationId xmlns:a16="http://schemas.microsoft.com/office/drawing/2014/main" id="{14B1361A-140E-DE08-D52B-9E97DC566221}"/>
                </a:ext>
              </a:extLst>
            </p:cNvPr>
            <p:cNvSpPr txBox="1"/>
            <p:nvPr/>
          </p:nvSpPr>
          <p:spPr>
            <a:xfrm>
              <a:off x="5095678" y="5526422"/>
              <a:ext cx="274320" cy="738664"/>
            </a:xfrm>
            <a:prstGeom prst="rect">
              <a:avLst/>
            </a:prstGeom>
            <a:noFill/>
          </p:spPr>
          <p:txBody>
            <a:bodyPr wrap="square" lIns="0" tIns="0" rIns="0" bIns="0" rtlCol="0">
              <a:spAutoFit/>
            </a:bodyPr>
            <a:lstStyle/>
            <a:p>
              <a:pPr algn="ctr" defTabSz="685800" fontAlgn="auto">
                <a:spcBef>
                  <a:spcPts val="0"/>
                </a:spcBef>
                <a:spcAft>
                  <a:spcPts val="0"/>
                </a:spcAft>
              </a:pPr>
              <a:r>
                <a:rPr lang="en-US" sz="900" dirty="0">
                  <a:ln/>
                  <a:solidFill>
                    <a:srgbClr val="009FBA"/>
                  </a:solidFill>
                  <a:latin typeface="Calibri" panose="020F0502020204030204"/>
                  <a:ea typeface="+mn-ea"/>
                  <a:cs typeface="Arial"/>
                  <a:sym typeface="Arial"/>
                  <a:rtl val="0"/>
                </a:rPr>
                <a:t>0</a:t>
              </a:r>
            </a:p>
            <a:p>
              <a:pPr algn="ctr" defTabSz="685800" fontAlgn="auto">
                <a:spcBef>
                  <a:spcPts val="0"/>
                </a:spcBef>
                <a:spcAft>
                  <a:spcPts val="0"/>
                </a:spcAft>
              </a:pPr>
              <a:r>
                <a:rPr lang="en-US" sz="900" dirty="0">
                  <a:ln/>
                  <a:solidFill>
                    <a:srgbClr val="C37900"/>
                  </a:solidFill>
                  <a:latin typeface="Calibri" panose="020F0502020204030204"/>
                  <a:ea typeface="+mn-ea"/>
                  <a:cs typeface="Arial"/>
                  <a:sym typeface="Arial"/>
                  <a:rtl val="0"/>
                </a:rPr>
                <a:t>1</a:t>
              </a:r>
            </a:p>
            <a:p>
              <a:pPr algn="ctr" defTabSz="685800" fontAlgn="auto">
                <a:spcBef>
                  <a:spcPts val="0"/>
                </a:spcBef>
                <a:spcAft>
                  <a:spcPts val="0"/>
                </a:spcAft>
              </a:pPr>
              <a:r>
                <a:rPr lang="en-US" sz="900" dirty="0">
                  <a:ln/>
                  <a:solidFill>
                    <a:srgbClr val="BA4422"/>
                  </a:solidFill>
                  <a:latin typeface="Calibri" panose="020F0502020204030204"/>
                  <a:ea typeface="+mn-ea"/>
                  <a:cs typeface="Arial"/>
                  <a:sym typeface="Arial"/>
                  <a:rtl val="0"/>
                </a:rPr>
                <a:t>0</a:t>
              </a:r>
            </a:p>
            <a:p>
              <a:pPr algn="ctr" defTabSz="685800" fontAlgn="auto">
                <a:spcBef>
                  <a:spcPts val="0"/>
                </a:spcBef>
                <a:spcAft>
                  <a:spcPts val="0"/>
                </a:spcAft>
              </a:pPr>
              <a:r>
                <a:rPr lang="en-US" sz="900" dirty="0">
                  <a:ln/>
                  <a:solidFill>
                    <a:prstClr val="black"/>
                  </a:solidFill>
                  <a:latin typeface="Calibri" panose="020F0502020204030204"/>
                  <a:ea typeface="+mn-ea"/>
                  <a:cs typeface="Arial"/>
                  <a:sym typeface="Arial"/>
                  <a:rtl val="0"/>
                </a:rPr>
                <a:t>1</a:t>
              </a:r>
            </a:p>
          </p:txBody>
        </p:sp>
      </p:grpSp>
      <p:grpSp>
        <p:nvGrpSpPr>
          <p:cNvPr id="424" name="Group 423">
            <a:extLst>
              <a:ext uri="{FF2B5EF4-FFF2-40B4-BE49-F238E27FC236}">
                <a16:creationId xmlns:a16="http://schemas.microsoft.com/office/drawing/2014/main" id="{452BC88F-4101-01C2-E16A-8DB5E37A6985}"/>
              </a:ext>
            </a:extLst>
          </p:cNvPr>
          <p:cNvGrpSpPr/>
          <p:nvPr/>
        </p:nvGrpSpPr>
        <p:grpSpPr>
          <a:xfrm>
            <a:off x="4611348" y="4007721"/>
            <a:ext cx="4118284" cy="693474"/>
            <a:chOff x="345121" y="5340454"/>
            <a:chExt cx="5491045" cy="924632"/>
          </a:xfrm>
        </p:grpSpPr>
        <p:sp>
          <p:nvSpPr>
            <p:cNvPr id="425" name="TextBox 424">
              <a:extLst>
                <a:ext uri="{FF2B5EF4-FFF2-40B4-BE49-F238E27FC236}">
                  <a16:creationId xmlns:a16="http://schemas.microsoft.com/office/drawing/2014/main" id="{DD8089D9-BE49-FAC8-549A-18862F5654FC}"/>
                </a:ext>
              </a:extLst>
            </p:cNvPr>
            <p:cNvSpPr txBox="1"/>
            <p:nvPr/>
          </p:nvSpPr>
          <p:spPr>
            <a:xfrm>
              <a:off x="1562950" y="5526422"/>
              <a:ext cx="153889" cy="738664"/>
            </a:xfrm>
            <a:prstGeom prst="rect">
              <a:avLst/>
            </a:prstGeom>
            <a:noFill/>
          </p:spPr>
          <p:txBody>
            <a:bodyPr wrap="none" lIns="0" tIns="0" rIns="0" bIns="0" rtlCol="0">
              <a:spAutoFit/>
            </a:bodyPr>
            <a:lstStyle/>
            <a:p>
              <a:pPr algn="ctr" defTabSz="685800" fontAlgn="auto">
                <a:spcBef>
                  <a:spcPts val="0"/>
                </a:spcBef>
                <a:spcAft>
                  <a:spcPts val="0"/>
                </a:spcAft>
              </a:pPr>
              <a:r>
                <a:rPr lang="en-US" sz="900" dirty="0">
                  <a:ln/>
                  <a:solidFill>
                    <a:srgbClr val="009FBA"/>
                  </a:solidFill>
                  <a:latin typeface="Calibri" panose="020F0502020204030204"/>
                  <a:ea typeface="+mn-ea"/>
                  <a:cs typeface="Arial"/>
                  <a:sym typeface="Arial"/>
                  <a:rtl val="0"/>
                </a:rPr>
                <a:t>10</a:t>
              </a:r>
            </a:p>
            <a:p>
              <a:pPr algn="ctr" defTabSz="685800" fontAlgn="auto">
                <a:spcBef>
                  <a:spcPts val="0"/>
                </a:spcBef>
                <a:spcAft>
                  <a:spcPts val="0"/>
                </a:spcAft>
              </a:pPr>
              <a:r>
                <a:rPr lang="en-US" sz="900" dirty="0">
                  <a:ln/>
                  <a:solidFill>
                    <a:srgbClr val="5B9BD5">
                      <a:lumMod val="50000"/>
                    </a:srgbClr>
                  </a:solidFill>
                  <a:latin typeface="Calibri" panose="020F0502020204030204"/>
                  <a:ea typeface="+mn-ea"/>
                  <a:cs typeface="Arial"/>
                  <a:sym typeface="Arial"/>
                  <a:rtl val="0"/>
                </a:rPr>
                <a:t>12</a:t>
              </a:r>
            </a:p>
            <a:p>
              <a:pPr algn="ctr" defTabSz="685800" fontAlgn="auto">
                <a:spcBef>
                  <a:spcPts val="0"/>
                </a:spcBef>
                <a:spcAft>
                  <a:spcPts val="0"/>
                </a:spcAft>
              </a:pPr>
              <a:r>
                <a:rPr lang="en-US" sz="900" dirty="0">
                  <a:ln/>
                  <a:solidFill>
                    <a:srgbClr val="BA4422"/>
                  </a:solidFill>
                  <a:latin typeface="Calibri" panose="020F0502020204030204"/>
                  <a:ea typeface="+mn-ea"/>
                  <a:cs typeface="Arial"/>
                  <a:sym typeface="Arial"/>
                  <a:rtl val="0"/>
                </a:rPr>
                <a:t>28</a:t>
              </a:r>
            </a:p>
            <a:p>
              <a:pPr algn="ctr" defTabSz="685800" fontAlgn="auto">
                <a:spcBef>
                  <a:spcPts val="0"/>
                </a:spcBef>
                <a:spcAft>
                  <a:spcPts val="0"/>
                </a:spcAft>
              </a:pPr>
              <a:r>
                <a:rPr lang="en-US" sz="900" dirty="0">
                  <a:ln/>
                  <a:solidFill>
                    <a:prstClr val="black"/>
                  </a:solidFill>
                  <a:latin typeface="Calibri" panose="020F0502020204030204"/>
                  <a:ea typeface="+mn-ea"/>
                  <a:cs typeface="Arial"/>
                  <a:sym typeface="Arial"/>
                  <a:rtl val="0"/>
                </a:rPr>
                <a:t>50</a:t>
              </a:r>
            </a:p>
          </p:txBody>
        </p:sp>
        <p:sp>
          <p:nvSpPr>
            <p:cNvPr id="426" name="TextBox 425">
              <a:extLst>
                <a:ext uri="{FF2B5EF4-FFF2-40B4-BE49-F238E27FC236}">
                  <a16:creationId xmlns:a16="http://schemas.microsoft.com/office/drawing/2014/main" id="{8CA9B170-CD15-F166-4505-15BD5132A50D}"/>
                </a:ext>
              </a:extLst>
            </p:cNvPr>
            <p:cNvSpPr txBox="1"/>
            <p:nvPr/>
          </p:nvSpPr>
          <p:spPr>
            <a:xfrm>
              <a:off x="345121" y="5885893"/>
              <a:ext cx="1092973" cy="175819"/>
            </a:xfrm>
            <a:prstGeom prst="rect">
              <a:avLst/>
            </a:prstGeom>
            <a:noFill/>
          </p:spPr>
          <p:txBody>
            <a:bodyPr wrap="square" lIns="0" tIns="0" rIns="0" bIns="0" rtlCol="0">
              <a:noAutofit/>
            </a:bodyPr>
            <a:lstStyle/>
            <a:p>
              <a:pPr algn="r" defTabSz="685800" fontAlgn="auto">
                <a:spcBef>
                  <a:spcPts val="0"/>
                </a:spcBef>
                <a:spcAft>
                  <a:spcPts val="0"/>
                </a:spcAft>
              </a:pPr>
              <a:r>
                <a:rPr lang="en-US" sz="900" b="1" dirty="0">
                  <a:solidFill>
                    <a:srgbClr val="BA4422"/>
                  </a:solidFill>
                  <a:latin typeface="Calibri" panose="020F0502020204030204"/>
                  <a:ea typeface="+mn-ea"/>
                  <a:cs typeface="Arial" panose="020B0604020202020204" pitchFamily="34" charset="0"/>
                </a:rPr>
                <a:t>Nonresponder</a:t>
              </a:r>
            </a:p>
          </p:txBody>
        </p:sp>
        <p:sp>
          <p:nvSpPr>
            <p:cNvPr id="427" name="TextBox 426">
              <a:extLst>
                <a:ext uri="{FF2B5EF4-FFF2-40B4-BE49-F238E27FC236}">
                  <a16:creationId xmlns:a16="http://schemas.microsoft.com/office/drawing/2014/main" id="{0782E89E-3F97-7C87-AEB9-D19701252228}"/>
                </a:ext>
              </a:extLst>
            </p:cNvPr>
            <p:cNvSpPr txBox="1"/>
            <p:nvPr/>
          </p:nvSpPr>
          <p:spPr>
            <a:xfrm>
              <a:off x="546362" y="5340454"/>
              <a:ext cx="891732" cy="359146"/>
            </a:xfrm>
            <a:prstGeom prst="rect">
              <a:avLst/>
            </a:prstGeom>
            <a:noFill/>
          </p:spPr>
          <p:txBody>
            <a:bodyPr wrap="square" lIns="0" tIns="0" rIns="0" bIns="0" rtlCol="0">
              <a:noAutofit/>
            </a:bodyPr>
            <a:lstStyle/>
            <a:p>
              <a:pPr algn="r" defTabSz="685800" fontAlgn="auto">
                <a:spcBef>
                  <a:spcPts val="0"/>
                </a:spcBef>
                <a:spcAft>
                  <a:spcPts val="0"/>
                </a:spcAft>
              </a:pPr>
              <a:r>
                <a:rPr lang="en-US" sz="900" b="1" dirty="0">
                  <a:solidFill>
                    <a:srgbClr val="595454"/>
                  </a:solidFill>
                  <a:latin typeface="Calibri" panose="020F0502020204030204"/>
                  <a:ea typeface="+mn-ea"/>
                  <a:cs typeface="Arial" panose="020B0604020202020204" pitchFamily="34" charset="0"/>
                </a:rPr>
                <a:t>No. at risk</a:t>
              </a:r>
            </a:p>
            <a:p>
              <a:pPr algn="r" defTabSz="685800" fontAlgn="auto">
                <a:spcBef>
                  <a:spcPts val="0"/>
                </a:spcBef>
                <a:spcAft>
                  <a:spcPts val="0"/>
                </a:spcAft>
              </a:pPr>
              <a:r>
                <a:rPr lang="en-US" sz="900" b="1" dirty="0">
                  <a:solidFill>
                    <a:srgbClr val="009FBA"/>
                  </a:solidFill>
                  <a:latin typeface="Calibri" panose="020F0502020204030204"/>
                  <a:ea typeface="+mn-ea"/>
                  <a:cs typeface="Arial" panose="020B0604020202020204" pitchFamily="34" charset="0"/>
                </a:rPr>
                <a:t>CR/CRi</a:t>
              </a:r>
            </a:p>
          </p:txBody>
        </p:sp>
        <p:sp>
          <p:nvSpPr>
            <p:cNvPr id="428" name="TextBox 427">
              <a:extLst>
                <a:ext uri="{FF2B5EF4-FFF2-40B4-BE49-F238E27FC236}">
                  <a16:creationId xmlns:a16="http://schemas.microsoft.com/office/drawing/2014/main" id="{84969E25-DA0D-004E-ABB0-EA78FBE89A3D}"/>
                </a:ext>
              </a:extLst>
            </p:cNvPr>
            <p:cNvSpPr txBox="1"/>
            <p:nvPr/>
          </p:nvSpPr>
          <p:spPr>
            <a:xfrm>
              <a:off x="757099" y="5709394"/>
              <a:ext cx="680996" cy="166463"/>
            </a:xfrm>
            <a:prstGeom prst="rect">
              <a:avLst/>
            </a:prstGeom>
            <a:noFill/>
          </p:spPr>
          <p:txBody>
            <a:bodyPr wrap="square" lIns="0" tIns="0" rIns="0" bIns="0" rtlCol="0">
              <a:noAutofit/>
            </a:bodyPr>
            <a:lstStyle/>
            <a:p>
              <a:pPr algn="r" defTabSz="685800" fontAlgn="auto">
                <a:spcBef>
                  <a:spcPts val="0"/>
                </a:spcBef>
                <a:spcAft>
                  <a:spcPts val="0"/>
                </a:spcAft>
              </a:pPr>
              <a:r>
                <a:rPr lang="en-US" sz="900" b="1" dirty="0">
                  <a:solidFill>
                    <a:srgbClr val="C37900"/>
                  </a:solidFill>
                  <a:latin typeface="Calibri" panose="020F0502020204030204"/>
                  <a:ea typeface="+mn-ea"/>
                  <a:cs typeface="Arial" panose="020B0604020202020204" pitchFamily="34" charset="0"/>
                </a:rPr>
                <a:t>PR/nPR</a:t>
              </a:r>
            </a:p>
          </p:txBody>
        </p:sp>
        <p:sp>
          <p:nvSpPr>
            <p:cNvPr id="429" name="TextBox 428">
              <a:extLst>
                <a:ext uri="{FF2B5EF4-FFF2-40B4-BE49-F238E27FC236}">
                  <a16:creationId xmlns:a16="http://schemas.microsoft.com/office/drawing/2014/main" id="{9B1BB87A-BB79-BA22-1D21-08865AE0A33E}"/>
                </a:ext>
              </a:extLst>
            </p:cNvPr>
            <p:cNvSpPr txBox="1"/>
            <p:nvPr/>
          </p:nvSpPr>
          <p:spPr>
            <a:xfrm>
              <a:off x="2119772" y="5526422"/>
              <a:ext cx="153889" cy="738664"/>
            </a:xfrm>
            <a:prstGeom prst="rect">
              <a:avLst/>
            </a:prstGeom>
            <a:noFill/>
          </p:spPr>
          <p:txBody>
            <a:bodyPr wrap="none" lIns="0" tIns="0" rIns="0" bIns="0" rtlCol="0">
              <a:spAutoFit/>
            </a:bodyPr>
            <a:lstStyle/>
            <a:p>
              <a:pPr algn="ctr" defTabSz="685800" fontAlgn="auto">
                <a:spcBef>
                  <a:spcPts val="0"/>
                </a:spcBef>
                <a:spcAft>
                  <a:spcPts val="0"/>
                </a:spcAft>
              </a:pPr>
              <a:r>
                <a:rPr lang="en-US" sz="900" dirty="0">
                  <a:ln/>
                  <a:solidFill>
                    <a:srgbClr val="009FBA"/>
                  </a:solidFill>
                  <a:latin typeface="Calibri" panose="020F0502020204030204"/>
                  <a:ea typeface="+mn-ea"/>
                  <a:cs typeface="Arial"/>
                  <a:sym typeface="Arial"/>
                  <a:rtl val="0"/>
                </a:rPr>
                <a:t>10</a:t>
              </a:r>
            </a:p>
            <a:p>
              <a:pPr algn="ctr" defTabSz="685800" fontAlgn="auto">
                <a:spcBef>
                  <a:spcPts val="0"/>
                </a:spcBef>
                <a:spcAft>
                  <a:spcPts val="0"/>
                </a:spcAft>
              </a:pPr>
              <a:r>
                <a:rPr lang="en-US" sz="900" dirty="0">
                  <a:ln/>
                  <a:solidFill>
                    <a:srgbClr val="5B9BD5">
                      <a:lumMod val="50000"/>
                    </a:srgbClr>
                  </a:solidFill>
                  <a:latin typeface="Calibri" panose="020F0502020204030204"/>
                  <a:ea typeface="+mn-ea"/>
                  <a:cs typeface="Arial"/>
                  <a:sym typeface="Arial"/>
                  <a:rtl val="0"/>
                </a:rPr>
                <a:t>11</a:t>
              </a:r>
              <a:endParaRPr lang="en-US" sz="900" dirty="0">
                <a:ln/>
                <a:solidFill>
                  <a:srgbClr val="BA4422"/>
                </a:solidFill>
                <a:latin typeface="Calibri" panose="020F0502020204030204"/>
                <a:ea typeface="+mn-ea"/>
                <a:cs typeface="Arial"/>
                <a:sym typeface="Arial"/>
                <a:rtl val="0"/>
              </a:endParaRPr>
            </a:p>
            <a:p>
              <a:pPr algn="ctr" defTabSz="685800" fontAlgn="auto">
                <a:spcBef>
                  <a:spcPts val="0"/>
                </a:spcBef>
                <a:spcAft>
                  <a:spcPts val="0"/>
                </a:spcAft>
              </a:pPr>
              <a:r>
                <a:rPr lang="en-US" sz="900" dirty="0">
                  <a:ln/>
                  <a:solidFill>
                    <a:srgbClr val="BA4422"/>
                  </a:solidFill>
                  <a:latin typeface="Calibri" panose="020F0502020204030204"/>
                  <a:ea typeface="+mn-ea"/>
                  <a:cs typeface="Arial"/>
                  <a:sym typeface="Arial"/>
                  <a:rtl val="0"/>
                </a:rPr>
                <a:t>7</a:t>
              </a:r>
            </a:p>
            <a:p>
              <a:pPr algn="ctr" defTabSz="685800" fontAlgn="auto">
                <a:spcBef>
                  <a:spcPts val="0"/>
                </a:spcBef>
                <a:spcAft>
                  <a:spcPts val="0"/>
                </a:spcAft>
              </a:pPr>
              <a:r>
                <a:rPr lang="en-US" sz="900" dirty="0">
                  <a:ln/>
                  <a:solidFill>
                    <a:prstClr val="black"/>
                  </a:solidFill>
                  <a:latin typeface="Calibri" panose="020F0502020204030204"/>
                  <a:ea typeface="+mn-ea"/>
                  <a:cs typeface="Arial"/>
                  <a:sym typeface="Arial"/>
                  <a:rtl val="0"/>
                </a:rPr>
                <a:t>28</a:t>
              </a:r>
            </a:p>
          </p:txBody>
        </p:sp>
        <p:sp>
          <p:nvSpPr>
            <p:cNvPr id="430" name="TextBox 429">
              <a:extLst>
                <a:ext uri="{FF2B5EF4-FFF2-40B4-BE49-F238E27FC236}">
                  <a16:creationId xmlns:a16="http://schemas.microsoft.com/office/drawing/2014/main" id="{7554DEC2-A3BE-9776-2919-A64CEB9344B4}"/>
                </a:ext>
              </a:extLst>
            </p:cNvPr>
            <p:cNvSpPr txBox="1"/>
            <p:nvPr/>
          </p:nvSpPr>
          <p:spPr>
            <a:xfrm>
              <a:off x="2703489" y="5526422"/>
              <a:ext cx="153889" cy="738664"/>
            </a:xfrm>
            <a:prstGeom prst="rect">
              <a:avLst/>
            </a:prstGeom>
            <a:noFill/>
          </p:spPr>
          <p:txBody>
            <a:bodyPr wrap="none" lIns="0" tIns="0" rIns="0" bIns="0" rtlCol="0">
              <a:spAutoFit/>
            </a:bodyPr>
            <a:lstStyle/>
            <a:p>
              <a:pPr algn="ctr" defTabSz="685800" fontAlgn="auto">
                <a:spcBef>
                  <a:spcPts val="0"/>
                </a:spcBef>
                <a:spcAft>
                  <a:spcPts val="0"/>
                </a:spcAft>
              </a:pPr>
              <a:r>
                <a:rPr lang="en-US" sz="900" dirty="0">
                  <a:ln/>
                  <a:solidFill>
                    <a:srgbClr val="009FBA"/>
                  </a:solidFill>
                  <a:latin typeface="Calibri" panose="020F0502020204030204"/>
                  <a:ea typeface="+mn-ea"/>
                  <a:cs typeface="Arial"/>
                  <a:sym typeface="Arial"/>
                  <a:rtl val="0"/>
                </a:rPr>
                <a:t>9</a:t>
              </a:r>
            </a:p>
            <a:p>
              <a:pPr algn="ctr" defTabSz="685800" fontAlgn="auto">
                <a:spcBef>
                  <a:spcPts val="0"/>
                </a:spcBef>
                <a:spcAft>
                  <a:spcPts val="0"/>
                </a:spcAft>
              </a:pPr>
              <a:r>
                <a:rPr lang="en-US" sz="900" dirty="0">
                  <a:ln/>
                  <a:solidFill>
                    <a:srgbClr val="5B9BD5">
                      <a:lumMod val="50000"/>
                    </a:srgbClr>
                  </a:solidFill>
                  <a:latin typeface="Calibri" panose="020F0502020204030204"/>
                  <a:ea typeface="+mn-ea"/>
                  <a:cs typeface="Arial"/>
                  <a:sym typeface="Arial"/>
                  <a:rtl val="0"/>
                </a:rPr>
                <a:t>8</a:t>
              </a:r>
              <a:endParaRPr lang="en-US" sz="900" dirty="0">
                <a:ln/>
                <a:solidFill>
                  <a:srgbClr val="BA4422"/>
                </a:solidFill>
                <a:latin typeface="Calibri" panose="020F0502020204030204"/>
                <a:ea typeface="+mn-ea"/>
                <a:cs typeface="Arial"/>
                <a:sym typeface="Arial"/>
                <a:rtl val="0"/>
              </a:endParaRPr>
            </a:p>
            <a:p>
              <a:pPr algn="ctr" defTabSz="685800" fontAlgn="auto">
                <a:spcBef>
                  <a:spcPts val="0"/>
                </a:spcBef>
                <a:spcAft>
                  <a:spcPts val="0"/>
                </a:spcAft>
              </a:pPr>
              <a:r>
                <a:rPr lang="en-US" sz="900" dirty="0">
                  <a:ln/>
                  <a:solidFill>
                    <a:srgbClr val="BA4422"/>
                  </a:solidFill>
                  <a:latin typeface="Calibri" panose="020F0502020204030204"/>
                  <a:ea typeface="+mn-ea"/>
                  <a:cs typeface="Arial"/>
                  <a:sym typeface="Arial"/>
                  <a:rtl val="0"/>
                </a:rPr>
                <a:t>2</a:t>
              </a:r>
            </a:p>
            <a:p>
              <a:pPr algn="ctr" defTabSz="685800" fontAlgn="auto">
                <a:spcBef>
                  <a:spcPts val="0"/>
                </a:spcBef>
                <a:spcAft>
                  <a:spcPts val="0"/>
                </a:spcAft>
              </a:pPr>
              <a:r>
                <a:rPr lang="en-US" sz="900" dirty="0">
                  <a:ln/>
                  <a:solidFill>
                    <a:prstClr val="black"/>
                  </a:solidFill>
                  <a:latin typeface="Calibri" panose="020F0502020204030204"/>
                  <a:ea typeface="+mn-ea"/>
                  <a:cs typeface="Arial"/>
                  <a:sym typeface="Arial"/>
                  <a:rtl val="0"/>
                </a:rPr>
                <a:t>19</a:t>
              </a:r>
            </a:p>
          </p:txBody>
        </p:sp>
        <p:sp>
          <p:nvSpPr>
            <p:cNvPr id="431" name="TextBox 430">
              <a:extLst>
                <a:ext uri="{FF2B5EF4-FFF2-40B4-BE49-F238E27FC236}">
                  <a16:creationId xmlns:a16="http://schemas.microsoft.com/office/drawing/2014/main" id="{00E0BADA-1005-62C5-374E-C508092DB9EA}"/>
                </a:ext>
              </a:extLst>
            </p:cNvPr>
            <p:cNvSpPr txBox="1"/>
            <p:nvPr/>
          </p:nvSpPr>
          <p:spPr>
            <a:xfrm>
              <a:off x="3226990" y="5526422"/>
              <a:ext cx="274320" cy="738664"/>
            </a:xfrm>
            <a:prstGeom prst="rect">
              <a:avLst/>
            </a:prstGeom>
            <a:noFill/>
          </p:spPr>
          <p:txBody>
            <a:bodyPr wrap="square" lIns="0" tIns="0" rIns="0" bIns="0" rtlCol="0">
              <a:spAutoFit/>
            </a:bodyPr>
            <a:lstStyle/>
            <a:p>
              <a:pPr algn="ctr" defTabSz="685800" fontAlgn="auto">
                <a:spcBef>
                  <a:spcPts val="0"/>
                </a:spcBef>
                <a:spcAft>
                  <a:spcPts val="0"/>
                </a:spcAft>
              </a:pPr>
              <a:r>
                <a:rPr lang="en-US" sz="900" dirty="0">
                  <a:ln/>
                  <a:solidFill>
                    <a:srgbClr val="009FBA"/>
                  </a:solidFill>
                  <a:latin typeface="Calibri" panose="020F0502020204030204"/>
                  <a:ea typeface="+mn-ea"/>
                  <a:cs typeface="Arial"/>
                  <a:sym typeface="Arial"/>
                  <a:rtl val="0"/>
                </a:rPr>
                <a:t>9</a:t>
              </a:r>
            </a:p>
            <a:p>
              <a:pPr algn="ctr" defTabSz="685800" fontAlgn="auto">
                <a:spcBef>
                  <a:spcPts val="0"/>
                </a:spcBef>
                <a:spcAft>
                  <a:spcPts val="0"/>
                </a:spcAft>
              </a:pPr>
              <a:r>
                <a:rPr lang="en-US" sz="900" dirty="0">
                  <a:ln/>
                  <a:solidFill>
                    <a:srgbClr val="5B9BD5">
                      <a:lumMod val="50000"/>
                    </a:srgbClr>
                  </a:solidFill>
                  <a:latin typeface="Calibri" panose="020F0502020204030204"/>
                  <a:ea typeface="+mn-ea"/>
                  <a:cs typeface="Arial"/>
                  <a:sym typeface="Arial"/>
                  <a:rtl val="0"/>
                </a:rPr>
                <a:t>6</a:t>
              </a:r>
            </a:p>
            <a:p>
              <a:pPr algn="ctr" defTabSz="685800" fontAlgn="auto">
                <a:spcBef>
                  <a:spcPts val="0"/>
                </a:spcBef>
                <a:spcAft>
                  <a:spcPts val="0"/>
                </a:spcAft>
              </a:pPr>
              <a:r>
                <a:rPr lang="en-US" sz="900" dirty="0">
                  <a:ln/>
                  <a:solidFill>
                    <a:srgbClr val="BA4422"/>
                  </a:solidFill>
                  <a:latin typeface="Calibri" panose="020F0502020204030204"/>
                  <a:ea typeface="+mn-ea"/>
                  <a:cs typeface="Arial"/>
                  <a:sym typeface="Arial"/>
                  <a:rtl val="0"/>
                </a:rPr>
                <a:t>1</a:t>
              </a:r>
            </a:p>
            <a:p>
              <a:pPr algn="ctr" defTabSz="685800" fontAlgn="auto">
                <a:spcBef>
                  <a:spcPts val="0"/>
                </a:spcBef>
                <a:spcAft>
                  <a:spcPts val="0"/>
                </a:spcAft>
              </a:pPr>
              <a:r>
                <a:rPr lang="en-US" sz="900" dirty="0">
                  <a:ln/>
                  <a:solidFill>
                    <a:prstClr val="black"/>
                  </a:solidFill>
                  <a:latin typeface="Calibri" panose="020F0502020204030204"/>
                  <a:ea typeface="+mn-ea"/>
                  <a:cs typeface="Arial"/>
                  <a:sym typeface="Arial"/>
                  <a:rtl val="0"/>
                </a:rPr>
                <a:t>16</a:t>
              </a:r>
            </a:p>
          </p:txBody>
        </p:sp>
        <p:sp>
          <p:nvSpPr>
            <p:cNvPr id="579" name="TextBox 578">
              <a:extLst>
                <a:ext uri="{FF2B5EF4-FFF2-40B4-BE49-F238E27FC236}">
                  <a16:creationId xmlns:a16="http://schemas.microsoft.com/office/drawing/2014/main" id="{0E00610D-C325-D96D-F680-026C67FE00D5}"/>
                </a:ext>
              </a:extLst>
            </p:cNvPr>
            <p:cNvSpPr txBox="1"/>
            <p:nvPr/>
          </p:nvSpPr>
          <p:spPr>
            <a:xfrm>
              <a:off x="3810707" y="5526422"/>
              <a:ext cx="274320" cy="738664"/>
            </a:xfrm>
            <a:prstGeom prst="rect">
              <a:avLst/>
            </a:prstGeom>
            <a:noFill/>
          </p:spPr>
          <p:txBody>
            <a:bodyPr wrap="square" lIns="0" tIns="0" rIns="0" bIns="0" rtlCol="0">
              <a:spAutoFit/>
            </a:bodyPr>
            <a:lstStyle/>
            <a:p>
              <a:pPr algn="ctr" defTabSz="685800" fontAlgn="auto">
                <a:spcBef>
                  <a:spcPts val="0"/>
                </a:spcBef>
                <a:spcAft>
                  <a:spcPts val="0"/>
                </a:spcAft>
              </a:pPr>
              <a:r>
                <a:rPr lang="en-US" sz="900" dirty="0">
                  <a:ln/>
                  <a:solidFill>
                    <a:srgbClr val="009FBA"/>
                  </a:solidFill>
                  <a:latin typeface="Calibri" panose="020F0502020204030204"/>
                  <a:ea typeface="+mn-ea"/>
                  <a:cs typeface="Arial"/>
                  <a:sym typeface="Arial"/>
                  <a:rtl val="0"/>
                </a:rPr>
                <a:t>5</a:t>
              </a:r>
            </a:p>
            <a:p>
              <a:pPr algn="ctr" defTabSz="685800" fontAlgn="auto">
                <a:spcBef>
                  <a:spcPts val="0"/>
                </a:spcBef>
                <a:spcAft>
                  <a:spcPts val="0"/>
                </a:spcAft>
              </a:pPr>
              <a:r>
                <a:rPr lang="en-US" sz="900" dirty="0">
                  <a:ln/>
                  <a:solidFill>
                    <a:srgbClr val="5B9BD5">
                      <a:lumMod val="50000"/>
                    </a:srgbClr>
                  </a:solidFill>
                  <a:latin typeface="Calibri" panose="020F0502020204030204"/>
                  <a:ea typeface="+mn-ea"/>
                  <a:cs typeface="Arial"/>
                  <a:sym typeface="Arial"/>
                  <a:rtl val="0"/>
                </a:rPr>
                <a:t>5</a:t>
              </a:r>
            </a:p>
            <a:p>
              <a:pPr algn="ctr" defTabSz="685800" fontAlgn="auto">
                <a:spcBef>
                  <a:spcPts val="0"/>
                </a:spcBef>
                <a:spcAft>
                  <a:spcPts val="0"/>
                </a:spcAft>
              </a:pPr>
              <a:r>
                <a:rPr lang="en-US" sz="900" dirty="0">
                  <a:ln/>
                  <a:solidFill>
                    <a:srgbClr val="BA4422"/>
                  </a:solidFill>
                  <a:latin typeface="Calibri" panose="020F0502020204030204"/>
                  <a:ea typeface="+mn-ea"/>
                  <a:cs typeface="Arial"/>
                  <a:sym typeface="Arial"/>
                  <a:rtl val="0"/>
                </a:rPr>
                <a:t>0</a:t>
              </a:r>
            </a:p>
            <a:p>
              <a:pPr algn="ctr" defTabSz="685800" fontAlgn="auto">
                <a:spcBef>
                  <a:spcPts val="0"/>
                </a:spcBef>
                <a:spcAft>
                  <a:spcPts val="0"/>
                </a:spcAft>
              </a:pPr>
              <a:r>
                <a:rPr lang="en-US" sz="900" dirty="0">
                  <a:ln/>
                  <a:solidFill>
                    <a:prstClr val="black"/>
                  </a:solidFill>
                  <a:latin typeface="Calibri" panose="020F0502020204030204"/>
                  <a:ea typeface="+mn-ea"/>
                  <a:cs typeface="Arial"/>
                  <a:sym typeface="Arial"/>
                  <a:rtl val="0"/>
                </a:rPr>
                <a:t>10</a:t>
              </a:r>
            </a:p>
          </p:txBody>
        </p:sp>
        <p:sp>
          <p:nvSpPr>
            <p:cNvPr id="580" name="TextBox 579">
              <a:extLst>
                <a:ext uri="{FF2B5EF4-FFF2-40B4-BE49-F238E27FC236}">
                  <a16:creationId xmlns:a16="http://schemas.microsoft.com/office/drawing/2014/main" id="{0AFE6943-DAD9-43F6-EDB1-92F60E0EE109}"/>
                </a:ext>
              </a:extLst>
            </p:cNvPr>
            <p:cNvSpPr txBox="1"/>
            <p:nvPr/>
          </p:nvSpPr>
          <p:spPr>
            <a:xfrm>
              <a:off x="4394421" y="5526422"/>
              <a:ext cx="274320" cy="738664"/>
            </a:xfrm>
            <a:prstGeom prst="rect">
              <a:avLst/>
            </a:prstGeom>
            <a:noFill/>
          </p:spPr>
          <p:txBody>
            <a:bodyPr wrap="square" lIns="0" tIns="0" rIns="0" bIns="0" rtlCol="0">
              <a:spAutoFit/>
            </a:bodyPr>
            <a:lstStyle/>
            <a:p>
              <a:pPr algn="ctr" defTabSz="685800" fontAlgn="auto">
                <a:spcBef>
                  <a:spcPts val="0"/>
                </a:spcBef>
                <a:spcAft>
                  <a:spcPts val="0"/>
                </a:spcAft>
              </a:pPr>
              <a:r>
                <a:rPr lang="en-US" sz="900" dirty="0">
                  <a:ln/>
                  <a:solidFill>
                    <a:srgbClr val="009FBA"/>
                  </a:solidFill>
                  <a:latin typeface="Calibri" panose="020F0502020204030204"/>
                  <a:ea typeface="+mn-ea"/>
                  <a:cs typeface="Arial"/>
                  <a:sym typeface="Arial"/>
                  <a:rtl val="0"/>
                </a:rPr>
                <a:t>1</a:t>
              </a:r>
            </a:p>
            <a:p>
              <a:pPr algn="ctr" defTabSz="685800" fontAlgn="auto">
                <a:spcBef>
                  <a:spcPts val="0"/>
                </a:spcBef>
                <a:spcAft>
                  <a:spcPts val="0"/>
                </a:spcAft>
              </a:pPr>
              <a:r>
                <a:rPr lang="en-US" sz="900" dirty="0">
                  <a:ln/>
                  <a:solidFill>
                    <a:srgbClr val="5B9BD5">
                      <a:lumMod val="50000"/>
                    </a:srgbClr>
                  </a:solidFill>
                  <a:latin typeface="Calibri" panose="020F0502020204030204"/>
                  <a:ea typeface="+mn-ea"/>
                  <a:cs typeface="Arial"/>
                  <a:sym typeface="Arial"/>
                  <a:rtl val="0"/>
                </a:rPr>
                <a:t>2</a:t>
              </a:r>
            </a:p>
            <a:p>
              <a:pPr algn="ctr" defTabSz="685800" fontAlgn="auto">
                <a:spcBef>
                  <a:spcPts val="0"/>
                </a:spcBef>
                <a:spcAft>
                  <a:spcPts val="0"/>
                </a:spcAft>
              </a:pPr>
              <a:r>
                <a:rPr lang="en-US" sz="900" dirty="0">
                  <a:ln/>
                  <a:solidFill>
                    <a:srgbClr val="BA4422"/>
                  </a:solidFill>
                  <a:latin typeface="Calibri" panose="020F0502020204030204"/>
                  <a:ea typeface="+mn-ea"/>
                  <a:cs typeface="Arial"/>
                  <a:sym typeface="Arial"/>
                  <a:rtl val="0"/>
                </a:rPr>
                <a:t>0</a:t>
              </a:r>
            </a:p>
            <a:p>
              <a:pPr algn="ctr" defTabSz="685800" fontAlgn="auto">
                <a:spcBef>
                  <a:spcPts val="0"/>
                </a:spcBef>
                <a:spcAft>
                  <a:spcPts val="0"/>
                </a:spcAft>
              </a:pPr>
              <a:r>
                <a:rPr lang="en-US" sz="900" dirty="0">
                  <a:ln/>
                  <a:solidFill>
                    <a:prstClr val="black"/>
                  </a:solidFill>
                  <a:latin typeface="Calibri" panose="020F0502020204030204"/>
                  <a:ea typeface="+mn-ea"/>
                  <a:cs typeface="Arial"/>
                  <a:sym typeface="Arial"/>
                  <a:rtl val="0"/>
                </a:rPr>
                <a:t>3</a:t>
              </a:r>
            </a:p>
          </p:txBody>
        </p:sp>
        <p:sp>
          <p:nvSpPr>
            <p:cNvPr id="581" name="TextBox 580">
              <a:extLst>
                <a:ext uri="{FF2B5EF4-FFF2-40B4-BE49-F238E27FC236}">
                  <a16:creationId xmlns:a16="http://schemas.microsoft.com/office/drawing/2014/main" id="{8E3E3FB8-57D9-AE35-2745-601A484864DE}"/>
                </a:ext>
              </a:extLst>
            </p:cNvPr>
            <p:cNvSpPr txBox="1"/>
            <p:nvPr/>
          </p:nvSpPr>
          <p:spPr>
            <a:xfrm>
              <a:off x="4987097" y="5526422"/>
              <a:ext cx="274320" cy="738664"/>
            </a:xfrm>
            <a:prstGeom prst="rect">
              <a:avLst/>
            </a:prstGeom>
            <a:noFill/>
          </p:spPr>
          <p:txBody>
            <a:bodyPr wrap="square" lIns="0" tIns="0" rIns="0" bIns="0" rtlCol="0">
              <a:spAutoFit/>
            </a:bodyPr>
            <a:lstStyle/>
            <a:p>
              <a:pPr algn="ctr" defTabSz="685800" fontAlgn="auto">
                <a:spcBef>
                  <a:spcPts val="0"/>
                </a:spcBef>
                <a:spcAft>
                  <a:spcPts val="0"/>
                </a:spcAft>
              </a:pPr>
              <a:r>
                <a:rPr lang="en-US" sz="900" dirty="0">
                  <a:ln/>
                  <a:solidFill>
                    <a:srgbClr val="009FBA"/>
                  </a:solidFill>
                  <a:latin typeface="Calibri" panose="020F0502020204030204"/>
                  <a:ea typeface="+mn-ea"/>
                  <a:cs typeface="Arial"/>
                  <a:sym typeface="Arial"/>
                  <a:rtl val="0"/>
                </a:rPr>
                <a:t>0</a:t>
              </a:r>
            </a:p>
            <a:p>
              <a:pPr algn="ctr" defTabSz="685800" fontAlgn="auto">
                <a:spcBef>
                  <a:spcPts val="0"/>
                </a:spcBef>
                <a:spcAft>
                  <a:spcPts val="0"/>
                </a:spcAft>
              </a:pPr>
              <a:r>
                <a:rPr lang="en-US" sz="900" dirty="0">
                  <a:ln/>
                  <a:solidFill>
                    <a:srgbClr val="5B9BD5">
                      <a:lumMod val="50000"/>
                    </a:srgbClr>
                  </a:solidFill>
                  <a:latin typeface="Calibri" panose="020F0502020204030204"/>
                  <a:ea typeface="+mn-ea"/>
                  <a:cs typeface="Arial"/>
                  <a:sym typeface="Arial"/>
                  <a:rtl val="0"/>
                </a:rPr>
                <a:t>1</a:t>
              </a:r>
            </a:p>
            <a:p>
              <a:pPr algn="ctr" defTabSz="685800" fontAlgn="auto">
                <a:spcBef>
                  <a:spcPts val="0"/>
                </a:spcBef>
                <a:spcAft>
                  <a:spcPts val="0"/>
                </a:spcAft>
              </a:pPr>
              <a:r>
                <a:rPr lang="en-US" sz="900" dirty="0">
                  <a:ln/>
                  <a:solidFill>
                    <a:srgbClr val="BA4422"/>
                  </a:solidFill>
                  <a:latin typeface="Calibri" panose="020F0502020204030204"/>
                  <a:ea typeface="+mn-ea"/>
                  <a:cs typeface="Arial"/>
                  <a:sym typeface="Arial"/>
                  <a:rtl val="0"/>
                </a:rPr>
                <a:t>0</a:t>
              </a:r>
            </a:p>
            <a:p>
              <a:pPr algn="ctr" defTabSz="685800" fontAlgn="auto">
                <a:spcBef>
                  <a:spcPts val="0"/>
                </a:spcBef>
                <a:spcAft>
                  <a:spcPts val="0"/>
                </a:spcAft>
              </a:pPr>
              <a:r>
                <a:rPr lang="en-US" sz="900" dirty="0">
                  <a:ln/>
                  <a:solidFill>
                    <a:prstClr val="black"/>
                  </a:solidFill>
                  <a:latin typeface="Calibri" panose="020F0502020204030204"/>
                  <a:ea typeface="+mn-ea"/>
                  <a:cs typeface="Arial"/>
                  <a:sym typeface="Arial"/>
                  <a:rtl val="0"/>
                </a:rPr>
                <a:t>1</a:t>
              </a:r>
            </a:p>
          </p:txBody>
        </p:sp>
        <p:sp>
          <p:nvSpPr>
            <p:cNvPr id="583" name="TextBox 582">
              <a:extLst>
                <a:ext uri="{FF2B5EF4-FFF2-40B4-BE49-F238E27FC236}">
                  <a16:creationId xmlns:a16="http://schemas.microsoft.com/office/drawing/2014/main" id="{0D83F335-5673-F647-1625-89CA644D9AFD}"/>
                </a:ext>
              </a:extLst>
            </p:cNvPr>
            <p:cNvSpPr txBox="1"/>
            <p:nvPr/>
          </p:nvSpPr>
          <p:spPr>
            <a:xfrm>
              <a:off x="546361" y="6067488"/>
              <a:ext cx="891733" cy="175819"/>
            </a:xfrm>
            <a:prstGeom prst="rect">
              <a:avLst/>
            </a:prstGeom>
            <a:noFill/>
          </p:spPr>
          <p:txBody>
            <a:bodyPr wrap="square" lIns="0" tIns="0" rIns="0" bIns="0" rtlCol="0">
              <a:noAutofit/>
            </a:bodyPr>
            <a:lstStyle/>
            <a:p>
              <a:pPr algn="r" defTabSz="685800" fontAlgn="auto">
                <a:spcBef>
                  <a:spcPts val="0"/>
                </a:spcBef>
                <a:spcAft>
                  <a:spcPts val="0"/>
                </a:spcAft>
              </a:pPr>
              <a:r>
                <a:rPr lang="en-US" sz="900" b="1" dirty="0">
                  <a:solidFill>
                    <a:prstClr val="black"/>
                  </a:solidFill>
                  <a:latin typeface="Calibri" panose="020F0502020204030204"/>
                  <a:ea typeface="+mn-ea"/>
                  <a:cs typeface="Arial" panose="020B0604020202020204" pitchFamily="34" charset="0"/>
                </a:rPr>
                <a:t>Total</a:t>
              </a:r>
            </a:p>
          </p:txBody>
        </p:sp>
        <p:sp>
          <p:nvSpPr>
            <p:cNvPr id="584" name="TextBox 583">
              <a:extLst>
                <a:ext uri="{FF2B5EF4-FFF2-40B4-BE49-F238E27FC236}">
                  <a16:creationId xmlns:a16="http://schemas.microsoft.com/office/drawing/2014/main" id="{F6B5669B-0E50-A90F-4043-61B89AE715F2}"/>
                </a:ext>
              </a:extLst>
            </p:cNvPr>
            <p:cNvSpPr txBox="1"/>
            <p:nvPr/>
          </p:nvSpPr>
          <p:spPr>
            <a:xfrm>
              <a:off x="5561846" y="5526422"/>
              <a:ext cx="274320" cy="738664"/>
            </a:xfrm>
            <a:prstGeom prst="rect">
              <a:avLst/>
            </a:prstGeom>
            <a:noFill/>
          </p:spPr>
          <p:txBody>
            <a:bodyPr wrap="square" lIns="0" tIns="0" rIns="0" bIns="0" rtlCol="0">
              <a:spAutoFit/>
            </a:bodyPr>
            <a:lstStyle/>
            <a:p>
              <a:pPr algn="ctr" defTabSz="685800" fontAlgn="auto">
                <a:spcBef>
                  <a:spcPts val="0"/>
                </a:spcBef>
                <a:spcAft>
                  <a:spcPts val="0"/>
                </a:spcAft>
              </a:pPr>
              <a:r>
                <a:rPr lang="en-US" sz="900" dirty="0">
                  <a:ln/>
                  <a:solidFill>
                    <a:srgbClr val="009FBA"/>
                  </a:solidFill>
                  <a:latin typeface="Calibri" panose="020F0502020204030204"/>
                  <a:ea typeface="+mn-ea"/>
                  <a:cs typeface="Arial"/>
                  <a:sym typeface="Arial"/>
                  <a:rtl val="0"/>
                </a:rPr>
                <a:t>0</a:t>
              </a:r>
            </a:p>
            <a:p>
              <a:pPr algn="ctr" defTabSz="685800" fontAlgn="auto">
                <a:spcBef>
                  <a:spcPts val="0"/>
                </a:spcBef>
                <a:spcAft>
                  <a:spcPts val="0"/>
                </a:spcAft>
              </a:pPr>
              <a:r>
                <a:rPr lang="en-US" sz="900" dirty="0">
                  <a:ln/>
                  <a:solidFill>
                    <a:srgbClr val="5B9BD5">
                      <a:lumMod val="50000"/>
                    </a:srgbClr>
                  </a:solidFill>
                  <a:latin typeface="Calibri" panose="020F0502020204030204"/>
                  <a:ea typeface="+mn-ea"/>
                  <a:cs typeface="Arial"/>
                  <a:sym typeface="Arial"/>
                  <a:rtl val="0"/>
                </a:rPr>
                <a:t>0</a:t>
              </a:r>
            </a:p>
            <a:p>
              <a:pPr algn="ctr" defTabSz="685800" fontAlgn="auto">
                <a:spcBef>
                  <a:spcPts val="0"/>
                </a:spcBef>
                <a:spcAft>
                  <a:spcPts val="0"/>
                </a:spcAft>
              </a:pPr>
              <a:r>
                <a:rPr lang="en-US" sz="900" dirty="0">
                  <a:ln/>
                  <a:solidFill>
                    <a:srgbClr val="BA4422"/>
                  </a:solidFill>
                  <a:latin typeface="Calibri" panose="020F0502020204030204"/>
                  <a:ea typeface="+mn-ea"/>
                  <a:cs typeface="Arial"/>
                  <a:sym typeface="Arial"/>
                  <a:rtl val="0"/>
                </a:rPr>
                <a:t>0</a:t>
              </a:r>
            </a:p>
            <a:p>
              <a:pPr algn="ctr" defTabSz="685800" fontAlgn="auto">
                <a:spcBef>
                  <a:spcPts val="0"/>
                </a:spcBef>
                <a:spcAft>
                  <a:spcPts val="0"/>
                </a:spcAft>
              </a:pPr>
              <a:r>
                <a:rPr lang="en-US" sz="900" dirty="0">
                  <a:ln/>
                  <a:solidFill>
                    <a:prstClr val="black"/>
                  </a:solidFill>
                  <a:latin typeface="Calibri" panose="020F0502020204030204"/>
                  <a:ea typeface="+mn-ea"/>
                  <a:cs typeface="Arial"/>
                  <a:sym typeface="Arial"/>
                  <a:rtl val="0"/>
                </a:rPr>
                <a:t>0</a:t>
              </a:r>
            </a:p>
          </p:txBody>
        </p:sp>
      </p:grpSp>
      <p:sp>
        <p:nvSpPr>
          <p:cNvPr id="332" name="Freeform: Shape 331">
            <a:extLst>
              <a:ext uri="{FF2B5EF4-FFF2-40B4-BE49-F238E27FC236}">
                <a16:creationId xmlns:a16="http://schemas.microsoft.com/office/drawing/2014/main" id="{BCA59D7C-3C38-A2B1-7718-CA0BEFE5558E}"/>
              </a:ext>
            </a:extLst>
          </p:cNvPr>
          <p:cNvSpPr/>
          <p:nvPr/>
        </p:nvSpPr>
        <p:spPr>
          <a:xfrm>
            <a:off x="1194704" y="1654857"/>
            <a:ext cx="2668119" cy="373736"/>
          </a:xfrm>
          <a:custGeom>
            <a:avLst/>
            <a:gdLst>
              <a:gd name="connsiteX0" fmla="*/ 0 w 3557492"/>
              <a:gd name="connsiteY0" fmla="*/ 0 h 498314"/>
              <a:gd name="connsiteX1" fmla="*/ 2570390 w 3557492"/>
              <a:gd name="connsiteY1" fmla="*/ 0 h 498314"/>
              <a:gd name="connsiteX2" fmla="*/ 2570390 w 3557492"/>
              <a:gd name="connsiteY2" fmla="*/ 498314 h 498314"/>
              <a:gd name="connsiteX3" fmla="*/ 3557493 w 3557492"/>
              <a:gd name="connsiteY3" fmla="*/ 498314 h 498314"/>
            </a:gdLst>
            <a:ahLst/>
            <a:cxnLst>
              <a:cxn ang="0">
                <a:pos x="connsiteX0" y="connsiteY0"/>
              </a:cxn>
              <a:cxn ang="0">
                <a:pos x="connsiteX1" y="connsiteY1"/>
              </a:cxn>
              <a:cxn ang="0">
                <a:pos x="connsiteX2" y="connsiteY2"/>
              </a:cxn>
              <a:cxn ang="0">
                <a:pos x="connsiteX3" y="connsiteY3"/>
              </a:cxn>
            </a:cxnLst>
            <a:rect l="l" t="t" r="r" b="b"/>
            <a:pathLst>
              <a:path w="3557492" h="498314">
                <a:moveTo>
                  <a:pt x="0" y="0"/>
                </a:moveTo>
                <a:lnTo>
                  <a:pt x="2570390" y="0"/>
                </a:lnTo>
                <a:lnTo>
                  <a:pt x="2570390" y="498314"/>
                </a:lnTo>
                <a:lnTo>
                  <a:pt x="3557493" y="498314"/>
                </a:lnTo>
              </a:path>
            </a:pathLst>
          </a:custGeom>
          <a:noFill/>
          <a:ln w="25400" cap="flat">
            <a:solidFill>
              <a:srgbClr val="009FBA"/>
            </a:solid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grpSp>
        <p:nvGrpSpPr>
          <p:cNvPr id="338" name="Group 337">
            <a:extLst>
              <a:ext uri="{FF2B5EF4-FFF2-40B4-BE49-F238E27FC236}">
                <a16:creationId xmlns:a16="http://schemas.microsoft.com/office/drawing/2014/main" id="{D36C4C0F-E6AA-475E-2F81-F36B7E818347}"/>
              </a:ext>
            </a:extLst>
          </p:cNvPr>
          <p:cNvGrpSpPr/>
          <p:nvPr/>
        </p:nvGrpSpPr>
        <p:grpSpPr>
          <a:xfrm>
            <a:off x="3826351" y="1987868"/>
            <a:ext cx="80327" cy="82430"/>
            <a:chOff x="3816145" y="3300671"/>
            <a:chExt cx="107102" cy="109906"/>
          </a:xfrm>
        </p:grpSpPr>
        <p:cxnSp>
          <p:nvCxnSpPr>
            <p:cNvPr id="336" name="Straight Connector 335">
              <a:extLst>
                <a:ext uri="{FF2B5EF4-FFF2-40B4-BE49-F238E27FC236}">
                  <a16:creationId xmlns:a16="http://schemas.microsoft.com/office/drawing/2014/main" id="{39346D77-7B12-74D3-4953-74F0B64546C5}"/>
                </a:ext>
              </a:extLst>
            </p:cNvPr>
            <p:cNvCxnSpPr>
              <a:cxnSpLocks/>
            </p:cNvCxnSpPr>
            <p:nvPr/>
          </p:nvCxnSpPr>
          <p:spPr>
            <a:xfrm>
              <a:off x="3869696" y="3300671"/>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D34EFDBA-4D83-41FF-B20B-9F0A9C125828}"/>
                </a:ext>
              </a:extLst>
            </p:cNvPr>
            <p:cNvCxnSpPr>
              <a:cxnSpLocks/>
            </p:cNvCxnSpPr>
            <p:nvPr/>
          </p:nvCxnSpPr>
          <p:spPr>
            <a:xfrm rot="5400000">
              <a:off x="3869696" y="3302073"/>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339" name="Group 338">
            <a:extLst>
              <a:ext uri="{FF2B5EF4-FFF2-40B4-BE49-F238E27FC236}">
                <a16:creationId xmlns:a16="http://schemas.microsoft.com/office/drawing/2014/main" id="{A965C873-5D96-6A4E-BEF6-6028F51014D2}"/>
              </a:ext>
            </a:extLst>
          </p:cNvPr>
          <p:cNvGrpSpPr/>
          <p:nvPr/>
        </p:nvGrpSpPr>
        <p:grpSpPr>
          <a:xfrm>
            <a:off x="3463632" y="1988462"/>
            <a:ext cx="80327" cy="82430"/>
            <a:chOff x="3816145" y="3300671"/>
            <a:chExt cx="107102" cy="109906"/>
          </a:xfrm>
        </p:grpSpPr>
        <p:cxnSp>
          <p:nvCxnSpPr>
            <p:cNvPr id="340" name="Straight Connector 339">
              <a:extLst>
                <a:ext uri="{FF2B5EF4-FFF2-40B4-BE49-F238E27FC236}">
                  <a16:creationId xmlns:a16="http://schemas.microsoft.com/office/drawing/2014/main" id="{213D048E-664D-9CB4-0925-607412E35889}"/>
                </a:ext>
              </a:extLst>
            </p:cNvPr>
            <p:cNvCxnSpPr>
              <a:cxnSpLocks/>
            </p:cNvCxnSpPr>
            <p:nvPr/>
          </p:nvCxnSpPr>
          <p:spPr>
            <a:xfrm>
              <a:off x="3869696" y="3300671"/>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0892B324-4F79-3738-FC2F-E02AD6C77E0B}"/>
                </a:ext>
              </a:extLst>
            </p:cNvPr>
            <p:cNvCxnSpPr>
              <a:cxnSpLocks/>
            </p:cNvCxnSpPr>
            <p:nvPr/>
          </p:nvCxnSpPr>
          <p:spPr>
            <a:xfrm rot="5400000">
              <a:off x="3869696" y="3302073"/>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342" name="Group 341">
            <a:extLst>
              <a:ext uri="{FF2B5EF4-FFF2-40B4-BE49-F238E27FC236}">
                <a16:creationId xmlns:a16="http://schemas.microsoft.com/office/drawing/2014/main" id="{28A87DB8-C314-9678-8C86-DDC71354728A}"/>
              </a:ext>
            </a:extLst>
          </p:cNvPr>
          <p:cNvGrpSpPr/>
          <p:nvPr/>
        </p:nvGrpSpPr>
        <p:grpSpPr>
          <a:xfrm>
            <a:off x="3135959" y="1986230"/>
            <a:ext cx="80327" cy="82430"/>
            <a:chOff x="3816145" y="3300671"/>
            <a:chExt cx="107102" cy="109906"/>
          </a:xfrm>
        </p:grpSpPr>
        <p:cxnSp>
          <p:nvCxnSpPr>
            <p:cNvPr id="386" name="Straight Connector 385">
              <a:extLst>
                <a:ext uri="{FF2B5EF4-FFF2-40B4-BE49-F238E27FC236}">
                  <a16:creationId xmlns:a16="http://schemas.microsoft.com/office/drawing/2014/main" id="{D925F977-CC17-5DBE-89F3-FC3B5A3207B2}"/>
                </a:ext>
              </a:extLst>
            </p:cNvPr>
            <p:cNvCxnSpPr>
              <a:cxnSpLocks/>
            </p:cNvCxnSpPr>
            <p:nvPr/>
          </p:nvCxnSpPr>
          <p:spPr>
            <a:xfrm>
              <a:off x="3869696" y="3300671"/>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C5DB5503-F14B-9F92-A2D1-59A1332B448F}"/>
                </a:ext>
              </a:extLst>
            </p:cNvPr>
            <p:cNvCxnSpPr>
              <a:cxnSpLocks/>
            </p:cNvCxnSpPr>
            <p:nvPr/>
          </p:nvCxnSpPr>
          <p:spPr>
            <a:xfrm rot="5400000">
              <a:off x="3869696" y="3302073"/>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388" name="Group 387">
            <a:extLst>
              <a:ext uri="{FF2B5EF4-FFF2-40B4-BE49-F238E27FC236}">
                <a16:creationId xmlns:a16="http://schemas.microsoft.com/office/drawing/2014/main" id="{355015F9-CEE5-7519-F7ED-785D7C4767F6}"/>
              </a:ext>
            </a:extLst>
          </p:cNvPr>
          <p:cNvGrpSpPr/>
          <p:nvPr/>
        </p:nvGrpSpPr>
        <p:grpSpPr>
          <a:xfrm>
            <a:off x="3086334" y="1986230"/>
            <a:ext cx="80327" cy="82430"/>
            <a:chOff x="3816145" y="3300671"/>
            <a:chExt cx="107102" cy="109906"/>
          </a:xfrm>
        </p:grpSpPr>
        <p:cxnSp>
          <p:nvCxnSpPr>
            <p:cNvPr id="389" name="Straight Connector 388">
              <a:extLst>
                <a:ext uri="{FF2B5EF4-FFF2-40B4-BE49-F238E27FC236}">
                  <a16:creationId xmlns:a16="http://schemas.microsoft.com/office/drawing/2014/main" id="{A7D80F58-7F8A-F7DA-E3A3-E72A9FB433FA}"/>
                </a:ext>
              </a:extLst>
            </p:cNvPr>
            <p:cNvCxnSpPr>
              <a:cxnSpLocks/>
            </p:cNvCxnSpPr>
            <p:nvPr/>
          </p:nvCxnSpPr>
          <p:spPr>
            <a:xfrm>
              <a:off x="3869696" y="3300671"/>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EFBE29F9-C814-2F92-CFF4-4CFBC5121526}"/>
                </a:ext>
              </a:extLst>
            </p:cNvPr>
            <p:cNvCxnSpPr>
              <a:cxnSpLocks/>
            </p:cNvCxnSpPr>
            <p:nvPr/>
          </p:nvCxnSpPr>
          <p:spPr>
            <a:xfrm rot="5400000">
              <a:off x="3869696" y="3302073"/>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391" name="Group 390">
            <a:extLst>
              <a:ext uri="{FF2B5EF4-FFF2-40B4-BE49-F238E27FC236}">
                <a16:creationId xmlns:a16="http://schemas.microsoft.com/office/drawing/2014/main" id="{689683F6-194B-F431-E1D1-95D29F22896C}"/>
              </a:ext>
            </a:extLst>
          </p:cNvPr>
          <p:cNvGrpSpPr/>
          <p:nvPr/>
        </p:nvGrpSpPr>
        <p:grpSpPr>
          <a:xfrm>
            <a:off x="3072302" y="1608435"/>
            <a:ext cx="80327" cy="82430"/>
            <a:chOff x="3816145" y="3300671"/>
            <a:chExt cx="107102" cy="109906"/>
          </a:xfrm>
        </p:grpSpPr>
        <p:cxnSp>
          <p:nvCxnSpPr>
            <p:cNvPr id="392" name="Straight Connector 391">
              <a:extLst>
                <a:ext uri="{FF2B5EF4-FFF2-40B4-BE49-F238E27FC236}">
                  <a16:creationId xmlns:a16="http://schemas.microsoft.com/office/drawing/2014/main" id="{7D997979-C429-1D4B-7AB9-B52DCAE4ACCA}"/>
                </a:ext>
              </a:extLst>
            </p:cNvPr>
            <p:cNvCxnSpPr>
              <a:cxnSpLocks/>
            </p:cNvCxnSpPr>
            <p:nvPr/>
          </p:nvCxnSpPr>
          <p:spPr>
            <a:xfrm>
              <a:off x="3869696" y="3300671"/>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54CA22CB-E0E8-C1D8-10DB-6B26B0BEF371}"/>
                </a:ext>
              </a:extLst>
            </p:cNvPr>
            <p:cNvCxnSpPr>
              <a:cxnSpLocks/>
            </p:cNvCxnSpPr>
            <p:nvPr/>
          </p:nvCxnSpPr>
          <p:spPr>
            <a:xfrm rot="5400000">
              <a:off x="3869696" y="3302073"/>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394" name="Group 393">
            <a:extLst>
              <a:ext uri="{FF2B5EF4-FFF2-40B4-BE49-F238E27FC236}">
                <a16:creationId xmlns:a16="http://schemas.microsoft.com/office/drawing/2014/main" id="{FD86778C-F4CB-CDE3-7AE9-3AC3FC8F76A6}"/>
              </a:ext>
            </a:extLst>
          </p:cNvPr>
          <p:cNvGrpSpPr/>
          <p:nvPr/>
        </p:nvGrpSpPr>
        <p:grpSpPr>
          <a:xfrm>
            <a:off x="2736538" y="1613217"/>
            <a:ext cx="80327" cy="82430"/>
            <a:chOff x="3816145" y="3304555"/>
            <a:chExt cx="107102" cy="109906"/>
          </a:xfrm>
        </p:grpSpPr>
        <p:cxnSp>
          <p:nvCxnSpPr>
            <p:cNvPr id="395" name="Straight Connector 394">
              <a:extLst>
                <a:ext uri="{FF2B5EF4-FFF2-40B4-BE49-F238E27FC236}">
                  <a16:creationId xmlns:a16="http://schemas.microsoft.com/office/drawing/2014/main" id="{9B42079C-546D-3580-5C5E-E57838D9AC30}"/>
                </a:ext>
              </a:extLst>
            </p:cNvPr>
            <p:cNvCxnSpPr>
              <a:cxnSpLocks/>
            </p:cNvCxnSpPr>
            <p:nvPr/>
          </p:nvCxnSpPr>
          <p:spPr>
            <a:xfrm>
              <a:off x="3869696" y="3304555"/>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588A4372-A413-E0E0-99EF-98C7C48F3E63}"/>
                </a:ext>
              </a:extLst>
            </p:cNvPr>
            <p:cNvCxnSpPr>
              <a:cxnSpLocks/>
            </p:cNvCxnSpPr>
            <p:nvPr/>
          </p:nvCxnSpPr>
          <p:spPr>
            <a:xfrm rot="5400000">
              <a:off x="3869696" y="3302073"/>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403" name="Group 402">
            <a:extLst>
              <a:ext uri="{FF2B5EF4-FFF2-40B4-BE49-F238E27FC236}">
                <a16:creationId xmlns:a16="http://schemas.microsoft.com/office/drawing/2014/main" id="{10B5605D-0E5B-7882-DC60-2848BA39AD52}"/>
              </a:ext>
            </a:extLst>
          </p:cNvPr>
          <p:cNvGrpSpPr/>
          <p:nvPr/>
        </p:nvGrpSpPr>
        <p:grpSpPr>
          <a:xfrm>
            <a:off x="1970797" y="1609847"/>
            <a:ext cx="80327" cy="82430"/>
            <a:chOff x="3816145" y="3300671"/>
            <a:chExt cx="107102" cy="109906"/>
          </a:xfrm>
        </p:grpSpPr>
        <p:cxnSp>
          <p:nvCxnSpPr>
            <p:cNvPr id="422" name="Straight Connector 421">
              <a:extLst>
                <a:ext uri="{FF2B5EF4-FFF2-40B4-BE49-F238E27FC236}">
                  <a16:creationId xmlns:a16="http://schemas.microsoft.com/office/drawing/2014/main" id="{F8465F59-7284-E2CE-F8EE-8CB3D3917727}"/>
                </a:ext>
              </a:extLst>
            </p:cNvPr>
            <p:cNvCxnSpPr>
              <a:cxnSpLocks/>
            </p:cNvCxnSpPr>
            <p:nvPr/>
          </p:nvCxnSpPr>
          <p:spPr>
            <a:xfrm>
              <a:off x="3869696" y="3300671"/>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91F0A7B0-0F86-7B59-8F0C-B77D06F7FFE0}"/>
                </a:ext>
              </a:extLst>
            </p:cNvPr>
            <p:cNvCxnSpPr>
              <a:cxnSpLocks/>
            </p:cNvCxnSpPr>
            <p:nvPr/>
          </p:nvCxnSpPr>
          <p:spPr>
            <a:xfrm rot="5400000">
              <a:off x="3869696" y="3302073"/>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586" name="Group 585">
            <a:extLst>
              <a:ext uri="{FF2B5EF4-FFF2-40B4-BE49-F238E27FC236}">
                <a16:creationId xmlns:a16="http://schemas.microsoft.com/office/drawing/2014/main" id="{5136DBB1-3F11-0B79-782B-2DE2E7B117AE}"/>
              </a:ext>
            </a:extLst>
          </p:cNvPr>
          <p:cNvGrpSpPr/>
          <p:nvPr/>
        </p:nvGrpSpPr>
        <p:grpSpPr>
          <a:xfrm>
            <a:off x="2712526" y="1613217"/>
            <a:ext cx="80327" cy="82430"/>
            <a:chOff x="3816145" y="3303353"/>
            <a:chExt cx="107102" cy="109906"/>
          </a:xfrm>
        </p:grpSpPr>
        <p:cxnSp>
          <p:nvCxnSpPr>
            <p:cNvPr id="587" name="Straight Connector 586">
              <a:extLst>
                <a:ext uri="{FF2B5EF4-FFF2-40B4-BE49-F238E27FC236}">
                  <a16:creationId xmlns:a16="http://schemas.microsoft.com/office/drawing/2014/main" id="{9FDD1385-6A99-1069-19C8-987401D0D15D}"/>
                </a:ext>
              </a:extLst>
            </p:cNvPr>
            <p:cNvCxnSpPr>
              <a:cxnSpLocks/>
            </p:cNvCxnSpPr>
            <p:nvPr/>
          </p:nvCxnSpPr>
          <p:spPr>
            <a:xfrm>
              <a:off x="3869696" y="3303353"/>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465B32A4-BD63-FA04-2A81-84ABD0F6B099}"/>
                </a:ext>
              </a:extLst>
            </p:cNvPr>
            <p:cNvCxnSpPr>
              <a:cxnSpLocks/>
            </p:cNvCxnSpPr>
            <p:nvPr/>
          </p:nvCxnSpPr>
          <p:spPr>
            <a:xfrm rot="5400000">
              <a:off x="3869696" y="3302073"/>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589" name="Group 588">
            <a:extLst>
              <a:ext uri="{FF2B5EF4-FFF2-40B4-BE49-F238E27FC236}">
                <a16:creationId xmlns:a16="http://schemas.microsoft.com/office/drawing/2014/main" id="{D40C13CB-5D23-647D-44B4-59C07C793495}"/>
              </a:ext>
            </a:extLst>
          </p:cNvPr>
          <p:cNvGrpSpPr/>
          <p:nvPr/>
        </p:nvGrpSpPr>
        <p:grpSpPr>
          <a:xfrm>
            <a:off x="2691673" y="1613217"/>
            <a:ext cx="80327" cy="82430"/>
            <a:chOff x="3816145" y="3298976"/>
            <a:chExt cx="107102" cy="109906"/>
          </a:xfrm>
        </p:grpSpPr>
        <p:cxnSp>
          <p:nvCxnSpPr>
            <p:cNvPr id="590" name="Straight Connector 589">
              <a:extLst>
                <a:ext uri="{FF2B5EF4-FFF2-40B4-BE49-F238E27FC236}">
                  <a16:creationId xmlns:a16="http://schemas.microsoft.com/office/drawing/2014/main" id="{8CD93D62-F289-5D23-1347-57E2F7E90A0B}"/>
                </a:ext>
              </a:extLst>
            </p:cNvPr>
            <p:cNvCxnSpPr>
              <a:cxnSpLocks/>
            </p:cNvCxnSpPr>
            <p:nvPr/>
          </p:nvCxnSpPr>
          <p:spPr>
            <a:xfrm>
              <a:off x="3869696" y="3298976"/>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A4C35704-541B-EAF9-C17A-B0C9E4491A06}"/>
                </a:ext>
              </a:extLst>
            </p:cNvPr>
            <p:cNvCxnSpPr>
              <a:cxnSpLocks/>
            </p:cNvCxnSpPr>
            <p:nvPr/>
          </p:nvCxnSpPr>
          <p:spPr>
            <a:xfrm rot="5400000">
              <a:off x="3869696" y="3302073"/>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592" name="Group 591">
            <a:extLst>
              <a:ext uri="{FF2B5EF4-FFF2-40B4-BE49-F238E27FC236}">
                <a16:creationId xmlns:a16="http://schemas.microsoft.com/office/drawing/2014/main" id="{30FD23DB-47F9-6743-E3FA-685263B98090}"/>
              </a:ext>
            </a:extLst>
          </p:cNvPr>
          <p:cNvGrpSpPr/>
          <p:nvPr/>
        </p:nvGrpSpPr>
        <p:grpSpPr>
          <a:xfrm>
            <a:off x="2662645" y="1613217"/>
            <a:ext cx="80327" cy="82430"/>
            <a:chOff x="3816145" y="3296787"/>
            <a:chExt cx="107102" cy="109906"/>
          </a:xfrm>
        </p:grpSpPr>
        <p:cxnSp>
          <p:nvCxnSpPr>
            <p:cNvPr id="598" name="Straight Connector 597">
              <a:extLst>
                <a:ext uri="{FF2B5EF4-FFF2-40B4-BE49-F238E27FC236}">
                  <a16:creationId xmlns:a16="http://schemas.microsoft.com/office/drawing/2014/main" id="{101D6045-AFCF-0D8E-5FD6-B2E7D512A7D2}"/>
                </a:ext>
              </a:extLst>
            </p:cNvPr>
            <p:cNvCxnSpPr>
              <a:cxnSpLocks/>
            </p:cNvCxnSpPr>
            <p:nvPr/>
          </p:nvCxnSpPr>
          <p:spPr>
            <a:xfrm>
              <a:off x="3869696" y="3296787"/>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BCD01A51-7277-7342-15CF-96A0AEA5C14F}"/>
                </a:ext>
              </a:extLst>
            </p:cNvPr>
            <p:cNvCxnSpPr>
              <a:cxnSpLocks/>
            </p:cNvCxnSpPr>
            <p:nvPr/>
          </p:nvCxnSpPr>
          <p:spPr>
            <a:xfrm rot="5400000">
              <a:off x="3869696" y="3302073"/>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600" name="Group 599">
            <a:extLst>
              <a:ext uri="{FF2B5EF4-FFF2-40B4-BE49-F238E27FC236}">
                <a16:creationId xmlns:a16="http://schemas.microsoft.com/office/drawing/2014/main" id="{207E92A3-4802-2B0A-13B8-3F5618EA70E3}"/>
              </a:ext>
            </a:extLst>
          </p:cNvPr>
          <p:cNvGrpSpPr/>
          <p:nvPr/>
        </p:nvGrpSpPr>
        <p:grpSpPr>
          <a:xfrm>
            <a:off x="2489593" y="1610304"/>
            <a:ext cx="80327" cy="82430"/>
            <a:chOff x="3816145" y="3300671"/>
            <a:chExt cx="107102" cy="109906"/>
          </a:xfrm>
        </p:grpSpPr>
        <p:cxnSp>
          <p:nvCxnSpPr>
            <p:cNvPr id="601" name="Straight Connector 600">
              <a:extLst>
                <a:ext uri="{FF2B5EF4-FFF2-40B4-BE49-F238E27FC236}">
                  <a16:creationId xmlns:a16="http://schemas.microsoft.com/office/drawing/2014/main" id="{F6757FF6-CA3C-2635-05F1-E179DE37DBF8}"/>
                </a:ext>
              </a:extLst>
            </p:cNvPr>
            <p:cNvCxnSpPr>
              <a:cxnSpLocks/>
            </p:cNvCxnSpPr>
            <p:nvPr/>
          </p:nvCxnSpPr>
          <p:spPr>
            <a:xfrm>
              <a:off x="3869696" y="3300671"/>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BAB63E8C-A1F4-2FA5-72C5-5A0E891454EC}"/>
                </a:ext>
              </a:extLst>
            </p:cNvPr>
            <p:cNvCxnSpPr>
              <a:cxnSpLocks/>
            </p:cNvCxnSpPr>
            <p:nvPr/>
          </p:nvCxnSpPr>
          <p:spPr>
            <a:xfrm rot="5400000">
              <a:off x="3869696" y="3302073"/>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603" name="Group 602">
            <a:extLst>
              <a:ext uri="{FF2B5EF4-FFF2-40B4-BE49-F238E27FC236}">
                <a16:creationId xmlns:a16="http://schemas.microsoft.com/office/drawing/2014/main" id="{B9E9AB8D-0B7C-519A-553B-615F77875616}"/>
              </a:ext>
            </a:extLst>
          </p:cNvPr>
          <p:cNvGrpSpPr/>
          <p:nvPr/>
        </p:nvGrpSpPr>
        <p:grpSpPr>
          <a:xfrm>
            <a:off x="2312586" y="1609583"/>
            <a:ext cx="80327" cy="82430"/>
            <a:chOff x="3816145" y="3300671"/>
            <a:chExt cx="107102" cy="109906"/>
          </a:xfrm>
        </p:grpSpPr>
        <p:cxnSp>
          <p:nvCxnSpPr>
            <p:cNvPr id="604" name="Straight Connector 603">
              <a:extLst>
                <a:ext uri="{FF2B5EF4-FFF2-40B4-BE49-F238E27FC236}">
                  <a16:creationId xmlns:a16="http://schemas.microsoft.com/office/drawing/2014/main" id="{535F44FD-FBB0-7E2A-957C-BA91388D1602}"/>
                </a:ext>
              </a:extLst>
            </p:cNvPr>
            <p:cNvCxnSpPr>
              <a:cxnSpLocks/>
            </p:cNvCxnSpPr>
            <p:nvPr/>
          </p:nvCxnSpPr>
          <p:spPr>
            <a:xfrm>
              <a:off x="3869696" y="3300671"/>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6C3492A1-2EE6-3655-E9A7-93BC61AE0DEB}"/>
                </a:ext>
              </a:extLst>
            </p:cNvPr>
            <p:cNvCxnSpPr>
              <a:cxnSpLocks/>
            </p:cNvCxnSpPr>
            <p:nvPr/>
          </p:nvCxnSpPr>
          <p:spPr>
            <a:xfrm rot="5400000">
              <a:off x="3869696" y="3302073"/>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sp>
        <p:nvSpPr>
          <p:cNvPr id="333" name="Freeform: Shape 332">
            <a:extLst>
              <a:ext uri="{FF2B5EF4-FFF2-40B4-BE49-F238E27FC236}">
                <a16:creationId xmlns:a16="http://schemas.microsoft.com/office/drawing/2014/main" id="{C63CA737-46EB-C8BC-78F6-E9CBAEB4A2CA}"/>
              </a:ext>
            </a:extLst>
          </p:cNvPr>
          <p:cNvSpPr/>
          <p:nvPr/>
        </p:nvSpPr>
        <p:spPr>
          <a:xfrm>
            <a:off x="1194703" y="1654857"/>
            <a:ext cx="2767577" cy="1470008"/>
          </a:xfrm>
          <a:custGeom>
            <a:avLst/>
            <a:gdLst>
              <a:gd name="connsiteX0" fmla="*/ 0 w 3690102"/>
              <a:gd name="connsiteY0" fmla="*/ 0 h 1960011"/>
              <a:gd name="connsiteX1" fmla="*/ 754008 w 3690102"/>
              <a:gd name="connsiteY1" fmla="*/ 0 h 1960011"/>
              <a:gd name="connsiteX2" fmla="*/ 754008 w 3690102"/>
              <a:gd name="connsiteY2" fmla="*/ 31378 h 1960011"/>
              <a:gd name="connsiteX3" fmla="*/ 820500 w 3690102"/>
              <a:gd name="connsiteY3" fmla="*/ 31378 h 1960011"/>
              <a:gd name="connsiteX4" fmla="*/ 820500 w 3690102"/>
              <a:gd name="connsiteY4" fmla="*/ 109637 h 1960011"/>
              <a:gd name="connsiteX5" fmla="*/ 891661 w 3690102"/>
              <a:gd name="connsiteY5" fmla="*/ 109637 h 1960011"/>
              <a:gd name="connsiteX6" fmla="*/ 891661 w 3690102"/>
              <a:gd name="connsiteY6" fmla="*/ 209748 h 1960011"/>
              <a:gd name="connsiteX7" fmla="*/ 1027633 w 3690102"/>
              <a:gd name="connsiteY7" fmla="*/ 209748 h 1960011"/>
              <a:gd name="connsiteX8" fmla="*/ 1027633 w 3690102"/>
              <a:gd name="connsiteY8" fmla="*/ 307618 h 1960011"/>
              <a:gd name="connsiteX9" fmla="*/ 1039587 w 3690102"/>
              <a:gd name="connsiteY9" fmla="*/ 307618 h 1960011"/>
              <a:gd name="connsiteX10" fmla="*/ 1039587 w 3690102"/>
              <a:gd name="connsiteY10" fmla="*/ 414826 h 1960011"/>
              <a:gd name="connsiteX11" fmla="*/ 1139884 w 3690102"/>
              <a:gd name="connsiteY11" fmla="*/ 414826 h 1960011"/>
              <a:gd name="connsiteX12" fmla="*/ 1139884 w 3690102"/>
              <a:gd name="connsiteY12" fmla="*/ 527451 h 1960011"/>
              <a:gd name="connsiteX13" fmla="*/ 1161177 w 3690102"/>
              <a:gd name="connsiteY13" fmla="*/ 527451 h 1960011"/>
              <a:gd name="connsiteX14" fmla="*/ 1161177 w 3690102"/>
              <a:gd name="connsiteY14" fmla="*/ 617476 h 1960011"/>
              <a:gd name="connsiteX15" fmla="*/ 1529870 w 3690102"/>
              <a:gd name="connsiteY15" fmla="*/ 617476 h 1960011"/>
              <a:gd name="connsiteX16" fmla="*/ 1529870 w 3690102"/>
              <a:gd name="connsiteY16" fmla="*/ 728794 h 1960011"/>
              <a:gd name="connsiteX17" fmla="*/ 1541076 w 3690102"/>
              <a:gd name="connsiteY17" fmla="*/ 728794 h 1960011"/>
              <a:gd name="connsiteX18" fmla="*/ 1541076 w 3690102"/>
              <a:gd name="connsiteY18" fmla="*/ 836936 h 1960011"/>
              <a:gd name="connsiteX19" fmla="*/ 1816942 w 3690102"/>
              <a:gd name="connsiteY19" fmla="*/ 836936 h 1960011"/>
              <a:gd name="connsiteX20" fmla="*/ 1816942 w 3690102"/>
              <a:gd name="connsiteY20" fmla="*/ 945079 h 1960011"/>
              <a:gd name="connsiteX21" fmla="*/ 2238118 w 3690102"/>
              <a:gd name="connsiteY21" fmla="*/ 945079 h 1960011"/>
              <a:gd name="connsiteX22" fmla="*/ 2238118 w 3690102"/>
              <a:gd name="connsiteY22" fmla="*/ 1111121 h 1960011"/>
              <a:gd name="connsiteX23" fmla="*/ 2293030 w 3690102"/>
              <a:gd name="connsiteY23" fmla="*/ 1111121 h 1960011"/>
              <a:gd name="connsiteX24" fmla="*/ 2293030 w 3690102"/>
              <a:gd name="connsiteY24" fmla="*/ 1258113 h 1960011"/>
              <a:gd name="connsiteX25" fmla="*/ 2656120 w 3690102"/>
              <a:gd name="connsiteY25" fmla="*/ 1258113 h 1960011"/>
              <a:gd name="connsiteX26" fmla="*/ 2656120 w 3690102"/>
              <a:gd name="connsiteY26" fmla="*/ 1460763 h 1960011"/>
              <a:gd name="connsiteX27" fmla="*/ 3252304 w 3690102"/>
              <a:gd name="connsiteY27" fmla="*/ 1460763 h 1960011"/>
              <a:gd name="connsiteX28" fmla="*/ 3252304 w 3690102"/>
              <a:gd name="connsiteY28" fmla="*/ 1960011 h 1960011"/>
              <a:gd name="connsiteX29" fmla="*/ 3690103 w 3690102"/>
              <a:gd name="connsiteY29" fmla="*/ 1960011 h 196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90102" h="1960011">
                <a:moveTo>
                  <a:pt x="0" y="0"/>
                </a:moveTo>
                <a:lnTo>
                  <a:pt x="754008" y="0"/>
                </a:lnTo>
                <a:lnTo>
                  <a:pt x="754008" y="31378"/>
                </a:lnTo>
                <a:lnTo>
                  <a:pt x="820500" y="31378"/>
                </a:lnTo>
                <a:lnTo>
                  <a:pt x="820500" y="109637"/>
                </a:lnTo>
                <a:lnTo>
                  <a:pt x="891661" y="109637"/>
                </a:lnTo>
                <a:lnTo>
                  <a:pt x="891661" y="209748"/>
                </a:lnTo>
                <a:lnTo>
                  <a:pt x="1027633" y="209748"/>
                </a:lnTo>
                <a:lnTo>
                  <a:pt x="1027633" y="307618"/>
                </a:lnTo>
                <a:lnTo>
                  <a:pt x="1039587" y="307618"/>
                </a:lnTo>
                <a:lnTo>
                  <a:pt x="1039587" y="414826"/>
                </a:lnTo>
                <a:lnTo>
                  <a:pt x="1139884" y="414826"/>
                </a:lnTo>
                <a:lnTo>
                  <a:pt x="1139884" y="527451"/>
                </a:lnTo>
                <a:lnTo>
                  <a:pt x="1161177" y="527451"/>
                </a:lnTo>
                <a:lnTo>
                  <a:pt x="1161177" y="617476"/>
                </a:lnTo>
                <a:lnTo>
                  <a:pt x="1529870" y="617476"/>
                </a:lnTo>
                <a:lnTo>
                  <a:pt x="1529870" y="728794"/>
                </a:lnTo>
                <a:lnTo>
                  <a:pt x="1541076" y="728794"/>
                </a:lnTo>
                <a:lnTo>
                  <a:pt x="1541076" y="836936"/>
                </a:lnTo>
                <a:lnTo>
                  <a:pt x="1816942" y="836936"/>
                </a:lnTo>
                <a:lnTo>
                  <a:pt x="1816942" y="945079"/>
                </a:lnTo>
                <a:lnTo>
                  <a:pt x="2238118" y="945079"/>
                </a:lnTo>
                <a:lnTo>
                  <a:pt x="2238118" y="1111121"/>
                </a:lnTo>
                <a:lnTo>
                  <a:pt x="2293030" y="1111121"/>
                </a:lnTo>
                <a:lnTo>
                  <a:pt x="2293030" y="1258113"/>
                </a:lnTo>
                <a:lnTo>
                  <a:pt x="2656120" y="1258113"/>
                </a:lnTo>
                <a:lnTo>
                  <a:pt x="2656120" y="1460763"/>
                </a:lnTo>
                <a:lnTo>
                  <a:pt x="3252304" y="1460763"/>
                </a:lnTo>
                <a:lnTo>
                  <a:pt x="3252304" y="1960011"/>
                </a:lnTo>
                <a:lnTo>
                  <a:pt x="3690103" y="1960011"/>
                </a:lnTo>
              </a:path>
            </a:pathLst>
          </a:custGeom>
          <a:noFill/>
          <a:ln w="25400" cap="flat">
            <a:solidFill>
              <a:srgbClr val="C37900"/>
            </a:solid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grpSp>
        <p:nvGrpSpPr>
          <p:cNvPr id="615" name="Group 614">
            <a:extLst>
              <a:ext uri="{FF2B5EF4-FFF2-40B4-BE49-F238E27FC236}">
                <a16:creationId xmlns:a16="http://schemas.microsoft.com/office/drawing/2014/main" id="{AEC4C730-93FF-74A9-808C-19109AD6A0FE}"/>
              </a:ext>
            </a:extLst>
          </p:cNvPr>
          <p:cNvGrpSpPr/>
          <p:nvPr/>
        </p:nvGrpSpPr>
        <p:grpSpPr>
          <a:xfrm>
            <a:off x="1520977" y="1611607"/>
            <a:ext cx="80327" cy="82430"/>
            <a:chOff x="3816145" y="3300671"/>
            <a:chExt cx="107102" cy="109906"/>
          </a:xfrm>
        </p:grpSpPr>
        <p:cxnSp>
          <p:nvCxnSpPr>
            <p:cNvPr id="616" name="Straight Connector 615">
              <a:extLst>
                <a:ext uri="{FF2B5EF4-FFF2-40B4-BE49-F238E27FC236}">
                  <a16:creationId xmlns:a16="http://schemas.microsoft.com/office/drawing/2014/main" id="{D561BAEB-161B-55E2-A0ED-BB72B0BC2495}"/>
                </a:ext>
              </a:extLst>
            </p:cNvPr>
            <p:cNvCxnSpPr>
              <a:cxnSpLocks/>
            </p:cNvCxnSpPr>
            <p:nvPr/>
          </p:nvCxnSpPr>
          <p:spPr>
            <a:xfrm>
              <a:off x="3869696" y="3300671"/>
              <a:ext cx="0" cy="109906"/>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3F82CCDD-A291-09CB-B3CB-E445502FAE5C}"/>
                </a:ext>
              </a:extLst>
            </p:cNvPr>
            <p:cNvCxnSpPr>
              <a:cxnSpLocks/>
            </p:cNvCxnSpPr>
            <p:nvPr/>
          </p:nvCxnSpPr>
          <p:spPr>
            <a:xfrm rot="5400000">
              <a:off x="3869696" y="3302073"/>
              <a:ext cx="0" cy="107102"/>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grpSp>
      <p:grpSp>
        <p:nvGrpSpPr>
          <p:cNvPr id="618" name="Group 617">
            <a:extLst>
              <a:ext uri="{FF2B5EF4-FFF2-40B4-BE49-F238E27FC236}">
                <a16:creationId xmlns:a16="http://schemas.microsoft.com/office/drawing/2014/main" id="{DC3D0A3F-0346-D537-F33A-9AAB00D52F28}"/>
              </a:ext>
            </a:extLst>
          </p:cNvPr>
          <p:cNvGrpSpPr/>
          <p:nvPr/>
        </p:nvGrpSpPr>
        <p:grpSpPr>
          <a:xfrm>
            <a:off x="1166419" y="1609571"/>
            <a:ext cx="80327" cy="82430"/>
            <a:chOff x="3816145" y="3300671"/>
            <a:chExt cx="107102" cy="109906"/>
          </a:xfrm>
        </p:grpSpPr>
        <p:cxnSp>
          <p:nvCxnSpPr>
            <p:cNvPr id="619" name="Straight Connector 618">
              <a:extLst>
                <a:ext uri="{FF2B5EF4-FFF2-40B4-BE49-F238E27FC236}">
                  <a16:creationId xmlns:a16="http://schemas.microsoft.com/office/drawing/2014/main" id="{E0F7C0A8-A7C3-3F60-C39B-22DC15612E4B}"/>
                </a:ext>
              </a:extLst>
            </p:cNvPr>
            <p:cNvCxnSpPr>
              <a:cxnSpLocks/>
            </p:cNvCxnSpPr>
            <p:nvPr/>
          </p:nvCxnSpPr>
          <p:spPr>
            <a:xfrm>
              <a:off x="3869696" y="3300671"/>
              <a:ext cx="0" cy="109906"/>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9834FE9D-026E-EEEE-B7D1-614841AB3736}"/>
                </a:ext>
              </a:extLst>
            </p:cNvPr>
            <p:cNvCxnSpPr>
              <a:cxnSpLocks/>
            </p:cNvCxnSpPr>
            <p:nvPr/>
          </p:nvCxnSpPr>
          <p:spPr>
            <a:xfrm rot="5400000">
              <a:off x="3869696" y="3302073"/>
              <a:ext cx="0" cy="10710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21" name="Group 620">
            <a:extLst>
              <a:ext uri="{FF2B5EF4-FFF2-40B4-BE49-F238E27FC236}">
                <a16:creationId xmlns:a16="http://schemas.microsoft.com/office/drawing/2014/main" id="{C837F792-F095-E59B-F20B-83AB3621C8FB}"/>
              </a:ext>
            </a:extLst>
          </p:cNvPr>
          <p:cNvGrpSpPr/>
          <p:nvPr/>
        </p:nvGrpSpPr>
        <p:grpSpPr>
          <a:xfrm>
            <a:off x="2290225" y="2077618"/>
            <a:ext cx="80327" cy="82430"/>
            <a:chOff x="3816145" y="3300671"/>
            <a:chExt cx="107102" cy="109906"/>
          </a:xfrm>
        </p:grpSpPr>
        <p:cxnSp>
          <p:nvCxnSpPr>
            <p:cNvPr id="622" name="Straight Connector 621">
              <a:extLst>
                <a:ext uri="{FF2B5EF4-FFF2-40B4-BE49-F238E27FC236}">
                  <a16:creationId xmlns:a16="http://schemas.microsoft.com/office/drawing/2014/main" id="{2602D870-3479-698B-2D3E-6F5110767E1E}"/>
                </a:ext>
              </a:extLst>
            </p:cNvPr>
            <p:cNvCxnSpPr>
              <a:cxnSpLocks/>
            </p:cNvCxnSpPr>
            <p:nvPr/>
          </p:nvCxnSpPr>
          <p:spPr>
            <a:xfrm>
              <a:off x="3869696" y="3300671"/>
              <a:ext cx="0" cy="109906"/>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900D085A-9DB6-CD55-2C4D-18E437DA49CE}"/>
                </a:ext>
              </a:extLst>
            </p:cNvPr>
            <p:cNvCxnSpPr>
              <a:cxnSpLocks/>
            </p:cNvCxnSpPr>
            <p:nvPr/>
          </p:nvCxnSpPr>
          <p:spPr>
            <a:xfrm rot="5400000">
              <a:off x="3869696" y="3302073"/>
              <a:ext cx="0" cy="107102"/>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grpSp>
      <p:grpSp>
        <p:nvGrpSpPr>
          <p:cNvPr id="609" name="Group 608">
            <a:extLst>
              <a:ext uri="{FF2B5EF4-FFF2-40B4-BE49-F238E27FC236}">
                <a16:creationId xmlns:a16="http://schemas.microsoft.com/office/drawing/2014/main" id="{B5700809-0A53-36F7-2E5D-1B45569D9F4D}"/>
              </a:ext>
            </a:extLst>
          </p:cNvPr>
          <p:cNvGrpSpPr/>
          <p:nvPr/>
        </p:nvGrpSpPr>
        <p:grpSpPr>
          <a:xfrm>
            <a:off x="1752700" y="1611205"/>
            <a:ext cx="80327" cy="82430"/>
            <a:chOff x="3816145" y="3300671"/>
            <a:chExt cx="107102" cy="109906"/>
          </a:xfrm>
        </p:grpSpPr>
        <p:cxnSp>
          <p:nvCxnSpPr>
            <p:cNvPr id="610" name="Straight Connector 609">
              <a:extLst>
                <a:ext uri="{FF2B5EF4-FFF2-40B4-BE49-F238E27FC236}">
                  <a16:creationId xmlns:a16="http://schemas.microsoft.com/office/drawing/2014/main" id="{79320ABC-7252-BC5C-68A4-A79C66580EDB}"/>
                </a:ext>
              </a:extLst>
            </p:cNvPr>
            <p:cNvCxnSpPr>
              <a:cxnSpLocks/>
            </p:cNvCxnSpPr>
            <p:nvPr/>
          </p:nvCxnSpPr>
          <p:spPr>
            <a:xfrm>
              <a:off x="3869696" y="3300671"/>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015C4A29-8208-B44C-E31E-BD5B971F325D}"/>
                </a:ext>
              </a:extLst>
            </p:cNvPr>
            <p:cNvCxnSpPr>
              <a:cxnSpLocks/>
            </p:cNvCxnSpPr>
            <p:nvPr/>
          </p:nvCxnSpPr>
          <p:spPr>
            <a:xfrm rot="5400000">
              <a:off x="3869696" y="3302073"/>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612" name="Group 611">
            <a:extLst>
              <a:ext uri="{FF2B5EF4-FFF2-40B4-BE49-F238E27FC236}">
                <a16:creationId xmlns:a16="http://schemas.microsoft.com/office/drawing/2014/main" id="{F59936B6-3EDD-BEF3-9FC1-CB2013F311BD}"/>
              </a:ext>
            </a:extLst>
          </p:cNvPr>
          <p:cNvGrpSpPr/>
          <p:nvPr/>
        </p:nvGrpSpPr>
        <p:grpSpPr>
          <a:xfrm>
            <a:off x="1730861" y="1609571"/>
            <a:ext cx="80327" cy="82430"/>
            <a:chOff x="3816145" y="3300671"/>
            <a:chExt cx="107102" cy="109906"/>
          </a:xfrm>
        </p:grpSpPr>
        <p:cxnSp>
          <p:nvCxnSpPr>
            <p:cNvPr id="613" name="Straight Connector 612">
              <a:extLst>
                <a:ext uri="{FF2B5EF4-FFF2-40B4-BE49-F238E27FC236}">
                  <a16:creationId xmlns:a16="http://schemas.microsoft.com/office/drawing/2014/main" id="{3B5ED595-538B-5474-0A92-7343B327BD4F}"/>
                </a:ext>
              </a:extLst>
            </p:cNvPr>
            <p:cNvCxnSpPr>
              <a:cxnSpLocks/>
            </p:cNvCxnSpPr>
            <p:nvPr/>
          </p:nvCxnSpPr>
          <p:spPr>
            <a:xfrm>
              <a:off x="3869696" y="3300671"/>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1CEE1664-19DC-05FE-6C37-F4E26C885B90}"/>
                </a:ext>
              </a:extLst>
            </p:cNvPr>
            <p:cNvCxnSpPr>
              <a:cxnSpLocks/>
            </p:cNvCxnSpPr>
            <p:nvPr/>
          </p:nvCxnSpPr>
          <p:spPr>
            <a:xfrm rot="5400000">
              <a:off x="3869696" y="3302073"/>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sp>
        <p:nvSpPr>
          <p:cNvPr id="335" name="Freeform: Shape 334">
            <a:extLst>
              <a:ext uri="{FF2B5EF4-FFF2-40B4-BE49-F238E27FC236}">
                <a16:creationId xmlns:a16="http://schemas.microsoft.com/office/drawing/2014/main" id="{F5DB5B9B-CE17-6DE5-F469-2491945F3E67}"/>
              </a:ext>
            </a:extLst>
          </p:cNvPr>
          <p:cNvSpPr/>
          <p:nvPr/>
        </p:nvSpPr>
        <p:spPr>
          <a:xfrm>
            <a:off x="1194704" y="1654857"/>
            <a:ext cx="1950065" cy="1778466"/>
          </a:xfrm>
          <a:custGeom>
            <a:avLst/>
            <a:gdLst>
              <a:gd name="connsiteX0" fmla="*/ 0 w 2600087"/>
              <a:gd name="connsiteY0" fmla="*/ 0 h 2371288"/>
              <a:gd name="connsiteX1" fmla="*/ 31005 w 2600087"/>
              <a:gd name="connsiteY1" fmla="*/ 0 h 2371288"/>
              <a:gd name="connsiteX2" fmla="*/ 31005 w 2600087"/>
              <a:gd name="connsiteY2" fmla="*/ 58460 h 2371288"/>
              <a:gd name="connsiteX3" fmla="*/ 58460 w 2600087"/>
              <a:gd name="connsiteY3" fmla="*/ 58460 h 2371288"/>
              <a:gd name="connsiteX4" fmla="*/ 58460 w 2600087"/>
              <a:gd name="connsiteY4" fmla="*/ 215725 h 2371288"/>
              <a:gd name="connsiteX5" fmla="*/ 83488 w 2600087"/>
              <a:gd name="connsiteY5" fmla="*/ 215725 h 2371288"/>
              <a:gd name="connsiteX6" fmla="*/ 83488 w 2600087"/>
              <a:gd name="connsiteY6" fmla="*/ 447138 h 2371288"/>
              <a:gd name="connsiteX7" fmla="*/ 101419 w 2600087"/>
              <a:gd name="connsiteY7" fmla="*/ 447138 h 2371288"/>
              <a:gd name="connsiteX8" fmla="*/ 101419 w 2600087"/>
              <a:gd name="connsiteY8" fmla="*/ 563872 h 2371288"/>
              <a:gd name="connsiteX9" fmla="*/ 184720 w 2600087"/>
              <a:gd name="connsiteY9" fmla="*/ 563872 h 2371288"/>
              <a:gd name="connsiteX10" fmla="*/ 184720 w 2600087"/>
              <a:gd name="connsiteY10" fmla="*/ 697416 h 2371288"/>
              <a:gd name="connsiteX11" fmla="*/ 199102 w 2600087"/>
              <a:gd name="connsiteY11" fmla="*/ 697416 h 2371288"/>
              <a:gd name="connsiteX12" fmla="*/ 199102 w 2600087"/>
              <a:gd name="connsiteY12" fmla="*/ 762974 h 2371288"/>
              <a:gd name="connsiteX13" fmla="*/ 214604 w 2600087"/>
              <a:gd name="connsiteY13" fmla="*/ 762974 h 2371288"/>
              <a:gd name="connsiteX14" fmla="*/ 214604 w 2600087"/>
              <a:gd name="connsiteY14" fmla="*/ 821434 h 2371288"/>
              <a:gd name="connsiteX15" fmla="*/ 240752 w 2600087"/>
              <a:gd name="connsiteY15" fmla="*/ 821434 h 2371288"/>
              <a:gd name="connsiteX16" fmla="*/ 240752 w 2600087"/>
              <a:gd name="connsiteY16" fmla="*/ 884564 h 2371288"/>
              <a:gd name="connsiteX17" fmla="*/ 262231 w 2600087"/>
              <a:gd name="connsiteY17" fmla="*/ 884564 h 2371288"/>
              <a:gd name="connsiteX18" fmla="*/ 262231 w 2600087"/>
              <a:gd name="connsiteY18" fmla="*/ 1024084 h 2371288"/>
              <a:gd name="connsiteX19" fmla="*/ 276613 w 2600087"/>
              <a:gd name="connsiteY19" fmla="*/ 1024084 h 2371288"/>
              <a:gd name="connsiteX20" fmla="*/ 276613 w 2600087"/>
              <a:gd name="connsiteY20" fmla="*/ 1099168 h 2371288"/>
              <a:gd name="connsiteX21" fmla="*/ 288567 w 2600087"/>
              <a:gd name="connsiteY21" fmla="*/ 1099168 h 2371288"/>
              <a:gd name="connsiteX22" fmla="*/ 288567 w 2600087"/>
              <a:gd name="connsiteY22" fmla="*/ 1170702 h 2371288"/>
              <a:gd name="connsiteX23" fmla="*/ 327789 w 2600087"/>
              <a:gd name="connsiteY23" fmla="*/ 1170702 h 2371288"/>
              <a:gd name="connsiteX24" fmla="*/ 327789 w 2600087"/>
              <a:gd name="connsiteY24" fmla="*/ 1245786 h 2371288"/>
              <a:gd name="connsiteX25" fmla="*/ 407729 w 2600087"/>
              <a:gd name="connsiteY25" fmla="*/ 1245786 h 2371288"/>
              <a:gd name="connsiteX26" fmla="*/ 407729 w 2600087"/>
              <a:gd name="connsiteY26" fmla="*/ 1316200 h 2371288"/>
              <a:gd name="connsiteX27" fmla="*/ 488789 w 2600087"/>
              <a:gd name="connsiteY27" fmla="*/ 1316200 h 2371288"/>
              <a:gd name="connsiteX28" fmla="*/ 488789 w 2600087"/>
              <a:gd name="connsiteY28" fmla="*/ 1384186 h 2371288"/>
              <a:gd name="connsiteX29" fmla="*/ 499435 w 2600087"/>
              <a:gd name="connsiteY29" fmla="*/ 1384186 h 2371288"/>
              <a:gd name="connsiteX30" fmla="*/ 499435 w 2600087"/>
              <a:gd name="connsiteY30" fmla="*/ 1525947 h 2371288"/>
              <a:gd name="connsiteX31" fmla="*/ 543700 w 2600087"/>
              <a:gd name="connsiteY31" fmla="*/ 1525947 h 2371288"/>
              <a:gd name="connsiteX32" fmla="*/ 543700 w 2600087"/>
              <a:gd name="connsiteY32" fmla="*/ 1690496 h 2371288"/>
              <a:gd name="connsiteX33" fmla="*/ 557895 w 2600087"/>
              <a:gd name="connsiteY33" fmla="*/ 1690496 h 2371288"/>
              <a:gd name="connsiteX34" fmla="*/ 557895 w 2600087"/>
              <a:gd name="connsiteY34" fmla="*/ 1776412 h 2371288"/>
              <a:gd name="connsiteX35" fmla="*/ 722444 w 2600087"/>
              <a:gd name="connsiteY35" fmla="*/ 1776412 h 2371288"/>
              <a:gd name="connsiteX36" fmla="*/ 722444 w 2600087"/>
              <a:gd name="connsiteY36" fmla="*/ 1864569 h 2371288"/>
              <a:gd name="connsiteX37" fmla="*/ 783332 w 2600087"/>
              <a:gd name="connsiteY37" fmla="*/ 1864569 h 2371288"/>
              <a:gd name="connsiteX38" fmla="*/ 783332 w 2600087"/>
              <a:gd name="connsiteY38" fmla="*/ 1973085 h 2371288"/>
              <a:gd name="connsiteX39" fmla="*/ 804811 w 2600087"/>
              <a:gd name="connsiteY39" fmla="*/ 1973085 h 2371288"/>
              <a:gd name="connsiteX40" fmla="*/ 804811 w 2600087"/>
              <a:gd name="connsiteY40" fmla="*/ 2031546 h 2371288"/>
              <a:gd name="connsiteX41" fmla="*/ 1040707 w 2600087"/>
              <a:gd name="connsiteY41" fmla="*/ 2031546 h 2371288"/>
              <a:gd name="connsiteX42" fmla="*/ 1040707 w 2600087"/>
              <a:gd name="connsiteY42" fmla="*/ 2203192 h 2371288"/>
              <a:gd name="connsiteX43" fmla="*/ 1537901 w 2600087"/>
              <a:gd name="connsiteY43" fmla="*/ 2203192 h 2371288"/>
              <a:gd name="connsiteX44" fmla="*/ 1537901 w 2600087"/>
              <a:gd name="connsiteY44" fmla="*/ 2286680 h 2371288"/>
              <a:gd name="connsiteX45" fmla="*/ 1900243 w 2600087"/>
              <a:gd name="connsiteY45" fmla="*/ 2286680 h 2371288"/>
              <a:gd name="connsiteX46" fmla="*/ 1900243 w 2600087"/>
              <a:gd name="connsiteY46" fmla="*/ 2371289 h 2371288"/>
              <a:gd name="connsiteX47" fmla="*/ 2600087 w 2600087"/>
              <a:gd name="connsiteY47" fmla="*/ 2371289 h 237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600087" h="2371288">
                <a:moveTo>
                  <a:pt x="0" y="0"/>
                </a:moveTo>
                <a:lnTo>
                  <a:pt x="31005" y="0"/>
                </a:lnTo>
                <a:lnTo>
                  <a:pt x="31005" y="58460"/>
                </a:lnTo>
                <a:lnTo>
                  <a:pt x="58460" y="58460"/>
                </a:lnTo>
                <a:lnTo>
                  <a:pt x="58460" y="215725"/>
                </a:lnTo>
                <a:lnTo>
                  <a:pt x="83488" y="215725"/>
                </a:lnTo>
                <a:lnTo>
                  <a:pt x="83488" y="447138"/>
                </a:lnTo>
                <a:lnTo>
                  <a:pt x="101419" y="447138"/>
                </a:lnTo>
                <a:lnTo>
                  <a:pt x="101419" y="563872"/>
                </a:lnTo>
                <a:lnTo>
                  <a:pt x="184720" y="563872"/>
                </a:lnTo>
                <a:lnTo>
                  <a:pt x="184720" y="697416"/>
                </a:lnTo>
                <a:lnTo>
                  <a:pt x="199102" y="697416"/>
                </a:lnTo>
                <a:lnTo>
                  <a:pt x="199102" y="762974"/>
                </a:lnTo>
                <a:lnTo>
                  <a:pt x="214604" y="762974"/>
                </a:lnTo>
                <a:lnTo>
                  <a:pt x="214604" y="821434"/>
                </a:lnTo>
                <a:lnTo>
                  <a:pt x="240752" y="821434"/>
                </a:lnTo>
                <a:lnTo>
                  <a:pt x="240752" y="884564"/>
                </a:lnTo>
                <a:lnTo>
                  <a:pt x="262231" y="884564"/>
                </a:lnTo>
                <a:lnTo>
                  <a:pt x="262231" y="1024084"/>
                </a:lnTo>
                <a:lnTo>
                  <a:pt x="276613" y="1024084"/>
                </a:lnTo>
                <a:lnTo>
                  <a:pt x="276613" y="1099168"/>
                </a:lnTo>
                <a:lnTo>
                  <a:pt x="288567" y="1099168"/>
                </a:lnTo>
                <a:lnTo>
                  <a:pt x="288567" y="1170702"/>
                </a:lnTo>
                <a:lnTo>
                  <a:pt x="327789" y="1170702"/>
                </a:lnTo>
                <a:lnTo>
                  <a:pt x="327789" y="1245786"/>
                </a:lnTo>
                <a:lnTo>
                  <a:pt x="407729" y="1245786"/>
                </a:lnTo>
                <a:lnTo>
                  <a:pt x="407729" y="1316200"/>
                </a:lnTo>
                <a:lnTo>
                  <a:pt x="488789" y="1316200"/>
                </a:lnTo>
                <a:lnTo>
                  <a:pt x="488789" y="1384186"/>
                </a:lnTo>
                <a:lnTo>
                  <a:pt x="499435" y="1384186"/>
                </a:lnTo>
                <a:lnTo>
                  <a:pt x="499435" y="1525947"/>
                </a:lnTo>
                <a:lnTo>
                  <a:pt x="543700" y="1525947"/>
                </a:lnTo>
                <a:lnTo>
                  <a:pt x="543700" y="1690496"/>
                </a:lnTo>
                <a:lnTo>
                  <a:pt x="557895" y="1690496"/>
                </a:lnTo>
                <a:lnTo>
                  <a:pt x="557895" y="1776412"/>
                </a:lnTo>
                <a:lnTo>
                  <a:pt x="722444" y="1776412"/>
                </a:lnTo>
                <a:lnTo>
                  <a:pt x="722444" y="1864569"/>
                </a:lnTo>
                <a:lnTo>
                  <a:pt x="783332" y="1864569"/>
                </a:lnTo>
                <a:lnTo>
                  <a:pt x="783332" y="1973085"/>
                </a:lnTo>
                <a:lnTo>
                  <a:pt x="804811" y="1973085"/>
                </a:lnTo>
                <a:lnTo>
                  <a:pt x="804811" y="2031546"/>
                </a:lnTo>
                <a:lnTo>
                  <a:pt x="1040707" y="2031546"/>
                </a:lnTo>
                <a:lnTo>
                  <a:pt x="1040707" y="2203192"/>
                </a:lnTo>
                <a:lnTo>
                  <a:pt x="1537901" y="2203192"/>
                </a:lnTo>
                <a:lnTo>
                  <a:pt x="1537901" y="2286680"/>
                </a:lnTo>
                <a:lnTo>
                  <a:pt x="1900243" y="2286680"/>
                </a:lnTo>
                <a:lnTo>
                  <a:pt x="1900243" y="2371289"/>
                </a:lnTo>
                <a:lnTo>
                  <a:pt x="2600087" y="2371289"/>
                </a:lnTo>
              </a:path>
            </a:pathLst>
          </a:custGeom>
          <a:noFill/>
          <a:ln w="25400" cap="flat">
            <a:solidFill>
              <a:srgbClr val="BA4526"/>
            </a:solid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sp>
        <p:nvSpPr>
          <p:cNvPr id="334" name="Freeform: Shape 333">
            <a:extLst>
              <a:ext uri="{FF2B5EF4-FFF2-40B4-BE49-F238E27FC236}">
                <a16:creationId xmlns:a16="http://schemas.microsoft.com/office/drawing/2014/main" id="{914F5046-9006-44CF-9594-FC4442FB59AE}"/>
              </a:ext>
            </a:extLst>
          </p:cNvPr>
          <p:cNvSpPr/>
          <p:nvPr/>
        </p:nvSpPr>
        <p:spPr>
          <a:xfrm>
            <a:off x="1194703" y="1654857"/>
            <a:ext cx="2759312" cy="1470008"/>
          </a:xfrm>
          <a:custGeom>
            <a:avLst/>
            <a:gdLst>
              <a:gd name="connsiteX0" fmla="*/ 0 w 3679082"/>
              <a:gd name="connsiteY0" fmla="*/ 0 h 1960011"/>
              <a:gd name="connsiteX1" fmla="*/ 31005 w 3679082"/>
              <a:gd name="connsiteY1" fmla="*/ 0 h 1960011"/>
              <a:gd name="connsiteX2" fmla="*/ 31005 w 3679082"/>
              <a:gd name="connsiteY2" fmla="*/ 40530 h 1960011"/>
              <a:gd name="connsiteX3" fmla="*/ 53604 w 3679082"/>
              <a:gd name="connsiteY3" fmla="*/ 40530 h 1960011"/>
              <a:gd name="connsiteX4" fmla="*/ 53604 w 3679082"/>
              <a:gd name="connsiteY4" fmla="*/ 113185 h 1960011"/>
              <a:gd name="connsiteX5" fmla="*/ 66678 w 3679082"/>
              <a:gd name="connsiteY5" fmla="*/ 113185 h 1960011"/>
              <a:gd name="connsiteX6" fmla="*/ 66678 w 3679082"/>
              <a:gd name="connsiteY6" fmla="*/ 144190 h 1960011"/>
              <a:gd name="connsiteX7" fmla="*/ 83488 w 3679082"/>
              <a:gd name="connsiteY7" fmla="*/ 144190 h 1960011"/>
              <a:gd name="connsiteX8" fmla="*/ 83488 w 3679082"/>
              <a:gd name="connsiteY8" fmla="*/ 249157 h 1960011"/>
              <a:gd name="connsiteX9" fmla="*/ 100111 w 3679082"/>
              <a:gd name="connsiteY9" fmla="*/ 249157 h 1960011"/>
              <a:gd name="connsiteX10" fmla="*/ 100111 w 3679082"/>
              <a:gd name="connsiteY10" fmla="*/ 285018 h 1960011"/>
              <a:gd name="connsiteX11" fmla="*/ 180051 w 3679082"/>
              <a:gd name="connsiteY11" fmla="*/ 285018 h 1960011"/>
              <a:gd name="connsiteX12" fmla="*/ 180051 w 3679082"/>
              <a:gd name="connsiteY12" fmla="*/ 346840 h 1960011"/>
              <a:gd name="connsiteX13" fmla="*/ 192004 w 3679082"/>
              <a:gd name="connsiteY13" fmla="*/ 346840 h 1960011"/>
              <a:gd name="connsiteX14" fmla="*/ 192004 w 3679082"/>
              <a:gd name="connsiteY14" fmla="*/ 380273 h 1960011"/>
              <a:gd name="connsiteX15" fmla="*/ 217032 w 3679082"/>
              <a:gd name="connsiteY15" fmla="*/ 380273 h 1960011"/>
              <a:gd name="connsiteX16" fmla="*/ 217032 w 3679082"/>
              <a:gd name="connsiteY16" fmla="*/ 411277 h 1960011"/>
              <a:gd name="connsiteX17" fmla="*/ 234775 w 3679082"/>
              <a:gd name="connsiteY17" fmla="*/ 411277 h 1960011"/>
              <a:gd name="connsiteX18" fmla="*/ 234775 w 3679082"/>
              <a:gd name="connsiteY18" fmla="*/ 466189 h 1960011"/>
              <a:gd name="connsiteX19" fmla="*/ 267087 w 3679082"/>
              <a:gd name="connsiteY19" fmla="*/ 466189 h 1960011"/>
              <a:gd name="connsiteX20" fmla="*/ 267087 w 3679082"/>
              <a:gd name="connsiteY20" fmla="*/ 532868 h 1960011"/>
              <a:gd name="connsiteX21" fmla="*/ 292115 w 3679082"/>
              <a:gd name="connsiteY21" fmla="*/ 532868 h 1960011"/>
              <a:gd name="connsiteX22" fmla="*/ 292115 w 3679082"/>
              <a:gd name="connsiteY22" fmla="*/ 565180 h 1960011"/>
              <a:gd name="connsiteX23" fmla="*/ 329097 w 3679082"/>
              <a:gd name="connsiteY23" fmla="*/ 565180 h 1960011"/>
              <a:gd name="connsiteX24" fmla="*/ 329097 w 3679082"/>
              <a:gd name="connsiteY24" fmla="*/ 595997 h 1960011"/>
              <a:gd name="connsiteX25" fmla="*/ 408849 w 3679082"/>
              <a:gd name="connsiteY25" fmla="*/ 595997 h 1960011"/>
              <a:gd name="connsiteX26" fmla="*/ 408849 w 3679082"/>
              <a:gd name="connsiteY26" fmla="*/ 625881 h 1960011"/>
              <a:gd name="connsiteX27" fmla="*/ 496260 w 3679082"/>
              <a:gd name="connsiteY27" fmla="*/ 625881 h 1960011"/>
              <a:gd name="connsiteX28" fmla="*/ 496260 w 3679082"/>
              <a:gd name="connsiteY28" fmla="*/ 683034 h 1960011"/>
              <a:gd name="connsiteX29" fmla="*/ 514937 w 3679082"/>
              <a:gd name="connsiteY29" fmla="*/ 683034 h 1960011"/>
              <a:gd name="connsiteX30" fmla="*/ 514937 w 3679082"/>
              <a:gd name="connsiteY30" fmla="*/ 751020 h 1960011"/>
              <a:gd name="connsiteX31" fmla="*/ 556775 w 3679082"/>
              <a:gd name="connsiteY31" fmla="*/ 751020 h 1960011"/>
              <a:gd name="connsiteX32" fmla="*/ 556775 w 3679082"/>
              <a:gd name="connsiteY32" fmla="*/ 789309 h 1960011"/>
              <a:gd name="connsiteX33" fmla="*/ 565180 w 3679082"/>
              <a:gd name="connsiteY33" fmla="*/ 789309 h 1960011"/>
              <a:gd name="connsiteX34" fmla="*/ 565180 w 3679082"/>
              <a:gd name="connsiteY34" fmla="*/ 826103 h 1960011"/>
              <a:gd name="connsiteX35" fmla="*/ 725992 w 3679082"/>
              <a:gd name="connsiteY35" fmla="*/ 826103 h 1960011"/>
              <a:gd name="connsiteX36" fmla="*/ 725992 w 3679082"/>
              <a:gd name="connsiteY36" fmla="*/ 860843 h 1960011"/>
              <a:gd name="connsiteX37" fmla="*/ 793978 w 3679082"/>
              <a:gd name="connsiteY37" fmla="*/ 860843 h 1960011"/>
              <a:gd name="connsiteX38" fmla="*/ 793978 w 3679082"/>
              <a:gd name="connsiteY38" fmla="*/ 889420 h 1960011"/>
              <a:gd name="connsiteX39" fmla="*/ 802383 w 3679082"/>
              <a:gd name="connsiteY39" fmla="*/ 889420 h 1960011"/>
              <a:gd name="connsiteX40" fmla="*/ 802383 w 3679082"/>
              <a:gd name="connsiteY40" fmla="*/ 965624 h 1960011"/>
              <a:gd name="connsiteX41" fmla="*/ 894089 w 3679082"/>
              <a:gd name="connsiteY41" fmla="*/ 965624 h 1960011"/>
              <a:gd name="connsiteX42" fmla="*/ 894089 w 3679082"/>
              <a:gd name="connsiteY42" fmla="*/ 995508 h 1960011"/>
              <a:gd name="connsiteX43" fmla="*/ 1032489 w 3679082"/>
              <a:gd name="connsiteY43" fmla="*/ 995508 h 1960011"/>
              <a:gd name="connsiteX44" fmla="*/ 1032489 w 3679082"/>
              <a:gd name="connsiteY44" fmla="*/ 1073019 h 1960011"/>
              <a:gd name="connsiteX45" fmla="*/ 1040707 w 3679082"/>
              <a:gd name="connsiteY45" fmla="*/ 1073019 h 1960011"/>
              <a:gd name="connsiteX46" fmla="*/ 1040707 w 3679082"/>
              <a:gd name="connsiteY46" fmla="*/ 1133721 h 1960011"/>
              <a:gd name="connsiteX47" fmla="*/ 1141005 w 3679082"/>
              <a:gd name="connsiteY47" fmla="*/ 1133721 h 1960011"/>
              <a:gd name="connsiteX48" fmla="*/ 1141005 w 3679082"/>
              <a:gd name="connsiteY48" fmla="*/ 1168274 h 1960011"/>
              <a:gd name="connsiteX49" fmla="*/ 1152772 w 3679082"/>
              <a:gd name="connsiteY49" fmla="*/ 1168274 h 1960011"/>
              <a:gd name="connsiteX50" fmla="*/ 1152772 w 3679082"/>
              <a:gd name="connsiteY50" fmla="*/ 1208804 h 1960011"/>
              <a:gd name="connsiteX51" fmla="*/ 1535473 w 3679082"/>
              <a:gd name="connsiteY51" fmla="*/ 1208804 h 1960011"/>
              <a:gd name="connsiteX52" fmla="*/ 1535473 w 3679082"/>
              <a:gd name="connsiteY52" fmla="*/ 1251762 h 1960011"/>
              <a:gd name="connsiteX53" fmla="*/ 1543878 w 3679082"/>
              <a:gd name="connsiteY53" fmla="*/ 1251762 h 1960011"/>
              <a:gd name="connsiteX54" fmla="*/ 1543878 w 3679082"/>
              <a:gd name="connsiteY54" fmla="*/ 1314892 h 1960011"/>
              <a:gd name="connsiteX55" fmla="*/ 1814514 w 3679082"/>
              <a:gd name="connsiteY55" fmla="*/ 1314892 h 1960011"/>
              <a:gd name="connsiteX56" fmla="*/ 1814514 w 3679082"/>
              <a:gd name="connsiteY56" fmla="*/ 1354302 h 1960011"/>
              <a:gd name="connsiteX57" fmla="*/ 1895574 w 3679082"/>
              <a:gd name="connsiteY57" fmla="*/ 1354302 h 1960011"/>
              <a:gd name="connsiteX58" fmla="*/ 1895574 w 3679082"/>
              <a:gd name="connsiteY58" fmla="*/ 1394832 h 1960011"/>
              <a:gd name="connsiteX59" fmla="*/ 2232889 w 3679082"/>
              <a:gd name="connsiteY59" fmla="*/ 1394832 h 1960011"/>
              <a:gd name="connsiteX60" fmla="*/ 2232889 w 3679082"/>
              <a:gd name="connsiteY60" fmla="*/ 1454413 h 1960011"/>
              <a:gd name="connsiteX61" fmla="*/ 2296205 w 3679082"/>
              <a:gd name="connsiteY61" fmla="*/ 1454413 h 1960011"/>
              <a:gd name="connsiteX62" fmla="*/ 2296205 w 3679082"/>
              <a:gd name="connsiteY62" fmla="*/ 1523519 h 1960011"/>
              <a:gd name="connsiteX63" fmla="*/ 2576367 w 3679082"/>
              <a:gd name="connsiteY63" fmla="*/ 1523519 h 1960011"/>
              <a:gd name="connsiteX64" fmla="*/ 2576367 w 3679082"/>
              <a:gd name="connsiteY64" fmla="*/ 1615412 h 1960011"/>
              <a:gd name="connsiteX65" fmla="*/ 2662096 w 3679082"/>
              <a:gd name="connsiteY65" fmla="*/ 1615412 h 1960011"/>
              <a:gd name="connsiteX66" fmla="*/ 2662096 w 3679082"/>
              <a:gd name="connsiteY66" fmla="*/ 1703570 h 1960011"/>
              <a:gd name="connsiteX67" fmla="*/ 3252304 w 3679082"/>
              <a:gd name="connsiteY67" fmla="*/ 1703570 h 1960011"/>
              <a:gd name="connsiteX68" fmla="*/ 3252304 w 3679082"/>
              <a:gd name="connsiteY68" fmla="*/ 1960011 h 1960011"/>
              <a:gd name="connsiteX69" fmla="*/ 3679083 w 3679082"/>
              <a:gd name="connsiteY69" fmla="*/ 1960011 h 196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679082" h="1960011">
                <a:moveTo>
                  <a:pt x="0" y="0"/>
                </a:moveTo>
                <a:lnTo>
                  <a:pt x="31005" y="0"/>
                </a:lnTo>
                <a:lnTo>
                  <a:pt x="31005" y="40530"/>
                </a:lnTo>
                <a:lnTo>
                  <a:pt x="53604" y="40530"/>
                </a:lnTo>
                <a:lnTo>
                  <a:pt x="53604" y="113185"/>
                </a:lnTo>
                <a:lnTo>
                  <a:pt x="66678" y="113185"/>
                </a:lnTo>
                <a:lnTo>
                  <a:pt x="66678" y="144190"/>
                </a:lnTo>
                <a:lnTo>
                  <a:pt x="83488" y="144190"/>
                </a:lnTo>
                <a:lnTo>
                  <a:pt x="83488" y="249157"/>
                </a:lnTo>
                <a:lnTo>
                  <a:pt x="100111" y="249157"/>
                </a:lnTo>
                <a:lnTo>
                  <a:pt x="100111" y="285018"/>
                </a:lnTo>
                <a:lnTo>
                  <a:pt x="180051" y="285018"/>
                </a:lnTo>
                <a:lnTo>
                  <a:pt x="180051" y="346840"/>
                </a:lnTo>
                <a:lnTo>
                  <a:pt x="192004" y="346840"/>
                </a:lnTo>
                <a:lnTo>
                  <a:pt x="192004" y="380273"/>
                </a:lnTo>
                <a:lnTo>
                  <a:pt x="217032" y="380273"/>
                </a:lnTo>
                <a:lnTo>
                  <a:pt x="217032" y="411277"/>
                </a:lnTo>
                <a:lnTo>
                  <a:pt x="234775" y="411277"/>
                </a:lnTo>
                <a:lnTo>
                  <a:pt x="234775" y="466189"/>
                </a:lnTo>
                <a:lnTo>
                  <a:pt x="267087" y="466189"/>
                </a:lnTo>
                <a:lnTo>
                  <a:pt x="267087" y="532868"/>
                </a:lnTo>
                <a:lnTo>
                  <a:pt x="292115" y="532868"/>
                </a:lnTo>
                <a:lnTo>
                  <a:pt x="292115" y="565180"/>
                </a:lnTo>
                <a:lnTo>
                  <a:pt x="329097" y="565180"/>
                </a:lnTo>
                <a:lnTo>
                  <a:pt x="329097" y="595997"/>
                </a:lnTo>
                <a:lnTo>
                  <a:pt x="408849" y="595997"/>
                </a:lnTo>
                <a:lnTo>
                  <a:pt x="408849" y="625881"/>
                </a:lnTo>
                <a:lnTo>
                  <a:pt x="496260" y="625881"/>
                </a:lnTo>
                <a:lnTo>
                  <a:pt x="496260" y="683034"/>
                </a:lnTo>
                <a:lnTo>
                  <a:pt x="514937" y="683034"/>
                </a:lnTo>
                <a:lnTo>
                  <a:pt x="514937" y="751020"/>
                </a:lnTo>
                <a:lnTo>
                  <a:pt x="556775" y="751020"/>
                </a:lnTo>
                <a:lnTo>
                  <a:pt x="556775" y="789309"/>
                </a:lnTo>
                <a:lnTo>
                  <a:pt x="565180" y="789309"/>
                </a:lnTo>
                <a:lnTo>
                  <a:pt x="565180" y="826103"/>
                </a:lnTo>
                <a:lnTo>
                  <a:pt x="725992" y="826103"/>
                </a:lnTo>
                <a:lnTo>
                  <a:pt x="725992" y="860843"/>
                </a:lnTo>
                <a:lnTo>
                  <a:pt x="793978" y="860843"/>
                </a:lnTo>
                <a:lnTo>
                  <a:pt x="793978" y="889420"/>
                </a:lnTo>
                <a:lnTo>
                  <a:pt x="802383" y="889420"/>
                </a:lnTo>
                <a:lnTo>
                  <a:pt x="802383" y="965624"/>
                </a:lnTo>
                <a:lnTo>
                  <a:pt x="894089" y="965624"/>
                </a:lnTo>
                <a:lnTo>
                  <a:pt x="894089" y="995508"/>
                </a:lnTo>
                <a:lnTo>
                  <a:pt x="1032489" y="995508"/>
                </a:lnTo>
                <a:lnTo>
                  <a:pt x="1032489" y="1073019"/>
                </a:lnTo>
                <a:lnTo>
                  <a:pt x="1040707" y="1073019"/>
                </a:lnTo>
                <a:lnTo>
                  <a:pt x="1040707" y="1133721"/>
                </a:lnTo>
                <a:lnTo>
                  <a:pt x="1141005" y="1133721"/>
                </a:lnTo>
                <a:lnTo>
                  <a:pt x="1141005" y="1168274"/>
                </a:lnTo>
                <a:lnTo>
                  <a:pt x="1152772" y="1168274"/>
                </a:lnTo>
                <a:lnTo>
                  <a:pt x="1152772" y="1208804"/>
                </a:lnTo>
                <a:lnTo>
                  <a:pt x="1535473" y="1208804"/>
                </a:lnTo>
                <a:lnTo>
                  <a:pt x="1535473" y="1251762"/>
                </a:lnTo>
                <a:lnTo>
                  <a:pt x="1543878" y="1251762"/>
                </a:lnTo>
                <a:lnTo>
                  <a:pt x="1543878" y="1314892"/>
                </a:lnTo>
                <a:lnTo>
                  <a:pt x="1814514" y="1314892"/>
                </a:lnTo>
                <a:lnTo>
                  <a:pt x="1814514" y="1354302"/>
                </a:lnTo>
                <a:lnTo>
                  <a:pt x="1895574" y="1354302"/>
                </a:lnTo>
                <a:lnTo>
                  <a:pt x="1895574" y="1394832"/>
                </a:lnTo>
                <a:lnTo>
                  <a:pt x="2232889" y="1394832"/>
                </a:lnTo>
                <a:lnTo>
                  <a:pt x="2232889" y="1454413"/>
                </a:lnTo>
                <a:lnTo>
                  <a:pt x="2296205" y="1454413"/>
                </a:lnTo>
                <a:lnTo>
                  <a:pt x="2296205" y="1523519"/>
                </a:lnTo>
                <a:lnTo>
                  <a:pt x="2576367" y="1523519"/>
                </a:lnTo>
                <a:lnTo>
                  <a:pt x="2576367" y="1615412"/>
                </a:lnTo>
                <a:lnTo>
                  <a:pt x="2662096" y="1615412"/>
                </a:lnTo>
                <a:lnTo>
                  <a:pt x="2662096" y="1703570"/>
                </a:lnTo>
                <a:lnTo>
                  <a:pt x="3252304" y="1703570"/>
                </a:lnTo>
                <a:lnTo>
                  <a:pt x="3252304" y="1960011"/>
                </a:lnTo>
                <a:lnTo>
                  <a:pt x="3679083" y="1960011"/>
                </a:lnTo>
              </a:path>
            </a:pathLst>
          </a:custGeom>
          <a:noFill/>
          <a:ln w="25400" cap="flat">
            <a:solidFill>
              <a:srgbClr val="43403F"/>
            </a:solid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grpSp>
        <p:nvGrpSpPr>
          <p:cNvPr id="624" name="Group 623">
            <a:extLst>
              <a:ext uri="{FF2B5EF4-FFF2-40B4-BE49-F238E27FC236}">
                <a16:creationId xmlns:a16="http://schemas.microsoft.com/office/drawing/2014/main" id="{0E81D322-20D6-4358-0A11-86F91548E1BF}"/>
              </a:ext>
            </a:extLst>
          </p:cNvPr>
          <p:cNvGrpSpPr/>
          <p:nvPr/>
        </p:nvGrpSpPr>
        <p:grpSpPr>
          <a:xfrm>
            <a:off x="2689992" y="2320629"/>
            <a:ext cx="80327" cy="82430"/>
            <a:chOff x="3816145" y="3300671"/>
            <a:chExt cx="107102" cy="109906"/>
          </a:xfrm>
        </p:grpSpPr>
        <p:cxnSp>
          <p:nvCxnSpPr>
            <p:cNvPr id="625" name="Straight Connector 624">
              <a:extLst>
                <a:ext uri="{FF2B5EF4-FFF2-40B4-BE49-F238E27FC236}">
                  <a16:creationId xmlns:a16="http://schemas.microsoft.com/office/drawing/2014/main" id="{82989165-0327-1652-0ECD-57EE2AE77215}"/>
                </a:ext>
              </a:extLst>
            </p:cNvPr>
            <p:cNvCxnSpPr>
              <a:cxnSpLocks/>
            </p:cNvCxnSpPr>
            <p:nvPr/>
          </p:nvCxnSpPr>
          <p:spPr>
            <a:xfrm>
              <a:off x="3869696" y="3300671"/>
              <a:ext cx="0" cy="109906"/>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62358FA9-499E-7271-E9F3-1098E6B1A031}"/>
                </a:ext>
              </a:extLst>
            </p:cNvPr>
            <p:cNvCxnSpPr>
              <a:cxnSpLocks/>
            </p:cNvCxnSpPr>
            <p:nvPr/>
          </p:nvCxnSpPr>
          <p:spPr>
            <a:xfrm rot="5400000">
              <a:off x="3869696" y="3302073"/>
              <a:ext cx="0" cy="107102"/>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grpSp>
      <p:grpSp>
        <p:nvGrpSpPr>
          <p:cNvPr id="627" name="Group 626">
            <a:extLst>
              <a:ext uri="{FF2B5EF4-FFF2-40B4-BE49-F238E27FC236}">
                <a16:creationId xmlns:a16="http://schemas.microsoft.com/office/drawing/2014/main" id="{65BDB04A-6BC8-2E68-F21D-F87A9EAAA35D}"/>
              </a:ext>
            </a:extLst>
          </p:cNvPr>
          <p:cNvGrpSpPr/>
          <p:nvPr/>
        </p:nvGrpSpPr>
        <p:grpSpPr>
          <a:xfrm>
            <a:off x="2770511" y="2318864"/>
            <a:ext cx="80327" cy="82430"/>
            <a:chOff x="3816145" y="3300671"/>
            <a:chExt cx="107102" cy="109906"/>
          </a:xfrm>
        </p:grpSpPr>
        <p:cxnSp>
          <p:nvCxnSpPr>
            <p:cNvPr id="628" name="Straight Connector 627">
              <a:extLst>
                <a:ext uri="{FF2B5EF4-FFF2-40B4-BE49-F238E27FC236}">
                  <a16:creationId xmlns:a16="http://schemas.microsoft.com/office/drawing/2014/main" id="{076315B6-CF36-3A13-8D92-EC7BE5B9CB0B}"/>
                </a:ext>
              </a:extLst>
            </p:cNvPr>
            <p:cNvCxnSpPr>
              <a:cxnSpLocks/>
            </p:cNvCxnSpPr>
            <p:nvPr/>
          </p:nvCxnSpPr>
          <p:spPr>
            <a:xfrm>
              <a:off x="3869696" y="3300671"/>
              <a:ext cx="0" cy="109906"/>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D0B9C911-244A-CFB6-9FD1-9EE2973951A0}"/>
                </a:ext>
              </a:extLst>
            </p:cNvPr>
            <p:cNvCxnSpPr>
              <a:cxnSpLocks/>
            </p:cNvCxnSpPr>
            <p:nvPr/>
          </p:nvCxnSpPr>
          <p:spPr>
            <a:xfrm rot="5400000">
              <a:off x="3869696" y="3302073"/>
              <a:ext cx="0" cy="107102"/>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grpSp>
      <p:grpSp>
        <p:nvGrpSpPr>
          <p:cNvPr id="630" name="Group 629">
            <a:extLst>
              <a:ext uri="{FF2B5EF4-FFF2-40B4-BE49-F238E27FC236}">
                <a16:creationId xmlns:a16="http://schemas.microsoft.com/office/drawing/2014/main" id="{98898E03-902B-3906-C476-D123C692CD10}"/>
              </a:ext>
            </a:extLst>
          </p:cNvPr>
          <p:cNvGrpSpPr/>
          <p:nvPr/>
        </p:nvGrpSpPr>
        <p:grpSpPr>
          <a:xfrm>
            <a:off x="2850838" y="2443362"/>
            <a:ext cx="80327" cy="82430"/>
            <a:chOff x="3816145" y="3300671"/>
            <a:chExt cx="107102" cy="109906"/>
          </a:xfrm>
        </p:grpSpPr>
        <p:cxnSp>
          <p:nvCxnSpPr>
            <p:cNvPr id="631" name="Straight Connector 630">
              <a:extLst>
                <a:ext uri="{FF2B5EF4-FFF2-40B4-BE49-F238E27FC236}">
                  <a16:creationId xmlns:a16="http://schemas.microsoft.com/office/drawing/2014/main" id="{69D8BFAE-F72C-3C50-747C-9DDA73A325A9}"/>
                </a:ext>
              </a:extLst>
            </p:cNvPr>
            <p:cNvCxnSpPr>
              <a:cxnSpLocks/>
            </p:cNvCxnSpPr>
            <p:nvPr/>
          </p:nvCxnSpPr>
          <p:spPr>
            <a:xfrm>
              <a:off x="3869696" y="3300671"/>
              <a:ext cx="0" cy="109906"/>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14A215A8-527A-8177-5CAA-C0C14B572B08}"/>
                </a:ext>
              </a:extLst>
            </p:cNvPr>
            <p:cNvCxnSpPr>
              <a:cxnSpLocks/>
            </p:cNvCxnSpPr>
            <p:nvPr/>
          </p:nvCxnSpPr>
          <p:spPr>
            <a:xfrm rot="5400000">
              <a:off x="3869696" y="3302073"/>
              <a:ext cx="0" cy="107102"/>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grpSp>
      <p:grpSp>
        <p:nvGrpSpPr>
          <p:cNvPr id="633" name="Group 632">
            <a:extLst>
              <a:ext uri="{FF2B5EF4-FFF2-40B4-BE49-F238E27FC236}">
                <a16:creationId xmlns:a16="http://schemas.microsoft.com/office/drawing/2014/main" id="{9ECB10F6-2729-86CF-C27F-AAA35B508021}"/>
              </a:ext>
            </a:extLst>
          </p:cNvPr>
          <p:cNvGrpSpPr/>
          <p:nvPr/>
        </p:nvGrpSpPr>
        <p:grpSpPr>
          <a:xfrm>
            <a:off x="3041644" y="2558708"/>
            <a:ext cx="80327" cy="82430"/>
            <a:chOff x="3816145" y="3300671"/>
            <a:chExt cx="107102" cy="109906"/>
          </a:xfrm>
        </p:grpSpPr>
        <p:cxnSp>
          <p:nvCxnSpPr>
            <p:cNvPr id="634" name="Straight Connector 633">
              <a:extLst>
                <a:ext uri="{FF2B5EF4-FFF2-40B4-BE49-F238E27FC236}">
                  <a16:creationId xmlns:a16="http://schemas.microsoft.com/office/drawing/2014/main" id="{B9A28269-F9A9-377C-FF4A-C74EB9646730}"/>
                </a:ext>
              </a:extLst>
            </p:cNvPr>
            <p:cNvCxnSpPr>
              <a:cxnSpLocks/>
            </p:cNvCxnSpPr>
            <p:nvPr/>
          </p:nvCxnSpPr>
          <p:spPr>
            <a:xfrm>
              <a:off x="3869696" y="3300671"/>
              <a:ext cx="0" cy="109906"/>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0B6D93B5-F771-D013-2A52-6998C8EB0611}"/>
                </a:ext>
              </a:extLst>
            </p:cNvPr>
            <p:cNvCxnSpPr>
              <a:cxnSpLocks/>
            </p:cNvCxnSpPr>
            <p:nvPr/>
          </p:nvCxnSpPr>
          <p:spPr>
            <a:xfrm rot="5400000">
              <a:off x="3869696" y="3302073"/>
              <a:ext cx="0" cy="107102"/>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grpSp>
      <p:grpSp>
        <p:nvGrpSpPr>
          <p:cNvPr id="636" name="Group 635">
            <a:extLst>
              <a:ext uri="{FF2B5EF4-FFF2-40B4-BE49-F238E27FC236}">
                <a16:creationId xmlns:a16="http://schemas.microsoft.com/office/drawing/2014/main" id="{C2B92A77-CAF7-28F8-E487-A87C141FA77F}"/>
              </a:ext>
            </a:extLst>
          </p:cNvPr>
          <p:cNvGrpSpPr/>
          <p:nvPr/>
        </p:nvGrpSpPr>
        <p:grpSpPr>
          <a:xfrm>
            <a:off x="2404525" y="2235078"/>
            <a:ext cx="80327" cy="82430"/>
            <a:chOff x="3816145" y="3358217"/>
            <a:chExt cx="107102" cy="109906"/>
          </a:xfrm>
        </p:grpSpPr>
        <p:cxnSp>
          <p:nvCxnSpPr>
            <p:cNvPr id="637" name="Straight Connector 636">
              <a:extLst>
                <a:ext uri="{FF2B5EF4-FFF2-40B4-BE49-F238E27FC236}">
                  <a16:creationId xmlns:a16="http://schemas.microsoft.com/office/drawing/2014/main" id="{27B85FC8-E9EA-09AE-86CC-51A184106727}"/>
                </a:ext>
              </a:extLst>
            </p:cNvPr>
            <p:cNvCxnSpPr>
              <a:cxnSpLocks/>
            </p:cNvCxnSpPr>
            <p:nvPr/>
          </p:nvCxnSpPr>
          <p:spPr>
            <a:xfrm>
              <a:off x="3869696" y="3358217"/>
              <a:ext cx="0" cy="109906"/>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3C2522B3-B57E-5532-FB0D-45D8B8E27A5D}"/>
                </a:ext>
              </a:extLst>
            </p:cNvPr>
            <p:cNvCxnSpPr>
              <a:cxnSpLocks/>
            </p:cNvCxnSpPr>
            <p:nvPr/>
          </p:nvCxnSpPr>
          <p:spPr>
            <a:xfrm rot="5400000">
              <a:off x="3869696" y="3369210"/>
              <a:ext cx="0" cy="107102"/>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grpSp>
      <p:grpSp>
        <p:nvGrpSpPr>
          <p:cNvPr id="639" name="Group 638">
            <a:extLst>
              <a:ext uri="{FF2B5EF4-FFF2-40B4-BE49-F238E27FC236}">
                <a16:creationId xmlns:a16="http://schemas.microsoft.com/office/drawing/2014/main" id="{568D86AA-1322-1D5F-F560-C0E5DB8B6B9F}"/>
              </a:ext>
            </a:extLst>
          </p:cNvPr>
          <p:cNvGrpSpPr/>
          <p:nvPr/>
        </p:nvGrpSpPr>
        <p:grpSpPr>
          <a:xfrm>
            <a:off x="3428302" y="2708177"/>
            <a:ext cx="80327" cy="82430"/>
            <a:chOff x="3816145" y="3300671"/>
            <a:chExt cx="107102" cy="109906"/>
          </a:xfrm>
        </p:grpSpPr>
        <p:cxnSp>
          <p:nvCxnSpPr>
            <p:cNvPr id="640" name="Straight Connector 639">
              <a:extLst>
                <a:ext uri="{FF2B5EF4-FFF2-40B4-BE49-F238E27FC236}">
                  <a16:creationId xmlns:a16="http://schemas.microsoft.com/office/drawing/2014/main" id="{BD7C8249-653A-7CA2-1478-F36B74E1FE70}"/>
                </a:ext>
              </a:extLst>
            </p:cNvPr>
            <p:cNvCxnSpPr>
              <a:cxnSpLocks/>
            </p:cNvCxnSpPr>
            <p:nvPr/>
          </p:nvCxnSpPr>
          <p:spPr>
            <a:xfrm>
              <a:off x="3869696" y="3300671"/>
              <a:ext cx="0" cy="109906"/>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D523CC28-9E2A-22E2-15FB-396FE7F07C78}"/>
                </a:ext>
              </a:extLst>
            </p:cNvPr>
            <p:cNvCxnSpPr>
              <a:cxnSpLocks/>
            </p:cNvCxnSpPr>
            <p:nvPr/>
          </p:nvCxnSpPr>
          <p:spPr>
            <a:xfrm rot="5400000">
              <a:off x="3869696" y="3302073"/>
              <a:ext cx="0" cy="107102"/>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grpSp>
      <p:grpSp>
        <p:nvGrpSpPr>
          <p:cNvPr id="642" name="Group 641">
            <a:extLst>
              <a:ext uri="{FF2B5EF4-FFF2-40B4-BE49-F238E27FC236}">
                <a16:creationId xmlns:a16="http://schemas.microsoft.com/office/drawing/2014/main" id="{EB44C1F8-A633-947D-FA8D-46A0EF5AD7A6}"/>
              </a:ext>
            </a:extLst>
          </p:cNvPr>
          <p:cNvGrpSpPr/>
          <p:nvPr/>
        </p:nvGrpSpPr>
        <p:grpSpPr>
          <a:xfrm>
            <a:off x="2518825" y="2306218"/>
            <a:ext cx="80327" cy="82430"/>
            <a:chOff x="3816145" y="3300671"/>
            <a:chExt cx="107102" cy="109906"/>
          </a:xfrm>
        </p:grpSpPr>
        <p:cxnSp>
          <p:nvCxnSpPr>
            <p:cNvPr id="643" name="Straight Connector 642">
              <a:extLst>
                <a:ext uri="{FF2B5EF4-FFF2-40B4-BE49-F238E27FC236}">
                  <a16:creationId xmlns:a16="http://schemas.microsoft.com/office/drawing/2014/main" id="{E8A85B18-2308-F44E-5DB2-22E875958B7F}"/>
                </a:ext>
              </a:extLst>
            </p:cNvPr>
            <p:cNvCxnSpPr>
              <a:cxnSpLocks/>
            </p:cNvCxnSpPr>
            <p:nvPr/>
          </p:nvCxnSpPr>
          <p:spPr>
            <a:xfrm>
              <a:off x="3869696" y="3300671"/>
              <a:ext cx="0" cy="109906"/>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F193D262-EE1A-CB34-123A-AC197964A3E4}"/>
                </a:ext>
              </a:extLst>
            </p:cNvPr>
            <p:cNvCxnSpPr>
              <a:cxnSpLocks/>
            </p:cNvCxnSpPr>
            <p:nvPr/>
          </p:nvCxnSpPr>
          <p:spPr>
            <a:xfrm rot="5400000">
              <a:off x="3869696" y="3302073"/>
              <a:ext cx="0" cy="107102"/>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grpSp>
      <p:grpSp>
        <p:nvGrpSpPr>
          <p:cNvPr id="645" name="Group 644">
            <a:extLst>
              <a:ext uri="{FF2B5EF4-FFF2-40B4-BE49-F238E27FC236}">
                <a16:creationId xmlns:a16="http://schemas.microsoft.com/office/drawing/2014/main" id="{FFDF9117-1916-4640-0F32-4C2DABB42D59}"/>
              </a:ext>
            </a:extLst>
          </p:cNvPr>
          <p:cNvGrpSpPr/>
          <p:nvPr/>
        </p:nvGrpSpPr>
        <p:grpSpPr>
          <a:xfrm>
            <a:off x="3456346" y="2706016"/>
            <a:ext cx="80327" cy="82430"/>
            <a:chOff x="3816145" y="3300671"/>
            <a:chExt cx="107102" cy="109906"/>
          </a:xfrm>
        </p:grpSpPr>
        <p:cxnSp>
          <p:nvCxnSpPr>
            <p:cNvPr id="646" name="Straight Connector 645">
              <a:extLst>
                <a:ext uri="{FF2B5EF4-FFF2-40B4-BE49-F238E27FC236}">
                  <a16:creationId xmlns:a16="http://schemas.microsoft.com/office/drawing/2014/main" id="{05C77A0E-3FF3-6C06-9967-C31775574BAB}"/>
                </a:ext>
              </a:extLst>
            </p:cNvPr>
            <p:cNvCxnSpPr>
              <a:cxnSpLocks/>
            </p:cNvCxnSpPr>
            <p:nvPr/>
          </p:nvCxnSpPr>
          <p:spPr>
            <a:xfrm>
              <a:off x="3869696" y="3300671"/>
              <a:ext cx="0" cy="109906"/>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7E7BC4A2-25A4-6D4C-2570-B340BE4E4CD5}"/>
                </a:ext>
              </a:extLst>
            </p:cNvPr>
            <p:cNvCxnSpPr>
              <a:cxnSpLocks/>
            </p:cNvCxnSpPr>
            <p:nvPr/>
          </p:nvCxnSpPr>
          <p:spPr>
            <a:xfrm rot="5400000">
              <a:off x="3869696" y="3302073"/>
              <a:ext cx="0" cy="107102"/>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grpSp>
      <p:grpSp>
        <p:nvGrpSpPr>
          <p:cNvPr id="648" name="Group 647">
            <a:extLst>
              <a:ext uri="{FF2B5EF4-FFF2-40B4-BE49-F238E27FC236}">
                <a16:creationId xmlns:a16="http://schemas.microsoft.com/office/drawing/2014/main" id="{A3C50755-F160-95C6-4F56-961563854A93}"/>
              </a:ext>
            </a:extLst>
          </p:cNvPr>
          <p:cNvGrpSpPr/>
          <p:nvPr/>
        </p:nvGrpSpPr>
        <p:grpSpPr>
          <a:xfrm>
            <a:off x="3514639" y="2708107"/>
            <a:ext cx="80327" cy="82430"/>
            <a:chOff x="3816145" y="3300671"/>
            <a:chExt cx="107102" cy="109906"/>
          </a:xfrm>
        </p:grpSpPr>
        <p:cxnSp>
          <p:nvCxnSpPr>
            <p:cNvPr id="649" name="Straight Connector 648">
              <a:extLst>
                <a:ext uri="{FF2B5EF4-FFF2-40B4-BE49-F238E27FC236}">
                  <a16:creationId xmlns:a16="http://schemas.microsoft.com/office/drawing/2014/main" id="{E6543793-79DD-FA71-E821-FB1F324F8545}"/>
                </a:ext>
              </a:extLst>
            </p:cNvPr>
            <p:cNvCxnSpPr>
              <a:cxnSpLocks/>
            </p:cNvCxnSpPr>
            <p:nvPr/>
          </p:nvCxnSpPr>
          <p:spPr>
            <a:xfrm>
              <a:off x="3869696" y="3300671"/>
              <a:ext cx="0" cy="109906"/>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25338025-055C-995D-0324-D731BBB6D584}"/>
                </a:ext>
              </a:extLst>
            </p:cNvPr>
            <p:cNvCxnSpPr>
              <a:cxnSpLocks/>
            </p:cNvCxnSpPr>
            <p:nvPr/>
          </p:nvCxnSpPr>
          <p:spPr>
            <a:xfrm rot="5400000">
              <a:off x="3869696" y="3302073"/>
              <a:ext cx="0" cy="107102"/>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grpSp>
      <p:grpSp>
        <p:nvGrpSpPr>
          <p:cNvPr id="651" name="Group 650">
            <a:extLst>
              <a:ext uri="{FF2B5EF4-FFF2-40B4-BE49-F238E27FC236}">
                <a16:creationId xmlns:a16="http://schemas.microsoft.com/office/drawing/2014/main" id="{B2C10AF9-4CCB-37D6-5E5E-BF5C32892DE2}"/>
              </a:ext>
            </a:extLst>
          </p:cNvPr>
          <p:cNvGrpSpPr/>
          <p:nvPr/>
        </p:nvGrpSpPr>
        <p:grpSpPr>
          <a:xfrm>
            <a:off x="3914246" y="3086500"/>
            <a:ext cx="80327" cy="82430"/>
            <a:chOff x="3816145" y="3300671"/>
            <a:chExt cx="107102" cy="109906"/>
          </a:xfrm>
        </p:grpSpPr>
        <p:cxnSp>
          <p:nvCxnSpPr>
            <p:cNvPr id="652" name="Straight Connector 651">
              <a:extLst>
                <a:ext uri="{FF2B5EF4-FFF2-40B4-BE49-F238E27FC236}">
                  <a16:creationId xmlns:a16="http://schemas.microsoft.com/office/drawing/2014/main" id="{1F7DD082-5AC9-B6D8-FCB9-B8BA49A59407}"/>
                </a:ext>
              </a:extLst>
            </p:cNvPr>
            <p:cNvCxnSpPr>
              <a:cxnSpLocks/>
            </p:cNvCxnSpPr>
            <p:nvPr/>
          </p:nvCxnSpPr>
          <p:spPr>
            <a:xfrm>
              <a:off x="3869696" y="3300671"/>
              <a:ext cx="0" cy="109906"/>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AEC493D3-9968-CD78-5BDF-4E77E84CFAC5}"/>
                </a:ext>
              </a:extLst>
            </p:cNvPr>
            <p:cNvCxnSpPr>
              <a:cxnSpLocks/>
            </p:cNvCxnSpPr>
            <p:nvPr/>
          </p:nvCxnSpPr>
          <p:spPr>
            <a:xfrm rot="5400000">
              <a:off x="3869696" y="3302073"/>
              <a:ext cx="0" cy="107102"/>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54" name="Group 653">
            <a:extLst>
              <a:ext uri="{FF2B5EF4-FFF2-40B4-BE49-F238E27FC236}">
                <a16:creationId xmlns:a16="http://schemas.microsoft.com/office/drawing/2014/main" id="{02611458-C08A-D09C-FF52-2723210E7CB8}"/>
              </a:ext>
            </a:extLst>
          </p:cNvPr>
          <p:cNvGrpSpPr/>
          <p:nvPr/>
        </p:nvGrpSpPr>
        <p:grpSpPr>
          <a:xfrm>
            <a:off x="1160492" y="1608686"/>
            <a:ext cx="80327" cy="82430"/>
            <a:chOff x="3816145" y="3300671"/>
            <a:chExt cx="107102" cy="109906"/>
          </a:xfrm>
        </p:grpSpPr>
        <p:cxnSp>
          <p:nvCxnSpPr>
            <p:cNvPr id="655" name="Straight Connector 654">
              <a:extLst>
                <a:ext uri="{FF2B5EF4-FFF2-40B4-BE49-F238E27FC236}">
                  <a16:creationId xmlns:a16="http://schemas.microsoft.com/office/drawing/2014/main" id="{75AA1FF6-F9C1-EACE-344A-2C043B7D5597}"/>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1A44B10D-55F4-23D8-A820-CF814C8BFDFF}"/>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7" name="Group 656">
            <a:extLst>
              <a:ext uri="{FF2B5EF4-FFF2-40B4-BE49-F238E27FC236}">
                <a16:creationId xmlns:a16="http://schemas.microsoft.com/office/drawing/2014/main" id="{25B10E1B-490B-FEAB-E1DE-F27F5BB20073}"/>
              </a:ext>
            </a:extLst>
          </p:cNvPr>
          <p:cNvGrpSpPr/>
          <p:nvPr/>
        </p:nvGrpSpPr>
        <p:grpSpPr>
          <a:xfrm>
            <a:off x="1233079" y="1824967"/>
            <a:ext cx="80327" cy="82430"/>
            <a:chOff x="3816145" y="3300671"/>
            <a:chExt cx="107102" cy="109906"/>
          </a:xfrm>
        </p:grpSpPr>
        <p:cxnSp>
          <p:nvCxnSpPr>
            <p:cNvPr id="658" name="Straight Connector 657">
              <a:extLst>
                <a:ext uri="{FF2B5EF4-FFF2-40B4-BE49-F238E27FC236}">
                  <a16:creationId xmlns:a16="http://schemas.microsoft.com/office/drawing/2014/main" id="{E9B077E7-4780-DDA7-E26C-5AC3F4D87CAE}"/>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443F1F79-9B30-CB59-24CD-67B8A7E7CB29}"/>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0" name="Group 659">
            <a:extLst>
              <a:ext uri="{FF2B5EF4-FFF2-40B4-BE49-F238E27FC236}">
                <a16:creationId xmlns:a16="http://schemas.microsoft.com/office/drawing/2014/main" id="{47E9D6DC-2716-453E-C623-E81CBDFCE61A}"/>
              </a:ext>
            </a:extLst>
          </p:cNvPr>
          <p:cNvGrpSpPr/>
          <p:nvPr/>
        </p:nvGrpSpPr>
        <p:grpSpPr>
          <a:xfrm>
            <a:off x="1321234" y="1963318"/>
            <a:ext cx="80327" cy="82430"/>
            <a:chOff x="3816145" y="3300671"/>
            <a:chExt cx="107102" cy="109906"/>
          </a:xfrm>
        </p:grpSpPr>
        <p:cxnSp>
          <p:nvCxnSpPr>
            <p:cNvPr id="661" name="Straight Connector 660">
              <a:extLst>
                <a:ext uri="{FF2B5EF4-FFF2-40B4-BE49-F238E27FC236}">
                  <a16:creationId xmlns:a16="http://schemas.microsoft.com/office/drawing/2014/main" id="{D233F2DD-4CCE-1404-C7DD-8DAE9B538553}"/>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0C72FCFB-4AF3-E09B-11AE-6F4729FFA214}"/>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3" name="Group 662">
            <a:extLst>
              <a:ext uri="{FF2B5EF4-FFF2-40B4-BE49-F238E27FC236}">
                <a16:creationId xmlns:a16="http://schemas.microsoft.com/office/drawing/2014/main" id="{52A3CDDC-4114-12F6-C44E-25FF7FD67E39}"/>
              </a:ext>
            </a:extLst>
          </p:cNvPr>
          <p:cNvGrpSpPr/>
          <p:nvPr/>
        </p:nvGrpSpPr>
        <p:grpSpPr>
          <a:xfrm>
            <a:off x="1343663" y="2007699"/>
            <a:ext cx="80327" cy="82430"/>
            <a:chOff x="3816145" y="3300671"/>
            <a:chExt cx="107102" cy="109906"/>
          </a:xfrm>
        </p:grpSpPr>
        <p:cxnSp>
          <p:nvCxnSpPr>
            <p:cNvPr id="664" name="Straight Connector 663">
              <a:extLst>
                <a:ext uri="{FF2B5EF4-FFF2-40B4-BE49-F238E27FC236}">
                  <a16:creationId xmlns:a16="http://schemas.microsoft.com/office/drawing/2014/main" id="{BBC03157-E4F3-7ED6-C2E5-30809362930E}"/>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BA4CC190-35C6-D436-1842-38A432CFB243}"/>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6" name="Group 665">
            <a:extLst>
              <a:ext uri="{FF2B5EF4-FFF2-40B4-BE49-F238E27FC236}">
                <a16:creationId xmlns:a16="http://schemas.microsoft.com/office/drawing/2014/main" id="{B17CAE7A-4E4B-EA5D-4820-4E5A7DB8191C}"/>
              </a:ext>
            </a:extLst>
          </p:cNvPr>
          <p:cNvGrpSpPr/>
          <p:nvPr/>
        </p:nvGrpSpPr>
        <p:grpSpPr>
          <a:xfrm>
            <a:off x="1520977" y="2119704"/>
            <a:ext cx="80327" cy="82430"/>
            <a:chOff x="3816145" y="3300671"/>
            <a:chExt cx="107102" cy="109906"/>
          </a:xfrm>
        </p:grpSpPr>
        <p:cxnSp>
          <p:nvCxnSpPr>
            <p:cNvPr id="667" name="Straight Connector 666">
              <a:extLst>
                <a:ext uri="{FF2B5EF4-FFF2-40B4-BE49-F238E27FC236}">
                  <a16:creationId xmlns:a16="http://schemas.microsoft.com/office/drawing/2014/main" id="{9919DD78-F06D-5164-8ABC-C6DD5E931D9B}"/>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6216F5E0-D7A1-CCC6-1D23-3446D337925A}"/>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9" name="Group 668">
            <a:extLst>
              <a:ext uri="{FF2B5EF4-FFF2-40B4-BE49-F238E27FC236}">
                <a16:creationId xmlns:a16="http://schemas.microsoft.com/office/drawing/2014/main" id="{379FF9A0-BF2B-2B1F-7918-7B390DBF7EDA}"/>
              </a:ext>
            </a:extLst>
          </p:cNvPr>
          <p:cNvGrpSpPr/>
          <p:nvPr/>
        </p:nvGrpSpPr>
        <p:grpSpPr>
          <a:xfrm>
            <a:off x="1538536" y="2179364"/>
            <a:ext cx="80327" cy="82430"/>
            <a:chOff x="3816145" y="3300671"/>
            <a:chExt cx="107102" cy="109906"/>
          </a:xfrm>
        </p:grpSpPr>
        <p:cxnSp>
          <p:nvCxnSpPr>
            <p:cNvPr id="670" name="Straight Connector 669">
              <a:extLst>
                <a:ext uri="{FF2B5EF4-FFF2-40B4-BE49-F238E27FC236}">
                  <a16:creationId xmlns:a16="http://schemas.microsoft.com/office/drawing/2014/main" id="{4B113266-6616-8B5F-9A2A-5E1D3F06E9C1}"/>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7BB67532-64A0-E92F-AC9E-DB730C429216}"/>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2" name="Group 671">
            <a:extLst>
              <a:ext uri="{FF2B5EF4-FFF2-40B4-BE49-F238E27FC236}">
                <a16:creationId xmlns:a16="http://schemas.microsoft.com/office/drawing/2014/main" id="{C2EBD2A0-3E87-D9B9-D1E1-A7A455B75DC7}"/>
              </a:ext>
            </a:extLst>
          </p:cNvPr>
          <p:cNvGrpSpPr/>
          <p:nvPr/>
        </p:nvGrpSpPr>
        <p:grpSpPr>
          <a:xfrm>
            <a:off x="1736632" y="2259881"/>
            <a:ext cx="80327" cy="82430"/>
            <a:chOff x="3816145" y="3300671"/>
            <a:chExt cx="107102" cy="109906"/>
          </a:xfrm>
        </p:grpSpPr>
        <p:cxnSp>
          <p:nvCxnSpPr>
            <p:cNvPr id="673" name="Straight Connector 672">
              <a:extLst>
                <a:ext uri="{FF2B5EF4-FFF2-40B4-BE49-F238E27FC236}">
                  <a16:creationId xmlns:a16="http://schemas.microsoft.com/office/drawing/2014/main" id="{E0D009D7-62CF-2548-F29A-A65F39746E5F}"/>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B2423873-138D-3651-224E-2BD7E6A63C30}"/>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5" name="Group 674">
            <a:extLst>
              <a:ext uri="{FF2B5EF4-FFF2-40B4-BE49-F238E27FC236}">
                <a16:creationId xmlns:a16="http://schemas.microsoft.com/office/drawing/2014/main" id="{C7FE8FF2-6F4B-1427-DC06-BD9986C6EB2A}"/>
              </a:ext>
            </a:extLst>
          </p:cNvPr>
          <p:cNvGrpSpPr/>
          <p:nvPr/>
        </p:nvGrpSpPr>
        <p:grpSpPr>
          <a:xfrm>
            <a:off x="1635277" y="2234004"/>
            <a:ext cx="80327" cy="82430"/>
            <a:chOff x="3816145" y="3300671"/>
            <a:chExt cx="107102" cy="109906"/>
          </a:xfrm>
        </p:grpSpPr>
        <p:cxnSp>
          <p:nvCxnSpPr>
            <p:cNvPr id="676" name="Straight Connector 675">
              <a:extLst>
                <a:ext uri="{FF2B5EF4-FFF2-40B4-BE49-F238E27FC236}">
                  <a16:creationId xmlns:a16="http://schemas.microsoft.com/office/drawing/2014/main" id="{EB714140-8662-4E6A-3A08-3DF55BCF7DAB}"/>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86E871D4-C5D5-3DDB-1449-B2244682B475}"/>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8" name="Group 677">
            <a:extLst>
              <a:ext uri="{FF2B5EF4-FFF2-40B4-BE49-F238E27FC236}">
                <a16:creationId xmlns:a16="http://schemas.microsoft.com/office/drawing/2014/main" id="{E0249179-B7D6-0B77-17A2-10BC9C4EF9F9}"/>
              </a:ext>
            </a:extLst>
          </p:cNvPr>
          <p:cNvGrpSpPr/>
          <p:nvPr/>
        </p:nvGrpSpPr>
        <p:grpSpPr>
          <a:xfrm>
            <a:off x="1975565" y="2467629"/>
            <a:ext cx="80327" cy="82430"/>
            <a:chOff x="3816145" y="3300671"/>
            <a:chExt cx="107102" cy="109906"/>
          </a:xfrm>
        </p:grpSpPr>
        <p:cxnSp>
          <p:nvCxnSpPr>
            <p:cNvPr id="679" name="Straight Connector 678">
              <a:extLst>
                <a:ext uri="{FF2B5EF4-FFF2-40B4-BE49-F238E27FC236}">
                  <a16:creationId xmlns:a16="http://schemas.microsoft.com/office/drawing/2014/main" id="{A4F4563D-BB2B-2D83-9136-8C78769DF87E}"/>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5AB07BA8-BBF8-A6F6-FE3D-AC40D6730C7A}"/>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1" name="Group 680">
            <a:extLst>
              <a:ext uri="{FF2B5EF4-FFF2-40B4-BE49-F238E27FC236}">
                <a16:creationId xmlns:a16="http://schemas.microsoft.com/office/drawing/2014/main" id="{369B31BC-3C4B-80E5-A390-FA65197E6742}"/>
              </a:ext>
            </a:extLst>
          </p:cNvPr>
          <p:cNvGrpSpPr/>
          <p:nvPr/>
        </p:nvGrpSpPr>
        <p:grpSpPr>
          <a:xfrm>
            <a:off x="1749742" y="2331441"/>
            <a:ext cx="80327" cy="82430"/>
            <a:chOff x="3816145" y="3300671"/>
            <a:chExt cx="107102" cy="109906"/>
          </a:xfrm>
        </p:grpSpPr>
        <p:cxnSp>
          <p:nvCxnSpPr>
            <p:cNvPr id="682" name="Straight Connector 681">
              <a:extLst>
                <a:ext uri="{FF2B5EF4-FFF2-40B4-BE49-F238E27FC236}">
                  <a16:creationId xmlns:a16="http://schemas.microsoft.com/office/drawing/2014/main" id="{36FBF70C-6D6C-C9CA-C1AF-7AE394E70057}"/>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43650E84-17FF-5FFE-1A8B-2F5AB334691D}"/>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5" name="Group 684">
            <a:extLst>
              <a:ext uri="{FF2B5EF4-FFF2-40B4-BE49-F238E27FC236}">
                <a16:creationId xmlns:a16="http://schemas.microsoft.com/office/drawing/2014/main" id="{E65547E9-1CC9-3901-26CD-DD294FDA3240}"/>
              </a:ext>
            </a:extLst>
          </p:cNvPr>
          <p:cNvGrpSpPr/>
          <p:nvPr/>
        </p:nvGrpSpPr>
        <p:grpSpPr>
          <a:xfrm>
            <a:off x="2283868" y="2520168"/>
            <a:ext cx="80327" cy="82430"/>
            <a:chOff x="3816145" y="3300671"/>
            <a:chExt cx="107102" cy="109906"/>
          </a:xfrm>
        </p:grpSpPr>
        <p:cxnSp>
          <p:nvCxnSpPr>
            <p:cNvPr id="686" name="Straight Connector 685">
              <a:extLst>
                <a:ext uri="{FF2B5EF4-FFF2-40B4-BE49-F238E27FC236}">
                  <a16:creationId xmlns:a16="http://schemas.microsoft.com/office/drawing/2014/main" id="{20CCA987-2963-E36B-7C42-0C620A42887B}"/>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58218D08-5BE5-AC5F-C4CA-E663DF083E72}"/>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9" name="Group 688">
            <a:extLst>
              <a:ext uri="{FF2B5EF4-FFF2-40B4-BE49-F238E27FC236}">
                <a16:creationId xmlns:a16="http://schemas.microsoft.com/office/drawing/2014/main" id="{2563096E-8CFA-CC9A-0835-4D44549DD732}"/>
              </a:ext>
            </a:extLst>
          </p:cNvPr>
          <p:cNvGrpSpPr/>
          <p:nvPr/>
        </p:nvGrpSpPr>
        <p:grpSpPr>
          <a:xfrm>
            <a:off x="2311401" y="2603514"/>
            <a:ext cx="80327" cy="82430"/>
            <a:chOff x="3816145" y="3294451"/>
            <a:chExt cx="107102" cy="109906"/>
          </a:xfrm>
        </p:grpSpPr>
        <p:cxnSp>
          <p:nvCxnSpPr>
            <p:cNvPr id="690" name="Straight Connector 689">
              <a:extLst>
                <a:ext uri="{FF2B5EF4-FFF2-40B4-BE49-F238E27FC236}">
                  <a16:creationId xmlns:a16="http://schemas.microsoft.com/office/drawing/2014/main" id="{E37EAC0C-52E9-2D5C-6E69-DA1465A3AFC8}"/>
                </a:ext>
              </a:extLst>
            </p:cNvPr>
            <p:cNvCxnSpPr>
              <a:cxnSpLocks/>
            </p:cNvCxnSpPr>
            <p:nvPr/>
          </p:nvCxnSpPr>
          <p:spPr>
            <a:xfrm>
              <a:off x="3869696" y="329445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7315F59C-01FB-E805-B302-F50D23F02787}"/>
                </a:ext>
              </a:extLst>
            </p:cNvPr>
            <p:cNvCxnSpPr>
              <a:cxnSpLocks/>
            </p:cNvCxnSpPr>
            <p:nvPr/>
          </p:nvCxnSpPr>
          <p:spPr>
            <a:xfrm rot="5400000">
              <a:off x="3869696" y="329585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2" name="Group 691">
            <a:extLst>
              <a:ext uri="{FF2B5EF4-FFF2-40B4-BE49-F238E27FC236}">
                <a16:creationId xmlns:a16="http://schemas.microsoft.com/office/drawing/2014/main" id="{82EB5853-E2E0-FE32-DC70-58681F3B7B32}"/>
              </a:ext>
            </a:extLst>
          </p:cNvPr>
          <p:cNvGrpSpPr/>
          <p:nvPr/>
        </p:nvGrpSpPr>
        <p:grpSpPr>
          <a:xfrm>
            <a:off x="3459742" y="2893753"/>
            <a:ext cx="80327" cy="82430"/>
            <a:chOff x="3816145" y="3300671"/>
            <a:chExt cx="107102" cy="109906"/>
          </a:xfrm>
        </p:grpSpPr>
        <p:cxnSp>
          <p:nvCxnSpPr>
            <p:cNvPr id="693" name="Straight Connector 692">
              <a:extLst>
                <a:ext uri="{FF2B5EF4-FFF2-40B4-BE49-F238E27FC236}">
                  <a16:creationId xmlns:a16="http://schemas.microsoft.com/office/drawing/2014/main" id="{ACCEF88E-C797-7193-38CA-FDD298A4F3D0}"/>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B48B7BC3-7D95-FA24-7AC2-89523240A175}"/>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5" name="Group 694">
            <a:extLst>
              <a:ext uri="{FF2B5EF4-FFF2-40B4-BE49-F238E27FC236}">
                <a16:creationId xmlns:a16="http://schemas.microsoft.com/office/drawing/2014/main" id="{E5C133C7-8501-39A8-8B27-746655E2B749}"/>
              </a:ext>
            </a:extLst>
          </p:cNvPr>
          <p:cNvGrpSpPr/>
          <p:nvPr/>
        </p:nvGrpSpPr>
        <p:grpSpPr>
          <a:xfrm>
            <a:off x="2490434" y="2600997"/>
            <a:ext cx="80327" cy="82430"/>
            <a:chOff x="3816145" y="3300671"/>
            <a:chExt cx="107102" cy="109906"/>
          </a:xfrm>
        </p:grpSpPr>
        <p:cxnSp>
          <p:nvCxnSpPr>
            <p:cNvPr id="696" name="Straight Connector 695">
              <a:extLst>
                <a:ext uri="{FF2B5EF4-FFF2-40B4-BE49-F238E27FC236}">
                  <a16:creationId xmlns:a16="http://schemas.microsoft.com/office/drawing/2014/main" id="{DC228D14-47C1-F0DD-8BE4-2D31F133AB5F}"/>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B3706583-3DA0-DA39-AA69-7DD3F9EEA0CC}"/>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8" name="Group 697">
            <a:extLst>
              <a:ext uri="{FF2B5EF4-FFF2-40B4-BE49-F238E27FC236}">
                <a16:creationId xmlns:a16="http://schemas.microsoft.com/office/drawing/2014/main" id="{8EA95029-DA99-CA19-2BDE-5E7CD4911A87}"/>
              </a:ext>
            </a:extLst>
          </p:cNvPr>
          <p:cNvGrpSpPr/>
          <p:nvPr/>
        </p:nvGrpSpPr>
        <p:grpSpPr>
          <a:xfrm>
            <a:off x="2666974" y="2663124"/>
            <a:ext cx="80327" cy="82430"/>
            <a:chOff x="3816145" y="3300671"/>
            <a:chExt cx="107102" cy="109906"/>
          </a:xfrm>
        </p:grpSpPr>
        <p:cxnSp>
          <p:nvCxnSpPr>
            <p:cNvPr id="699" name="Straight Connector 698">
              <a:extLst>
                <a:ext uri="{FF2B5EF4-FFF2-40B4-BE49-F238E27FC236}">
                  <a16:creationId xmlns:a16="http://schemas.microsoft.com/office/drawing/2014/main" id="{5B8671A4-F606-9F91-F76F-75FA80CA0903}"/>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049237AE-2C54-8737-DC06-49E2FB96936E}"/>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01" name="Group 700">
            <a:extLst>
              <a:ext uri="{FF2B5EF4-FFF2-40B4-BE49-F238E27FC236}">
                <a16:creationId xmlns:a16="http://schemas.microsoft.com/office/drawing/2014/main" id="{DAC63A8B-DBD1-1007-6340-EA971D9B2833}"/>
              </a:ext>
            </a:extLst>
          </p:cNvPr>
          <p:cNvGrpSpPr/>
          <p:nvPr/>
        </p:nvGrpSpPr>
        <p:grpSpPr>
          <a:xfrm>
            <a:off x="2740144" y="2661936"/>
            <a:ext cx="80327" cy="82430"/>
            <a:chOff x="3816145" y="3300671"/>
            <a:chExt cx="107102" cy="109906"/>
          </a:xfrm>
        </p:grpSpPr>
        <p:cxnSp>
          <p:nvCxnSpPr>
            <p:cNvPr id="702" name="Straight Connector 701">
              <a:extLst>
                <a:ext uri="{FF2B5EF4-FFF2-40B4-BE49-F238E27FC236}">
                  <a16:creationId xmlns:a16="http://schemas.microsoft.com/office/drawing/2014/main" id="{2731296E-A308-2DCA-C420-2D108269957F}"/>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298BBEA2-5954-9C68-CBD8-645B6E5AA987}"/>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2" name="Group 831">
            <a:extLst>
              <a:ext uri="{FF2B5EF4-FFF2-40B4-BE49-F238E27FC236}">
                <a16:creationId xmlns:a16="http://schemas.microsoft.com/office/drawing/2014/main" id="{0DF571A2-5144-F71D-7F20-14C685693FD4}"/>
              </a:ext>
            </a:extLst>
          </p:cNvPr>
          <p:cNvGrpSpPr/>
          <p:nvPr/>
        </p:nvGrpSpPr>
        <p:grpSpPr>
          <a:xfrm>
            <a:off x="2692825" y="2662512"/>
            <a:ext cx="80327" cy="82430"/>
            <a:chOff x="3816145" y="3300671"/>
            <a:chExt cx="107102" cy="109906"/>
          </a:xfrm>
        </p:grpSpPr>
        <p:cxnSp>
          <p:nvCxnSpPr>
            <p:cNvPr id="833" name="Straight Connector 832">
              <a:extLst>
                <a:ext uri="{FF2B5EF4-FFF2-40B4-BE49-F238E27FC236}">
                  <a16:creationId xmlns:a16="http://schemas.microsoft.com/office/drawing/2014/main" id="{4BE1332A-3D70-3A51-2755-6850C05F847F}"/>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4" name="Straight Connector 833">
              <a:extLst>
                <a:ext uri="{FF2B5EF4-FFF2-40B4-BE49-F238E27FC236}">
                  <a16:creationId xmlns:a16="http://schemas.microsoft.com/office/drawing/2014/main" id="{99137E17-30D8-3AB8-7B74-C14FB267ABA8}"/>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5" name="Group 834">
            <a:extLst>
              <a:ext uri="{FF2B5EF4-FFF2-40B4-BE49-F238E27FC236}">
                <a16:creationId xmlns:a16="http://schemas.microsoft.com/office/drawing/2014/main" id="{CF73065A-661E-BBB7-0936-4974DA080788}"/>
              </a:ext>
            </a:extLst>
          </p:cNvPr>
          <p:cNvGrpSpPr/>
          <p:nvPr/>
        </p:nvGrpSpPr>
        <p:grpSpPr>
          <a:xfrm>
            <a:off x="2710954" y="2662390"/>
            <a:ext cx="80327" cy="82430"/>
            <a:chOff x="3816145" y="3300671"/>
            <a:chExt cx="107102" cy="109906"/>
          </a:xfrm>
        </p:grpSpPr>
        <p:cxnSp>
          <p:nvCxnSpPr>
            <p:cNvPr id="836" name="Straight Connector 835">
              <a:extLst>
                <a:ext uri="{FF2B5EF4-FFF2-40B4-BE49-F238E27FC236}">
                  <a16:creationId xmlns:a16="http://schemas.microsoft.com/office/drawing/2014/main" id="{950962DE-5A35-02A3-642F-DE8F0DC5C7CA}"/>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253FE80A-C3F2-D57D-7593-FD971B11B095}"/>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8" name="Group 837">
            <a:extLst>
              <a:ext uri="{FF2B5EF4-FFF2-40B4-BE49-F238E27FC236}">
                <a16:creationId xmlns:a16="http://schemas.microsoft.com/office/drawing/2014/main" id="{4CEF7020-2FF8-E2CF-140E-1B0E74A5319F}"/>
              </a:ext>
            </a:extLst>
          </p:cNvPr>
          <p:cNvGrpSpPr/>
          <p:nvPr/>
        </p:nvGrpSpPr>
        <p:grpSpPr>
          <a:xfrm>
            <a:off x="2775344" y="2662881"/>
            <a:ext cx="80327" cy="82430"/>
            <a:chOff x="3816145" y="3300671"/>
            <a:chExt cx="107102" cy="109906"/>
          </a:xfrm>
        </p:grpSpPr>
        <p:cxnSp>
          <p:nvCxnSpPr>
            <p:cNvPr id="839" name="Straight Connector 838">
              <a:extLst>
                <a:ext uri="{FF2B5EF4-FFF2-40B4-BE49-F238E27FC236}">
                  <a16:creationId xmlns:a16="http://schemas.microsoft.com/office/drawing/2014/main" id="{B9DCBC48-A3E5-76F8-7102-15108E3743EC}"/>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id="{32A45EB4-886F-3732-75A7-4C1CE6C6F995}"/>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41" name="Group 840">
            <a:extLst>
              <a:ext uri="{FF2B5EF4-FFF2-40B4-BE49-F238E27FC236}">
                <a16:creationId xmlns:a16="http://schemas.microsoft.com/office/drawing/2014/main" id="{CCC72B3A-753E-FFC2-E34C-4E909FDD95EE}"/>
              </a:ext>
            </a:extLst>
          </p:cNvPr>
          <p:cNvGrpSpPr/>
          <p:nvPr/>
        </p:nvGrpSpPr>
        <p:grpSpPr>
          <a:xfrm>
            <a:off x="2849503" y="2699628"/>
            <a:ext cx="80327" cy="82430"/>
            <a:chOff x="3816145" y="3300671"/>
            <a:chExt cx="107102" cy="109906"/>
          </a:xfrm>
        </p:grpSpPr>
        <p:cxnSp>
          <p:nvCxnSpPr>
            <p:cNvPr id="842" name="Straight Connector 841">
              <a:extLst>
                <a:ext uri="{FF2B5EF4-FFF2-40B4-BE49-F238E27FC236}">
                  <a16:creationId xmlns:a16="http://schemas.microsoft.com/office/drawing/2014/main" id="{4F375980-035A-2A77-038C-C14DDACAAE58}"/>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3" name="Straight Connector 842">
              <a:extLst>
                <a:ext uri="{FF2B5EF4-FFF2-40B4-BE49-F238E27FC236}">
                  <a16:creationId xmlns:a16="http://schemas.microsoft.com/office/drawing/2014/main" id="{1BAEA1FC-D111-16EB-53AC-7F262FAADAB7}"/>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44" name="Group 843">
            <a:extLst>
              <a:ext uri="{FF2B5EF4-FFF2-40B4-BE49-F238E27FC236}">
                <a16:creationId xmlns:a16="http://schemas.microsoft.com/office/drawing/2014/main" id="{A199E414-1832-52FA-617F-D695DA69455F}"/>
              </a:ext>
            </a:extLst>
          </p:cNvPr>
          <p:cNvGrpSpPr/>
          <p:nvPr/>
        </p:nvGrpSpPr>
        <p:grpSpPr>
          <a:xfrm>
            <a:off x="3427744" y="2894028"/>
            <a:ext cx="80327" cy="82430"/>
            <a:chOff x="3816145" y="3300671"/>
            <a:chExt cx="107102" cy="109906"/>
          </a:xfrm>
        </p:grpSpPr>
        <p:cxnSp>
          <p:nvCxnSpPr>
            <p:cNvPr id="845" name="Straight Connector 844">
              <a:extLst>
                <a:ext uri="{FF2B5EF4-FFF2-40B4-BE49-F238E27FC236}">
                  <a16:creationId xmlns:a16="http://schemas.microsoft.com/office/drawing/2014/main" id="{8B68D646-153E-E247-FCC2-8AC0688E5E1B}"/>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6" name="Straight Connector 845">
              <a:extLst>
                <a:ext uri="{FF2B5EF4-FFF2-40B4-BE49-F238E27FC236}">
                  <a16:creationId xmlns:a16="http://schemas.microsoft.com/office/drawing/2014/main" id="{7AF5EB68-C6B3-D61C-B4E2-26C723D8F27D}"/>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47" name="Group 846">
            <a:extLst>
              <a:ext uri="{FF2B5EF4-FFF2-40B4-BE49-F238E27FC236}">
                <a16:creationId xmlns:a16="http://schemas.microsoft.com/office/drawing/2014/main" id="{38EF1D3A-541C-0AB4-5E6E-F079C9AECCC3}"/>
              </a:ext>
            </a:extLst>
          </p:cNvPr>
          <p:cNvGrpSpPr/>
          <p:nvPr/>
        </p:nvGrpSpPr>
        <p:grpSpPr>
          <a:xfrm>
            <a:off x="3040334" y="2756994"/>
            <a:ext cx="80327" cy="82430"/>
            <a:chOff x="3816145" y="3300671"/>
            <a:chExt cx="107102" cy="109906"/>
          </a:xfrm>
        </p:grpSpPr>
        <p:cxnSp>
          <p:nvCxnSpPr>
            <p:cNvPr id="848" name="Straight Connector 847">
              <a:extLst>
                <a:ext uri="{FF2B5EF4-FFF2-40B4-BE49-F238E27FC236}">
                  <a16:creationId xmlns:a16="http://schemas.microsoft.com/office/drawing/2014/main" id="{AD17FC96-7275-213F-A590-DBFF1DA9556F}"/>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9" name="Straight Connector 848">
              <a:extLst>
                <a:ext uri="{FF2B5EF4-FFF2-40B4-BE49-F238E27FC236}">
                  <a16:creationId xmlns:a16="http://schemas.microsoft.com/office/drawing/2014/main" id="{95C101F9-FB5C-223B-99F0-2E12D3C59048}"/>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0" name="Group 849">
            <a:extLst>
              <a:ext uri="{FF2B5EF4-FFF2-40B4-BE49-F238E27FC236}">
                <a16:creationId xmlns:a16="http://schemas.microsoft.com/office/drawing/2014/main" id="{606C9BBF-81D5-A9B2-4B49-CC2B66B903A4}"/>
              </a:ext>
            </a:extLst>
          </p:cNvPr>
          <p:cNvGrpSpPr/>
          <p:nvPr/>
        </p:nvGrpSpPr>
        <p:grpSpPr>
          <a:xfrm>
            <a:off x="3074784" y="2756994"/>
            <a:ext cx="80327" cy="82430"/>
            <a:chOff x="3816145" y="3300671"/>
            <a:chExt cx="107102" cy="109906"/>
          </a:xfrm>
        </p:grpSpPr>
        <p:cxnSp>
          <p:nvCxnSpPr>
            <p:cNvPr id="851" name="Straight Connector 850">
              <a:extLst>
                <a:ext uri="{FF2B5EF4-FFF2-40B4-BE49-F238E27FC236}">
                  <a16:creationId xmlns:a16="http://schemas.microsoft.com/office/drawing/2014/main" id="{3FEFEC2C-B12E-2436-7622-1DCE0970D19C}"/>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2" name="Straight Connector 851">
              <a:extLst>
                <a:ext uri="{FF2B5EF4-FFF2-40B4-BE49-F238E27FC236}">
                  <a16:creationId xmlns:a16="http://schemas.microsoft.com/office/drawing/2014/main" id="{3E5C0D61-7D4B-7C80-67C2-AB129B1D1B9E}"/>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3" name="Group 852">
            <a:extLst>
              <a:ext uri="{FF2B5EF4-FFF2-40B4-BE49-F238E27FC236}">
                <a16:creationId xmlns:a16="http://schemas.microsoft.com/office/drawing/2014/main" id="{616F66C7-35B1-66B6-A71B-13A6A4BDA51F}"/>
              </a:ext>
            </a:extLst>
          </p:cNvPr>
          <p:cNvGrpSpPr/>
          <p:nvPr/>
        </p:nvGrpSpPr>
        <p:grpSpPr>
          <a:xfrm>
            <a:off x="3107789" y="2817999"/>
            <a:ext cx="80327" cy="82430"/>
            <a:chOff x="3816145" y="3300671"/>
            <a:chExt cx="107102" cy="109906"/>
          </a:xfrm>
        </p:grpSpPr>
        <p:cxnSp>
          <p:nvCxnSpPr>
            <p:cNvPr id="854" name="Straight Connector 853">
              <a:extLst>
                <a:ext uri="{FF2B5EF4-FFF2-40B4-BE49-F238E27FC236}">
                  <a16:creationId xmlns:a16="http://schemas.microsoft.com/office/drawing/2014/main" id="{AD701712-F57B-9DE6-1D74-B173630DFE8F}"/>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5" name="Straight Connector 854">
              <a:extLst>
                <a:ext uri="{FF2B5EF4-FFF2-40B4-BE49-F238E27FC236}">
                  <a16:creationId xmlns:a16="http://schemas.microsoft.com/office/drawing/2014/main" id="{8718DA76-F5D3-A138-E99C-F41BDE4421DE}"/>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6" name="Group 855">
            <a:extLst>
              <a:ext uri="{FF2B5EF4-FFF2-40B4-BE49-F238E27FC236}">
                <a16:creationId xmlns:a16="http://schemas.microsoft.com/office/drawing/2014/main" id="{AF0356F0-2BBE-5F3B-3C82-A3B74DC9AAB7}"/>
              </a:ext>
            </a:extLst>
          </p:cNvPr>
          <p:cNvGrpSpPr/>
          <p:nvPr/>
        </p:nvGrpSpPr>
        <p:grpSpPr>
          <a:xfrm>
            <a:off x="3137199" y="2818481"/>
            <a:ext cx="80327" cy="82430"/>
            <a:chOff x="3816145" y="3300671"/>
            <a:chExt cx="107102" cy="109906"/>
          </a:xfrm>
        </p:grpSpPr>
        <p:cxnSp>
          <p:nvCxnSpPr>
            <p:cNvPr id="857" name="Straight Connector 856">
              <a:extLst>
                <a:ext uri="{FF2B5EF4-FFF2-40B4-BE49-F238E27FC236}">
                  <a16:creationId xmlns:a16="http://schemas.microsoft.com/office/drawing/2014/main" id="{B5904E0D-D048-ED43-CC08-6527ABFD6DC7}"/>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8" name="Straight Connector 857">
              <a:extLst>
                <a:ext uri="{FF2B5EF4-FFF2-40B4-BE49-F238E27FC236}">
                  <a16:creationId xmlns:a16="http://schemas.microsoft.com/office/drawing/2014/main" id="{95EA7C8E-3114-ACEC-F246-1C169424B356}"/>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9" name="Group 858">
            <a:extLst>
              <a:ext uri="{FF2B5EF4-FFF2-40B4-BE49-F238E27FC236}">
                <a16:creationId xmlns:a16="http://schemas.microsoft.com/office/drawing/2014/main" id="{7E5E6164-1C4B-A6CA-5DEF-183172CFFD9E}"/>
              </a:ext>
            </a:extLst>
          </p:cNvPr>
          <p:cNvGrpSpPr/>
          <p:nvPr/>
        </p:nvGrpSpPr>
        <p:grpSpPr>
          <a:xfrm>
            <a:off x="3513121" y="2892994"/>
            <a:ext cx="80327" cy="82430"/>
            <a:chOff x="3816145" y="3300671"/>
            <a:chExt cx="107102" cy="109906"/>
          </a:xfrm>
        </p:grpSpPr>
        <p:cxnSp>
          <p:nvCxnSpPr>
            <p:cNvPr id="860" name="Straight Connector 859">
              <a:extLst>
                <a:ext uri="{FF2B5EF4-FFF2-40B4-BE49-F238E27FC236}">
                  <a16:creationId xmlns:a16="http://schemas.microsoft.com/office/drawing/2014/main" id="{D9375479-C463-7B7E-D8B5-4C802915F163}"/>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1" name="Straight Connector 860">
              <a:extLst>
                <a:ext uri="{FF2B5EF4-FFF2-40B4-BE49-F238E27FC236}">
                  <a16:creationId xmlns:a16="http://schemas.microsoft.com/office/drawing/2014/main" id="{256875BD-D7C9-BA16-C0F1-4A8B47123165}"/>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2" name="Group 861">
            <a:extLst>
              <a:ext uri="{FF2B5EF4-FFF2-40B4-BE49-F238E27FC236}">
                <a16:creationId xmlns:a16="http://schemas.microsoft.com/office/drawing/2014/main" id="{33B01B3E-9D19-C8CD-AFE9-B67B6FB14F4A}"/>
              </a:ext>
            </a:extLst>
          </p:cNvPr>
          <p:cNvGrpSpPr/>
          <p:nvPr/>
        </p:nvGrpSpPr>
        <p:grpSpPr>
          <a:xfrm>
            <a:off x="3832858" y="3086500"/>
            <a:ext cx="80327" cy="82430"/>
            <a:chOff x="3816145" y="3300671"/>
            <a:chExt cx="107102" cy="109906"/>
          </a:xfrm>
        </p:grpSpPr>
        <p:cxnSp>
          <p:nvCxnSpPr>
            <p:cNvPr id="863" name="Straight Connector 862">
              <a:extLst>
                <a:ext uri="{FF2B5EF4-FFF2-40B4-BE49-F238E27FC236}">
                  <a16:creationId xmlns:a16="http://schemas.microsoft.com/office/drawing/2014/main" id="{56A03C8B-79E9-57C3-A224-641B7D67CC85}"/>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4" name="Straight Connector 863">
              <a:extLst>
                <a:ext uri="{FF2B5EF4-FFF2-40B4-BE49-F238E27FC236}">
                  <a16:creationId xmlns:a16="http://schemas.microsoft.com/office/drawing/2014/main" id="{8B9EF022-AE0D-6CDB-916D-2A8992A85DFE}"/>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5" name="Group 864">
            <a:extLst>
              <a:ext uri="{FF2B5EF4-FFF2-40B4-BE49-F238E27FC236}">
                <a16:creationId xmlns:a16="http://schemas.microsoft.com/office/drawing/2014/main" id="{8FA7193A-50D3-8B08-3E24-CD1BA10B61A9}"/>
              </a:ext>
            </a:extLst>
          </p:cNvPr>
          <p:cNvGrpSpPr/>
          <p:nvPr/>
        </p:nvGrpSpPr>
        <p:grpSpPr>
          <a:xfrm>
            <a:off x="3923709" y="3086500"/>
            <a:ext cx="80327" cy="82430"/>
            <a:chOff x="3816145" y="3300671"/>
            <a:chExt cx="107102" cy="109906"/>
          </a:xfrm>
        </p:grpSpPr>
        <p:cxnSp>
          <p:nvCxnSpPr>
            <p:cNvPr id="866" name="Straight Connector 865">
              <a:extLst>
                <a:ext uri="{FF2B5EF4-FFF2-40B4-BE49-F238E27FC236}">
                  <a16:creationId xmlns:a16="http://schemas.microsoft.com/office/drawing/2014/main" id="{60A9DE3B-DA7F-4CDC-DAFC-A89E1521393D}"/>
                </a:ext>
              </a:extLst>
            </p:cNvPr>
            <p:cNvCxnSpPr>
              <a:cxnSpLocks/>
            </p:cNvCxnSpPr>
            <p:nvPr/>
          </p:nvCxnSpPr>
          <p:spPr>
            <a:xfrm>
              <a:off x="3869696" y="3300671"/>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7" name="Straight Connector 866">
              <a:extLst>
                <a:ext uri="{FF2B5EF4-FFF2-40B4-BE49-F238E27FC236}">
                  <a16:creationId xmlns:a16="http://schemas.microsoft.com/office/drawing/2014/main" id="{CEEBFE12-79C4-4112-1C88-EFB00FE0E08B}"/>
                </a:ext>
              </a:extLst>
            </p:cNvPr>
            <p:cNvCxnSpPr>
              <a:cxnSpLocks/>
            </p:cNvCxnSpPr>
            <p:nvPr/>
          </p:nvCxnSpPr>
          <p:spPr>
            <a:xfrm rot="5400000">
              <a:off x="3869696" y="3302073"/>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8" name="Group 867">
            <a:extLst>
              <a:ext uri="{FF2B5EF4-FFF2-40B4-BE49-F238E27FC236}">
                <a16:creationId xmlns:a16="http://schemas.microsoft.com/office/drawing/2014/main" id="{EFE46FD8-E486-5807-275E-D04A49111534}"/>
              </a:ext>
            </a:extLst>
          </p:cNvPr>
          <p:cNvGrpSpPr/>
          <p:nvPr/>
        </p:nvGrpSpPr>
        <p:grpSpPr>
          <a:xfrm>
            <a:off x="1211511" y="1946163"/>
            <a:ext cx="80327" cy="82430"/>
            <a:chOff x="3816145" y="3300671"/>
            <a:chExt cx="107102" cy="109906"/>
          </a:xfrm>
        </p:grpSpPr>
        <p:cxnSp>
          <p:nvCxnSpPr>
            <p:cNvPr id="869" name="Straight Connector 868">
              <a:extLst>
                <a:ext uri="{FF2B5EF4-FFF2-40B4-BE49-F238E27FC236}">
                  <a16:creationId xmlns:a16="http://schemas.microsoft.com/office/drawing/2014/main" id="{CC5A65A9-DF9F-25BF-C68B-15D36E744BC8}"/>
                </a:ext>
              </a:extLst>
            </p:cNvPr>
            <p:cNvCxnSpPr>
              <a:cxnSpLocks/>
            </p:cNvCxnSpPr>
            <p:nvPr/>
          </p:nvCxnSpPr>
          <p:spPr>
            <a:xfrm>
              <a:off x="3869696" y="3300671"/>
              <a:ext cx="0" cy="109906"/>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cxnSp>
          <p:nvCxnSpPr>
            <p:cNvPr id="870" name="Straight Connector 869">
              <a:extLst>
                <a:ext uri="{FF2B5EF4-FFF2-40B4-BE49-F238E27FC236}">
                  <a16:creationId xmlns:a16="http://schemas.microsoft.com/office/drawing/2014/main" id="{65D7A9BC-9C50-8C84-F827-F5F17C729D93}"/>
                </a:ext>
              </a:extLst>
            </p:cNvPr>
            <p:cNvCxnSpPr>
              <a:cxnSpLocks/>
            </p:cNvCxnSpPr>
            <p:nvPr/>
          </p:nvCxnSpPr>
          <p:spPr>
            <a:xfrm rot="5400000">
              <a:off x="3869696" y="3302073"/>
              <a:ext cx="0" cy="107102"/>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grpSp>
      <p:grpSp>
        <p:nvGrpSpPr>
          <p:cNvPr id="871" name="Group 870">
            <a:extLst>
              <a:ext uri="{FF2B5EF4-FFF2-40B4-BE49-F238E27FC236}">
                <a16:creationId xmlns:a16="http://schemas.microsoft.com/office/drawing/2014/main" id="{AEAAA71F-BD98-4D5A-6658-1E1900B77550}"/>
              </a:ext>
            </a:extLst>
          </p:cNvPr>
          <p:cNvGrpSpPr/>
          <p:nvPr/>
        </p:nvGrpSpPr>
        <p:grpSpPr>
          <a:xfrm>
            <a:off x="1225414" y="2035638"/>
            <a:ext cx="80327" cy="82430"/>
            <a:chOff x="3816145" y="3300671"/>
            <a:chExt cx="107102" cy="109906"/>
          </a:xfrm>
        </p:grpSpPr>
        <p:cxnSp>
          <p:nvCxnSpPr>
            <p:cNvPr id="872" name="Straight Connector 871">
              <a:extLst>
                <a:ext uri="{FF2B5EF4-FFF2-40B4-BE49-F238E27FC236}">
                  <a16:creationId xmlns:a16="http://schemas.microsoft.com/office/drawing/2014/main" id="{51187F20-9A15-160D-DA7A-93B1174263C8}"/>
                </a:ext>
              </a:extLst>
            </p:cNvPr>
            <p:cNvCxnSpPr>
              <a:cxnSpLocks/>
            </p:cNvCxnSpPr>
            <p:nvPr/>
          </p:nvCxnSpPr>
          <p:spPr>
            <a:xfrm>
              <a:off x="3869696" y="3300671"/>
              <a:ext cx="0" cy="109906"/>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cxnSp>
          <p:nvCxnSpPr>
            <p:cNvPr id="873" name="Straight Connector 872">
              <a:extLst>
                <a:ext uri="{FF2B5EF4-FFF2-40B4-BE49-F238E27FC236}">
                  <a16:creationId xmlns:a16="http://schemas.microsoft.com/office/drawing/2014/main" id="{29C5C90C-FA09-7D55-D689-FF8B212DFD42}"/>
                </a:ext>
              </a:extLst>
            </p:cNvPr>
            <p:cNvCxnSpPr>
              <a:cxnSpLocks/>
            </p:cNvCxnSpPr>
            <p:nvPr/>
          </p:nvCxnSpPr>
          <p:spPr>
            <a:xfrm rot="5400000">
              <a:off x="3869696" y="3302073"/>
              <a:ext cx="0" cy="107102"/>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grpSp>
      <p:grpSp>
        <p:nvGrpSpPr>
          <p:cNvPr id="874" name="Group 873">
            <a:extLst>
              <a:ext uri="{FF2B5EF4-FFF2-40B4-BE49-F238E27FC236}">
                <a16:creationId xmlns:a16="http://schemas.microsoft.com/office/drawing/2014/main" id="{F7BE7A9D-E339-F98E-3851-EDF5C1C7A95B}"/>
              </a:ext>
            </a:extLst>
          </p:cNvPr>
          <p:cNvGrpSpPr/>
          <p:nvPr/>
        </p:nvGrpSpPr>
        <p:grpSpPr>
          <a:xfrm>
            <a:off x="1325688" y="2271512"/>
            <a:ext cx="80327" cy="82430"/>
            <a:chOff x="3816145" y="3300671"/>
            <a:chExt cx="107102" cy="109906"/>
          </a:xfrm>
        </p:grpSpPr>
        <p:cxnSp>
          <p:nvCxnSpPr>
            <p:cNvPr id="875" name="Straight Connector 874">
              <a:extLst>
                <a:ext uri="{FF2B5EF4-FFF2-40B4-BE49-F238E27FC236}">
                  <a16:creationId xmlns:a16="http://schemas.microsoft.com/office/drawing/2014/main" id="{6523EAA3-B22C-67C4-499F-B73E23F0DAED}"/>
                </a:ext>
              </a:extLst>
            </p:cNvPr>
            <p:cNvCxnSpPr>
              <a:cxnSpLocks/>
            </p:cNvCxnSpPr>
            <p:nvPr/>
          </p:nvCxnSpPr>
          <p:spPr>
            <a:xfrm>
              <a:off x="3869696" y="3300671"/>
              <a:ext cx="0" cy="109906"/>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cxnSp>
          <p:nvCxnSpPr>
            <p:cNvPr id="876" name="Straight Connector 875">
              <a:extLst>
                <a:ext uri="{FF2B5EF4-FFF2-40B4-BE49-F238E27FC236}">
                  <a16:creationId xmlns:a16="http://schemas.microsoft.com/office/drawing/2014/main" id="{A6A3F11D-2FDF-B8FD-80CB-998D9CF6DCCD}"/>
                </a:ext>
              </a:extLst>
            </p:cNvPr>
            <p:cNvCxnSpPr>
              <a:cxnSpLocks/>
            </p:cNvCxnSpPr>
            <p:nvPr/>
          </p:nvCxnSpPr>
          <p:spPr>
            <a:xfrm rot="5400000">
              <a:off x="3869696" y="3302073"/>
              <a:ext cx="0" cy="107102"/>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grpSp>
      <p:grpSp>
        <p:nvGrpSpPr>
          <p:cNvPr id="877" name="Group 876">
            <a:extLst>
              <a:ext uri="{FF2B5EF4-FFF2-40B4-BE49-F238E27FC236}">
                <a16:creationId xmlns:a16="http://schemas.microsoft.com/office/drawing/2014/main" id="{6466C55B-E5E1-D85A-4B49-E9886A38856B}"/>
              </a:ext>
            </a:extLst>
          </p:cNvPr>
          <p:cNvGrpSpPr/>
          <p:nvPr/>
        </p:nvGrpSpPr>
        <p:grpSpPr>
          <a:xfrm>
            <a:off x="1348435" y="2379032"/>
            <a:ext cx="80327" cy="82430"/>
            <a:chOff x="3816145" y="3300671"/>
            <a:chExt cx="107102" cy="109906"/>
          </a:xfrm>
        </p:grpSpPr>
        <p:cxnSp>
          <p:nvCxnSpPr>
            <p:cNvPr id="878" name="Straight Connector 877">
              <a:extLst>
                <a:ext uri="{FF2B5EF4-FFF2-40B4-BE49-F238E27FC236}">
                  <a16:creationId xmlns:a16="http://schemas.microsoft.com/office/drawing/2014/main" id="{AA219FBE-B94B-BB52-57B0-00C4C02C6E94}"/>
                </a:ext>
              </a:extLst>
            </p:cNvPr>
            <p:cNvCxnSpPr>
              <a:cxnSpLocks/>
            </p:cNvCxnSpPr>
            <p:nvPr/>
          </p:nvCxnSpPr>
          <p:spPr>
            <a:xfrm>
              <a:off x="3869696" y="3300671"/>
              <a:ext cx="0" cy="109906"/>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cxnSp>
          <p:nvCxnSpPr>
            <p:cNvPr id="879" name="Straight Connector 878">
              <a:extLst>
                <a:ext uri="{FF2B5EF4-FFF2-40B4-BE49-F238E27FC236}">
                  <a16:creationId xmlns:a16="http://schemas.microsoft.com/office/drawing/2014/main" id="{D8299DE6-8DA7-F656-FFCE-375BA2379549}"/>
                </a:ext>
              </a:extLst>
            </p:cNvPr>
            <p:cNvCxnSpPr>
              <a:cxnSpLocks/>
            </p:cNvCxnSpPr>
            <p:nvPr/>
          </p:nvCxnSpPr>
          <p:spPr>
            <a:xfrm rot="5400000">
              <a:off x="3869696" y="3302073"/>
              <a:ext cx="0" cy="107102"/>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grpSp>
      <p:grpSp>
        <p:nvGrpSpPr>
          <p:cNvPr id="880" name="Group 879">
            <a:extLst>
              <a:ext uri="{FF2B5EF4-FFF2-40B4-BE49-F238E27FC236}">
                <a16:creationId xmlns:a16="http://schemas.microsoft.com/office/drawing/2014/main" id="{B47F0250-0AA3-159C-63E2-3434F96891A2}"/>
              </a:ext>
            </a:extLst>
          </p:cNvPr>
          <p:cNvGrpSpPr/>
          <p:nvPr/>
        </p:nvGrpSpPr>
        <p:grpSpPr>
          <a:xfrm>
            <a:off x="1543807" y="2762330"/>
            <a:ext cx="80327" cy="82430"/>
            <a:chOff x="3816145" y="3300671"/>
            <a:chExt cx="107102" cy="109906"/>
          </a:xfrm>
        </p:grpSpPr>
        <p:cxnSp>
          <p:nvCxnSpPr>
            <p:cNvPr id="881" name="Straight Connector 880">
              <a:extLst>
                <a:ext uri="{FF2B5EF4-FFF2-40B4-BE49-F238E27FC236}">
                  <a16:creationId xmlns:a16="http://schemas.microsoft.com/office/drawing/2014/main" id="{C00C0183-9F99-0154-31D5-0B393386382A}"/>
                </a:ext>
              </a:extLst>
            </p:cNvPr>
            <p:cNvCxnSpPr>
              <a:cxnSpLocks/>
            </p:cNvCxnSpPr>
            <p:nvPr/>
          </p:nvCxnSpPr>
          <p:spPr>
            <a:xfrm>
              <a:off x="3869696" y="3300671"/>
              <a:ext cx="0" cy="109906"/>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cxnSp>
          <p:nvCxnSpPr>
            <p:cNvPr id="1265" name="Straight Connector 1264">
              <a:extLst>
                <a:ext uri="{FF2B5EF4-FFF2-40B4-BE49-F238E27FC236}">
                  <a16:creationId xmlns:a16="http://schemas.microsoft.com/office/drawing/2014/main" id="{2E2F774C-0581-3E0D-E3B3-5A6D52E23AC2}"/>
                </a:ext>
              </a:extLst>
            </p:cNvPr>
            <p:cNvCxnSpPr>
              <a:cxnSpLocks/>
            </p:cNvCxnSpPr>
            <p:nvPr/>
          </p:nvCxnSpPr>
          <p:spPr>
            <a:xfrm rot="5400000">
              <a:off x="3869696" y="3302073"/>
              <a:ext cx="0" cy="107102"/>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grpSp>
      <p:grpSp>
        <p:nvGrpSpPr>
          <p:cNvPr id="1266" name="Group 1265">
            <a:extLst>
              <a:ext uri="{FF2B5EF4-FFF2-40B4-BE49-F238E27FC236}">
                <a16:creationId xmlns:a16="http://schemas.microsoft.com/office/drawing/2014/main" id="{C836AC15-9A94-6104-697D-DAF87CEDB5C6}"/>
              </a:ext>
            </a:extLst>
          </p:cNvPr>
          <p:cNvGrpSpPr/>
          <p:nvPr/>
        </p:nvGrpSpPr>
        <p:grpSpPr>
          <a:xfrm>
            <a:off x="3105704" y="3390864"/>
            <a:ext cx="80327" cy="82430"/>
            <a:chOff x="3816145" y="3300671"/>
            <a:chExt cx="107102" cy="109906"/>
          </a:xfrm>
        </p:grpSpPr>
        <p:cxnSp>
          <p:nvCxnSpPr>
            <p:cNvPr id="1267" name="Straight Connector 1266">
              <a:extLst>
                <a:ext uri="{FF2B5EF4-FFF2-40B4-BE49-F238E27FC236}">
                  <a16:creationId xmlns:a16="http://schemas.microsoft.com/office/drawing/2014/main" id="{523EF539-3565-8064-0B8B-3A008D46F491}"/>
                </a:ext>
              </a:extLst>
            </p:cNvPr>
            <p:cNvCxnSpPr>
              <a:cxnSpLocks/>
            </p:cNvCxnSpPr>
            <p:nvPr/>
          </p:nvCxnSpPr>
          <p:spPr>
            <a:xfrm>
              <a:off x="3869696" y="3300671"/>
              <a:ext cx="0" cy="109906"/>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cxnSp>
          <p:nvCxnSpPr>
            <p:cNvPr id="1268" name="Straight Connector 1267">
              <a:extLst>
                <a:ext uri="{FF2B5EF4-FFF2-40B4-BE49-F238E27FC236}">
                  <a16:creationId xmlns:a16="http://schemas.microsoft.com/office/drawing/2014/main" id="{FF04D680-9F5C-136F-3418-B39BF249DD4E}"/>
                </a:ext>
              </a:extLst>
            </p:cNvPr>
            <p:cNvCxnSpPr>
              <a:cxnSpLocks/>
            </p:cNvCxnSpPr>
            <p:nvPr/>
          </p:nvCxnSpPr>
          <p:spPr>
            <a:xfrm rot="5400000">
              <a:off x="3869696" y="3302073"/>
              <a:ext cx="0" cy="107102"/>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grpSp>
      <p:grpSp>
        <p:nvGrpSpPr>
          <p:cNvPr id="1269" name="Group 1268">
            <a:extLst>
              <a:ext uri="{FF2B5EF4-FFF2-40B4-BE49-F238E27FC236}">
                <a16:creationId xmlns:a16="http://schemas.microsoft.com/office/drawing/2014/main" id="{30ECC88B-618C-D884-5A86-663B8637C4B9}"/>
              </a:ext>
            </a:extLst>
          </p:cNvPr>
          <p:cNvGrpSpPr/>
          <p:nvPr/>
        </p:nvGrpSpPr>
        <p:grpSpPr>
          <a:xfrm>
            <a:off x="3220629" y="1599411"/>
            <a:ext cx="1089653" cy="298581"/>
            <a:chOff x="5737002" y="3054160"/>
            <a:chExt cx="1008924" cy="262219"/>
          </a:xfrm>
        </p:grpSpPr>
        <p:sp>
          <p:nvSpPr>
            <p:cNvPr id="1270" name="Rectangle: Rounded Corners 1269">
              <a:extLst>
                <a:ext uri="{FF2B5EF4-FFF2-40B4-BE49-F238E27FC236}">
                  <a16:creationId xmlns:a16="http://schemas.microsoft.com/office/drawing/2014/main" id="{7A953B9F-281C-DE4D-FA33-C99C50884097}"/>
                </a:ext>
              </a:extLst>
            </p:cNvPr>
            <p:cNvSpPr/>
            <p:nvPr/>
          </p:nvSpPr>
          <p:spPr>
            <a:xfrm>
              <a:off x="5737002" y="3054160"/>
              <a:ext cx="1008924" cy="192730"/>
            </a:xfrm>
            <a:prstGeom prst="roundRect">
              <a:avLst/>
            </a:prstGeom>
            <a:solidFill>
              <a:srgbClr val="009FB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auto">
                <a:spcBef>
                  <a:spcPts val="0"/>
                </a:spcBef>
                <a:spcAft>
                  <a:spcPts val="0"/>
                </a:spcAft>
                <a:defRPr/>
              </a:pPr>
              <a:r>
                <a:rPr lang="en-US" sz="900" b="1" kern="0" dirty="0">
                  <a:solidFill>
                    <a:srgbClr val="009FBA"/>
                  </a:solidFill>
                  <a:latin typeface="Calibri" panose="020F0502020204030204"/>
                  <a:cs typeface="Arial" panose="020B0604020202020204" pitchFamily="34" charset="0"/>
                </a:rPr>
                <a:t>NR (30.1—NR)</a:t>
              </a:r>
            </a:p>
          </p:txBody>
        </p:sp>
        <p:sp>
          <p:nvSpPr>
            <p:cNvPr id="1271" name="Isosceles Triangle 1270">
              <a:extLst>
                <a:ext uri="{FF2B5EF4-FFF2-40B4-BE49-F238E27FC236}">
                  <a16:creationId xmlns:a16="http://schemas.microsoft.com/office/drawing/2014/main" id="{55785EA6-79FE-455A-9DDB-276CD3C8C0E6}"/>
                </a:ext>
              </a:extLst>
            </p:cNvPr>
            <p:cNvSpPr/>
            <p:nvPr/>
          </p:nvSpPr>
          <p:spPr>
            <a:xfrm rot="10800000">
              <a:off x="5973671" y="3246073"/>
              <a:ext cx="103586" cy="70306"/>
            </a:xfrm>
            <a:prstGeom prst="triangle">
              <a:avLst/>
            </a:prstGeom>
            <a:solidFill>
              <a:srgbClr val="009FB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grpSp>
        <p:nvGrpSpPr>
          <p:cNvPr id="1272" name="Group 1271">
            <a:extLst>
              <a:ext uri="{FF2B5EF4-FFF2-40B4-BE49-F238E27FC236}">
                <a16:creationId xmlns:a16="http://schemas.microsoft.com/office/drawing/2014/main" id="{DBAE5434-EBC4-87D4-0486-72EB2D4A3D7B}"/>
              </a:ext>
            </a:extLst>
          </p:cNvPr>
          <p:cNvGrpSpPr/>
          <p:nvPr/>
        </p:nvGrpSpPr>
        <p:grpSpPr>
          <a:xfrm>
            <a:off x="2927047" y="2265940"/>
            <a:ext cx="1089653" cy="295476"/>
            <a:chOff x="5737002" y="3043972"/>
            <a:chExt cx="1008924" cy="259492"/>
          </a:xfrm>
        </p:grpSpPr>
        <p:sp>
          <p:nvSpPr>
            <p:cNvPr id="1273" name="Rectangle: Rounded Corners 1272">
              <a:extLst>
                <a:ext uri="{FF2B5EF4-FFF2-40B4-BE49-F238E27FC236}">
                  <a16:creationId xmlns:a16="http://schemas.microsoft.com/office/drawing/2014/main" id="{339FC1CD-D8A3-26BF-2D0A-10500EB4B847}"/>
                </a:ext>
              </a:extLst>
            </p:cNvPr>
            <p:cNvSpPr/>
            <p:nvPr/>
          </p:nvSpPr>
          <p:spPr>
            <a:xfrm>
              <a:off x="5737002" y="3043972"/>
              <a:ext cx="1008924" cy="192729"/>
            </a:xfrm>
            <a:prstGeom prst="roundRec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auto">
                <a:spcBef>
                  <a:spcPts val="0"/>
                </a:spcBef>
                <a:spcAft>
                  <a:spcPts val="0"/>
                </a:spcAft>
                <a:defRPr/>
              </a:pPr>
              <a:r>
                <a:rPr lang="en-US" sz="900" b="1" dirty="0">
                  <a:ln/>
                  <a:solidFill>
                    <a:srgbClr val="C37900"/>
                  </a:solidFill>
                  <a:latin typeface="Calibri" panose="020F0502020204030204"/>
                  <a:cs typeface="Arial"/>
                  <a:rtl val="0"/>
                </a:rPr>
                <a:t>26.9</a:t>
              </a:r>
              <a:r>
                <a:rPr lang="en-US" sz="900" b="1" kern="0" dirty="0">
                  <a:solidFill>
                    <a:srgbClr val="C37900"/>
                  </a:solidFill>
                  <a:latin typeface="Calibri" panose="020F0502020204030204"/>
                  <a:cs typeface="Arial" panose="020B0604020202020204" pitchFamily="34" charset="0"/>
                </a:rPr>
                <a:t> </a:t>
              </a:r>
              <a:r>
                <a:rPr lang="en-US" sz="900" b="1" dirty="0">
                  <a:ln/>
                  <a:solidFill>
                    <a:srgbClr val="C37900"/>
                  </a:solidFill>
                  <a:latin typeface="Calibri" panose="020F0502020204030204"/>
                  <a:cs typeface="Arial"/>
                  <a:rtl val="0"/>
                </a:rPr>
                <a:t>(17.9—NR)</a:t>
              </a:r>
            </a:p>
          </p:txBody>
        </p:sp>
        <p:sp>
          <p:nvSpPr>
            <p:cNvPr id="1274" name="Isosceles Triangle 1273">
              <a:extLst>
                <a:ext uri="{FF2B5EF4-FFF2-40B4-BE49-F238E27FC236}">
                  <a16:creationId xmlns:a16="http://schemas.microsoft.com/office/drawing/2014/main" id="{1E524361-FB32-CA51-9AFE-05D31CBF397E}"/>
                </a:ext>
              </a:extLst>
            </p:cNvPr>
            <p:cNvSpPr/>
            <p:nvPr/>
          </p:nvSpPr>
          <p:spPr>
            <a:xfrm rot="10800000">
              <a:off x="5779171" y="3233158"/>
              <a:ext cx="103586" cy="70306"/>
            </a:xfrm>
            <a:prstGeom prst="triangle">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grpSp>
        <p:nvGrpSpPr>
          <p:cNvPr id="1275" name="Group 1274">
            <a:extLst>
              <a:ext uri="{FF2B5EF4-FFF2-40B4-BE49-F238E27FC236}">
                <a16:creationId xmlns:a16="http://schemas.microsoft.com/office/drawing/2014/main" id="{165EE20C-1FB3-BB7A-07AA-79B8A9ED3EA6}"/>
              </a:ext>
            </a:extLst>
          </p:cNvPr>
          <p:cNvGrpSpPr/>
          <p:nvPr/>
        </p:nvGrpSpPr>
        <p:grpSpPr>
          <a:xfrm>
            <a:off x="1894808" y="2774088"/>
            <a:ext cx="1179645" cy="298820"/>
            <a:chOff x="6219294" y="2985799"/>
            <a:chExt cx="526631" cy="262428"/>
          </a:xfrm>
        </p:grpSpPr>
        <p:sp>
          <p:nvSpPr>
            <p:cNvPr id="1276" name="Rectangle: Rounded Corners 1275">
              <a:extLst>
                <a:ext uri="{FF2B5EF4-FFF2-40B4-BE49-F238E27FC236}">
                  <a16:creationId xmlns:a16="http://schemas.microsoft.com/office/drawing/2014/main" id="{68D87097-8515-60D1-A422-093161AD2CD7}"/>
                </a:ext>
              </a:extLst>
            </p:cNvPr>
            <p:cNvSpPr/>
            <p:nvPr/>
          </p:nvSpPr>
          <p:spPr>
            <a:xfrm>
              <a:off x="6219294" y="3055498"/>
              <a:ext cx="526631" cy="19272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auto">
                <a:spcBef>
                  <a:spcPts val="0"/>
                </a:spcBef>
                <a:spcAft>
                  <a:spcPts val="0"/>
                </a:spcAft>
              </a:pPr>
              <a:r>
                <a:rPr lang="en-US" sz="900" b="1" kern="0" dirty="0">
                  <a:solidFill>
                    <a:prstClr val="black"/>
                  </a:solidFill>
                  <a:latin typeface="Calibri" panose="020F0502020204030204"/>
                  <a:cs typeface="Arial" panose="020B0604020202020204" pitchFamily="34" charset="0"/>
                </a:rPr>
                <a:t>17.9 (9.4—26.9)</a:t>
              </a:r>
            </a:p>
          </p:txBody>
        </p:sp>
        <p:sp>
          <p:nvSpPr>
            <p:cNvPr id="1277" name="Isosceles Triangle 1276">
              <a:extLst>
                <a:ext uri="{FF2B5EF4-FFF2-40B4-BE49-F238E27FC236}">
                  <a16:creationId xmlns:a16="http://schemas.microsoft.com/office/drawing/2014/main" id="{15E5A325-C8DE-3C0E-EFC5-339F03E029A1}"/>
                </a:ext>
              </a:extLst>
            </p:cNvPr>
            <p:cNvSpPr/>
            <p:nvPr/>
          </p:nvSpPr>
          <p:spPr>
            <a:xfrm rot="10800000" flipV="1">
              <a:off x="6371773" y="2985799"/>
              <a:ext cx="55037" cy="70306"/>
            </a:xfrm>
            <a:prstGeom prst="triangl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grpSp>
        <p:nvGrpSpPr>
          <p:cNvPr id="1278" name="Group 1277">
            <a:extLst>
              <a:ext uri="{FF2B5EF4-FFF2-40B4-BE49-F238E27FC236}">
                <a16:creationId xmlns:a16="http://schemas.microsoft.com/office/drawing/2014/main" id="{918AAA24-0B6F-72C9-60D8-EB532F099226}"/>
              </a:ext>
            </a:extLst>
          </p:cNvPr>
          <p:cNvGrpSpPr/>
          <p:nvPr/>
        </p:nvGrpSpPr>
        <p:grpSpPr>
          <a:xfrm>
            <a:off x="1158251" y="3227308"/>
            <a:ext cx="901338" cy="301395"/>
            <a:chOff x="5737002" y="2972013"/>
            <a:chExt cx="834561" cy="264688"/>
          </a:xfrm>
        </p:grpSpPr>
        <p:sp>
          <p:nvSpPr>
            <p:cNvPr id="1279" name="Rectangle: Rounded Corners 1278">
              <a:extLst>
                <a:ext uri="{FF2B5EF4-FFF2-40B4-BE49-F238E27FC236}">
                  <a16:creationId xmlns:a16="http://schemas.microsoft.com/office/drawing/2014/main" id="{7A570758-F814-B8B2-E4BD-9205385F3771}"/>
                </a:ext>
              </a:extLst>
            </p:cNvPr>
            <p:cNvSpPr/>
            <p:nvPr/>
          </p:nvSpPr>
          <p:spPr>
            <a:xfrm>
              <a:off x="5737002" y="3043972"/>
              <a:ext cx="834561" cy="192729"/>
            </a:xfrm>
            <a:prstGeom prst="roundRect">
              <a:avLst/>
            </a:prstGeom>
            <a:solidFill>
              <a:srgbClr val="BA442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auto">
                <a:spcBef>
                  <a:spcPts val="0"/>
                </a:spcBef>
                <a:spcAft>
                  <a:spcPts val="0"/>
                </a:spcAft>
                <a:defRPr/>
              </a:pPr>
              <a:r>
                <a:rPr lang="en-US" sz="900" b="1" kern="0" dirty="0">
                  <a:solidFill>
                    <a:srgbClr val="BA4422"/>
                  </a:solidFill>
                  <a:latin typeface="Calibri" panose="020F0502020204030204"/>
                  <a:cs typeface="Arial" panose="020B0604020202020204" pitchFamily="34" charset="0"/>
                </a:rPr>
                <a:t>3.7 (2.4—6.1)</a:t>
              </a:r>
            </a:p>
          </p:txBody>
        </p:sp>
        <p:sp>
          <p:nvSpPr>
            <p:cNvPr id="1280" name="Isosceles Triangle 1279">
              <a:extLst>
                <a:ext uri="{FF2B5EF4-FFF2-40B4-BE49-F238E27FC236}">
                  <a16:creationId xmlns:a16="http://schemas.microsoft.com/office/drawing/2014/main" id="{C28C8407-F305-4BED-CBD7-70048E2182AA}"/>
                </a:ext>
              </a:extLst>
            </p:cNvPr>
            <p:cNvSpPr/>
            <p:nvPr/>
          </p:nvSpPr>
          <p:spPr>
            <a:xfrm>
              <a:off x="5909789" y="2972013"/>
              <a:ext cx="103586" cy="70306"/>
            </a:xfrm>
            <a:prstGeom prst="triangle">
              <a:avLst/>
            </a:prstGeom>
            <a:solidFill>
              <a:srgbClr val="BA442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grpSp>
        <p:nvGrpSpPr>
          <p:cNvPr id="1287" name="Group 1286">
            <a:extLst>
              <a:ext uri="{FF2B5EF4-FFF2-40B4-BE49-F238E27FC236}">
                <a16:creationId xmlns:a16="http://schemas.microsoft.com/office/drawing/2014/main" id="{77D97118-CAE6-CCB6-F85E-CF2F2D005978}"/>
              </a:ext>
            </a:extLst>
          </p:cNvPr>
          <p:cNvGrpSpPr/>
          <p:nvPr/>
        </p:nvGrpSpPr>
        <p:grpSpPr>
          <a:xfrm>
            <a:off x="4950933" y="1550833"/>
            <a:ext cx="3774021" cy="2319390"/>
            <a:chOff x="6601244" y="2064603"/>
            <a:chExt cx="5032028" cy="3092520"/>
          </a:xfrm>
        </p:grpSpPr>
        <p:sp>
          <p:nvSpPr>
            <p:cNvPr id="343" name="TextBox 342">
              <a:extLst>
                <a:ext uri="{FF2B5EF4-FFF2-40B4-BE49-F238E27FC236}">
                  <a16:creationId xmlns:a16="http://schemas.microsoft.com/office/drawing/2014/main" id="{D4A62751-6EA5-176A-5064-DE51DA80789B}"/>
                </a:ext>
              </a:extLst>
            </p:cNvPr>
            <p:cNvSpPr txBox="1"/>
            <p:nvPr/>
          </p:nvSpPr>
          <p:spPr>
            <a:xfrm>
              <a:off x="7305227" y="4951505"/>
              <a:ext cx="4278628" cy="205618"/>
            </a:xfrm>
            <a:prstGeom prst="rect">
              <a:avLst/>
            </a:prstGeom>
            <a:noFill/>
          </p:spPr>
          <p:txBody>
            <a:bodyPr wrap="square" lIns="0" tIns="0" rIns="0" bIns="0" rtlCol="0">
              <a:noAutofit/>
            </a:bodyPr>
            <a:lstStyle/>
            <a:p>
              <a:pPr algn="ctr" defTabSz="685800" fontAlgn="auto">
                <a:spcBef>
                  <a:spcPts val="0"/>
                </a:spcBef>
                <a:spcAft>
                  <a:spcPts val="0"/>
                </a:spcAft>
              </a:pPr>
              <a:r>
                <a:rPr lang="en-US" sz="900" b="1" dirty="0">
                  <a:solidFill>
                    <a:srgbClr val="595454"/>
                  </a:solidFill>
                  <a:latin typeface="Calibri" panose="020F0502020204030204"/>
                  <a:ea typeface="+mn-ea"/>
                  <a:cs typeface="Arial" panose="020B0604020202020204" pitchFamily="34" charset="0"/>
                </a:rPr>
                <a:t>Time from liso-cel infusion, months</a:t>
              </a:r>
            </a:p>
          </p:txBody>
        </p:sp>
        <p:sp>
          <p:nvSpPr>
            <p:cNvPr id="344" name="TextBox 343">
              <a:extLst>
                <a:ext uri="{FF2B5EF4-FFF2-40B4-BE49-F238E27FC236}">
                  <a16:creationId xmlns:a16="http://schemas.microsoft.com/office/drawing/2014/main" id="{3D8783AD-4576-75C4-1644-99D82C77CDC4}"/>
                </a:ext>
              </a:extLst>
            </p:cNvPr>
            <p:cNvSpPr txBox="1"/>
            <p:nvPr/>
          </p:nvSpPr>
          <p:spPr>
            <a:xfrm rot="16200000">
              <a:off x="5425212" y="3271063"/>
              <a:ext cx="2557682" cy="205618"/>
            </a:xfrm>
            <a:prstGeom prst="rect">
              <a:avLst/>
            </a:prstGeom>
            <a:noFill/>
          </p:spPr>
          <p:txBody>
            <a:bodyPr wrap="square" lIns="0" tIns="0" rIns="0" bIns="0" rtlCol="0">
              <a:noAutofit/>
            </a:bodyPr>
            <a:lstStyle/>
            <a:p>
              <a:pPr algn="ctr" defTabSz="685800" fontAlgn="auto">
                <a:spcBef>
                  <a:spcPts val="0"/>
                </a:spcBef>
                <a:spcAft>
                  <a:spcPts val="0"/>
                </a:spcAft>
                <a:defRPr/>
              </a:pPr>
              <a:r>
                <a:rPr lang="en-US" sz="900" b="1" kern="0" dirty="0">
                  <a:solidFill>
                    <a:srgbClr val="595454"/>
                  </a:solidFill>
                  <a:latin typeface="Calibri" panose="020F0502020204030204"/>
                  <a:ea typeface="+mn-ea"/>
                  <a:cs typeface="Arial" panose="020B0604020202020204" pitchFamily="34" charset="0"/>
                </a:rPr>
                <a:t>Progression-free survival, %</a:t>
              </a:r>
            </a:p>
          </p:txBody>
        </p:sp>
        <p:cxnSp>
          <p:nvCxnSpPr>
            <p:cNvPr id="345" name="Straight Connector 344">
              <a:extLst>
                <a:ext uri="{FF2B5EF4-FFF2-40B4-BE49-F238E27FC236}">
                  <a16:creationId xmlns:a16="http://schemas.microsoft.com/office/drawing/2014/main" id="{62FF2248-1D16-FAA4-0B86-2E929FD32807}"/>
                </a:ext>
              </a:extLst>
            </p:cNvPr>
            <p:cNvCxnSpPr>
              <a:cxnSpLocks/>
            </p:cNvCxnSpPr>
            <p:nvPr/>
          </p:nvCxnSpPr>
          <p:spPr>
            <a:xfrm>
              <a:off x="7305227" y="2095841"/>
              <a:ext cx="0" cy="25640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41129831-9063-7E56-4E67-BE7DB5F61980}"/>
                </a:ext>
              </a:extLst>
            </p:cNvPr>
            <p:cNvCxnSpPr>
              <a:cxnSpLocks/>
            </p:cNvCxnSpPr>
            <p:nvPr/>
          </p:nvCxnSpPr>
          <p:spPr>
            <a:xfrm flipH="1">
              <a:off x="7305227" y="4659856"/>
              <a:ext cx="4269542"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347" name="TextBox 346">
              <a:extLst>
                <a:ext uri="{FF2B5EF4-FFF2-40B4-BE49-F238E27FC236}">
                  <a16:creationId xmlns:a16="http://schemas.microsoft.com/office/drawing/2014/main" id="{2F717DBE-C9C3-6FEA-66F4-3B31A5E714A1}"/>
                </a:ext>
              </a:extLst>
            </p:cNvPr>
            <p:cNvSpPr txBox="1"/>
            <p:nvPr/>
          </p:nvSpPr>
          <p:spPr>
            <a:xfrm>
              <a:off x="6953159" y="2064603"/>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100</a:t>
              </a:r>
            </a:p>
          </p:txBody>
        </p:sp>
        <p:cxnSp>
          <p:nvCxnSpPr>
            <p:cNvPr id="348" name="Straight Connector 347">
              <a:extLst>
                <a:ext uri="{FF2B5EF4-FFF2-40B4-BE49-F238E27FC236}">
                  <a16:creationId xmlns:a16="http://schemas.microsoft.com/office/drawing/2014/main" id="{CE2C0A05-93EF-897F-57D2-F65721220BAD}"/>
                </a:ext>
              </a:extLst>
            </p:cNvPr>
            <p:cNvCxnSpPr>
              <a:cxnSpLocks/>
            </p:cNvCxnSpPr>
            <p:nvPr/>
          </p:nvCxnSpPr>
          <p:spPr>
            <a:xfrm>
              <a:off x="7249878" y="2139653"/>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9" name="TextBox 348">
              <a:extLst>
                <a:ext uri="{FF2B5EF4-FFF2-40B4-BE49-F238E27FC236}">
                  <a16:creationId xmlns:a16="http://schemas.microsoft.com/office/drawing/2014/main" id="{DF9E0658-AFDC-5827-CA22-255E0BCA705B}"/>
                </a:ext>
              </a:extLst>
            </p:cNvPr>
            <p:cNvSpPr txBox="1"/>
            <p:nvPr/>
          </p:nvSpPr>
          <p:spPr>
            <a:xfrm>
              <a:off x="6953159" y="2316620"/>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90</a:t>
              </a:r>
            </a:p>
          </p:txBody>
        </p:sp>
        <p:cxnSp>
          <p:nvCxnSpPr>
            <p:cNvPr id="350" name="Straight Connector 349">
              <a:extLst>
                <a:ext uri="{FF2B5EF4-FFF2-40B4-BE49-F238E27FC236}">
                  <a16:creationId xmlns:a16="http://schemas.microsoft.com/office/drawing/2014/main" id="{F3BD667F-95D2-2B1D-C727-A4F0531B704B}"/>
                </a:ext>
              </a:extLst>
            </p:cNvPr>
            <p:cNvCxnSpPr>
              <a:cxnSpLocks/>
            </p:cNvCxnSpPr>
            <p:nvPr/>
          </p:nvCxnSpPr>
          <p:spPr>
            <a:xfrm>
              <a:off x="7249878" y="2391670"/>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C6D1A0DE-710A-3EA9-545F-8D911CABCB09}"/>
                </a:ext>
              </a:extLst>
            </p:cNvPr>
            <p:cNvSpPr txBox="1"/>
            <p:nvPr/>
          </p:nvSpPr>
          <p:spPr>
            <a:xfrm>
              <a:off x="6953159" y="2559402"/>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80</a:t>
              </a:r>
            </a:p>
          </p:txBody>
        </p:sp>
        <p:cxnSp>
          <p:nvCxnSpPr>
            <p:cNvPr id="352" name="Straight Connector 351">
              <a:extLst>
                <a:ext uri="{FF2B5EF4-FFF2-40B4-BE49-F238E27FC236}">
                  <a16:creationId xmlns:a16="http://schemas.microsoft.com/office/drawing/2014/main" id="{4CBA6B52-4193-812C-F97F-C7E1A9E1A43F}"/>
                </a:ext>
              </a:extLst>
            </p:cNvPr>
            <p:cNvCxnSpPr>
              <a:cxnSpLocks/>
            </p:cNvCxnSpPr>
            <p:nvPr/>
          </p:nvCxnSpPr>
          <p:spPr>
            <a:xfrm>
              <a:off x="7249878" y="2634452"/>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6" name="TextBox 355">
              <a:extLst>
                <a:ext uri="{FF2B5EF4-FFF2-40B4-BE49-F238E27FC236}">
                  <a16:creationId xmlns:a16="http://schemas.microsoft.com/office/drawing/2014/main" id="{36FF2EF8-267F-ECA2-69FA-C71DB962E234}"/>
                </a:ext>
              </a:extLst>
            </p:cNvPr>
            <p:cNvSpPr txBox="1"/>
            <p:nvPr/>
          </p:nvSpPr>
          <p:spPr>
            <a:xfrm>
              <a:off x="6953159" y="2811419"/>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70</a:t>
              </a:r>
            </a:p>
          </p:txBody>
        </p:sp>
        <p:cxnSp>
          <p:nvCxnSpPr>
            <p:cNvPr id="357" name="Straight Connector 356">
              <a:extLst>
                <a:ext uri="{FF2B5EF4-FFF2-40B4-BE49-F238E27FC236}">
                  <a16:creationId xmlns:a16="http://schemas.microsoft.com/office/drawing/2014/main" id="{F60DCEBF-3E29-949D-F3BF-FB6E876F3397}"/>
                </a:ext>
              </a:extLst>
            </p:cNvPr>
            <p:cNvCxnSpPr>
              <a:cxnSpLocks/>
            </p:cNvCxnSpPr>
            <p:nvPr/>
          </p:nvCxnSpPr>
          <p:spPr>
            <a:xfrm>
              <a:off x="7249878" y="2886469"/>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8" name="TextBox 357">
              <a:extLst>
                <a:ext uri="{FF2B5EF4-FFF2-40B4-BE49-F238E27FC236}">
                  <a16:creationId xmlns:a16="http://schemas.microsoft.com/office/drawing/2014/main" id="{78351ABC-A13F-AEA0-D512-F690DBB236AD}"/>
                </a:ext>
              </a:extLst>
            </p:cNvPr>
            <p:cNvSpPr txBox="1"/>
            <p:nvPr/>
          </p:nvSpPr>
          <p:spPr>
            <a:xfrm>
              <a:off x="6953159" y="3056283"/>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60</a:t>
              </a:r>
            </a:p>
          </p:txBody>
        </p:sp>
        <p:cxnSp>
          <p:nvCxnSpPr>
            <p:cNvPr id="359" name="Straight Connector 358">
              <a:extLst>
                <a:ext uri="{FF2B5EF4-FFF2-40B4-BE49-F238E27FC236}">
                  <a16:creationId xmlns:a16="http://schemas.microsoft.com/office/drawing/2014/main" id="{97C747ED-317F-78AA-3B93-58ECC10DB40C}"/>
                </a:ext>
              </a:extLst>
            </p:cNvPr>
            <p:cNvCxnSpPr>
              <a:cxnSpLocks/>
            </p:cNvCxnSpPr>
            <p:nvPr/>
          </p:nvCxnSpPr>
          <p:spPr>
            <a:xfrm>
              <a:off x="7249878" y="3131333"/>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0" name="TextBox 359">
              <a:extLst>
                <a:ext uri="{FF2B5EF4-FFF2-40B4-BE49-F238E27FC236}">
                  <a16:creationId xmlns:a16="http://schemas.microsoft.com/office/drawing/2014/main" id="{CDE8AE67-E497-3F14-65F5-B9257D43A3C5}"/>
                </a:ext>
              </a:extLst>
            </p:cNvPr>
            <p:cNvSpPr txBox="1"/>
            <p:nvPr/>
          </p:nvSpPr>
          <p:spPr>
            <a:xfrm>
              <a:off x="6953159" y="3308300"/>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50</a:t>
              </a:r>
            </a:p>
          </p:txBody>
        </p:sp>
        <p:cxnSp>
          <p:nvCxnSpPr>
            <p:cNvPr id="361" name="Straight Connector 360">
              <a:extLst>
                <a:ext uri="{FF2B5EF4-FFF2-40B4-BE49-F238E27FC236}">
                  <a16:creationId xmlns:a16="http://schemas.microsoft.com/office/drawing/2014/main" id="{A3973DE4-FCCC-8096-9297-85ABACF20715}"/>
                </a:ext>
              </a:extLst>
            </p:cNvPr>
            <p:cNvCxnSpPr>
              <a:cxnSpLocks/>
            </p:cNvCxnSpPr>
            <p:nvPr/>
          </p:nvCxnSpPr>
          <p:spPr>
            <a:xfrm>
              <a:off x="7249878" y="3383350"/>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2" name="TextBox 361">
              <a:extLst>
                <a:ext uri="{FF2B5EF4-FFF2-40B4-BE49-F238E27FC236}">
                  <a16:creationId xmlns:a16="http://schemas.microsoft.com/office/drawing/2014/main" id="{FA416878-ECE9-694B-F143-6EFFA8F3ECD9}"/>
                </a:ext>
              </a:extLst>
            </p:cNvPr>
            <p:cNvSpPr txBox="1"/>
            <p:nvPr/>
          </p:nvSpPr>
          <p:spPr>
            <a:xfrm>
              <a:off x="6953159" y="3551082"/>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40</a:t>
              </a:r>
            </a:p>
          </p:txBody>
        </p:sp>
        <p:cxnSp>
          <p:nvCxnSpPr>
            <p:cNvPr id="363" name="Straight Connector 362">
              <a:extLst>
                <a:ext uri="{FF2B5EF4-FFF2-40B4-BE49-F238E27FC236}">
                  <a16:creationId xmlns:a16="http://schemas.microsoft.com/office/drawing/2014/main" id="{C427EDE2-1950-7DC2-BF49-456D2EE3D8DC}"/>
                </a:ext>
              </a:extLst>
            </p:cNvPr>
            <p:cNvCxnSpPr>
              <a:cxnSpLocks/>
            </p:cNvCxnSpPr>
            <p:nvPr/>
          </p:nvCxnSpPr>
          <p:spPr>
            <a:xfrm>
              <a:off x="7249878" y="3623751"/>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4" name="TextBox 363">
              <a:extLst>
                <a:ext uri="{FF2B5EF4-FFF2-40B4-BE49-F238E27FC236}">
                  <a16:creationId xmlns:a16="http://schemas.microsoft.com/office/drawing/2014/main" id="{44E5A2B9-6D72-9741-1D9D-4F4B0D567BFE}"/>
                </a:ext>
              </a:extLst>
            </p:cNvPr>
            <p:cNvSpPr txBox="1"/>
            <p:nvPr/>
          </p:nvSpPr>
          <p:spPr>
            <a:xfrm>
              <a:off x="6953159" y="3803099"/>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30</a:t>
              </a:r>
            </a:p>
          </p:txBody>
        </p:sp>
        <p:cxnSp>
          <p:nvCxnSpPr>
            <p:cNvPr id="365" name="Straight Connector 364">
              <a:extLst>
                <a:ext uri="{FF2B5EF4-FFF2-40B4-BE49-F238E27FC236}">
                  <a16:creationId xmlns:a16="http://schemas.microsoft.com/office/drawing/2014/main" id="{449D4C06-A225-09BA-8C27-905BEEF02322}"/>
                </a:ext>
              </a:extLst>
            </p:cNvPr>
            <p:cNvCxnSpPr>
              <a:cxnSpLocks/>
            </p:cNvCxnSpPr>
            <p:nvPr/>
          </p:nvCxnSpPr>
          <p:spPr>
            <a:xfrm>
              <a:off x="7249878" y="3863861"/>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6" name="TextBox 365">
              <a:extLst>
                <a:ext uri="{FF2B5EF4-FFF2-40B4-BE49-F238E27FC236}">
                  <a16:creationId xmlns:a16="http://schemas.microsoft.com/office/drawing/2014/main" id="{03E7C7DB-65DC-8980-5471-A11B00E98896}"/>
                </a:ext>
              </a:extLst>
            </p:cNvPr>
            <p:cNvSpPr txBox="1"/>
            <p:nvPr/>
          </p:nvSpPr>
          <p:spPr>
            <a:xfrm>
              <a:off x="6953159" y="4034884"/>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20</a:t>
              </a:r>
            </a:p>
          </p:txBody>
        </p:sp>
        <p:cxnSp>
          <p:nvCxnSpPr>
            <p:cNvPr id="367" name="Straight Connector 366">
              <a:extLst>
                <a:ext uri="{FF2B5EF4-FFF2-40B4-BE49-F238E27FC236}">
                  <a16:creationId xmlns:a16="http://schemas.microsoft.com/office/drawing/2014/main" id="{E8FBEFCD-E7EF-7809-7367-FCD07FAA2BE4}"/>
                </a:ext>
              </a:extLst>
            </p:cNvPr>
            <p:cNvCxnSpPr>
              <a:cxnSpLocks/>
            </p:cNvCxnSpPr>
            <p:nvPr/>
          </p:nvCxnSpPr>
          <p:spPr>
            <a:xfrm>
              <a:off x="7249878" y="4109934"/>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8" name="TextBox 367">
              <a:extLst>
                <a:ext uri="{FF2B5EF4-FFF2-40B4-BE49-F238E27FC236}">
                  <a16:creationId xmlns:a16="http://schemas.microsoft.com/office/drawing/2014/main" id="{267CC67E-AE8A-BB8F-579A-71134AB85EB4}"/>
                </a:ext>
              </a:extLst>
            </p:cNvPr>
            <p:cNvSpPr txBox="1"/>
            <p:nvPr/>
          </p:nvSpPr>
          <p:spPr>
            <a:xfrm>
              <a:off x="6953159" y="4277666"/>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10</a:t>
              </a:r>
            </a:p>
          </p:txBody>
        </p:sp>
        <p:cxnSp>
          <p:nvCxnSpPr>
            <p:cNvPr id="369" name="Straight Connector 368">
              <a:extLst>
                <a:ext uri="{FF2B5EF4-FFF2-40B4-BE49-F238E27FC236}">
                  <a16:creationId xmlns:a16="http://schemas.microsoft.com/office/drawing/2014/main" id="{364BCB6F-48C2-62DC-F408-D50955782877}"/>
                </a:ext>
              </a:extLst>
            </p:cNvPr>
            <p:cNvCxnSpPr>
              <a:cxnSpLocks/>
            </p:cNvCxnSpPr>
            <p:nvPr/>
          </p:nvCxnSpPr>
          <p:spPr>
            <a:xfrm>
              <a:off x="7249878" y="4352716"/>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0" name="TextBox 369">
              <a:extLst>
                <a:ext uri="{FF2B5EF4-FFF2-40B4-BE49-F238E27FC236}">
                  <a16:creationId xmlns:a16="http://schemas.microsoft.com/office/drawing/2014/main" id="{7BD3F618-591A-0ABE-359C-C15904471C55}"/>
                </a:ext>
              </a:extLst>
            </p:cNvPr>
            <p:cNvSpPr txBox="1"/>
            <p:nvPr/>
          </p:nvSpPr>
          <p:spPr>
            <a:xfrm>
              <a:off x="6953159" y="4529683"/>
              <a:ext cx="261705" cy="150100"/>
            </a:xfrm>
            <a:prstGeom prst="rect">
              <a:avLst/>
            </a:prstGeom>
            <a:noFill/>
          </p:spPr>
          <p:txBody>
            <a:bodyPr wrap="square" lIns="0" tIns="0" rIns="0" bIns="0" rtlCol="0" anchor="ctr" anchorCtr="0">
              <a:noAutofit/>
            </a:bodyPr>
            <a:lstStyle/>
            <a:p>
              <a:pPr algn="r" defTabSz="685800" fontAlgn="auto">
                <a:spcBef>
                  <a:spcPts val="0"/>
                </a:spcBef>
                <a:spcAft>
                  <a:spcPts val="0"/>
                </a:spcAft>
              </a:pPr>
              <a:r>
                <a:rPr lang="en-US" sz="900" dirty="0">
                  <a:solidFill>
                    <a:srgbClr val="595454"/>
                  </a:solidFill>
                  <a:latin typeface="Calibri" panose="020F0502020204030204"/>
                  <a:ea typeface="+mn-ea"/>
                  <a:cs typeface="+mn-cs"/>
                </a:rPr>
                <a:t>0</a:t>
              </a:r>
            </a:p>
          </p:txBody>
        </p:sp>
        <p:cxnSp>
          <p:nvCxnSpPr>
            <p:cNvPr id="371" name="Straight Connector 370">
              <a:extLst>
                <a:ext uri="{FF2B5EF4-FFF2-40B4-BE49-F238E27FC236}">
                  <a16:creationId xmlns:a16="http://schemas.microsoft.com/office/drawing/2014/main" id="{974B9A67-6143-48AE-55E8-2E21F07422CE}"/>
                </a:ext>
              </a:extLst>
            </p:cNvPr>
            <p:cNvCxnSpPr>
              <a:cxnSpLocks/>
            </p:cNvCxnSpPr>
            <p:nvPr/>
          </p:nvCxnSpPr>
          <p:spPr>
            <a:xfrm>
              <a:off x="7249878" y="4604733"/>
              <a:ext cx="553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8FCBDEC6-FB72-6978-184D-B8C7700E9C9A}"/>
                </a:ext>
              </a:extLst>
            </p:cNvPr>
            <p:cNvCxnSpPr>
              <a:cxnSpLocks/>
            </p:cNvCxnSpPr>
            <p:nvPr/>
          </p:nvCxnSpPr>
          <p:spPr>
            <a:xfrm>
              <a:off x="7399790" y="4657476"/>
              <a:ext cx="0" cy="64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3" name="TextBox 372">
              <a:extLst>
                <a:ext uri="{FF2B5EF4-FFF2-40B4-BE49-F238E27FC236}">
                  <a16:creationId xmlns:a16="http://schemas.microsoft.com/office/drawing/2014/main" id="{3816F5B0-D068-CBA4-C1DC-08FC16FEEE56}"/>
                </a:ext>
              </a:extLst>
            </p:cNvPr>
            <p:cNvSpPr txBox="1"/>
            <p:nvPr/>
          </p:nvSpPr>
          <p:spPr>
            <a:xfrm>
              <a:off x="7271989" y="4777362"/>
              <a:ext cx="255602" cy="150100"/>
            </a:xfrm>
            <a:prstGeom prst="rect">
              <a:avLst/>
            </a:prstGeom>
            <a:noFill/>
          </p:spPr>
          <p:txBody>
            <a:bodyPr wrap="square" lIns="0" tIns="0" rIns="0" bIns="0" rtlCol="0" anchor="ctr" anchorCtr="0">
              <a:noAutofit/>
            </a:bodyPr>
            <a:lstStyle/>
            <a:p>
              <a:pPr algn="ctr" defTabSz="685800" fontAlgn="auto">
                <a:spcBef>
                  <a:spcPts val="0"/>
                </a:spcBef>
                <a:spcAft>
                  <a:spcPts val="0"/>
                </a:spcAft>
              </a:pPr>
              <a:r>
                <a:rPr lang="en-US" sz="900" dirty="0">
                  <a:solidFill>
                    <a:srgbClr val="595454"/>
                  </a:solidFill>
                  <a:latin typeface="Calibri" panose="020F0502020204030204"/>
                  <a:ea typeface="+mn-ea"/>
                  <a:cs typeface="+mn-cs"/>
                </a:rPr>
                <a:t>0</a:t>
              </a:r>
            </a:p>
          </p:txBody>
        </p:sp>
        <p:cxnSp>
          <p:nvCxnSpPr>
            <p:cNvPr id="374" name="Straight Connector 373">
              <a:extLst>
                <a:ext uri="{FF2B5EF4-FFF2-40B4-BE49-F238E27FC236}">
                  <a16:creationId xmlns:a16="http://schemas.microsoft.com/office/drawing/2014/main" id="{DE727EDC-B068-0795-EC95-140B551518AC}"/>
                </a:ext>
              </a:extLst>
            </p:cNvPr>
            <p:cNvCxnSpPr>
              <a:cxnSpLocks/>
            </p:cNvCxnSpPr>
            <p:nvPr/>
          </p:nvCxnSpPr>
          <p:spPr>
            <a:xfrm>
              <a:off x="7981776" y="4657476"/>
              <a:ext cx="0" cy="64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5" name="TextBox 374">
              <a:extLst>
                <a:ext uri="{FF2B5EF4-FFF2-40B4-BE49-F238E27FC236}">
                  <a16:creationId xmlns:a16="http://schemas.microsoft.com/office/drawing/2014/main" id="{F5CDBE76-3FA6-9139-DF25-3F371335B938}"/>
                </a:ext>
              </a:extLst>
            </p:cNvPr>
            <p:cNvSpPr txBox="1"/>
            <p:nvPr/>
          </p:nvSpPr>
          <p:spPr>
            <a:xfrm>
              <a:off x="7853975" y="4777362"/>
              <a:ext cx="255602" cy="150100"/>
            </a:xfrm>
            <a:prstGeom prst="rect">
              <a:avLst/>
            </a:prstGeom>
            <a:noFill/>
          </p:spPr>
          <p:txBody>
            <a:bodyPr wrap="square" lIns="0" tIns="0" rIns="0" bIns="0" rtlCol="0" anchor="ctr" anchorCtr="0">
              <a:noAutofit/>
            </a:bodyPr>
            <a:lstStyle/>
            <a:p>
              <a:pPr algn="ctr" defTabSz="685800" fontAlgn="auto">
                <a:spcBef>
                  <a:spcPts val="0"/>
                </a:spcBef>
                <a:spcAft>
                  <a:spcPts val="0"/>
                </a:spcAft>
              </a:pPr>
              <a:r>
                <a:rPr lang="en-US" sz="900" dirty="0">
                  <a:solidFill>
                    <a:srgbClr val="595454"/>
                  </a:solidFill>
                  <a:latin typeface="Calibri" panose="020F0502020204030204"/>
                  <a:ea typeface="+mn-ea"/>
                  <a:cs typeface="+mn-cs"/>
                </a:rPr>
                <a:t>6</a:t>
              </a:r>
            </a:p>
          </p:txBody>
        </p:sp>
        <p:cxnSp>
          <p:nvCxnSpPr>
            <p:cNvPr id="376" name="Straight Connector 375">
              <a:extLst>
                <a:ext uri="{FF2B5EF4-FFF2-40B4-BE49-F238E27FC236}">
                  <a16:creationId xmlns:a16="http://schemas.microsoft.com/office/drawing/2014/main" id="{A697EA87-CB6D-CE0B-C0DB-F8F206FCB07C}"/>
                </a:ext>
              </a:extLst>
            </p:cNvPr>
            <p:cNvCxnSpPr>
              <a:cxnSpLocks/>
            </p:cNvCxnSpPr>
            <p:nvPr/>
          </p:nvCxnSpPr>
          <p:spPr>
            <a:xfrm>
              <a:off x="8570526" y="4657476"/>
              <a:ext cx="0" cy="64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7" name="TextBox 376">
              <a:extLst>
                <a:ext uri="{FF2B5EF4-FFF2-40B4-BE49-F238E27FC236}">
                  <a16:creationId xmlns:a16="http://schemas.microsoft.com/office/drawing/2014/main" id="{D6B9FF04-EF3E-6727-63B8-A47A64B0CD3C}"/>
                </a:ext>
              </a:extLst>
            </p:cNvPr>
            <p:cNvSpPr txBox="1"/>
            <p:nvPr/>
          </p:nvSpPr>
          <p:spPr>
            <a:xfrm>
              <a:off x="8451961" y="4777362"/>
              <a:ext cx="255602" cy="150100"/>
            </a:xfrm>
            <a:prstGeom prst="rect">
              <a:avLst/>
            </a:prstGeom>
            <a:noFill/>
          </p:spPr>
          <p:txBody>
            <a:bodyPr wrap="square" lIns="0" tIns="0" rIns="0" bIns="0" rtlCol="0" anchor="ctr" anchorCtr="0">
              <a:noAutofit/>
            </a:bodyPr>
            <a:lstStyle/>
            <a:p>
              <a:pPr algn="ctr" defTabSz="685800" fontAlgn="auto">
                <a:spcBef>
                  <a:spcPts val="0"/>
                </a:spcBef>
                <a:spcAft>
                  <a:spcPts val="0"/>
                </a:spcAft>
              </a:pPr>
              <a:r>
                <a:rPr lang="en-US" sz="900" dirty="0">
                  <a:solidFill>
                    <a:srgbClr val="595454"/>
                  </a:solidFill>
                  <a:latin typeface="Calibri" panose="020F0502020204030204"/>
                  <a:ea typeface="+mn-ea"/>
                  <a:cs typeface="+mn-cs"/>
                </a:rPr>
                <a:t>12</a:t>
              </a:r>
            </a:p>
          </p:txBody>
        </p:sp>
        <p:cxnSp>
          <p:nvCxnSpPr>
            <p:cNvPr id="378" name="Straight Connector 377">
              <a:extLst>
                <a:ext uri="{FF2B5EF4-FFF2-40B4-BE49-F238E27FC236}">
                  <a16:creationId xmlns:a16="http://schemas.microsoft.com/office/drawing/2014/main" id="{EB790938-0748-D6DC-FA3B-119661E70D37}"/>
                </a:ext>
              </a:extLst>
            </p:cNvPr>
            <p:cNvCxnSpPr>
              <a:cxnSpLocks/>
            </p:cNvCxnSpPr>
            <p:nvPr/>
          </p:nvCxnSpPr>
          <p:spPr>
            <a:xfrm>
              <a:off x="9150983" y="4657476"/>
              <a:ext cx="0" cy="64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9" name="TextBox 378">
              <a:extLst>
                <a:ext uri="{FF2B5EF4-FFF2-40B4-BE49-F238E27FC236}">
                  <a16:creationId xmlns:a16="http://schemas.microsoft.com/office/drawing/2014/main" id="{6FF600F8-DE7C-ED7A-1A31-D8D528DF230C}"/>
                </a:ext>
              </a:extLst>
            </p:cNvPr>
            <p:cNvSpPr txBox="1"/>
            <p:nvPr/>
          </p:nvSpPr>
          <p:spPr>
            <a:xfrm>
              <a:off x="9032418" y="4777362"/>
              <a:ext cx="255602" cy="150100"/>
            </a:xfrm>
            <a:prstGeom prst="rect">
              <a:avLst/>
            </a:prstGeom>
            <a:noFill/>
          </p:spPr>
          <p:txBody>
            <a:bodyPr wrap="square" lIns="0" tIns="0" rIns="0" bIns="0" rtlCol="0" anchor="ctr" anchorCtr="0">
              <a:noAutofit/>
            </a:bodyPr>
            <a:lstStyle/>
            <a:p>
              <a:pPr algn="ctr" defTabSz="685800" fontAlgn="auto">
                <a:spcBef>
                  <a:spcPts val="0"/>
                </a:spcBef>
                <a:spcAft>
                  <a:spcPts val="0"/>
                </a:spcAft>
              </a:pPr>
              <a:r>
                <a:rPr lang="en-US" sz="900" dirty="0">
                  <a:solidFill>
                    <a:srgbClr val="595454"/>
                  </a:solidFill>
                  <a:latin typeface="Calibri" panose="020F0502020204030204"/>
                  <a:ea typeface="+mn-ea"/>
                  <a:cs typeface="+mn-cs"/>
                </a:rPr>
                <a:t>18</a:t>
              </a:r>
            </a:p>
          </p:txBody>
        </p:sp>
        <p:cxnSp>
          <p:nvCxnSpPr>
            <p:cNvPr id="380" name="Straight Connector 379">
              <a:extLst>
                <a:ext uri="{FF2B5EF4-FFF2-40B4-BE49-F238E27FC236}">
                  <a16:creationId xmlns:a16="http://schemas.microsoft.com/office/drawing/2014/main" id="{1117C19E-6F0F-9E4E-13CA-CA25B51AB68F}"/>
                </a:ext>
              </a:extLst>
            </p:cNvPr>
            <p:cNvCxnSpPr>
              <a:cxnSpLocks/>
            </p:cNvCxnSpPr>
            <p:nvPr/>
          </p:nvCxnSpPr>
          <p:spPr>
            <a:xfrm>
              <a:off x="9738796" y="4657476"/>
              <a:ext cx="0" cy="64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1" name="TextBox 380">
              <a:extLst>
                <a:ext uri="{FF2B5EF4-FFF2-40B4-BE49-F238E27FC236}">
                  <a16:creationId xmlns:a16="http://schemas.microsoft.com/office/drawing/2014/main" id="{C3365E2B-608E-D319-4C83-66B73FD07909}"/>
                </a:ext>
              </a:extLst>
            </p:cNvPr>
            <p:cNvSpPr txBox="1"/>
            <p:nvPr/>
          </p:nvSpPr>
          <p:spPr>
            <a:xfrm>
              <a:off x="9610995" y="4777362"/>
              <a:ext cx="255602" cy="150100"/>
            </a:xfrm>
            <a:prstGeom prst="rect">
              <a:avLst/>
            </a:prstGeom>
            <a:noFill/>
          </p:spPr>
          <p:txBody>
            <a:bodyPr wrap="square" lIns="0" tIns="0" rIns="0" bIns="0" rtlCol="0" anchor="ctr" anchorCtr="0">
              <a:noAutofit/>
            </a:bodyPr>
            <a:lstStyle/>
            <a:p>
              <a:pPr algn="ctr" defTabSz="685800" fontAlgn="auto">
                <a:spcBef>
                  <a:spcPts val="0"/>
                </a:spcBef>
                <a:spcAft>
                  <a:spcPts val="0"/>
                </a:spcAft>
              </a:pPr>
              <a:r>
                <a:rPr lang="en-US" sz="900" dirty="0">
                  <a:solidFill>
                    <a:srgbClr val="595454"/>
                  </a:solidFill>
                  <a:latin typeface="Calibri" panose="020F0502020204030204"/>
                  <a:ea typeface="+mn-ea"/>
                  <a:cs typeface="+mn-cs"/>
                </a:rPr>
                <a:t>24</a:t>
              </a:r>
            </a:p>
          </p:txBody>
        </p:sp>
        <p:cxnSp>
          <p:nvCxnSpPr>
            <p:cNvPr id="382" name="Straight Connector 381">
              <a:extLst>
                <a:ext uri="{FF2B5EF4-FFF2-40B4-BE49-F238E27FC236}">
                  <a16:creationId xmlns:a16="http://schemas.microsoft.com/office/drawing/2014/main" id="{763CA4D6-183D-D0BC-717B-20CE95405051}"/>
                </a:ext>
              </a:extLst>
            </p:cNvPr>
            <p:cNvCxnSpPr>
              <a:cxnSpLocks/>
            </p:cNvCxnSpPr>
            <p:nvPr/>
          </p:nvCxnSpPr>
          <p:spPr>
            <a:xfrm>
              <a:off x="10324135" y="4657476"/>
              <a:ext cx="0" cy="64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3" name="TextBox 382">
              <a:extLst>
                <a:ext uri="{FF2B5EF4-FFF2-40B4-BE49-F238E27FC236}">
                  <a16:creationId xmlns:a16="http://schemas.microsoft.com/office/drawing/2014/main" id="{99D7B416-EA1B-8311-5D2B-3210862BF335}"/>
                </a:ext>
              </a:extLst>
            </p:cNvPr>
            <p:cNvSpPr txBox="1"/>
            <p:nvPr/>
          </p:nvSpPr>
          <p:spPr>
            <a:xfrm>
              <a:off x="10205570" y="4777362"/>
              <a:ext cx="255602" cy="150100"/>
            </a:xfrm>
            <a:prstGeom prst="rect">
              <a:avLst/>
            </a:prstGeom>
            <a:noFill/>
          </p:spPr>
          <p:txBody>
            <a:bodyPr wrap="square" lIns="0" tIns="0" rIns="0" bIns="0" rtlCol="0" anchor="ctr" anchorCtr="0">
              <a:noAutofit/>
            </a:bodyPr>
            <a:lstStyle/>
            <a:p>
              <a:pPr algn="ctr" defTabSz="685800" fontAlgn="auto">
                <a:spcBef>
                  <a:spcPts val="0"/>
                </a:spcBef>
                <a:spcAft>
                  <a:spcPts val="0"/>
                </a:spcAft>
              </a:pPr>
              <a:r>
                <a:rPr lang="en-US" sz="900" dirty="0">
                  <a:solidFill>
                    <a:srgbClr val="595454"/>
                  </a:solidFill>
                  <a:latin typeface="Calibri" panose="020F0502020204030204"/>
                  <a:ea typeface="+mn-ea"/>
                  <a:cs typeface="+mn-cs"/>
                </a:rPr>
                <a:t>30</a:t>
              </a:r>
            </a:p>
          </p:txBody>
        </p:sp>
        <p:cxnSp>
          <p:nvCxnSpPr>
            <p:cNvPr id="384" name="Straight Connector 383">
              <a:extLst>
                <a:ext uri="{FF2B5EF4-FFF2-40B4-BE49-F238E27FC236}">
                  <a16:creationId xmlns:a16="http://schemas.microsoft.com/office/drawing/2014/main" id="{2AE7E974-C46B-669F-888E-054925044DFC}"/>
                </a:ext>
              </a:extLst>
            </p:cNvPr>
            <p:cNvCxnSpPr>
              <a:cxnSpLocks/>
            </p:cNvCxnSpPr>
            <p:nvPr/>
          </p:nvCxnSpPr>
          <p:spPr>
            <a:xfrm>
              <a:off x="10910185" y="4657476"/>
              <a:ext cx="0" cy="64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5" name="TextBox 384">
              <a:extLst>
                <a:ext uri="{FF2B5EF4-FFF2-40B4-BE49-F238E27FC236}">
                  <a16:creationId xmlns:a16="http://schemas.microsoft.com/office/drawing/2014/main" id="{87FCE9D3-F80E-92B5-2E26-3230CB6FC2BC}"/>
                </a:ext>
              </a:extLst>
            </p:cNvPr>
            <p:cNvSpPr txBox="1"/>
            <p:nvPr/>
          </p:nvSpPr>
          <p:spPr>
            <a:xfrm>
              <a:off x="10782384" y="4777362"/>
              <a:ext cx="255602" cy="150100"/>
            </a:xfrm>
            <a:prstGeom prst="rect">
              <a:avLst/>
            </a:prstGeom>
            <a:noFill/>
          </p:spPr>
          <p:txBody>
            <a:bodyPr wrap="square" lIns="0" tIns="0" rIns="0" bIns="0" rtlCol="0" anchor="ctr" anchorCtr="0">
              <a:noAutofit/>
            </a:bodyPr>
            <a:lstStyle/>
            <a:p>
              <a:pPr algn="ctr" defTabSz="685800" fontAlgn="auto">
                <a:spcBef>
                  <a:spcPts val="0"/>
                </a:spcBef>
                <a:spcAft>
                  <a:spcPts val="0"/>
                </a:spcAft>
              </a:pPr>
              <a:r>
                <a:rPr lang="en-US" sz="900" dirty="0">
                  <a:solidFill>
                    <a:srgbClr val="595454"/>
                  </a:solidFill>
                  <a:latin typeface="Calibri" panose="020F0502020204030204"/>
                  <a:ea typeface="+mn-ea"/>
                  <a:cs typeface="+mn-cs"/>
                </a:rPr>
                <a:t>36</a:t>
              </a:r>
            </a:p>
          </p:txBody>
        </p:sp>
        <p:cxnSp>
          <p:nvCxnSpPr>
            <p:cNvPr id="1281" name="Straight Connector 1280">
              <a:extLst>
                <a:ext uri="{FF2B5EF4-FFF2-40B4-BE49-F238E27FC236}">
                  <a16:creationId xmlns:a16="http://schemas.microsoft.com/office/drawing/2014/main" id="{B81C0CB5-0E33-82A6-A8C4-8862C567CF64}"/>
                </a:ext>
              </a:extLst>
            </p:cNvPr>
            <p:cNvCxnSpPr>
              <a:cxnSpLocks/>
            </p:cNvCxnSpPr>
            <p:nvPr/>
          </p:nvCxnSpPr>
          <p:spPr>
            <a:xfrm>
              <a:off x="11496235" y="4660795"/>
              <a:ext cx="0" cy="64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82" name="TextBox 1281">
              <a:extLst>
                <a:ext uri="{FF2B5EF4-FFF2-40B4-BE49-F238E27FC236}">
                  <a16:creationId xmlns:a16="http://schemas.microsoft.com/office/drawing/2014/main" id="{70CA9EA0-87DA-700D-00A8-15B02E29A687}"/>
                </a:ext>
              </a:extLst>
            </p:cNvPr>
            <p:cNvSpPr txBox="1"/>
            <p:nvPr/>
          </p:nvSpPr>
          <p:spPr>
            <a:xfrm>
              <a:off x="11377670" y="4780681"/>
              <a:ext cx="255602" cy="150100"/>
            </a:xfrm>
            <a:prstGeom prst="rect">
              <a:avLst/>
            </a:prstGeom>
            <a:noFill/>
          </p:spPr>
          <p:txBody>
            <a:bodyPr wrap="square" lIns="0" tIns="0" rIns="0" bIns="0" rtlCol="0" anchor="ctr" anchorCtr="0">
              <a:noAutofit/>
            </a:bodyPr>
            <a:lstStyle/>
            <a:p>
              <a:pPr algn="ctr" defTabSz="685800" fontAlgn="auto">
                <a:spcBef>
                  <a:spcPts val="0"/>
                </a:spcBef>
                <a:spcAft>
                  <a:spcPts val="0"/>
                </a:spcAft>
              </a:pPr>
              <a:r>
                <a:rPr lang="en-US" sz="900" dirty="0">
                  <a:solidFill>
                    <a:srgbClr val="595454"/>
                  </a:solidFill>
                  <a:latin typeface="Calibri" panose="020F0502020204030204"/>
                  <a:ea typeface="+mn-ea"/>
                  <a:cs typeface="+mn-cs"/>
                </a:rPr>
                <a:t>42</a:t>
              </a:r>
            </a:p>
          </p:txBody>
        </p:sp>
      </p:grpSp>
      <p:sp>
        <p:nvSpPr>
          <p:cNvPr id="1289" name="Freeform: Shape 1288">
            <a:extLst>
              <a:ext uri="{FF2B5EF4-FFF2-40B4-BE49-F238E27FC236}">
                <a16:creationId xmlns:a16="http://schemas.microsoft.com/office/drawing/2014/main" id="{2567E94E-5846-4D0D-FB6C-22EAB8FC2FA6}"/>
              </a:ext>
            </a:extLst>
          </p:cNvPr>
          <p:cNvSpPr/>
          <p:nvPr/>
        </p:nvSpPr>
        <p:spPr>
          <a:xfrm>
            <a:off x="5536210" y="1604420"/>
            <a:ext cx="2214983" cy="14083"/>
          </a:xfrm>
          <a:custGeom>
            <a:avLst/>
            <a:gdLst>
              <a:gd name="connsiteX0" fmla="*/ 0 w 2953310"/>
              <a:gd name="connsiteY0" fmla="*/ 0 h 18777"/>
              <a:gd name="connsiteX1" fmla="*/ 2953311 w 2953310"/>
              <a:gd name="connsiteY1" fmla="*/ 0 h 18777"/>
            </a:gdLst>
            <a:ahLst/>
            <a:cxnLst>
              <a:cxn ang="0">
                <a:pos x="connsiteX0" y="connsiteY0"/>
              </a:cxn>
              <a:cxn ang="0">
                <a:pos x="connsiteX1" y="connsiteY1"/>
              </a:cxn>
            </a:cxnLst>
            <a:rect l="l" t="t" r="r" b="b"/>
            <a:pathLst>
              <a:path w="2953310" h="18777">
                <a:moveTo>
                  <a:pt x="0" y="0"/>
                </a:moveTo>
                <a:lnTo>
                  <a:pt x="2953311" y="0"/>
                </a:lnTo>
              </a:path>
            </a:pathLst>
          </a:custGeom>
          <a:ln w="25400" cap="flat">
            <a:solidFill>
              <a:srgbClr val="009FBA"/>
            </a:solid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grpSp>
        <p:nvGrpSpPr>
          <p:cNvPr id="1295" name="Group 1294">
            <a:extLst>
              <a:ext uri="{FF2B5EF4-FFF2-40B4-BE49-F238E27FC236}">
                <a16:creationId xmlns:a16="http://schemas.microsoft.com/office/drawing/2014/main" id="{57A7CD2C-0547-390D-86AC-5C8E01058423}"/>
              </a:ext>
            </a:extLst>
          </p:cNvPr>
          <p:cNvGrpSpPr/>
          <p:nvPr/>
        </p:nvGrpSpPr>
        <p:grpSpPr>
          <a:xfrm>
            <a:off x="6182530" y="1563233"/>
            <a:ext cx="80327" cy="82430"/>
            <a:chOff x="4333679" y="2797532"/>
            <a:chExt cx="107102" cy="109906"/>
          </a:xfrm>
        </p:grpSpPr>
        <p:cxnSp>
          <p:nvCxnSpPr>
            <p:cNvPr id="1293" name="Straight Connector 1292">
              <a:extLst>
                <a:ext uri="{FF2B5EF4-FFF2-40B4-BE49-F238E27FC236}">
                  <a16:creationId xmlns:a16="http://schemas.microsoft.com/office/drawing/2014/main" id="{9DB743DA-EA41-0FAA-24E5-172EEFE5FBA3}"/>
                </a:ext>
              </a:extLst>
            </p:cNvPr>
            <p:cNvCxnSpPr>
              <a:cxnSpLocks/>
            </p:cNvCxnSpPr>
            <p:nvPr/>
          </p:nvCxnSpPr>
          <p:spPr>
            <a:xfrm>
              <a:off x="4387230" y="2797532"/>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1294" name="Straight Connector 1293">
              <a:extLst>
                <a:ext uri="{FF2B5EF4-FFF2-40B4-BE49-F238E27FC236}">
                  <a16:creationId xmlns:a16="http://schemas.microsoft.com/office/drawing/2014/main" id="{7629A174-2BA6-D10F-949B-3A81BF6EC794}"/>
                </a:ext>
              </a:extLst>
            </p:cNvPr>
            <p:cNvCxnSpPr>
              <a:cxnSpLocks/>
            </p:cNvCxnSpPr>
            <p:nvPr/>
          </p:nvCxnSpPr>
          <p:spPr>
            <a:xfrm rot="5400000">
              <a:off x="4387230" y="2798934"/>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sp>
        <p:nvSpPr>
          <p:cNvPr id="1290" name="Freeform: Shape 1289">
            <a:extLst>
              <a:ext uri="{FF2B5EF4-FFF2-40B4-BE49-F238E27FC236}">
                <a16:creationId xmlns:a16="http://schemas.microsoft.com/office/drawing/2014/main" id="{1648885F-79CA-2D2E-6693-AD332736B646}"/>
              </a:ext>
            </a:extLst>
          </p:cNvPr>
          <p:cNvSpPr/>
          <p:nvPr/>
        </p:nvSpPr>
        <p:spPr>
          <a:xfrm>
            <a:off x="5526635" y="1604419"/>
            <a:ext cx="3093484" cy="1851218"/>
          </a:xfrm>
          <a:custGeom>
            <a:avLst/>
            <a:gdLst>
              <a:gd name="connsiteX0" fmla="*/ 0 w 4124645"/>
              <a:gd name="connsiteY0" fmla="*/ 0 h 2468290"/>
              <a:gd name="connsiteX1" fmla="*/ 949198 w 4124645"/>
              <a:gd name="connsiteY1" fmla="*/ 0 h 2468290"/>
              <a:gd name="connsiteX2" fmla="*/ 949198 w 4124645"/>
              <a:gd name="connsiteY2" fmla="*/ 217255 h 2468290"/>
              <a:gd name="connsiteX3" fmla="*/ 1032382 w 4124645"/>
              <a:gd name="connsiteY3" fmla="*/ 217255 h 2468290"/>
              <a:gd name="connsiteX4" fmla="*/ 1032382 w 4124645"/>
              <a:gd name="connsiteY4" fmla="*/ 453850 h 2468290"/>
              <a:gd name="connsiteX5" fmla="*/ 1188986 w 4124645"/>
              <a:gd name="connsiteY5" fmla="*/ 453850 h 2468290"/>
              <a:gd name="connsiteX6" fmla="*/ 1188986 w 4124645"/>
              <a:gd name="connsiteY6" fmla="*/ 675987 h 2468290"/>
              <a:gd name="connsiteX7" fmla="*/ 1199313 w 4124645"/>
              <a:gd name="connsiteY7" fmla="*/ 675987 h 2468290"/>
              <a:gd name="connsiteX8" fmla="*/ 1199313 w 4124645"/>
              <a:gd name="connsiteY8" fmla="*/ 898875 h 2468290"/>
              <a:gd name="connsiteX9" fmla="*/ 1328877 w 4124645"/>
              <a:gd name="connsiteY9" fmla="*/ 898875 h 2468290"/>
              <a:gd name="connsiteX10" fmla="*/ 1328877 w 4124645"/>
              <a:gd name="connsiteY10" fmla="*/ 1121763 h 2468290"/>
              <a:gd name="connsiteX11" fmla="*/ 2579265 w 4124645"/>
              <a:gd name="connsiteY11" fmla="*/ 1121763 h 2468290"/>
              <a:gd name="connsiteX12" fmla="*/ 2579265 w 4124645"/>
              <a:gd name="connsiteY12" fmla="*/ 1459756 h 2468290"/>
              <a:gd name="connsiteX13" fmla="*/ 3744215 w 4124645"/>
              <a:gd name="connsiteY13" fmla="*/ 1459756 h 2468290"/>
              <a:gd name="connsiteX14" fmla="*/ 3744215 w 4124645"/>
              <a:gd name="connsiteY14" fmla="*/ 2468290 h 2468290"/>
              <a:gd name="connsiteX15" fmla="*/ 4124646 w 4124645"/>
              <a:gd name="connsiteY15" fmla="*/ 2468290 h 24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24645" h="2468290">
                <a:moveTo>
                  <a:pt x="0" y="0"/>
                </a:moveTo>
                <a:lnTo>
                  <a:pt x="949198" y="0"/>
                </a:lnTo>
                <a:lnTo>
                  <a:pt x="949198" y="217255"/>
                </a:lnTo>
                <a:lnTo>
                  <a:pt x="1032382" y="217255"/>
                </a:lnTo>
                <a:lnTo>
                  <a:pt x="1032382" y="453850"/>
                </a:lnTo>
                <a:lnTo>
                  <a:pt x="1188986" y="453850"/>
                </a:lnTo>
                <a:lnTo>
                  <a:pt x="1188986" y="675987"/>
                </a:lnTo>
                <a:lnTo>
                  <a:pt x="1199313" y="675987"/>
                </a:lnTo>
                <a:lnTo>
                  <a:pt x="1199313" y="898875"/>
                </a:lnTo>
                <a:lnTo>
                  <a:pt x="1328877" y="898875"/>
                </a:lnTo>
                <a:lnTo>
                  <a:pt x="1328877" y="1121763"/>
                </a:lnTo>
                <a:lnTo>
                  <a:pt x="2579265" y="1121763"/>
                </a:lnTo>
                <a:lnTo>
                  <a:pt x="2579265" y="1459756"/>
                </a:lnTo>
                <a:lnTo>
                  <a:pt x="3744215" y="1459756"/>
                </a:lnTo>
                <a:lnTo>
                  <a:pt x="3744215" y="2468290"/>
                </a:lnTo>
                <a:lnTo>
                  <a:pt x="4124646" y="2468290"/>
                </a:lnTo>
              </a:path>
            </a:pathLst>
          </a:custGeom>
          <a:noFill/>
          <a:ln w="25400" cap="flat">
            <a:solidFill>
              <a:srgbClr val="C27A2A"/>
            </a:solid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sp>
        <p:nvSpPr>
          <p:cNvPr id="1291" name="Freeform: Shape 1290">
            <a:extLst>
              <a:ext uri="{FF2B5EF4-FFF2-40B4-BE49-F238E27FC236}">
                <a16:creationId xmlns:a16="http://schemas.microsoft.com/office/drawing/2014/main" id="{B1FAF7CC-4E91-2891-8E42-2BAF6B5E11AC}"/>
              </a:ext>
            </a:extLst>
          </p:cNvPr>
          <p:cNvSpPr/>
          <p:nvPr/>
        </p:nvSpPr>
        <p:spPr>
          <a:xfrm>
            <a:off x="5526635" y="1604419"/>
            <a:ext cx="3093484" cy="1851218"/>
          </a:xfrm>
          <a:custGeom>
            <a:avLst/>
            <a:gdLst>
              <a:gd name="connsiteX0" fmla="*/ 0 w 4124645"/>
              <a:gd name="connsiteY0" fmla="*/ 0 h 2468290"/>
              <a:gd name="connsiteX1" fmla="*/ 33612 w 4124645"/>
              <a:gd name="connsiteY1" fmla="*/ 0 h 2468290"/>
              <a:gd name="connsiteX2" fmla="*/ 33612 w 4124645"/>
              <a:gd name="connsiteY2" fmla="*/ 99896 h 2468290"/>
              <a:gd name="connsiteX3" fmla="*/ 59900 w 4124645"/>
              <a:gd name="connsiteY3" fmla="*/ 99896 h 2468290"/>
              <a:gd name="connsiteX4" fmla="*/ 59900 w 4124645"/>
              <a:gd name="connsiteY4" fmla="*/ 186084 h 2468290"/>
              <a:gd name="connsiteX5" fmla="*/ 100647 w 4124645"/>
              <a:gd name="connsiteY5" fmla="*/ 186084 h 2468290"/>
              <a:gd name="connsiteX6" fmla="*/ 100647 w 4124645"/>
              <a:gd name="connsiteY6" fmla="*/ 457042 h 2468290"/>
              <a:gd name="connsiteX7" fmla="*/ 115106 w 4124645"/>
              <a:gd name="connsiteY7" fmla="*/ 457042 h 2468290"/>
              <a:gd name="connsiteX8" fmla="*/ 115106 w 4124645"/>
              <a:gd name="connsiteY8" fmla="*/ 550554 h 2468290"/>
              <a:gd name="connsiteX9" fmla="*/ 206176 w 4124645"/>
              <a:gd name="connsiteY9" fmla="*/ 550554 h 2468290"/>
              <a:gd name="connsiteX10" fmla="*/ 206176 w 4124645"/>
              <a:gd name="connsiteY10" fmla="*/ 646506 h 2468290"/>
              <a:gd name="connsiteX11" fmla="*/ 225329 w 4124645"/>
              <a:gd name="connsiteY11" fmla="*/ 646506 h 2468290"/>
              <a:gd name="connsiteX12" fmla="*/ 225329 w 4124645"/>
              <a:gd name="connsiteY12" fmla="*/ 747153 h 2468290"/>
              <a:gd name="connsiteX13" fmla="*/ 273211 w 4124645"/>
              <a:gd name="connsiteY13" fmla="*/ 747153 h 2468290"/>
              <a:gd name="connsiteX14" fmla="*/ 273211 w 4124645"/>
              <a:gd name="connsiteY14" fmla="*/ 854935 h 2468290"/>
              <a:gd name="connsiteX15" fmla="*/ 292364 w 4124645"/>
              <a:gd name="connsiteY15" fmla="*/ 854935 h 2468290"/>
              <a:gd name="connsiteX16" fmla="*/ 292364 w 4124645"/>
              <a:gd name="connsiteY16" fmla="*/ 963657 h 2468290"/>
              <a:gd name="connsiteX17" fmla="*/ 318089 w 4124645"/>
              <a:gd name="connsiteY17" fmla="*/ 963657 h 2468290"/>
              <a:gd name="connsiteX18" fmla="*/ 318089 w 4124645"/>
              <a:gd name="connsiteY18" fmla="*/ 1075570 h 2468290"/>
              <a:gd name="connsiteX19" fmla="*/ 338744 w 4124645"/>
              <a:gd name="connsiteY19" fmla="*/ 1075570 h 2468290"/>
              <a:gd name="connsiteX20" fmla="*/ 338744 w 4124645"/>
              <a:gd name="connsiteY20" fmla="*/ 1193680 h 2468290"/>
              <a:gd name="connsiteX21" fmla="*/ 377238 w 4124645"/>
              <a:gd name="connsiteY21" fmla="*/ 1193680 h 2468290"/>
              <a:gd name="connsiteX22" fmla="*/ 377238 w 4124645"/>
              <a:gd name="connsiteY22" fmla="*/ 1308785 h 2468290"/>
              <a:gd name="connsiteX23" fmla="*/ 476195 w 4124645"/>
              <a:gd name="connsiteY23" fmla="*/ 1308785 h 2468290"/>
              <a:gd name="connsiteX24" fmla="*/ 476195 w 4124645"/>
              <a:gd name="connsiteY24" fmla="*/ 1427083 h 2468290"/>
              <a:gd name="connsiteX25" fmla="*/ 560881 w 4124645"/>
              <a:gd name="connsiteY25" fmla="*/ 1427083 h 2468290"/>
              <a:gd name="connsiteX26" fmla="*/ 560881 w 4124645"/>
              <a:gd name="connsiteY26" fmla="*/ 1538996 h 2468290"/>
              <a:gd name="connsiteX27" fmla="*/ 580034 w 4124645"/>
              <a:gd name="connsiteY27" fmla="*/ 1538996 h 2468290"/>
              <a:gd name="connsiteX28" fmla="*/ 580034 w 4124645"/>
              <a:gd name="connsiteY28" fmla="*/ 1655604 h 2468290"/>
              <a:gd name="connsiteX29" fmla="*/ 618528 w 4124645"/>
              <a:gd name="connsiteY29" fmla="*/ 1655604 h 2468290"/>
              <a:gd name="connsiteX30" fmla="*/ 618528 w 4124645"/>
              <a:gd name="connsiteY30" fmla="*/ 1767518 h 2468290"/>
              <a:gd name="connsiteX31" fmla="*/ 647257 w 4124645"/>
              <a:gd name="connsiteY31" fmla="*/ 1767518 h 2468290"/>
              <a:gd name="connsiteX32" fmla="*/ 647257 w 4124645"/>
              <a:gd name="connsiteY32" fmla="*/ 1882623 h 2468290"/>
              <a:gd name="connsiteX33" fmla="*/ 835782 w 4124645"/>
              <a:gd name="connsiteY33" fmla="*/ 1882623 h 2468290"/>
              <a:gd name="connsiteX34" fmla="*/ 835782 w 4124645"/>
              <a:gd name="connsiteY34" fmla="*/ 2008807 h 2468290"/>
              <a:gd name="connsiteX35" fmla="*/ 922159 w 4124645"/>
              <a:gd name="connsiteY35" fmla="*/ 2008807 h 2468290"/>
              <a:gd name="connsiteX36" fmla="*/ 922159 w 4124645"/>
              <a:gd name="connsiteY36" fmla="*/ 2115839 h 2468290"/>
              <a:gd name="connsiteX37" fmla="*/ 1192178 w 4124645"/>
              <a:gd name="connsiteY37" fmla="*/ 2115839 h 2468290"/>
              <a:gd name="connsiteX38" fmla="*/ 1192178 w 4124645"/>
              <a:gd name="connsiteY38" fmla="*/ 2352434 h 2468290"/>
              <a:gd name="connsiteX39" fmla="*/ 2183062 w 4124645"/>
              <a:gd name="connsiteY39" fmla="*/ 2352434 h 2468290"/>
              <a:gd name="connsiteX40" fmla="*/ 2183062 w 4124645"/>
              <a:gd name="connsiteY40" fmla="*/ 2468290 h 2468290"/>
              <a:gd name="connsiteX41" fmla="*/ 4124646 w 4124645"/>
              <a:gd name="connsiteY41" fmla="*/ 2468290 h 24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24645" h="2468290">
                <a:moveTo>
                  <a:pt x="0" y="0"/>
                </a:moveTo>
                <a:lnTo>
                  <a:pt x="33612" y="0"/>
                </a:lnTo>
                <a:lnTo>
                  <a:pt x="33612" y="99896"/>
                </a:lnTo>
                <a:lnTo>
                  <a:pt x="59900" y="99896"/>
                </a:lnTo>
                <a:lnTo>
                  <a:pt x="59900" y="186084"/>
                </a:lnTo>
                <a:lnTo>
                  <a:pt x="100647" y="186084"/>
                </a:lnTo>
                <a:lnTo>
                  <a:pt x="100647" y="457042"/>
                </a:lnTo>
                <a:lnTo>
                  <a:pt x="115106" y="457042"/>
                </a:lnTo>
                <a:lnTo>
                  <a:pt x="115106" y="550554"/>
                </a:lnTo>
                <a:lnTo>
                  <a:pt x="206176" y="550554"/>
                </a:lnTo>
                <a:lnTo>
                  <a:pt x="206176" y="646506"/>
                </a:lnTo>
                <a:lnTo>
                  <a:pt x="225329" y="646506"/>
                </a:lnTo>
                <a:lnTo>
                  <a:pt x="225329" y="747153"/>
                </a:lnTo>
                <a:lnTo>
                  <a:pt x="273211" y="747153"/>
                </a:lnTo>
                <a:lnTo>
                  <a:pt x="273211" y="854935"/>
                </a:lnTo>
                <a:lnTo>
                  <a:pt x="292364" y="854935"/>
                </a:lnTo>
                <a:lnTo>
                  <a:pt x="292364" y="963657"/>
                </a:lnTo>
                <a:lnTo>
                  <a:pt x="318089" y="963657"/>
                </a:lnTo>
                <a:lnTo>
                  <a:pt x="318089" y="1075570"/>
                </a:lnTo>
                <a:lnTo>
                  <a:pt x="338744" y="1075570"/>
                </a:lnTo>
                <a:lnTo>
                  <a:pt x="338744" y="1193680"/>
                </a:lnTo>
                <a:lnTo>
                  <a:pt x="377238" y="1193680"/>
                </a:lnTo>
                <a:lnTo>
                  <a:pt x="377238" y="1308785"/>
                </a:lnTo>
                <a:lnTo>
                  <a:pt x="476195" y="1308785"/>
                </a:lnTo>
                <a:lnTo>
                  <a:pt x="476195" y="1427083"/>
                </a:lnTo>
                <a:lnTo>
                  <a:pt x="560881" y="1427083"/>
                </a:lnTo>
                <a:lnTo>
                  <a:pt x="560881" y="1538996"/>
                </a:lnTo>
                <a:lnTo>
                  <a:pt x="580034" y="1538996"/>
                </a:lnTo>
                <a:lnTo>
                  <a:pt x="580034" y="1655604"/>
                </a:lnTo>
                <a:lnTo>
                  <a:pt x="618528" y="1655604"/>
                </a:lnTo>
                <a:lnTo>
                  <a:pt x="618528" y="1767518"/>
                </a:lnTo>
                <a:lnTo>
                  <a:pt x="647257" y="1767518"/>
                </a:lnTo>
                <a:lnTo>
                  <a:pt x="647257" y="1882623"/>
                </a:lnTo>
                <a:lnTo>
                  <a:pt x="835782" y="1882623"/>
                </a:lnTo>
                <a:lnTo>
                  <a:pt x="835782" y="2008807"/>
                </a:lnTo>
                <a:lnTo>
                  <a:pt x="922159" y="2008807"/>
                </a:lnTo>
                <a:lnTo>
                  <a:pt x="922159" y="2115839"/>
                </a:lnTo>
                <a:lnTo>
                  <a:pt x="1192178" y="2115839"/>
                </a:lnTo>
                <a:lnTo>
                  <a:pt x="1192178" y="2352434"/>
                </a:lnTo>
                <a:lnTo>
                  <a:pt x="2183062" y="2352434"/>
                </a:lnTo>
                <a:lnTo>
                  <a:pt x="2183062" y="2468290"/>
                </a:lnTo>
                <a:lnTo>
                  <a:pt x="4124646" y="2468290"/>
                </a:lnTo>
              </a:path>
            </a:pathLst>
          </a:custGeom>
          <a:noFill/>
          <a:ln w="25400" cap="flat">
            <a:solidFill>
              <a:srgbClr val="BA4526"/>
            </a:solid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sp>
        <p:nvSpPr>
          <p:cNvPr id="1292" name="Freeform: Shape 1291">
            <a:extLst>
              <a:ext uri="{FF2B5EF4-FFF2-40B4-BE49-F238E27FC236}">
                <a16:creationId xmlns:a16="http://schemas.microsoft.com/office/drawing/2014/main" id="{978BB2C8-F481-8984-0814-91048AAD5157}"/>
              </a:ext>
            </a:extLst>
          </p:cNvPr>
          <p:cNvSpPr/>
          <p:nvPr/>
        </p:nvSpPr>
        <p:spPr>
          <a:xfrm>
            <a:off x="5526635" y="1604419"/>
            <a:ext cx="3093484" cy="1851218"/>
          </a:xfrm>
          <a:custGeom>
            <a:avLst/>
            <a:gdLst>
              <a:gd name="connsiteX0" fmla="*/ 0 w 4124645"/>
              <a:gd name="connsiteY0" fmla="*/ 0 h 2468290"/>
              <a:gd name="connsiteX1" fmla="*/ 47882 w 4124645"/>
              <a:gd name="connsiteY1" fmla="*/ 0 h 2468290"/>
              <a:gd name="connsiteX2" fmla="*/ 47882 w 4124645"/>
              <a:gd name="connsiteY2" fmla="*/ 57459 h 2468290"/>
              <a:gd name="connsiteX3" fmla="*/ 62341 w 4124645"/>
              <a:gd name="connsiteY3" fmla="*/ 57459 h 2468290"/>
              <a:gd name="connsiteX4" fmla="*/ 62341 w 4124645"/>
              <a:gd name="connsiteY4" fmla="*/ 99896 h 2468290"/>
              <a:gd name="connsiteX5" fmla="*/ 78302 w 4124645"/>
              <a:gd name="connsiteY5" fmla="*/ 99896 h 2468290"/>
              <a:gd name="connsiteX6" fmla="*/ 78302 w 4124645"/>
              <a:gd name="connsiteY6" fmla="*/ 155101 h 2468290"/>
              <a:gd name="connsiteX7" fmla="*/ 94263 w 4124645"/>
              <a:gd name="connsiteY7" fmla="*/ 155101 h 2468290"/>
              <a:gd name="connsiteX8" fmla="*/ 94263 w 4124645"/>
              <a:gd name="connsiteY8" fmla="*/ 302129 h 2468290"/>
              <a:gd name="connsiteX9" fmla="*/ 209368 w 4124645"/>
              <a:gd name="connsiteY9" fmla="*/ 302129 h 2468290"/>
              <a:gd name="connsiteX10" fmla="*/ 209368 w 4124645"/>
              <a:gd name="connsiteY10" fmla="*/ 357897 h 2468290"/>
              <a:gd name="connsiteX11" fmla="*/ 223639 w 4124645"/>
              <a:gd name="connsiteY11" fmla="*/ 357897 h 2468290"/>
              <a:gd name="connsiteX12" fmla="*/ 223639 w 4124645"/>
              <a:gd name="connsiteY12" fmla="*/ 407470 h 2468290"/>
              <a:gd name="connsiteX13" fmla="*/ 271709 w 4124645"/>
              <a:gd name="connsiteY13" fmla="*/ 407470 h 2468290"/>
              <a:gd name="connsiteX14" fmla="*/ 271709 w 4124645"/>
              <a:gd name="connsiteY14" fmla="*/ 488964 h 2468290"/>
              <a:gd name="connsiteX15" fmla="*/ 319592 w 4124645"/>
              <a:gd name="connsiteY15" fmla="*/ 488964 h 2468290"/>
              <a:gd name="connsiteX16" fmla="*/ 319592 w 4124645"/>
              <a:gd name="connsiteY16" fmla="*/ 572148 h 2468290"/>
              <a:gd name="connsiteX17" fmla="*/ 335552 w 4124645"/>
              <a:gd name="connsiteY17" fmla="*/ 572148 h 2468290"/>
              <a:gd name="connsiteX18" fmla="*/ 335552 w 4124645"/>
              <a:gd name="connsiteY18" fmla="*/ 629607 h 2468290"/>
              <a:gd name="connsiteX19" fmla="*/ 378740 w 4124645"/>
              <a:gd name="connsiteY19" fmla="*/ 629607 h 2468290"/>
              <a:gd name="connsiteX20" fmla="*/ 378740 w 4124645"/>
              <a:gd name="connsiteY20" fmla="*/ 682371 h 2468290"/>
              <a:gd name="connsiteX21" fmla="*/ 476195 w 4124645"/>
              <a:gd name="connsiteY21" fmla="*/ 682371 h 2468290"/>
              <a:gd name="connsiteX22" fmla="*/ 476195 w 4124645"/>
              <a:gd name="connsiteY22" fmla="*/ 736638 h 2468290"/>
              <a:gd name="connsiteX23" fmla="*/ 562571 w 4124645"/>
              <a:gd name="connsiteY23" fmla="*/ 736638 h 2468290"/>
              <a:gd name="connsiteX24" fmla="*/ 562571 w 4124645"/>
              <a:gd name="connsiteY24" fmla="*/ 816630 h 2468290"/>
              <a:gd name="connsiteX25" fmla="*/ 581724 w 4124645"/>
              <a:gd name="connsiteY25" fmla="*/ 816630 h 2468290"/>
              <a:gd name="connsiteX26" fmla="*/ 581724 w 4124645"/>
              <a:gd name="connsiteY26" fmla="*/ 853433 h 2468290"/>
              <a:gd name="connsiteX27" fmla="*/ 623222 w 4124645"/>
              <a:gd name="connsiteY27" fmla="*/ 853433 h 2468290"/>
              <a:gd name="connsiteX28" fmla="*/ 623222 w 4124645"/>
              <a:gd name="connsiteY28" fmla="*/ 910892 h 2468290"/>
              <a:gd name="connsiteX29" fmla="*/ 645567 w 4124645"/>
              <a:gd name="connsiteY29" fmla="*/ 910892 h 2468290"/>
              <a:gd name="connsiteX30" fmla="*/ 645567 w 4124645"/>
              <a:gd name="connsiteY30" fmla="*/ 966849 h 2468290"/>
              <a:gd name="connsiteX31" fmla="*/ 834280 w 4124645"/>
              <a:gd name="connsiteY31" fmla="*/ 966849 h 2468290"/>
              <a:gd name="connsiteX32" fmla="*/ 834280 w 4124645"/>
              <a:gd name="connsiteY32" fmla="*/ 1024308 h 2468290"/>
              <a:gd name="connsiteX33" fmla="*/ 922159 w 4124645"/>
              <a:gd name="connsiteY33" fmla="*/ 1024308 h 2468290"/>
              <a:gd name="connsiteX34" fmla="*/ 922159 w 4124645"/>
              <a:gd name="connsiteY34" fmla="*/ 1105802 h 2468290"/>
              <a:gd name="connsiteX35" fmla="*/ 944504 w 4124645"/>
              <a:gd name="connsiteY35" fmla="*/ 1105802 h 2468290"/>
              <a:gd name="connsiteX36" fmla="*/ 944504 w 4124645"/>
              <a:gd name="connsiteY36" fmla="*/ 1142605 h 2468290"/>
              <a:gd name="connsiteX37" fmla="*/ 1025998 w 4124645"/>
              <a:gd name="connsiteY37" fmla="*/ 1142605 h 2468290"/>
              <a:gd name="connsiteX38" fmla="*/ 1025998 w 4124645"/>
              <a:gd name="connsiteY38" fmla="*/ 1203444 h 2468290"/>
              <a:gd name="connsiteX39" fmla="*/ 1188986 w 4124645"/>
              <a:gd name="connsiteY39" fmla="*/ 1203444 h 2468290"/>
              <a:gd name="connsiteX40" fmla="*/ 1188986 w 4124645"/>
              <a:gd name="connsiteY40" fmla="*/ 1267287 h 2468290"/>
              <a:gd name="connsiteX41" fmla="*/ 1196121 w 4124645"/>
              <a:gd name="connsiteY41" fmla="*/ 1267287 h 2468290"/>
              <a:gd name="connsiteX42" fmla="*/ 1196121 w 4124645"/>
              <a:gd name="connsiteY42" fmla="*/ 1389528 h 2468290"/>
              <a:gd name="connsiteX43" fmla="*/ 1201567 w 4124645"/>
              <a:gd name="connsiteY43" fmla="*/ 1389528 h 2468290"/>
              <a:gd name="connsiteX44" fmla="*/ 1201567 w 4124645"/>
              <a:gd name="connsiteY44" fmla="*/ 1446987 h 2468290"/>
              <a:gd name="connsiteX45" fmla="*/ 1331506 w 4124645"/>
              <a:gd name="connsiteY45" fmla="*/ 1446987 h 2468290"/>
              <a:gd name="connsiteX46" fmla="*/ 1331506 w 4124645"/>
              <a:gd name="connsiteY46" fmla="*/ 1509328 h 2468290"/>
              <a:gd name="connsiteX47" fmla="*/ 2183249 w 4124645"/>
              <a:gd name="connsiteY47" fmla="*/ 1509328 h 2468290"/>
              <a:gd name="connsiteX48" fmla="*/ 2183249 w 4124645"/>
              <a:gd name="connsiteY48" fmla="*/ 1575237 h 2468290"/>
              <a:gd name="connsiteX49" fmla="*/ 2580579 w 4124645"/>
              <a:gd name="connsiteY49" fmla="*/ 1575237 h 2468290"/>
              <a:gd name="connsiteX50" fmla="*/ 2580579 w 4124645"/>
              <a:gd name="connsiteY50" fmla="*/ 1750242 h 2468290"/>
              <a:gd name="connsiteX51" fmla="*/ 3744215 w 4124645"/>
              <a:gd name="connsiteY51" fmla="*/ 1750242 h 2468290"/>
              <a:gd name="connsiteX52" fmla="*/ 3744215 w 4124645"/>
              <a:gd name="connsiteY52" fmla="*/ 2468290 h 2468290"/>
              <a:gd name="connsiteX53" fmla="*/ 4124646 w 4124645"/>
              <a:gd name="connsiteY53" fmla="*/ 2468290 h 24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124645" h="2468290">
                <a:moveTo>
                  <a:pt x="0" y="0"/>
                </a:moveTo>
                <a:lnTo>
                  <a:pt x="47882" y="0"/>
                </a:lnTo>
                <a:lnTo>
                  <a:pt x="47882" y="57459"/>
                </a:lnTo>
                <a:lnTo>
                  <a:pt x="62341" y="57459"/>
                </a:lnTo>
                <a:lnTo>
                  <a:pt x="62341" y="99896"/>
                </a:lnTo>
                <a:lnTo>
                  <a:pt x="78302" y="99896"/>
                </a:lnTo>
                <a:lnTo>
                  <a:pt x="78302" y="155101"/>
                </a:lnTo>
                <a:lnTo>
                  <a:pt x="94263" y="155101"/>
                </a:lnTo>
                <a:lnTo>
                  <a:pt x="94263" y="302129"/>
                </a:lnTo>
                <a:lnTo>
                  <a:pt x="209368" y="302129"/>
                </a:lnTo>
                <a:lnTo>
                  <a:pt x="209368" y="357897"/>
                </a:lnTo>
                <a:lnTo>
                  <a:pt x="223639" y="357897"/>
                </a:lnTo>
                <a:lnTo>
                  <a:pt x="223639" y="407470"/>
                </a:lnTo>
                <a:lnTo>
                  <a:pt x="271709" y="407470"/>
                </a:lnTo>
                <a:lnTo>
                  <a:pt x="271709" y="488964"/>
                </a:lnTo>
                <a:lnTo>
                  <a:pt x="319592" y="488964"/>
                </a:lnTo>
                <a:lnTo>
                  <a:pt x="319592" y="572148"/>
                </a:lnTo>
                <a:lnTo>
                  <a:pt x="335552" y="572148"/>
                </a:lnTo>
                <a:lnTo>
                  <a:pt x="335552" y="629607"/>
                </a:lnTo>
                <a:lnTo>
                  <a:pt x="378740" y="629607"/>
                </a:lnTo>
                <a:lnTo>
                  <a:pt x="378740" y="682371"/>
                </a:lnTo>
                <a:lnTo>
                  <a:pt x="476195" y="682371"/>
                </a:lnTo>
                <a:lnTo>
                  <a:pt x="476195" y="736638"/>
                </a:lnTo>
                <a:lnTo>
                  <a:pt x="562571" y="736638"/>
                </a:lnTo>
                <a:lnTo>
                  <a:pt x="562571" y="816630"/>
                </a:lnTo>
                <a:lnTo>
                  <a:pt x="581724" y="816630"/>
                </a:lnTo>
                <a:lnTo>
                  <a:pt x="581724" y="853433"/>
                </a:lnTo>
                <a:lnTo>
                  <a:pt x="623222" y="853433"/>
                </a:lnTo>
                <a:lnTo>
                  <a:pt x="623222" y="910892"/>
                </a:lnTo>
                <a:lnTo>
                  <a:pt x="645567" y="910892"/>
                </a:lnTo>
                <a:lnTo>
                  <a:pt x="645567" y="966849"/>
                </a:lnTo>
                <a:lnTo>
                  <a:pt x="834280" y="966849"/>
                </a:lnTo>
                <a:lnTo>
                  <a:pt x="834280" y="1024308"/>
                </a:lnTo>
                <a:lnTo>
                  <a:pt x="922159" y="1024308"/>
                </a:lnTo>
                <a:lnTo>
                  <a:pt x="922159" y="1105802"/>
                </a:lnTo>
                <a:lnTo>
                  <a:pt x="944504" y="1105802"/>
                </a:lnTo>
                <a:lnTo>
                  <a:pt x="944504" y="1142605"/>
                </a:lnTo>
                <a:lnTo>
                  <a:pt x="1025998" y="1142605"/>
                </a:lnTo>
                <a:lnTo>
                  <a:pt x="1025998" y="1203444"/>
                </a:lnTo>
                <a:lnTo>
                  <a:pt x="1188986" y="1203444"/>
                </a:lnTo>
                <a:lnTo>
                  <a:pt x="1188986" y="1267287"/>
                </a:lnTo>
                <a:lnTo>
                  <a:pt x="1196121" y="1267287"/>
                </a:lnTo>
                <a:lnTo>
                  <a:pt x="1196121" y="1389528"/>
                </a:lnTo>
                <a:lnTo>
                  <a:pt x="1201567" y="1389528"/>
                </a:lnTo>
                <a:lnTo>
                  <a:pt x="1201567" y="1446987"/>
                </a:lnTo>
                <a:lnTo>
                  <a:pt x="1331506" y="1446987"/>
                </a:lnTo>
                <a:lnTo>
                  <a:pt x="1331506" y="1509328"/>
                </a:lnTo>
                <a:lnTo>
                  <a:pt x="2183249" y="1509328"/>
                </a:lnTo>
                <a:lnTo>
                  <a:pt x="2183249" y="1575237"/>
                </a:lnTo>
                <a:lnTo>
                  <a:pt x="2580579" y="1575237"/>
                </a:lnTo>
                <a:lnTo>
                  <a:pt x="2580579" y="1750242"/>
                </a:lnTo>
                <a:lnTo>
                  <a:pt x="3744215" y="1750242"/>
                </a:lnTo>
                <a:lnTo>
                  <a:pt x="3744215" y="2468290"/>
                </a:lnTo>
                <a:lnTo>
                  <a:pt x="4124646" y="2468290"/>
                </a:lnTo>
              </a:path>
            </a:pathLst>
          </a:custGeom>
          <a:noFill/>
          <a:ln w="25400" cap="flat">
            <a:solidFill>
              <a:srgbClr val="43403F"/>
            </a:solid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grpSp>
        <p:nvGrpSpPr>
          <p:cNvPr id="1296" name="Group 1295">
            <a:extLst>
              <a:ext uri="{FF2B5EF4-FFF2-40B4-BE49-F238E27FC236}">
                <a16:creationId xmlns:a16="http://schemas.microsoft.com/office/drawing/2014/main" id="{8CE76A7D-893D-934C-943B-B19858FBD00C}"/>
              </a:ext>
            </a:extLst>
          </p:cNvPr>
          <p:cNvGrpSpPr/>
          <p:nvPr/>
        </p:nvGrpSpPr>
        <p:grpSpPr>
          <a:xfrm>
            <a:off x="6823074" y="1564782"/>
            <a:ext cx="80327" cy="82430"/>
            <a:chOff x="4333679" y="2797532"/>
            <a:chExt cx="107102" cy="109906"/>
          </a:xfrm>
        </p:grpSpPr>
        <p:cxnSp>
          <p:nvCxnSpPr>
            <p:cNvPr id="1297" name="Straight Connector 1296">
              <a:extLst>
                <a:ext uri="{FF2B5EF4-FFF2-40B4-BE49-F238E27FC236}">
                  <a16:creationId xmlns:a16="http://schemas.microsoft.com/office/drawing/2014/main" id="{B9335325-DDB1-965D-4AED-70B889771064}"/>
                </a:ext>
              </a:extLst>
            </p:cNvPr>
            <p:cNvCxnSpPr>
              <a:cxnSpLocks/>
            </p:cNvCxnSpPr>
            <p:nvPr/>
          </p:nvCxnSpPr>
          <p:spPr>
            <a:xfrm>
              <a:off x="4387230" y="2797532"/>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1298" name="Straight Connector 1297">
              <a:extLst>
                <a:ext uri="{FF2B5EF4-FFF2-40B4-BE49-F238E27FC236}">
                  <a16:creationId xmlns:a16="http://schemas.microsoft.com/office/drawing/2014/main" id="{A643473B-38D3-3C62-E832-2B32006342FB}"/>
                </a:ext>
              </a:extLst>
            </p:cNvPr>
            <p:cNvCxnSpPr>
              <a:cxnSpLocks/>
            </p:cNvCxnSpPr>
            <p:nvPr/>
          </p:nvCxnSpPr>
          <p:spPr>
            <a:xfrm rot="5400000">
              <a:off x="4387230" y="2798934"/>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1299" name="Group 1298">
            <a:extLst>
              <a:ext uri="{FF2B5EF4-FFF2-40B4-BE49-F238E27FC236}">
                <a16:creationId xmlns:a16="http://schemas.microsoft.com/office/drawing/2014/main" id="{A399A23C-41C7-10D4-94C7-0040159EFAB6}"/>
              </a:ext>
            </a:extLst>
          </p:cNvPr>
          <p:cNvGrpSpPr/>
          <p:nvPr/>
        </p:nvGrpSpPr>
        <p:grpSpPr>
          <a:xfrm>
            <a:off x="7037481" y="1562219"/>
            <a:ext cx="80327" cy="82430"/>
            <a:chOff x="4333679" y="2797532"/>
            <a:chExt cx="107102" cy="109906"/>
          </a:xfrm>
        </p:grpSpPr>
        <p:cxnSp>
          <p:nvCxnSpPr>
            <p:cNvPr id="1300" name="Straight Connector 1299">
              <a:extLst>
                <a:ext uri="{FF2B5EF4-FFF2-40B4-BE49-F238E27FC236}">
                  <a16:creationId xmlns:a16="http://schemas.microsoft.com/office/drawing/2014/main" id="{0A615D4E-D9F9-5A7D-8380-B354F0322420}"/>
                </a:ext>
              </a:extLst>
            </p:cNvPr>
            <p:cNvCxnSpPr>
              <a:cxnSpLocks/>
            </p:cNvCxnSpPr>
            <p:nvPr/>
          </p:nvCxnSpPr>
          <p:spPr>
            <a:xfrm>
              <a:off x="4387230" y="2797532"/>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1301" name="Straight Connector 1300">
              <a:extLst>
                <a:ext uri="{FF2B5EF4-FFF2-40B4-BE49-F238E27FC236}">
                  <a16:creationId xmlns:a16="http://schemas.microsoft.com/office/drawing/2014/main" id="{E1C0E6E7-14F2-407C-E669-EECFA694A10F}"/>
                </a:ext>
              </a:extLst>
            </p:cNvPr>
            <p:cNvCxnSpPr>
              <a:cxnSpLocks/>
            </p:cNvCxnSpPr>
            <p:nvPr/>
          </p:nvCxnSpPr>
          <p:spPr>
            <a:xfrm rot="5400000">
              <a:off x="4387230" y="2798934"/>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1302" name="Group 1301">
            <a:extLst>
              <a:ext uri="{FF2B5EF4-FFF2-40B4-BE49-F238E27FC236}">
                <a16:creationId xmlns:a16="http://schemas.microsoft.com/office/drawing/2014/main" id="{CD9F0AAA-14F6-9A22-5B45-66311535FA9B}"/>
              </a:ext>
            </a:extLst>
          </p:cNvPr>
          <p:cNvGrpSpPr/>
          <p:nvPr/>
        </p:nvGrpSpPr>
        <p:grpSpPr>
          <a:xfrm>
            <a:off x="7232536" y="1563245"/>
            <a:ext cx="80327" cy="82430"/>
            <a:chOff x="4333679" y="2797532"/>
            <a:chExt cx="107102" cy="109906"/>
          </a:xfrm>
        </p:grpSpPr>
        <p:cxnSp>
          <p:nvCxnSpPr>
            <p:cNvPr id="1303" name="Straight Connector 1302">
              <a:extLst>
                <a:ext uri="{FF2B5EF4-FFF2-40B4-BE49-F238E27FC236}">
                  <a16:creationId xmlns:a16="http://schemas.microsoft.com/office/drawing/2014/main" id="{51647166-C0E2-C8CE-45FB-ADD1E8869C79}"/>
                </a:ext>
              </a:extLst>
            </p:cNvPr>
            <p:cNvCxnSpPr>
              <a:cxnSpLocks/>
            </p:cNvCxnSpPr>
            <p:nvPr/>
          </p:nvCxnSpPr>
          <p:spPr>
            <a:xfrm>
              <a:off x="4387230" y="2797532"/>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1304" name="Straight Connector 1303">
              <a:extLst>
                <a:ext uri="{FF2B5EF4-FFF2-40B4-BE49-F238E27FC236}">
                  <a16:creationId xmlns:a16="http://schemas.microsoft.com/office/drawing/2014/main" id="{69791408-20B3-94AB-588A-E6E49D786FF5}"/>
                </a:ext>
              </a:extLst>
            </p:cNvPr>
            <p:cNvCxnSpPr>
              <a:cxnSpLocks/>
            </p:cNvCxnSpPr>
            <p:nvPr/>
          </p:nvCxnSpPr>
          <p:spPr>
            <a:xfrm rot="5400000">
              <a:off x="4387230" y="2798934"/>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1305" name="Group 1304">
            <a:extLst>
              <a:ext uri="{FF2B5EF4-FFF2-40B4-BE49-F238E27FC236}">
                <a16:creationId xmlns:a16="http://schemas.microsoft.com/office/drawing/2014/main" id="{91D7F160-0A0F-9EC3-6206-7C3FBC558579}"/>
              </a:ext>
            </a:extLst>
          </p:cNvPr>
          <p:cNvGrpSpPr/>
          <p:nvPr/>
        </p:nvGrpSpPr>
        <p:grpSpPr>
          <a:xfrm>
            <a:off x="7262358" y="1562397"/>
            <a:ext cx="80327" cy="82430"/>
            <a:chOff x="4333679" y="2797532"/>
            <a:chExt cx="107102" cy="109906"/>
          </a:xfrm>
        </p:grpSpPr>
        <p:cxnSp>
          <p:nvCxnSpPr>
            <p:cNvPr id="1306" name="Straight Connector 1305">
              <a:extLst>
                <a:ext uri="{FF2B5EF4-FFF2-40B4-BE49-F238E27FC236}">
                  <a16:creationId xmlns:a16="http://schemas.microsoft.com/office/drawing/2014/main" id="{2351A2F7-0F7E-6AAB-4159-BFFD479DE2D1}"/>
                </a:ext>
              </a:extLst>
            </p:cNvPr>
            <p:cNvCxnSpPr>
              <a:cxnSpLocks/>
            </p:cNvCxnSpPr>
            <p:nvPr/>
          </p:nvCxnSpPr>
          <p:spPr>
            <a:xfrm>
              <a:off x="4387230" y="2797532"/>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1307" name="Straight Connector 1306">
              <a:extLst>
                <a:ext uri="{FF2B5EF4-FFF2-40B4-BE49-F238E27FC236}">
                  <a16:creationId xmlns:a16="http://schemas.microsoft.com/office/drawing/2014/main" id="{1C0644BE-0082-1270-EE06-267EC42BB8FD}"/>
                </a:ext>
              </a:extLst>
            </p:cNvPr>
            <p:cNvCxnSpPr>
              <a:cxnSpLocks/>
            </p:cNvCxnSpPr>
            <p:nvPr/>
          </p:nvCxnSpPr>
          <p:spPr>
            <a:xfrm rot="5400000">
              <a:off x="4387230" y="2798934"/>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1308" name="Group 1307">
            <a:extLst>
              <a:ext uri="{FF2B5EF4-FFF2-40B4-BE49-F238E27FC236}">
                <a16:creationId xmlns:a16="http://schemas.microsoft.com/office/drawing/2014/main" id="{B27A1892-23AB-99B5-625C-E53083B63663}"/>
              </a:ext>
            </a:extLst>
          </p:cNvPr>
          <p:cNvGrpSpPr/>
          <p:nvPr/>
        </p:nvGrpSpPr>
        <p:grpSpPr>
          <a:xfrm>
            <a:off x="7286601" y="1562219"/>
            <a:ext cx="80327" cy="82430"/>
            <a:chOff x="4333679" y="2797532"/>
            <a:chExt cx="107102" cy="109906"/>
          </a:xfrm>
        </p:grpSpPr>
        <p:cxnSp>
          <p:nvCxnSpPr>
            <p:cNvPr id="1309" name="Straight Connector 1308">
              <a:extLst>
                <a:ext uri="{FF2B5EF4-FFF2-40B4-BE49-F238E27FC236}">
                  <a16:creationId xmlns:a16="http://schemas.microsoft.com/office/drawing/2014/main" id="{28C28BE9-501C-8DE4-5AB0-8774EA6D6BC8}"/>
                </a:ext>
              </a:extLst>
            </p:cNvPr>
            <p:cNvCxnSpPr>
              <a:cxnSpLocks/>
            </p:cNvCxnSpPr>
            <p:nvPr/>
          </p:nvCxnSpPr>
          <p:spPr>
            <a:xfrm>
              <a:off x="4387230" y="2797532"/>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1310" name="Straight Connector 1309">
              <a:extLst>
                <a:ext uri="{FF2B5EF4-FFF2-40B4-BE49-F238E27FC236}">
                  <a16:creationId xmlns:a16="http://schemas.microsoft.com/office/drawing/2014/main" id="{A831114F-9794-E3B5-69EA-34B4C37B9245}"/>
                </a:ext>
              </a:extLst>
            </p:cNvPr>
            <p:cNvCxnSpPr>
              <a:cxnSpLocks/>
            </p:cNvCxnSpPr>
            <p:nvPr/>
          </p:nvCxnSpPr>
          <p:spPr>
            <a:xfrm rot="5400000">
              <a:off x="4387230" y="2798934"/>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1311" name="Group 1310">
            <a:extLst>
              <a:ext uri="{FF2B5EF4-FFF2-40B4-BE49-F238E27FC236}">
                <a16:creationId xmlns:a16="http://schemas.microsoft.com/office/drawing/2014/main" id="{A4323AC4-D582-2040-BDEB-69545D48D9A3}"/>
              </a:ext>
            </a:extLst>
          </p:cNvPr>
          <p:cNvGrpSpPr/>
          <p:nvPr/>
        </p:nvGrpSpPr>
        <p:grpSpPr>
          <a:xfrm>
            <a:off x="7315601" y="1562219"/>
            <a:ext cx="80327" cy="82430"/>
            <a:chOff x="4333679" y="2797532"/>
            <a:chExt cx="107102" cy="109906"/>
          </a:xfrm>
        </p:grpSpPr>
        <p:cxnSp>
          <p:nvCxnSpPr>
            <p:cNvPr id="1312" name="Straight Connector 1311">
              <a:extLst>
                <a:ext uri="{FF2B5EF4-FFF2-40B4-BE49-F238E27FC236}">
                  <a16:creationId xmlns:a16="http://schemas.microsoft.com/office/drawing/2014/main" id="{BD54FD79-A17E-4C03-1C1F-93D8BEC0049E}"/>
                </a:ext>
              </a:extLst>
            </p:cNvPr>
            <p:cNvCxnSpPr>
              <a:cxnSpLocks/>
            </p:cNvCxnSpPr>
            <p:nvPr/>
          </p:nvCxnSpPr>
          <p:spPr>
            <a:xfrm>
              <a:off x="4387230" y="2797532"/>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1313" name="Straight Connector 1312">
              <a:extLst>
                <a:ext uri="{FF2B5EF4-FFF2-40B4-BE49-F238E27FC236}">
                  <a16:creationId xmlns:a16="http://schemas.microsoft.com/office/drawing/2014/main" id="{CE1A6988-ADAE-EEB8-102F-A0C88F899510}"/>
                </a:ext>
              </a:extLst>
            </p:cNvPr>
            <p:cNvCxnSpPr>
              <a:cxnSpLocks/>
            </p:cNvCxnSpPr>
            <p:nvPr/>
          </p:nvCxnSpPr>
          <p:spPr>
            <a:xfrm rot="5400000">
              <a:off x="4387230" y="2798934"/>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1314" name="Group 1313">
            <a:extLst>
              <a:ext uri="{FF2B5EF4-FFF2-40B4-BE49-F238E27FC236}">
                <a16:creationId xmlns:a16="http://schemas.microsoft.com/office/drawing/2014/main" id="{032653E0-2EB4-B3C4-FA08-6041B7A5C7E0}"/>
              </a:ext>
            </a:extLst>
          </p:cNvPr>
          <p:cNvGrpSpPr/>
          <p:nvPr/>
        </p:nvGrpSpPr>
        <p:grpSpPr>
          <a:xfrm>
            <a:off x="7716200" y="1562219"/>
            <a:ext cx="80327" cy="82430"/>
            <a:chOff x="4333679" y="2797532"/>
            <a:chExt cx="107102" cy="109906"/>
          </a:xfrm>
        </p:grpSpPr>
        <p:cxnSp>
          <p:nvCxnSpPr>
            <p:cNvPr id="1315" name="Straight Connector 1314">
              <a:extLst>
                <a:ext uri="{FF2B5EF4-FFF2-40B4-BE49-F238E27FC236}">
                  <a16:creationId xmlns:a16="http://schemas.microsoft.com/office/drawing/2014/main" id="{1BFE190C-05ED-0A4C-95A8-D06D73135602}"/>
                </a:ext>
              </a:extLst>
            </p:cNvPr>
            <p:cNvCxnSpPr>
              <a:cxnSpLocks/>
            </p:cNvCxnSpPr>
            <p:nvPr/>
          </p:nvCxnSpPr>
          <p:spPr>
            <a:xfrm>
              <a:off x="4387230" y="2797532"/>
              <a:ext cx="0" cy="109906"/>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cxnSp>
          <p:nvCxnSpPr>
            <p:cNvPr id="1316" name="Straight Connector 1315">
              <a:extLst>
                <a:ext uri="{FF2B5EF4-FFF2-40B4-BE49-F238E27FC236}">
                  <a16:creationId xmlns:a16="http://schemas.microsoft.com/office/drawing/2014/main" id="{36BB0667-0245-64B7-AC34-CE19E23893C0}"/>
                </a:ext>
              </a:extLst>
            </p:cNvPr>
            <p:cNvCxnSpPr>
              <a:cxnSpLocks/>
            </p:cNvCxnSpPr>
            <p:nvPr/>
          </p:nvCxnSpPr>
          <p:spPr>
            <a:xfrm rot="5400000">
              <a:off x="4387230" y="2798934"/>
              <a:ext cx="0" cy="107102"/>
            </a:xfrm>
            <a:prstGeom prst="line">
              <a:avLst/>
            </a:prstGeom>
            <a:ln w="12700">
              <a:solidFill>
                <a:srgbClr val="009FBA"/>
              </a:solidFill>
            </a:ln>
          </p:spPr>
          <p:style>
            <a:lnRef idx="1">
              <a:schemeClr val="accent1"/>
            </a:lnRef>
            <a:fillRef idx="0">
              <a:schemeClr val="accent1"/>
            </a:fillRef>
            <a:effectRef idx="0">
              <a:schemeClr val="accent1"/>
            </a:effectRef>
            <a:fontRef idx="minor">
              <a:schemeClr val="tx1"/>
            </a:fontRef>
          </p:style>
        </p:cxnSp>
      </p:grpSp>
      <p:grpSp>
        <p:nvGrpSpPr>
          <p:cNvPr id="1317" name="Group 1316">
            <a:extLst>
              <a:ext uri="{FF2B5EF4-FFF2-40B4-BE49-F238E27FC236}">
                <a16:creationId xmlns:a16="http://schemas.microsoft.com/office/drawing/2014/main" id="{54009637-AA1C-E7B8-A8A0-6913E007C526}"/>
              </a:ext>
            </a:extLst>
          </p:cNvPr>
          <p:cNvGrpSpPr/>
          <p:nvPr/>
        </p:nvGrpSpPr>
        <p:grpSpPr>
          <a:xfrm>
            <a:off x="5919934" y="1559819"/>
            <a:ext cx="80327" cy="82430"/>
            <a:chOff x="4333679" y="2797532"/>
            <a:chExt cx="107102" cy="109906"/>
          </a:xfrm>
        </p:grpSpPr>
        <p:cxnSp>
          <p:nvCxnSpPr>
            <p:cNvPr id="1318" name="Straight Connector 1317">
              <a:extLst>
                <a:ext uri="{FF2B5EF4-FFF2-40B4-BE49-F238E27FC236}">
                  <a16:creationId xmlns:a16="http://schemas.microsoft.com/office/drawing/2014/main" id="{12F0E015-B350-3F39-AB23-28881C477433}"/>
                </a:ext>
              </a:extLst>
            </p:cNvPr>
            <p:cNvCxnSpPr>
              <a:cxnSpLocks/>
            </p:cNvCxnSpPr>
            <p:nvPr/>
          </p:nvCxnSpPr>
          <p:spPr>
            <a:xfrm>
              <a:off x="4387230" y="2797532"/>
              <a:ext cx="0" cy="109906"/>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cxnSp>
          <p:nvCxnSpPr>
            <p:cNvPr id="1319" name="Straight Connector 1318">
              <a:extLst>
                <a:ext uri="{FF2B5EF4-FFF2-40B4-BE49-F238E27FC236}">
                  <a16:creationId xmlns:a16="http://schemas.microsoft.com/office/drawing/2014/main" id="{C9B68A3B-C2E8-5A2E-15F0-1E14B9E24086}"/>
                </a:ext>
              </a:extLst>
            </p:cNvPr>
            <p:cNvCxnSpPr>
              <a:cxnSpLocks/>
            </p:cNvCxnSpPr>
            <p:nvPr/>
          </p:nvCxnSpPr>
          <p:spPr>
            <a:xfrm rot="5400000">
              <a:off x="4387230" y="2798934"/>
              <a:ext cx="0" cy="107102"/>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grpSp>
      <p:grpSp>
        <p:nvGrpSpPr>
          <p:cNvPr id="1320" name="Group 1319">
            <a:extLst>
              <a:ext uri="{FF2B5EF4-FFF2-40B4-BE49-F238E27FC236}">
                <a16:creationId xmlns:a16="http://schemas.microsoft.com/office/drawing/2014/main" id="{341C87A2-D2C6-B0E7-8160-3BC581126EE0}"/>
              </a:ext>
            </a:extLst>
          </p:cNvPr>
          <p:cNvGrpSpPr/>
          <p:nvPr/>
        </p:nvGrpSpPr>
        <p:grpSpPr>
          <a:xfrm>
            <a:off x="7262358" y="2408554"/>
            <a:ext cx="80327" cy="82430"/>
            <a:chOff x="4333679" y="2797532"/>
            <a:chExt cx="107102" cy="109906"/>
          </a:xfrm>
        </p:grpSpPr>
        <p:cxnSp>
          <p:nvCxnSpPr>
            <p:cNvPr id="1321" name="Straight Connector 1320">
              <a:extLst>
                <a:ext uri="{FF2B5EF4-FFF2-40B4-BE49-F238E27FC236}">
                  <a16:creationId xmlns:a16="http://schemas.microsoft.com/office/drawing/2014/main" id="{A4A0A662-FB7C-DADE-9C86-37D82262AB9E}"/>
                </a:ext>
              </a:extLst>
            </p:cNvPr>
            <p:cNvCxnSpPr>
              <a:cxnSpLocks/>
            </p:cNvCxnSpPr>
            <p:nvPr/>
          </p:nvCxnSpPr>
          <p:spPr>
            <a:xfrm>
              <a:off x="4387230" y="2797532"/>
              <a:ext cx="0" cy="109906"/>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cxnSp>
          <p:nvCxnSpPr>
            <p:cNvPr id="1322" name="Straight Connector 1321">
              <a:extLst>
                <a:ext uri="{FF2B5EF4-FFF2-40B4-BE49-F238E27FC236}">
                  <a16:creationId xmlns:a16="http://schemas.microsoft.com/office/drawing/2014/main" id="{5B7D183D-5FEE-343C-7F25-01542378945F}"/>
                </a:ext>
              </a:extLst>
            </p:cNvPr>
            <p:cNvCxnSpPr>
              <a:cxnSpLocks/>
            </p:cNvCxnSpPr>
            <p:nvPr/>
          </p:nvCxnSpPr>
          <p:spPr>
            <a:xfrm rot="5400000">
              <a:off x="4387230" y="2798934"/>
              <a:ext cx="0" cy="107102"/>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grpSp>
      <p:grpSp>
        <p:nvGrpSpPr>
          <p:cNvPr id="1323" name="Group 1322">
            <a:extLst>
              <a:ext uri="{FF2B5EF4-FFF2-40B4-BE49-F238E27FC236}">
                <a16:creationId xmlns:a16="http://schemas.microsoft.com/office/drawing/2014/main" id="{6C27357A-6CF6-AB42-102C-5F38935D75EB}"/>
              </a:ext>
            </a:extLst>
          </p:cNvPr>
          <p:cNvGrpSpPr/>
          <p:nvPr/>
        </p:nvGrpSpPr>
        <p:grpSpPr>
          <a:xfrm>
            <a:off x="7355678" y="2408554"/>
            <a:ext cx="80327" cy="82430"/>
            <a:chOff x="4333679" y="2797532"/>
            <a:chExt cx="107102" cy="109906"/>
          </a:xfrm>
        </p:grpSpPr>
        <p:cxnSp>
          <p:nvCxnSpPr>
            <p:cNvPr id="1324" name="Straight Connector 1323">
              <a:extLst>
                <a:ext uri="{FF2B5EF4-FFF2-40B4-BE49-F238E27FC236}">
                  <a16:creationId xmlns:a16="http://schemas.microsoft.com/office/drawing/2014/main" id="{14C8DB85-AEBD-A062-3F6F-9D3C3EDAEE1E}"/>
                </a:ext>
              </a:extLst>
            </p:cNvPr>
            <p:cNvCxnSpPr>
              <a:cxnSpLocks/>
            </p:cNvCxnSpPr>
            <p:nvPr/>
          </p:nvCxnSpPr>
          <p:spPr>
            <a:xfrm>
              <a:off x="4387230" y="2797532"/>
              <a:ext cx="0" cy="109906"/>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cxnSp>
          <p:nvCxnSpPr>
            <p:cNvPr id="1325" name="Straight Connector 1324">
              <a:extLst>
                <a:ext uri="{FF2B5EF4-FFF2-40B4-BE49-F238E27FC236}">
                  <a16:creationId xmlns:a16="http://schemas.microsoft.com/office/drawing/2014/main" id="{FD94A112-079F-F63A-549C-EF117907842F}"/>
                </a:ext>
              </a:extLst>
            </p:cNvPr>
            <p:cNvCxnSpPr>
              <a:cxnSpLocks/>
            </p:cNvCxnSpPr>
            <p:nvPr/>
          </p:nvCxnSpPr>
          <p:spPr>
            <a:xfrm rot="5400000">
              <a:off x="4387230" y="2798934"/>
              <a:ext cx="0" cy="107102"/>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grpSp>
      <p:grpSp>
        <p:nvGrpSpPr>
          <p:cNvPr id="1326" name="Group 1325">
            <a:extLst>
              <a:ext uri="{FF2B5EF4-FFF2-40B4-BE49-F238E27FC236}">
                <a16:creationId xmlns:a16="http://schemas.microsoft.com/office/drawing/2014/main" id="{321B045C-AAC2-9C9F-3C84-5CCF65F757BD}"/>
              </a:ext>
            </a:extLst>
          </p:cNvPr>
          <p:cNvGrpSpPr/>
          <p:nvPr/>
        </p:nvGrpSpPr>
        <p:grpSpPr>
          <a:xfrm>
            <a:off x="7665518" y="2656977"/>
            <a:ext cx="80327" cy="82430"/>
            <a:chOff x="4333679" y="2797532"/>
            <a:chExt cx="107102" cy="109906"/>
          </a:xfrm>
        </p:grpSpPr>
        <p:cxnSp>
          <p:nvCxnSpPr>
            <p:cNvPr id="1327" name="Straight Connector 1326">
              <a:extLst>
                <a:ext uri="{FF2B5EF4-FFF2-40B4-BE49-F238E27FC236}">
                  <a16:creationId xmlns:a16="http://schemas.microsoft.com/office/drawing/2014/main" id="{D03E11E0-47AF-841A-786B-6A38A19D204C}"/>
                </a:ext>
              </a:extLst>
            </p:cNvPr>
            <p:cNvCxnSpPr>
              <a:cxnSpLocks/>
            </p:cNvCxnSpPr>
            <p:nvPr/>
          </p:nvCxnSpPr>
          <p:spPr>
            <a:xfrm>
              <a:off x="4387230" y="2797532"/>
              <a:ext cx="0" cy="109906"/>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cxnSp>
          <p:nvCxnSpPr>
            <p:cNvPr id="1328" name="Straight Connector 1327">
              <a:extLst>
                <a:ext uri="{FF2B5EF4-FFF2-40B4-BE49-F238E27FC236}">
                  <a16:creationId xmlns:a16="http://schemas.microsoft.com/office/drawing/2014/main" id="{18CF4275-094B-AB25-FF4B-027E8E26858B}"/>
                </a:ext>
              </a:extLst>
            </p:cNvPr>
            <p:cNvCxnSpPr>
              <a:cxnSpLocks/>
            </p:cNvCxnSpPr>
            <p:nvPr/>
          </p:nvCxnSpPr>
          <p:spPr>
            <a:xfrm rot="5400000">
              <a:off x="4387230" y="2798934"/>
              <a:ext cx="0" cy="107102"/>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grpSp>
      <p:grpSp>
        <p:nvGrpSpPr>
          <p:cNvPr id="1329" name="Group 1328">
            <a:extLst>
              <a:ext uri="{FF2B5EF4-FFF2-40B4-BE49-F238E27FC236}">
                <a16:creationId xmlns:a16="http://schemas.microsoft.com/office/drawing/2014/main" id="{BDCB3035-AE82-39E2-457E-A99AF29C90F3}"/>
              </a:ext>
            </a:extLst>
          </p:cNvPr>
          <p:cNvGrpSpPr/>
          <p:nvPr/>
        </p:nvGrpSpPr>
        <p:grpSpPr>
          <a:xfrm>
            <a:off x="8101454" y="2656977"/>
            <a:ext cx="80327" cy="82430"/>
            <a:chOff x="4333679" y="2797532"/>
            <a:chExt cx="107102" cy="109906"/>
          </a:xfrm>
        </p:grpSpPr>
        <p:cxnSp>
          <p:nvCxnSpPr>
            <p:cNvPr id="1330" name="Straight Connector 1329">
              <a:extLst>
                <a:ext uri="{FF2B5EF4-FFF2-40B4-BE49-F238E27FC236}">
                  <a16:creationId xmlns:a16="http://schemas.microsoft.com/office/drawing/2014/main" id="{403FD783-F3C0-089A-7BEF-7DB4BF1F58A9}"/>
                </a:ext>
              </a:extLst>
            </p:cNvPr>
            <p:cNvCxnSpPr>
              <a:cxnSpLocks/>
            </p:cNvCxnSpPr>
            <p:nvPr/>
          </p:nvCxnSpPr>
          <p:spPr>
            <a:xfrm>
              <a:off x="4387230" y="2797532"/>
              <a:ext cx="0" cy="109906"/>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cxnSp>
          <p:nvCxnSpPr>
            <p:cNvPr id="1331" name="Straight Connector 1330">
              <a:extLst>
                <a:ext uri="{FF2B5EF4-FFF2-40B4-BE49-F238E27FC236}">
                  <a16:creationId xmlns:a16="http://schemas.microsoft.com/office/drawing/2014/main" id="{97ED8E35-EF42-730A-5908-783AFEB89015}"/>
                </a:ext>
              </a:extLst>
            </p:cNvPr>
            <p:cNvCxnSpPr>
              <a:cxnSpLocks/>
            </p:cNvCxnSpPr>
            <p:nvPr/>
          </p:nvCxnSpPr>
          <p:spPr>
            <a:xfrm rot="5400000">
              <a:off x="4387230" y="2798934"/>
              <a:ext cx="0" cy="107102"/>
            </a:xfrm>
            <a:prstGeom prst="line">
              <a:avLst/>
            </a:prstGeom>
            <a:ln w="12700">
              <a:solidFill>
                <a:srgbClr val="C37900"/>
              </a:solidFill>
            </a:ln>
          </p:spPr>
          <p:style>
            <a:lnRef idx="1">
              <a:schemeClr val="accent1"/>
            </a:lnRef>
            <a:fillRef idx="0">
              <a:schemeClr val="accent1"/>
            </a:fillRef>
            <a:effectRef idx="0">
              <a:schemeClr val="accent1"/>
            </a:effectRef>
            <a:fontRef idx="minor">
              <a:schemeClr val="tx1"/>
            </a:fontRef>
          </p:style>
        </p:cxnSp>
      </p:grpSp>
      <p:grpSp>
        <p:nvGrpSpPr>
          <p:cNvPr id="1332" name="Group 1331">
            <a:extLst>
              <a:ext uri="{FF2B5EF4-FFF2-40B4-BE49-F238E27FC236}">
                <a16:creationId xmlns:a16="http://schemas.microsoft.com/office/drawing/2014/main" id="{4710E330-9F55-29EA-E56B-1125750C6687}"/>
              </a:ext>
            </a:extLst>
          </p:cNvPr>
          <p:cNvGrpSpPr/>
          <p:nvPr/>
        </p:nvGrpSpPr>
        <p:grpSpPr>
          <a:xfrm>
            <a:off x="8106545" y="2878294"/>
            <a:ext cx="80327" cy="82430"/>
            <a:chOff x="4333679" y="2797532"/>
            <a:chExt cx="107102" cy="109906"/>
          </a:xfrm>
        </p:grpSpPr>
        <p:cxnSp>
          <p:nvCxnSpPr>
            <p:cNvPr id="1333" name="Straight Connector 1332">
              <a:extLst>
                <a:ext uri="{FF2B5EF4-FFF2-40B4-BE49-F238E27FC236}">
                  <a16:creationId xmlns:a16="http://schemas.microsoft.com/office/drawing/2014/main" id="{8B015443-C81D-4A2D-D1F8-F997263FC875}"/>
                </a:ext>
              </a:extLst>
            </p:cNvPr>
            <p:cNvCxnSpPr>
              <a:cxnSpLocks/>
            </p:cNvCxnSpPr>
            <p:nvPr/>
          </p:nvCxnSpPr>
          <p:spPr>
            <a:xfrm>
              <a:off x="4387230" y="2797532"/>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4" name="Straight Connector 1333">
              <a:extLst>
                <a:ext uri="{FF2B5EF4-FFF2-40B4-BE49-F238E27FC236}">
                  <a16:creationId xmlns:a16="http://schemas.microsoft.com/office/drawing/2014/main" id="{0A3C0239-EB01-F9E0-3AFB-6E74B8B0C903}"/>
                </a:ext>
              </a:extLst>
            </p:cNvPr>
            <p:cNvCxnSpPr>
              <a:cxnSpLocks/>
            </p:cNvCxnSpPr>
            <p:nvPr/>
          </p:nvCxnSpPr>
          <p:spPr>
            <a:xfrm rot="5400000">
              <a:off x="4387230" y="2798934"/>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35" name="Group 1334">
            <a:extLst>
              <a:ext uri="{FF2B5EF4-FFF2-40B4-BE49-F238E27FC236}">
                <a16:creationId xmlns:a16="http://schemas.microsoft.com/office/drawing/2014/main" id="{2DDB3D09-05BF-DD34-9CEC-ECCB00FFB3D3}"/>
              </a:ext>
            </a:extLst>
          </p:cNvPr>
          <p:cNvGrpSpPr/>
          <p:nvPr/>
        </p:nvGrpSpPr>
        <p:grpSpPr>
          <a:xfrm>
            <a:off x="7718662" y="2883302"/>
            <a:ext cx="80327" cy="82430"/>
            <a:chOff x="4333679" y="2797532"/>
            <a:chExt cx="107102" cy="109906"/>
          </a:xfrm>
        </p:grpSpPr>
        <p:cxnSp>
          <p:nvCxnSpPr>
            <p:cNvPr id="1336" name="Straight Connector 1335">
              <a:extLst>
                <a:ext uri="{FF2B5EF4-FFF2-40B4-BE49-F238E27FC236}">
                  <a16:creationId xmlns:a16="http://schemas.microsoft.com/office/drawing/2014/main" id="{6D51C163-106B-C6BC-879B-6E5A2E1CBE66}"/>
                </a:ext>
              </a:extLst>
            </p:cNvPr>
            <p:cNvCxnSpPr>
              <a:cxnSpLocks/>
            </p:cNvCxnSpPr>
            <p:nvPr/>
          </p:nvCxnSpPr>
          <p:spPr>
            <a:xfrm>
              <a:off x="4387230" y="2797532"/>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7" name="Straight Connector 1336">
              <a:extLst>
                <a:ext uri="{FF2B5EF4-FFF2-40B4-BE49-F238E27FC236}">
                  <a16:creationId xmlns:a16="http://schemas.microsoft.com/office/drawing/2014/main" id="{34CC8EA4-5F0E-370C-8469-70DFD27D826A}"/>
                </a:ext>
              </a:extLst>
            </p:cNvPr>
            <p:cNvCxnSpPr>
              <a:cxnSpLocks/>
            </p:cNvCxnSpPr>
            <p:nvPr/>
          </p:nvCxnSpPr>
          <p:spPr>
            <a:xfrm rot="5400000">
              <a:off x="4387230" y="2798934"/>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38" name="Group 1337">
            <a:extLst>
              <a:ext uri="{FF2B5EF4-FFF2-40B4-BE49-F238E27FC236}">
                <a16:creationId xmlns:a16="http://schemas.microsoft.com/office/drawing/2014/main" id="{14DE0100-B984-E554-0E4E-82D2FA4BFC0C}"/>
              </a:ext>
            </a:extLst>
          </p:cNvPr>
          <p:cNvGrpSpPr/>
          <p:nvPr/>
        </p:nvGrpSpPr>
        <p:grpSpPr>
          <a:xfrm>
            <a:off x="7661040" y="2883302"/>
            <a:ext cx="80327" cy="82430"/>
            <a:chOff x="4333679" y="2797532"/>
            <a:chExt cx="107102" cy="109906"/>
          </a:xfrm>
        </p:grpSpPr>
        <p:cxnSp>
          <p:nvCxnSpPr>
            <p:cNvPr id="1339" name="Straight Connector 1338">
              <a:extLst>
                <a:ext uri="{FF2B5EF4-FFF2-40B4-BE49-F238E27FC236}">
                  <a16:creationId xmlns:a16="http://schemas.microsoft.com/office/drawing/2014/main" id="{ABD54C41-162B-10D6-8FEF-D4FD77E59052}"/>
                </a:ext>
              </a:extLst>
            </p:cNvPr>
            <p:cNvCxnSpPr>
              <a:cxnSpLocks/>
            </p:cNvCxnSpPr>
            <p:nvPr/>
          </p:nvCxnSpPr>
          <p:spPr>
            <a:xfrm>
              <a:off x="4387230" y="2797532"/>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0" name="Straight Connector 1339">
              <a:extLst>
                <a:ext uri="{FF2B5EF4-FFF2-40B4-BE49-F238E27FC236}">
                  <a16:creationId xmlns:a16="http://schemas.microsoft.com/office/drawing/2014/main" id="{D4293747-2ACD-B15B-40EE-4548D93134B8}"/>
                </a:ext>
              </a:extLst>
            </p:cNvPr>
            <p:cNvCxnSpPr>
              <a:cxnSpLocks/>
            </p:cNvCxnSpPr>
            <p:nvPr/>
          </p:nvCxnSpPr>
          <p:spPr>
            <a:xfrm rot="5400000">
              <a:off x="4387230" y="2798934"/>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1" name="Group 1340">
            <a:extLst>
              <a:ext uri="{FF2B5EF4-FFF2-40B4-BE49-F238E27FC236}">
                <a16:creationId xmlns:a16="http://schemas.microsoft.com/office/drawing/2014/main" id="{7D547A44-F989-A0D3-9553-DAB22D5DE78B}"/>
              </a:ext>
            </a:extLst>
          </p:cNvPr>
          <p:cNvGrpSpPr/>
          <p:nvPr/>
        </p:nvGrpSpPr>
        <p:grpSpPr>
          <a:xfrm>
            <a:off x="7355678" y="2743979"/>
            <a:ext cx="80327" cy="82430"/>
            <a:chOff x="4333679" y="2797532"/>
            <a:chExt cx="107102" cy="109906"/>
          </a:xfrm>
        </p:grpSpPr>
        <p:cxnSp>
          <p:nvCxnSpPr>
            <p:cNvPr id="1342" name="Straight Connector 1341">
              <a:extLst>
                <a:ext uri="{FF2B5EF4-FFF2-40B4-BE49-F238E27FC236}">
                  <a16:creationId xmlns:a16="http://schemas.microsoft.com/office/drawing/2014/main" id="{7875D73A-00C1-F49A-E9CA-EA31A7752263}"/>
                </a:ext>
              </a:extLst>
            </p:cNvPr>
            <p:cNvCxnSpPr>
              <a:cxnSpLocks/>
            </p:cNvCxnSpPr>
            <p:nvPr/>
          </p:nvCxnSpPr>
          <p:spPr>
            <a:xfrm>
              <a:off x="4387230" y="2797532"/>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3" name="Straight Connector 1342">
              <a:extLst>
                <a:ext uri="{FF2B5EF4-FFF2-40B4-BE49-F238E27FC236}">
                  <a16:creationId xmlns:a16="http://schemas.microsoft.com/office/drawing/2014/main" id="{9A1CC520-DCD6-763F-C209-48E35E24B2C4}"/>
                </a:ext>
              </a:extLst>
            </p:cNvPr>
            <p:cNvCxnSpPr>
              <a:cxnSpLocks/>
            </p:cNvCxnSpPr>
            <p:nvPr/>
          </p:nvCxnSpPr>
          <p:spPr>
            <a:xfrm rot="5400000">
              <a:off x="4387230" y="2798934"/>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4" name="Group 1343">
            <a:extLst>
              <a:ext uri="{FF2B5EF4-FFF2-40B4-BE49-F238E27FC236}">
                <a16:creationId xmlns:a16="http://schemas.microsoft.com/office/drawing/2014/main" id="{D129E5AD-4898-6386-46E3-BB9925BA68C0}"/>
              </a:ext>
            </a:extLst>
          </p:cNvPr>
          <p:cNvGrpSpPr/>
          <p:nvPr/>
        </p:nvGrpSpPr>
        <p:grpSpPr>
          <a:xfrm>
            <a:off x="7313506" y="2743979"/>
            <a:ext cx="80327" cy="82430"/>
            <a:chOff x="4333679" y="2797532"/>
            <a:chExt cx="107102" cy="109906"/>
          </a:xfrm>
        </p:grpSpPr>
        <p:cxnSp>
          <p:nvCxnSpPr>
            <p:cNvPr id="1345" name="Straight Connector 1344">
              <a:extLst>
                <a:ext uri="{FF2B5EF4-FFF2-40B4-BE49-F238E27FC236}">
                  <a16:creationId xmlns:a16="http://schemas.microsoft.com/office/drawing/2014/main" id="{E5D3D2BD-B869-AA97-D4CF-E39D2558368D}"/>
                </a:ext>
              </a:extLst>
            </p:cNvPr>
            <p:cNvCxnSpPr>
              <a:cxnSpLocks/>
            </p:cNvCxnSpPr>
            <p:nvPr/>
          </p:nvCxnSpPr>
          <p:spPr>
            <a:xfrm>
              <a:off x="4387230" y="2797532"/>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6" name="Straight Connector 1345">
              <a:extLst>
                <a:ext uri="{FF2B5EF4-FFF2-40B4-BE49-F238E27FC236}">
                  <a16:creationId xmlns:a16="http://schemas.microsoft.com/office/drawing/2014/main" id="{28CC26F7-D928-342D-1680-0B6BD6A09A9E}"/>
                </a:ext>
              </a:extLst>
            </p:cNvPr>
            <p:cNvCxnSpPr>
              <a:cxnSpLocks/>
            </p:cNvCxnSpPr>
            <p:nvPr/>
          </p:nvCxnSpPr>
          <p:spPr>
            <a:xfrm rot="5400000">
              <a:off x="4387230" y="2798934"/>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7" name="Group 1346">
            <a:extLst>
              <a:ext uri="{FF2B5EF4-FFF2-40B4-BE49-F238E27FC236}">
                <a16:creationId xmlns:a16="http://schemas.microsoft.com/office/drawing/2014/main" id="{83DEE632-6C90-76BA-DC70-2F2525C8E6D9}"/>
              </a:ext>
            </a:extLst>
          </p:cNvPr>
          <p:cNvGrpSpPr/>
          <p:nvPr/>
        </p:nvGrpSpPr>
        <p:grpSpPr>
          <a:xfrm>
            <a:off x="7281643" y="2743979"/>
            <a:ext cx="80327" cy="82430"/>
            <a:chOff x="4333679" y="2797532"/>
            <a:chExt cx="107102" cy="109906"/>
          </a:xfrm>
        </p:grpSpPr>
        <p:cxnSp>
          <p:nvCxnSpPr>
            <p:cNvPr id="1348" name="Straight Connector 1347">
              <a:extLst>
                <a:ext uri="{FF2B5EF4-FFF2-40B4-BE49-F238E27FC236}">
                  <a16:creationId xmlns:a16="http://schemas.microsoft.com/office/drawing/2014/main" id="{FF0D1B2D-E7FE-F549-9EFC-0F6591135B2D}"/>
                </a:ext>
              </a:extLst>
            </p:cNvPr>
            <p:cNvCxnSpPr>
              <a:cxnSpLocks/>
            </p:cNvCxnSpPr>
            <p:nvPr/>
          </p:nvCxnSpPr>
          <p:spPr>
            <a:xfrm>
              <a:off x="4387230" y="2797532"/>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9" name="Straight Connector 1348">
              <a:extLst>
                <a:ext uri="{FF2B5EF4-FFF2-40B4-BE49-F238E27FC236}">
                  <a16:creationId xmlns:a16="http://schemas.microsoft.com/office/drawing/2014/main" id="{D3187B26-C7C9-11BF-2121-F56A29E18B48}"/>
                </a:ext>
              </a:extLst>
            </p:cNvPr>
            <p:cNvCxnSpPr>
              <a:cxnSpLocks/>
            </p:cNvCxnSpPr>
            <p:nvPr/>
          </p:nvCxnSpPr>
          <p:spPr>
            <a:xfrm rot="5400000">
              <a:off x="4387230" y="2798934"/>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0" name="Group 1349">
            <a:extLst>
              <a:ext uri="{FF2B5EF4-FFF2-40B4-BE49-F238E27FC236}">
                <a16:creationId xmlns:a16="http://schemas.microsoft.com/office/drawing/2014/main" id="{5FF413D7-D576-8DF4-DAFE-6EE492FBEB6F}"/>
              </a:ext>
            </a:extLst>
          </p:cNvPr>
          <p:cNvGrpSpPr/>
          <p:nvPr/>
        </p:nvGrpSpPr>
        <p:grpSpPr>
          <a:xfrm>
            <a:off x="7257412" y="2742608"/>
            <a:ext cx="80327" cy="82430"/>
            <a:chOff x="4333679" y="2797532"/>
            <a:chExt cx="107102" cy="109906"/>
          </a:xfrm>
        </p:grpSpPr>
        <p:cxnSp>
          <p:nvCxnSpPr>
            <p:cNvPr id="1351" name="Straight Connector 1350">
              <a:extLst>
                <a:ext uri="{FF2B5EF4-FFF2-40B4-BE49-F238E27FC236}">
                  <a16:creationId xmlns:a16="http://schemas.microsoft.com/office/drawing/2014/main" id="{7110F564-CAC0-1E75-A39A-8CCE4DDF04CC}"/>
                </a:ext>
              </a:extLst>
            </p:cNvPr>
            <p:cNvCxnSpPr>
              <a:cxnSpLocks/>
            </p:cNvCxnSpPr>
            <p:nvPr/>
          </p:nvCxnSpPr>
          <p:spPr>
            <a:xfrm>
              <a:off x="4387230" y="2797532"/>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2" name="Straight Connector 1351">
              <a:extLst>
                <a:ext uri="{FF2B5EF4-FFF2-40B4-BE49-F238E27FC236}">
                  <a16:creationId xmlns:a16="http://schemas.microsoft.com/office/drawing/2014/main" id="{1A963A24-69C6-1C2C-22F0-F0D1BBC16F88}"/>
                </a:ext>
              </a:extLst>
            </p:cNvPr>
            <p:cNvCxnSpPr>
              <a:cxnSpLocks/>
            </p:cNvCxnSpPr>
            <p:nvPr/>
          </p:nvCxnSpPr>
          <p:spPr>
            <a:xfrm rot="5400000">
              <a:off x="4387230" y="2798934"/>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3" name="Group 1352">
            <a:extLst>
              <a:ext uri="{FF2B5EF4-FFF2-40B4-BE49-F238E27FC236}">
                <a16:creationId xmlns:a16="http://schemas.microsoft.com/office/drawing/2014/main" id="{288CB44D-8C85-4E79-422C-C15F54AAAC22}"/>
              </a:ext>
            </a:extLst>
          </p:cNvPr>
          <p:cNvGrpSpPr/>
          <p:nvPr/>
        </p:nvGrpSpPr>
        <p:grpSpPr>
          <a:xfrm>
            <a:off x="7229365" y="2742670"/>
            <a:ext cx="80327" cy="82430"/>
            <a:chOff x="4333679" y="2797532"/>
            <a:chExt cx="107102" cy="109906"/>
          </a:xfrm>
        </p:grpSpPr>
        <p:cxnSp>
          <p:nvCxnSpPr>
            <p:cNvPr id="1354" name="Straight Connector 1353">
              <a:extLst>
                <a:ext uri="{FF2B5EF4-FFF2-40B4-BE49-F238E27FC236}">
                  <a16:creationId xmlns:a16="http://schemas.microsoft.com/office/drawing/2014/main" id="{E283626D-9B63-7CB7-FA8E-7A5412914FB7}"/>
                </a:ext>
              </a:extLst>
            </p:cNvPr>
            <p:cNvCxnSpPr>
              <a:cxnSpLocks/>
            </p:cNvCxnSpPr>
            <p:nvPr/>
          </p:nvCxnSpPr>
          <p:spPr>
            <a:xfrm>
              <a:off x="4387230" y="2797532"/>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5" name="Straight Connector 1354">
              <a:extLst>
                <a:ext uri="{FF2B5EF4-FFF2-40B4-BE49-F238E27FC236}">
                  <a16:creationId xmlns:a16="http://schemas.microsoft.com/office/drawing/2014/main" id="{133AA762-40BE-16DA-5A9A-245F84B707DE}"/>
                </a:ext>
              </a:extLst>
            </p:cNvPr>
            <p:cNvCxnSpPr>
              <a:cxnSpLocks/>
            </p:cNvCxnSpPr>
            <p:nvPr/>
          </p:nvCxnSpPr>
          <p:spPr>
            <a:xfrm rot="5400000">
              <a:off x="4387230" y="2798934"/>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6" name="Group 1355">
            <a:extLst>
              <a:ext uri="{FF2B5EF4-FFF2-40B4-BE49-F238E27FC236}">
                <a16:creationId xmlns:a16="http://schemas.microsoft.com/office/drawing/2014/main" id="{5F10EFF9-13D9-5ACC-B97E-88772DBDEB71}"/>
              </a:ext>
            </a:extLst>
          </p:cNvPr>
          <p:cNvGrpSpPr/>
          <p:nvPr/>
        </p:nvGrpSpPr>
        <p:grpSpPr>
          <a:xfrm>
            <a:off x="7033213" y="2698808"/>
            <a:ext cx="80327" cy="82430"/>
            <a:chOff x="4333679" y="2797532"/>
            <a:chExt cx="107102" cy="109906"/>
          </a:xfrm>
        </p:grpSpPr>
        <p:cxnSp>
          <p:nvCxnSpPr>
            <p:cNvPr id="1357" name="Straight Connector 1356">
              <a:extLst>
                <a:ext uri="{FF2B5EF4-FFF2-40B4-BE49-F238E27FC236}">
                  <a16:creationId xmlns:a16="http://schemas.microsoft.com/office/drawing/2014/main" id="{2B3FE324-18B1-D83A-B9F1-1BBC5738762E}"/>
                </a:ext>
              </a:extLst>
            </p:cNvPr>
            <p:cNvCxnSpPr>
              <a:cxnSpLocks/>
            </p:cNvCxnSpPr>
            <p:nvPr/>
          </p:nvCxnSpPr>
          <p:spPr>
            <a:xfrm>
              <a:off x="4387230" y="2797532"/>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8" name="Straight Connector 1357">
              <a:extLst>
                <a:ext uri="{FF2B5EF4-FFF2-40B4-BE49-F238E27FC236}">
                  <a16:creationId xmlns:a16="http://schemas.microsoft.com/office/drawing/2014/main" id="{82E0832E-E179-D19B-5D5A-5F2AAD56C8BC}"/>
                </a:ext>
              </a:extLst>
            </p:cNvPr>
            <p:cNvCxnSpPr>
              <a:cxnSpLocks/>
            </p:cNvCxnSpPr>
            <p:nvPr/>
          </p:nvCxnSpPr>
          <p:spPr>
            <a:xfrm rot="5400000">
              <a:off x="4387230" y="2798934"/>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9" name="Group 1358">
            <a:extLst>
              <a:ext uri="{FF2B5EF4-FFF2-40B4-BE49-F238E27FC236}">
                <a16:creationId xmlns:a16="http://schemas.microsoft.com/office/drawing/2014/main" id="{582D6DE8-F4D5-172F-C61E-58209A4FC525}"/>
              </a:ext>
            </a:extLst>
          </p:cNvPr>
          <p:cNvGrpSpPr/>
          <p:nvPr/>
        </p:nvGrpSpPr>
        <p:grpSpPr>
          <a:xfrm>
            <a:off x="6826561" y="2696849"/>
            <a:ext cx="80327" cy="82430"/>
            <a:chOff x="4333679" y="2797532"/>
            <a:chExt cx="107102" cy="109906"/>
          </a:xfrm>
        </p:grpSpPr>
        <p:cxnSp>
          <p:nvCxnSpPr>
            <p:cNvPr id="1360" name="Straight Connector 1359">
              <a:extLst>
                <a:ext uri="{FF2B5EF4-FFF2-40B4-BE49-F238E27FC236}">
                  <a16:creationId xmlns:a16="http://schemas.microsoft.com/office/drawing/2014/main" id="{48736BA1-D348-2EB9-D4ED-06FACC115032}"/>
                </a:ext>
              </a:extLst>
            </p:cNvPr>
            <p:cNvCxnSpPr>
              <a:cxnSpLocks/>
            </p:cNvCxnSpPr>
            <p:nvPr/>
          </p:nvCxnSpPr>
          <p:spPr>
            <a:xfrm>
              <a:off x="4387230" y="2797532"/>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1" name="Straight Connector 1360">
              <a:extLst>
                <a:ext uri="{FF2B5EF4-FFF2-40B4-BE49-F238E27FC236}">
                  <a16:creationId xmlns:a16="http://schemas.microsoft.com/office/drawing/2014/main" id="{F242BDC6-7F1A-E061-8CC2-292D4F11375E}"/>
                </a:ext>
              </a:extLst>
            </p:cNvPr>
            <p:cNvCxnSpPr>
              <a:cxnSpLocks/>
            </p:cNvCxnSpPr>
            <p:nvPr/>
          </p:nvCxnSpPr>
          <p:spPr>
            <a:xfrm rot="5400000">
              <a:off x="4387230" y="2798934"/>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62" name="Group 1361">
            <a:extLst>
              <a:ext uri="{FF2B5EF4-FFF2-40B4-BE49-F238E27FC236}">
                <a16:creationId xmlns:a16="http://schemas.microsoft.com/office/drawing/2014/main" id="{C3FAB5B0-C704-1443-D0B6-F322C76B2A52}"/>
              </a:ext>
            </a:extLst>
          </p:cNvPr>
          <p:cNvGrpSpPr/>
          <p:nvPr/>
        </p:nvGrpSpPr>
        <p:grpSpPr>
          <a:xfrm>
            <a:off x="6190749" y="2389569"/>
            <a:ext cx="80327" cy="82430"/>
            <a:chOff x="4333679" y="2797532"/>
            <a:chExt cx="107102" cy="109906"/>
          </a:xfrm>
        </p:grpSpPr>
        <p:cxnSp>
          <p:nvCxnSpPr>
            <p:cNvPr id="1363" name="Straight Connector 1362">
              <a:extLst>
                <a:ext uri="{FF2B5EF4-FFF2-40B4-BE49-F238E27FC236}">
                  <a16:creationId xmlns:a16="http://schemas.microsoft.com/office/drawing/2014/main" id="{E24A29E9-65A4-B5AA-E2B3-5C871DA84F2D}"/>
                </a:ext>
              </a:extLst>
            </p:cNvPr>
            <p:cNvCxnSpPr>
              <a:cxnSpLocks/>
            </p:cNvCxnSpPr>
            <p:nvPr/>
          </p:nvCxnSpPr>
          <p:spPr>
            <a:xfrm>
              <a:off x="4387230" y="2797532"/>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4" name="Straight Connector 1363">
              <a:extLst>
                <a:ext uri="{FF2B5EF4-FFF2-40B4-BE49-F238E27FC236}">
                  <a16:creationId xmlns:a16="http://schemas.microsoft.com/office/drawing/2014/main" id="{5FAFB84D-854D-CC77-5E4C-4445A92C2C64}"/>
                </a:ext>
              </a:extLst>
            </p:cNvPr>
            <p:cNvCxnSpPr>
              <a:cxnSpLocks/>
            </p:cNvCxnSpPr>
            <p:nvPr/>
          </p:nvCxnSpPr>
          <p:spPr>
            <a:xfrm rot="5400000">
              <a:off x="4387230" y="2798934"/>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65" name="Group 1364">
            <a:extLst>
              <a:ext uri="{FF2B5EF4-FFF2-40B4-BE49-F238E27FC236}">
                <a16:creationId xmlns:a16="http://schemas.microsoft.com/office/drawing/2014/main" id="{2E007835-DACC-0912-D5E5-4A297C837BBB}"/>
              </a:ext>
            </a:extLst>
          </p:cNvPr>
          <p:cNvGrpSpPr/>
          <p:nvPr/>
        </p:nvGrpSpPr>
        <p:grpSpPr>
          <a:xfrm>
            <a:off x="5919934" y="2173200"/>
            <a:ext cx="80327" cy="82430"/>
            <a:chOff x="4333679" y="2797532"/>
            <a:chExt cx="107102" cy="109906"/>
          </a:xfrm>
        </p:grpSpPr>
        <p:cxnSp>
          <p:nvCxnSpPr>
            <p:cNvPr id="1366" name="Straight Connector 1365">
              <a:extLst>
                <a:ext uri="{FF2B5EF4-FFF2-40B4-BE49-F238E27FC236}">
                  <a16:creationId xmlns:a16="http://schemas.microsoft.com/office/drawing/2014/main" id="{CE14AAC5-D633-A4F3-3CB3-8D774A703314}"/>
                </a:ext>
              </a:extLst>
            </p:cNvPr>
            <p:cNvCxnSpPr>
              <a:cxnSpLocks/>
            </p:cNvCxnSpPr>
            <p:nvPr/>
          </p:nvCxnSpPr>
          <p:spPr>
            <a:xfrm>
              <a:off x="4387230" y="2797532"/>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7" name="Straight Connector 1366">
              <a:extLst>
                <a:ext uri="{FF2B5EF4-FFF2-40B4-BE49-F238E27FC236}">
                  <a16:creationId xmlns:a16="http://schemas.microsoft.com/office/drawing/2014/main" id="{4C9592CB-5FA7-5881-A3B4-5173278CC3F2}"/>
                </a:ext>
              </a:extLst>
            </p:cNvPr>
            <p:cNvCxnSpPr>
              <a:cxnSpLocks/>
            </p:cNvCxnSpPr>
            <p:nvPr/>
          </p:nvCxnSpPr>
          <p:spPr>
            <a:xfrm rot="5400000">
              <a:off x="4387230" y="2798934"/>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68" name="Group 1367">
            <a:extLst>
              <a:ext uri="{FF2B5EF4-FFF2-40B4-BE49-F238E27FC236}">
                <a16:creationId xmlns:a16="http://schemas.microsoft.com/office/drawing/2014/main" id="{25412C95-03E1-8FE5-B96B-E5CBCD53BAD7}"/>
              </a:ext>
            </a:extLst>
          </p:cNvPr>
          <p:cNvGrpSpPr/>
          <p:nvPr/>
        </p:nvGrpSpPr>
        <p:grpSpPr>
          <a:xfrm>
            <a:off x="5719114" y="1966428"/>
            <a:ext cx="80327" cy="82430"/>
            <a:chOff x="4333679" y="2797532"/>
            <a:chExt cx="107102" cy="109906"/>
          </a:xfrm>
        </p:grpSpPr>
        <p:cxnSp>
          <p:nvCxnSpPr>
            <p:cNvPr id="1369" name="Straight Connector 1368">
              <a:extLst>
                <a:ext uri="{FF2B5EF4-FFF2-40B4-BE49-F238E27FC236}">
                  <a16:creationId xmlns:a16="http://schemas.microsoft.com/office/drawing/2014/main" id="{339559F4-BC65-F192-8EC4-DAC3E0DE249F}"/>
                </a:ext>
              </a:extLst>
            </p:cNvPr>
            <p:cNvCxnSpPr>
              <a:cxnSpLocks/>
            </p:cNvCxnSpPr>
            <p:nvPr/>
          </p:nvCxnSpPr>
          <p:spPr>
            <a:xfrm>
              <a:off x="4387230" y="2797532"/>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0" name="Straight Connector 1369">
              <a:extLst>
                <a:ext uri="{FF2B5EF4-FFF2-40B4-BE49-F238E27FC236}">
                  <a16:creationId xmlns:a16="http://schemas.microsoft.com/office/drawing/2014/main" id="{ED9F6732-3DFC-5828-28F3-E99ADD782933}"/>
                </a:ext>
              </a:extLst>
            </p:cNvPr>
            <p:cNvCxnSpPr>
              <a:cxnSpLocks/>
            </p:cNvCxnSpPr>
            <p:nvPr/>
          </p:nvCxnSpPr>
          <p:spPr>
            <a:xfrm rot="5400000">
              <a:off x="4387230" y="2798934"/>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71" name="Group 1370">
            <a:extLst>
              <a:ext uri="{FF2B5EF4-FFF2-40B4-BE49-F238E27FC236}">
                <a16:creationId xmlns:a16="http://schemas.microsoft.com/office/drawing/2014/main" id="{E23B3B66-8518-CFE6-98F0-A5E34E4A0A48}"/>
              </a:ext>
            </a:extLst>
          </p:cNvPr>
          <p:cNvGrpSpPr/>
          <p:nvPr/>
        </p:nvGrpSpPr>
        <p:grpSpPr>
          <a:xfrm>
            <a:off x="5704461" y="1920240"/>
            <a:ext cx="80327" cy="82430"/>
            <a:chOff x="4333679" y="2797532"/>
            <a:chExt cx="107102" cy="109906"/>
          </a:xfrm>
        </p:grpSpPr>
        <p:cxnSp>
          <p:nvCxnSpPr>
            <p:cNvPr id="1372" name="Straight Connector 1371">
              <a:extLst>
                <a:ext uri="{FF2B5EF4-FFF2-40B4-BE49-F238E27FC236}">
                  <a16:creationId xmlns:a16="http://schemas.microsoft.com/office/drawing/2014/main" id="{2A370D4A-32A9-6B90-107E-30F3188D422A}"/>
                </a:ext>
              </a:extLst>
            </p:cNvPr>
            <p:cNvCxnSpPr>
              <a:cxnSpLocks/>
            </p:cNvCxnSpPr>
            <p:nvPr/>
          </p:nvCxnSpPr>
          <p:spPr>
            <a:xfrm>
              <a:off x="4387230" y="2797532"/>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3" name="Straight Connector 1372">
              <a:extLst>
                <a:ext uri="{FF2B5EF4-FFF2-40B4-BE49-F238E27FC236}">
                  <a16:creationId xmlns:a16="http://schemas.microsoft.com/office/drawing/2014/main" id="{0594CFC0-21DA-5D25-8664-FD8035AB3D08}"/>
                </a:ext>
              </a:extLst>
            </p:cNvPr>
            <p:cNvCxnSpPr>
              <a:cxnSpLocks/>
            </p:cNvCxnSpPr>
            <p:nvPr/>
          </p:nvCxnSpPr>
          <p:spPr>
            <a:xfrm rot="5400000">
              <a:off x="4387230" y="2798934"/>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74" name="Group 1373">
            <a:extLst>
              <a:ext uri="{FF2B5EF4-FFF2-40B4-BE49-F238E27FC236}">
                <a16:creationId xmlns:a16="http://schemas.microsoft.com/office/drawing/2014/main" id="{51EAAEE8-8951-2F5C-23DA-EE705A3DC89B}"/>
              </a:ext>
            </a:extLst>
          </p:cNvPr>
          <p:cNvGrpSpPr/>
          <p:nvPr/>
        </p:nvGrpSpPr>
        <p:grpSpPr>
          <a:xfrm>
            <a:off x="5585963" y="1788516"/>
            <a:ext cx="80327" cy="82430"/>
            <a:chOff x="4333679" y="2797532"/>
            <a:chExt cx="107102" cy="109906"/>
          </a:xfrm>
        </p:grpSpPr>
        <p:cxnSp>
          <p:nvCxnSpPr>
            <p:cNvPr id="1375" name="Straight Connector 1374">
              <a:extLst>
                <a:ext uri="{FF2B5EF4-FFF2-40B4-BE49-F238E27FC236}">
                  <a16:creationId xmlns:a16="http://schemas.microsoft.com/office/drawing/2014/main" id="{3A382B57-22C3-68F3-4DEE-2B2B3E0BBE2D}"/>
                </a:ext>
              </a:extLst>
            </p:cNvPr>
            <p:cNvCxnSpPr>
              <a:cxnSpLocks/>
            </p:cNvCxnSpPr>
            <p:nvPr/>
          </p:nvCxnSpPr>
          <p:spPr>
            <a:xfrm>
              <a:off x="4387230" y="2797532"/>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6" name="Straight Connector 1375">
              <a:extLst>
                <a:ext uri="{FF2B5EF4-FFF2-40B4-BE49-F238E27FC236}">
                  <a16:creationId xmlns:a16="http://schemas.microsoft.com/office/drawing/2014/main" id="{387C8252-6CC7-E3B1-146E-B46FBD75F608}"/>
                </a:ext>
              </a:extLst>
            </p:cNvPr>
            <p:cNvCxnSpPr>
              <a:cxnSpLocks/>
            </p:cNvCxnSpPr>
            <p:nvPr/>
          </p:nvCxnSpPr>
          <p:spPr>
            <a:xfrm rot="5400000">
              <a:off x="4387230" y="2798934"/>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77" name="Group 1376">
            <a:extLst>
              <a:ext uri="{FF2B5EF4-FFF2-40B4-BE49-F238E27FC236}">
                <a16:creationId xmlns:a16="http://schemas.microsoft.com/office/drawing/2014/main" id="{EF2ACF2D-86CE-40F4-949A-6F1D69B779AF}"/>
              </a:ext>
            </a:extLst>
          </p:cNvPr>
          <p:cNvGrpSpPr/>
          <p:nvPr/>
        </p:nvGrpSpPr>
        <p:grpSpPr>
          <a:xfrm>
            <a:off x="5514765" y="1565021"/>
            <a:ext cx="80327" cy="82430"/>
            <a:chOff x="4333679" y="2797532"/>
            <a:chExt cx="107102" cy="109906"/>
          </a:xfrm>
        </p:grpSpPr>
        <p:cxnSp>
          <p:nvCxnSpPr>
            <p:cNvPr id="1378" name="Straight Connector 1377">
              <a:extLst>
                <a:ext uri="{FF2B5EF4-FFF2-40B4-BE49-F238E27FC236}">
                  <a16:creationId xmlns:a16="http://schemas.microsoft.com/office/drawing/2014/main" id="{04DE4017-38E8-B9AB-153A-89C10D837378}"/>
                </a:ext>
              </a:extLst>
            </p:cNvPr>
            <p:cNvCxnSpPr>
              <a:cxnSpLocks/>
            </p:cNvCxnSpPr>
            <p:nvPr/>
          </p:nvCxnSpPr>
          <p:spPr>
            <a:xfrm>
              <a:off x="4387230" y="2797532"/>
              <a:ext cx="0" cy="109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9" name="Straight Connector 1378">
              <a:extLst>
                <a:ext uri="{FF2B5EF4-FFF2-40B4-BE49-F238E27FC236}">
                  <a16:creationId xmlns:a16="http://schemas.microsoft.com/office/drawing/2014/main" id="{B9E003DB-6F13-4B75-B8D0-59200DA69FB3}"/>
                </a:ext>
              </a:extLst>
            </p:cNvPr>
            <p:cNvCxnSpPr>
              <a:cxnSpLocks/>
            </p:cNvCxnSpPr>
            <p:nvPr/>
          </p:nvCxnSpPr>
          <p:spPr>
            <a:xfrm rot="5400000">
              <a:off x="4387230" y="2798934"/>
              <a:ext cx="0" cy="107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80" name="Group 1379">
            <a:extLst>
              <a:ext uri="{FF2B5EF4-FFF2-40B4-BE49-F238E27FC236}">
                <a16:creationId xmlns:a16="http://schemas.microsoft.com/office/drawing/2014/main" id="{AA211F41-07CE-98F0-7468-AA8094D510FB}"/>
              </a:ext>
            </a:extLst>
          </p:cNvPr>
          <p:cNvGrpSpPr/>
          <p:nvPr/>
        </p:nvGrpSpPr>
        <p:grpSpPr>
          <a:xfrm>
            <a:off x="5585963" y="1977332"/>
            <a:ext cx="80327" cy="82430"/>
            <a:chOff x="4333679" y="2797532"/>
            <a:chExt cx="107102" cy="109906"/>
          </a:xfrm>
        </p:grpSpPr>
        <p:cxnSp>
          <p:nvCxnSpPr>
            <p:cNvPr id="1381" name="Straight Connector 1380">
              <a:extLst>
                <a:ext uri="{FF2B5EF4-FFF2-40B4-BE49-F238E27FC236}">
                  <a16:creationId xmlns:a16="http://schemas.microsoft.com/office/drawing/2014/main" id="{716E1718-D925-53AD-153D-BFF98CAB9022}"/>
                </a:ext>
              </a:extLst>
            </p:cNvPr>
            <p:cNvCxnSpPr>
              <a:cxnSpLocks/>
            </p:cNvCxnSpPr>
            <p:nvPr/>
          </p:nvCxnSpPr>
          <p:spPr>
            <a:xfrm>
              <a:off x="4387230" y="2797532"/>
              <a:ext cx="0" cy="109906"/>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cxnSp>
          <p:nvCxnSpPr>
            <p:cNvPr id="1382" name="Straight Connector 1381">
              <a:extLst>
                <a:ext uri="{FF2B5EF4-FFF2-40B4-BE49-F238E27FC236}">
                  <a16:creationId xmlns:a16="http://schemas.microsoft.com/office/drawing/2014/main" id="{C01CDE87-1305-2486-C689-20273A46F594}"/>
                </a:ext>
              </a:extLst>
            </p:cNvPr>
            <p:cNvCxnSpPr>
              <a:cxnSpLocks/>
            </p:cNvCxnSpPr>
            <p:nvPr/>
          </p:nvCxnSpPr>
          <p:spPr>
            <a:xfrm rot="5400000">
              <a:off x="4387230" y="2798934"/>
              <a:ext cx="0" cy="107102"/>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grpSp>
      <p:grpSp>
        <p:nvGrpSpPr>
          <p:cNvPr id="1383" name="Group 1382">
            <a:extLst>
              <a:ext uri="{FF2B5EF4-FFF2-40B4-BE49-F238E27FC236}">
                <a16:creationId xmlns:a16="http://schemas.microsoft.com/office/drawing/2014/main" id="{3CF7DEA7-97C7-2177-39A7-00F99972515E}"/>
              </a:ext>
            </a:extLst>
          </p:cNvPr>
          <p:cNvGrpSpPr/>
          <p:nvPr/>
        </p:nvGrpSpPr>
        <p:grpSpPr>
          <a:xfrm>
            <a:off x="5702661" y="2206501"/>
            <a:ext cx="80327" cy="82430"/>
            <a:chOff x="4333679" y="2797532"/>
            <a:chExt cx="107102" cy="109906"/>
          </a:xfrm>
        </p:grpSpPr>
        <p:cxnSp>
          <p:nvCxnSpPr>
            <p:cNvPr id="1384" name="Straight Connector 1383">
              <a:extLst>
                <a:ext uri="{FF2B5EF4-FFF2-40B4-BE49-F238E27FC236}">
                  <a16:creationId xmlns:a16="http://schemas.microsoft.com/office/drawing/2014/main" id="{2B45AE99-FBD6-7A62-6C2B-B49376D0F1EB}"/>
                </a:ext>
              </a:extLst>
            </p:cNvPr>
            <p:cNvCxnSpPr>
              <a:cxnSpLocks/>
            </p:cNvCxnSpPr>
            <p:nvPr/>
          </p:nvCxnSpPr>
          <p:spPr>
            <a:xfrm>
              <a:off x="4387230" y="2797532"/>
              <a:ext cx="0" cy="109906"/>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cxnSp>
          <p:nvCxnSpPr>
            <p:cNvPr id="1385" name="Straight Connector 1384">
              <a:extLst>
                <a:ext uri="{FF2B5EF4-FFF2-40B4-BE49-F238E27FC236}">
                  <a16:creationId xmlns:a16="http://schemas.microsoft.com/office/drawing/2014/main" id="{604244E8-6185-3DFA-F8BB-5D2CC0ECCCC0}"/>
                </a:ext>
              </a:extLst>
            </p:cNvPr>
            <p:cNvCxnSpPr>
              <a:cxnSpLocks/>
            </p:cNvCxnSpPr>
            <p:nvPr/>
          </p:nvCxnSpPr>
          <p:spPr>
            <a:xfrm rot="5400000">
              <a:off x="4387230" y="2798934"/>
              <a:ext cx="0" cy="107102"/>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grpSp>
      <p:grpSp>
        <p:nvGrpSpPr>
          <p:cNvPr id="1386" name="Group 1385">
            <a:extLst>
              <a:ext uri="{FF2B5EF4-FFF2-40B4-BE49-F238E27FC236}">
                <a16:creationId xmlns:a16="http://schemas.microsoft.com/office/drawing/2014/main" id="{2B4519C9-1A91-9C2F-1F46-7D3D2152ED53}"/>
              </a:ext>
            </a:extLst>
          </p:cNvPr>
          <p:cNvGrpSpPr/>
          <p:nvPr/>
        </p:nvGrpSpPr>
        <p:grpSpPr>
          <a:xfrm>
            <a:off x="5728573" y="2284618"/>
            <a:ext cx="80327" cy="82430"/>
            <a:chOff x="4333679" y="2797532"/>
            <a:chExt cx="107102" cy="109906"/>
          </a:xfrm>
        </p:grpSpPr>
        <p:cxnSp>
          <p:nvCxnSpPr>
            <p:cNvPr id="1387" name="Straight Connector 1386">
              <a:extLst>
                <a:ext uri="{FF2B5EF4-FFF2-40B4-BE49-F238E27FC236}">
                  <a16:creationId xmlns:a16="http://schemas.microsoft.com/office/drawing/2014/main" id="{4D959B13-91FD-A03F-0A10-A09EDE9B5994}"/>
                </a:ext>
              </a:extLst>
            </p:cNvPr>
            <p:cNvCxnSpPr>
              <a:cxnSpLocks/>
            </p:cNvCxnSpPr>
            <p:nvPr/>
          </p:nvCxnSpPr>
          <p:spPr>
            <a:xfrm>
              <a:off x="4387230" y="2797532"/>
              <a:ext cx="0" cy="109906"/>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cxnSp>
          <p:nvCxnSpPr>
            <p:cNvPr id="1388" name="Straight Connector 1387">
              <a:extLst>
                <a:ext uri="{FF2B5EF4-FFF2-40B4-BE49-F238E27FC236}">
                  <a16:creationId xmlns:a16="http://schemas.microsoft.com/office/drawing/2014/main" id="{2AE47957-4807-5172-8899-130C6406DA2F}"/>
                </a:ext>
              </a:extLst>
            </p:cNvPr>
            <p:cNvCxnSpPr>
              <a:cxnSpLocks/>
            </p:cNvCxnSpPr>
            <p:nvPr/>
          </p:nvCxnSpPr>
          <p:spPr>
            <a:xfrm rot="5400000">
              <a:off x="4387230" y="2798934"/>
              <a:ext cx="0" cy="107102"/>
            </a:xfrm>
            <a:prstGeom prst="line">
              <a:avLst/>
            </a:prstGeom>
            <a:ln w="12700">
              <a:solidFill>
                <a:srgbClr val="BA4422"/>
              </a:solidFill>
            </a:ln>
          </p:spPr>
          <p:style>
            <a:lnRef idx="1">
              <a:schemeClr val="accent1"/>
            </a:lnRef>
            <a:fillRef idx="0">
              <a:schemeClr val="accent1"/>
            </a:fillRef>
            <a:effectRef idx="0">
              <a:schemeClr val="accent1"/>
            </a:effectRef>
            <a:fontRef idx="minor">
              <a:schemeClr val="tx1"/>
            </a:fontRef>
          </p:style>
        </p:cxnSp>
      </p:grpSp>
      <p:grpSp>
        <p:nvGrpSpPr>
          <p:cNvPr id="1389" name="Group 1388">
            <a:extLst>
              <a:ext uri="{FF2B5EF4-FFF2-40B4-BE49-F238E27FC236}">
                <a16:creationId xmlns:a16="http://schemas.microsoft.com/office/drawing/2014/main" id="{5A2BC4BA-DA24-AC87-538C-058EDD5B2690}"/>
              </a:ext>
            </a:extLst>
          </p:cNvPr>
          <p:cNvGrpSpPr/>
          <p:nvPr/>
        </p:nvGrpSpPr>
        <p:grpSpPr>
          <a:xfrm>
            <a:off x="7044888" y="1664787"/>
            <a:ext cx="1089653" cy="301154"/>
            <a:chOff x="5737002" y="2985549"/>
            <a:chExt cx="1008924" cy="264478"/>
          </a:xfrm>
        </p:grpSpPr>
        <p:sp>
          <p:nvSpPr>
            <p:cNvPr id="1390" name="Rectangle: Rounded Corners 1389">
              <a:extLst>
                <a:ext uri="{FF2B5EF4-FFF2-40B4-BE49-F238E27FC236}">
                  <a16:creationId xmlns:a16="http://schemas.microsoft.com/office/drawing/2014/main" id="{B94490F6-3AA5-ACEF-FCE8-CE6167799645}"/>
                </a:ext>
              </a:extLst>
            </p:cNvPr>
            <p:cNvSpPr/>
            <p:nvPr/>
          </p:nvSpPr>
          <p:spPr>
            <a:xfrm>
              <a:off x="5737002" y="3057297"/>
              <a:ext cx="1008924" cy="192730"/>
            </a:xfrm>
            <a:prstGeom prst="roundRect">
              <a:avLst/>
            </a:prstGeom>
            <a:solidFill>
              <a:srgbClr val="009FB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auto">
                <a:spcBef>
                  <a:spcPts val="0"/>
                </a:spcBef>
                <a:spcAft>
                  <a:spcPts val="0"/>
                </a:spcAft>
                <a:defRPr/>
              </a:pPr>
              <a:r>
                <a:rPr lang="en-US" sz="900" b="1" kern="0" dirty="0">
                  <a:solidFill>
                    <a:srgbClr val="009FBA"/>
                  </a:solidFill>
                  <a:latin typeface="Calibri" panose="020F0502020204030204"/>
                  <a:cs typeface="Arial" panose="020B0604020202020204" pitchFamily="34" charset="0"/>
                </a:rPr>
                <a:t>NR</a:t>
              </a:r>
            </a:p>
          </p:txBody>
        </p:sp>
        <p:sp>
          <p:nvSpPr>
            <p:cNvPr id="1391" name="Isosceles Triangle 1390">
              <a:extLst>
                <a:ext uri="{FF2B5EF4-FFF2-40B4-BE49-F238E27FC236}">
                  <a16:creationId xmlns:a16="http://schemas.microsoft.com/office/drawing/2014/main" id="{807DE16F-02CA-50C2-F3F8-7FE72239A5E4}"/>
                </a:ext>
              </a:extLst>
            </p:cNvPr>
            <p:cNvSpPr/>
            <p:nvPr/>
          </p:nvSpPr>
          <p:spPr>
            <a:xfrm rot="10800000" flipV="1">
              <a:off x="6047349" y="2985549"/>
              <a:ext cx="103586" cy="70306"/>
            </a:xfrm>
            <a:prstGeom prst="triangle">
              <a:avLst/>
            </a:prstGeom>
            <a:solidFill>
              <a:srgbClr val="009FB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grpSp>
        <p:nvGrpSpPr>
          <p:cNvPr id="1392" name="Group 1391">
            <a:extLst>
              <a:ext uri="{FF2B5EF4-FFF2-40B4-BE49-F238E27FC236}">
                <a16:creationId xmlns:a16="http://schemas.microsoft.com/office/drawing/2014/main" id="{73A5169E-7299-F481-1D49-E96B529E7C3D}"/>
              </a:ext>
            </a:extLst>
          </p:cNvPr>
          <p:cNvGrpSpPr/>
          <p:nvPr/>
        </p:nvGrpSpPr>
        <p:grpSpPr>
          <a:xfrm>
            <a:off x="7224218" y="2122301"/>
            <a:ext cx="1089653" cy="297915"/>
            <a:chOff x="5737002" y="3043972"/>
            <a:chExt cx="1008924" cy="261633"/>
          </a:xfrm>
        </p:grpSpPr>
        <p:sp>
          <p:nvSpPr>
            <p:cNvPr id="1393" name="Rectangle: Rounded Corners 1392">
              <a:extLst>
                <a:ext uri="{FF2B5EF4-FFF2-40B4-BE49-F238E27FC236}">
                  <a16:creationId xmlns:a16="http://schemas.microsoft.com/office/drawing/2014/main" id="{5DA956F7-A86F-6F82-77AB-5832E485DF59}"/>
                </a:ext>
              </a:extLst>
            </p:cNvPr>
            <p:cNvSpPr/>
            <p:nvPr/>
          </p:nvSpPr>
          <p:spPr>
            <a:xfrm>
              <a:off x="5737002" y="3043972"/>
              <a:ext cx="1008924" cy="192729"/>
            </a:xfrm>
            <a:prstGeom prst="roundRec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auto">
                <a:spcBef>
                  <a:spcPts val="0"/>
                </a:spcBef>
                <a:spcAft>
                  <a:spcPts val="0"/>
                </a:spcAft>
                <a:defRPr/>
              </a:pPr>
              <a:r>
                <a:rPr lang="en-US" sz="900" b="1" kern="0" dirty="0">
                  <a:solidFill>
                    <a:srgbClr val="5B9BD5">
                      <a:lumMod val="50000"/>
                    </a:srgbClr>
                  </a:solidFill>
                  <a:latin typeface="Calibri" panose="020F0502020204030204"/>
                  <a:cs typeface="Arial" panose="020B0604020202020204" pitchFamily="34" charset="0"/>
                </a:rPr>
                <a:t>26.2 (10.3—NR)</a:t>
              </a:r>
            </a:p>
          </p:txBody>
        </p:sp>
        <p:sp>
          <p:nvSpPr>
            <p:cNvPr id="1394" name="Isosceles Triangle 1393">
              <a:extLst>
                <a:ext uri="{FF2B5EF4-FFF2-40B4-BE49-F238E27FC236}">
                  <a16:creationId xmlns:a16="http://schemas.microsoft.com/office/drawing/2014/main" id="{408729CF-4EDD-0C69-1917-6E71039C8AE0}"/>
                </a:ext>
              </a:extLst>
            </p:cNvPr>
            <p:cNvSpPr/>
            <p:nvPr/>
          </p:nvSpPr>
          <p:spPr>
            <a:xfrm rot="10800000">
              <a:off x="5885874" y="3235299"/>
              <a:ext cx="103586" cy="70306"/>
            </a:xfrm>
            <a:prstGeom prst="triangle">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grpSp>
      <p:grpSp>
        <p:nvGrpSpPr>
          <p:cNvPr id="1395" name="Group 1394">
            <a:extLst>
              <a:ext uri="{FF2B5EF4-FFF2-40B4-BE49-F238E27FC236}">
                <a16:creationId xmlns:a16="http://schemas.microsoft.com/office/drawing/2014/main" id="{7DFBD6D8-D287-0B71-BC86-D8812063DCDB}"/>
              </a:ext>
            </a:extLst>
          </p:cNvPr>
          <p:cNvGrpSpPr/>
          <p:nvPr/>
        </p:nvGrpSpPr>
        <p:grpSpPr>
          <a:xfrm>
            <a:off x="6250654" y="2785492"/>
            <a:ext cx="1089650" cy="298820"/>
            <a:chOff x="6219294" y="2985799"/>
            <a:chExt cx="526631" cy="262428"/>
          </a:xfrm>
        </p:grpSpPr>
        <p:sp>
          <p:nvSpPr>
            <p:cNvPr id="1396" name="Rectangle: Rounded Corners 1395">
              <a:extLst>
                <a:ext uri="{FF2B5EF4-FFF2-40B4-BE49-F238E27FC236}">
                  <a16:creationId xmlns:a16="http://schemas.microsoft.com/office/drawing/2014/main" id="{0AFCCF99-747C-643B-E82C-4D8A30CDBC2E}"/>
                </a:ext>
              </a:extLst>
            </p:cNvPr>
            <p:cNvSpPr/>
            <p:nvPr/>
          </p:nvSpPr>
          <p:spPr>
            <a:xfrm>
              <a:off x="6219294" y="3055498"/>
              <a:ext cx="526631" cy="19272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auto">
                <a:spcBef>
                  <a:spcPts val="0"/>
                </a:spcBef>
                <a:spcAft>
                  <a:spcPts val="0"/>
                </a:spcAft>
                <a:defRPr/>
              </a:pPr>
              <a:r>
                <a:rPr lang="en-US" sz="900" b="1" kern="0" dirty="0">
                  <a:solidFill>
                    <a:prstClr val="black"/>
                  </a:solidFill>
                  <a:latin typeface="Calibri" panose="020F0502020204030204"/>
                  <a:cs typeface="Arial" panose="020B0604020202020204" pitchFamily="34" charset="0"/>
                </a:rPr>
                <a:t>11.9 (5.7—26.2)</a:t>
              </a:r>
            </a:p>
          </p:txBody>
        </p:sp>
        <p:sp>
          <p:nvSpPr>
            <p:cNvPr id="1397" name="Isosceles Triangle 1396">
              <a:extLst>
                <a:ext uri="{FF2B5EF4-FFF2-40B4-BE49-F238E27FC236}">
                  <a16:creationId xmlns:a16="http://schemas.microsoft.com/office/drawing/2014/main" id="{C26B3217-8454-2D99-6347-46C609E951FE}"/>
                </a:ext>
              </a:extLst>
            </p:cNvPr>
            <p:cNvSpPr/>
            <p:nvPr/>
          </p:nvSpPr>
          <p:spPr>
            <a:xfrm rot="10800000" flipV="1">
              <a:off x="6261891" y="2985799"/>
              <a:ext cx="56810" cy="70306"/>
            </a:xfrm>
            <a:prstGeom prst="triangl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grpSp>
        <p:nvGrpSpPr>
          <p:cNvPr id="1398" name="Group 1397">
            <a:extLst>
              <a:ext uri="{FF2B5EF4-FFF2-40B4-BE49-F238E27FC236}">
                <a16:creationId xmlns:a16="http://schemas.microsoft.com/office/drawing/2014/main" id="{8080EBE6-40D2-66EB-2C6D-9E1DB0E21ED2}"/>
              </a:ext>
            </a:extLst>
          </p:cNvPr>
          <p:cNvGrpSpPr/>
          <p:nvPr/>
        </p:nvGrpSpPr>
        <p:grpSpPr>
          <a:xfrm>
            <a:off x="5505296" y="3178438"/>
            <a:ext cx="901338" cy="299106"/>
            <a:chOff x="5737002" y="2965920"/>
            <a:chExt cx="834561" cy="262678"/>
          </a:xfrm>
        </p:grpSpPr>
        <p:sp>
          <p:nvSpPr>
            <p:cNvPr id="1399" name="Rectangle: Rounded Corners 1398">
              <a:extLst>
                <a:ext uri="{FF2B5EF4-FFF2-40B4-BE49-F238E27FC236}">
                  <a16:creationId xmlns:a16="http://schemas.microsoft.com/office/drawing/2014/main" id="{AB796707-4A91-2278-AE0C-10E4AF7A702F}"/>
                </a:ext>
              </a:extLst>
            </p:cNvPr>
            <p:cNvSpPr/>
            <p:nvPr/>
          </p:nvSpPr>
          <p:spPr>
            <a:xfrm>
              <a:off x="5737002" y="3035869"/>
              <a:ext cx="834561" cy="192729"/>
            </a:xfrm>
            <a:prstGeom prst="roundRect">
              <a:avLst/>
            </a:prstGeom>
            <a:solidFill>
              <a:srgbClr val="BA442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auto">
                <a:spcBef>
                  <a:spcPts val="0"/>
                </a:spcBef>
                <a:spcAft>
                  <a:spcPts val="0"/>
                </a:spcAft>
                <a:defRPr/>
              </a:pPr>
              <a:r>
                <a:rPr lang="en-US" sz="900" b="1" kern="0" dirty="0">
                  <a:solidFill>
                    <a:srgbClr val="BA4422"/>
                  </a:solidFill>
                  <a:latin typeface="Calibri" panose="020F0502020204030204"/>
                  <a:cs typeface="Arial" panose="020B0604020202020204" pitchFamily="34" charset="0"/>
                </a:rPr>
                <a:t>3.7 (2.1—6.1)</a:t>
              </a:r>
            </a:p>
          </p:txBody>
        </p:sp>
        <p:sp>
          <p:nvSpPr>
            <p:cNvPr id="1400" name="Isosceles Triangle 1399">
              <a:extLst>
                <a:ext uri="{FF2B5EF4-FFF2-40B4-BE49-F238E27FC236}">
                  <a16:creationId xmlns:a16="http://schemas.microsoft.com/office/drawing/2014/main" id="{109194DE-2CE2-8784-711C-12EFC5C2B450}"/>
                </a:ext>
              </a:extLst>
            </p:cNvPr>
            <p:cNvSpPr/>
            <p:nvPr/>
          </p:nvSpPr>
          <p:spPr>
            <a:xfrm>
              <a:off x="5976694" y="2965920"/>
              <a:ext cx="103586" cy="70306"/>
            </a:xfrm>
            <a:prstGeom prst="triangle">
              <a:avLst/>
            </a:prstGeom>
            <a:solidFill>
              <a:srgbClr val="BA442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grpSp>
      <p:sp>
        <p:nvSpPr>
          <p:cNvPr id="2" name="TextBox 1">
            <a:extLst>
              <a:ext uri="{FF2B5EF4-FFF2-40B4-BE49-F238E27FC236}">
                <a16:creationId xmlns:a16="http://schemas.microsoft.com/office/drawing/2014/main" id="{9EA9B404-EA9D-9894-56CC-48C1756C1BEF}"/>
              </a:ext>
            </a:extLst>
          </p:cNvPr>
          <p:cNvSpPr txBox="1"/>
          <p:nvPr/>
        </p:nvSpPr>
        <p:spPr>
          <a:xfrm>
            <a:off x="3236128" y="4949674"/>
            <a:ext cx="2671744" cy="219291"/>
          </a:xfrm>
          <a:prstGeom prst="rect">
            <a:avLst/>
          </a:prstGeom>
          <a:noFill/>
        </p:spPr>
        <p:txBody>
          <a:bodyPr wrap="square">
            <a:spAutoFit/>
          </a:bodyPr>
          <a:lstStyle/>
          <a:p>
            <a:pPr algn="ctr" defTabSz="914378" fontAlgn="auto">
              <a:spcBef>
                <a:spcPts val="0"/>
              </a:spcBef>
              <a:spcAft>
                <a:spcPts val="0"/>
              </a:spcAft>
              <a:defRPr/>
            </a:pPr>
            <a:r>
              <a:rPr lang="en-US" sz="825" dirty="0">
                <a:solidFill>
                  <a:srgbClr val="595454"/>
                </a:solidFill>
                <a:latin typeface="Trebuchet MS" panose="020B0603020202020204" pitchFamily="34" charset="0"/>
                <a:ea typeface="+mn-ea"/>
                <a:cs typeface="Arial" panose="020B0604020202020204" pitchFamily="34" charset="0"/>
              </a:rPr>
              <a:t>Siddiqi T, et al. ASH 2023 [Presentation #330]</a:t>
            </a:r>
          </a:p>
        </p:txBody>
      </p:sp>
    </p:spTree>
    <p:custDataLst>
      <p:tags r:id="rId1"/>
    </p:custDataLst>
    <p:extLst>
      <p:ext uri="{BB962C8B-B14F-4D97-AF65-F5344CB8AC3E}">
        <p14:creationId xmlns:p14="http://schemas.microsoft.com/office/powerpoint/2010/main" val="10961623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ECA66B-A2FC-B540-8715-D9C78CEE4DC1}"/>
              </a:ext>
            </a:extLst>
          </p:cNvPr>
          <p:cNvSpPr>
            <a:spLocks noGrp="1"/>
          </p:cNvSpPr>
          <p:nvPr>
            <p:ph type="title"/>
          </p:nvPr>
        </p:nvSpPr>
        <p:spPr>
          <a:xfrm>
            <a:off x="612049" y="-95570"/>
            <a:ext cx="7886700" cy="994172"/>
          </a:xfrm>
        </p:spPr>
        <p:txBody>
          <a:bodyPr/>
          <a:lstStyle/>
          <a:p>
            <a:r>
              <a:rPr lang="en-US" sz="2100" b="1" dirty="0"/>
              <a:t>Safety: full study population (n = 118)</a:t>
            </a:r>
          </a:p>
        </p:txBody>
      </p:sp>
      <p:sp>
        <p:nvSpPr>
          <p:cNvPr id="13" name="Slide Number Placeholder 3">
            <a:extLst>
              <a:ext uri="{FF2B5EF4-FFF2-40B4-BE49-F238E27FC236}">
                <a16:creationId xmlns:a16="http://schemas.microsoft.com/office/drawing/2014/main" id="{668F0FE0-6819-2941-B014-969ECF8268D7}"/>
              </a:ext>
            </a:extLst>
          </p:cNvPr>
          <p:cNvSpPr>
            <a:spLocks noGrp="1"/>
          </p:cNvSpPr>
          <p:nvPr>
            <p:ph type="sldNum" sz="quarter" idx="4"/>
          </p:nvPr>
        </p:nvSpPr>
        <p:spPr/>
        <p:txBody>
          <a:bodyPr/>
          <a:lstStyle/>
          <a:p>
            <a:pPr defTabSz="914378" fontAlgn="auto">
              <a:spcBef>
                <a:spcPts val="0"/>
              </a:spcBef>
              <a:spcAft>
                <a:spcPts val="0"/>
              </a:spcAft>
              <a:defRPr/>
            </a:pPr>
            <a:fld id="{AF1AFCDA-ABCC-4704-AB71-48FDE4F2FA4C}" type="slidenum">
              <a:rPr lang="en-GB">
                <a:solidFill>
                  <a:srgbClr val="595454"/>
                </a:solidFill>
                <a:latin typeface="Trebuchet MS" panose="020B0603020202020204"/>
                <a:ea typeface="+mn-ea"/>
                <a:cs typeface="+mn-cs"/>
              </a:rPr>
              <a:pPr defTabSz="914378" fontAlgn="auto">
                <a:spcBef>
                  <a:spcPts val="0"/>
                </a:spcBef>
                <a:spcAft>
                  <a:spcPts val="0"/>
                </a:spcAft>
                <a:defRPr/>
              </a:pPr>
              <a:t>92</a:t>
            </a:fld>
            <a:endParaRPr lang="en-GB" dirty="0">
              <a:solidFill>
                <a:srgbClr val="595454"/>
              </a:solidFill>
              <a:latin typeface="Trebuchet MS" panose="020B0603020202020204"/>
              <a:ea typeface="+mn-ea"/>
              <a:cs typeface="+mn-cs"/>
            </a:endParaRPr>
          </a:p>
        </p:txBody>
      </p:sp>
      <p:sp>
        <p:nvSpPr>
          <p:cNvPr id="15" name="TextBox 14">
            <a:extLst>
              <a:ext uri="{FF2B5EF4-FFF2-40B4-BE49-F238E27FC236}">
                <a16:creationId xmlns:a16="http://schemas.microsoft.com/office/drawing/2014/main" id="{F2795C32-FFD0-3D6E-6346-F02018E0E118}"/>
              </a:ext>
            </a:extLst>
          </p:cNvPr>
          <p:cNvSpPr txBox="1"/>
          <p:nvPr/>
        </p:nvSpPr>
        <p:spPr>
          <a:xfrm>
            <a:off x="6165111" y="768513"/>
            <a:ext cx="2694030" cy="1883593"/>
          </a:xfrm>
          <a:prstGeom prst="rect">
            <a:avLst/>
          </a:prstGeom>
          <a:noFill/>
        </p:spPr>
        <p:txBody>
          <a:bodyPr wrap="square" rtlCol="0">
            <a:spAutoFit/>
          </a:bodyPr>
          <a:lstStyle/>
          <a:p>
            <a:pPr defTabSz="914378" fontAlgn="auto">
              <a:lnSpc>
                <a:spcPct val="90000"/>
              </a:lnSpc>
              <a:spcBef>
                <a:spcPts val="0"/>
              </a:spcBef>
              <a:spcAft>
                <a:spcPts val="600"/>
              </a:spcAft>
              <a:defRPr/>
            </a:pPr>
            <a:r>
              <a:rPr lang="en-US" sz="1200" b="1" dirty="0">
                <a:solidFill>
                  <a:srgbClr val="595454"/>
                </a:solidFill>
                <a:latin typeface="Trebuchet MS" panose="020B0603020202020204"/>
                <a:ea typeface="+mn-ea"/>
                <a:cs typeface="+mn-cs"/>
              </a:rPr>
              <a:t>Other AESIs, n (%)</a:t>
            </a:r>
          </a:p>
          <a:p>
            <a:pPr marL="137160" lvl="1" indent="-137160" defTabSz="685800" fontAlgn="auto">
              <a:lnSpc>
                <a:spcPct val="90000"/>
              </a:lnSpc>
              <a:spcBef>
                <a:spcPts val="0"/>
              </a:spcBef>
              <a:spcAft>
                <a:spcPts val="600"/>
              </a:spcAft>
              <a:buFont typeface="Arial" panose="020B0604020202020204" pitchFamily="34" charset="0"/>
              <a:buChar char="•"/>
              <a:defRPr/>
            </a:pPr>
            <a:r>
              <a:rPr lang="en-US" sz="1200" dirty="0">
                <a:solidFill>
                  <a:srgbClr val="595454"/>
                </a:solidFill>
                <a:latin typeface="Trebuchet MS" panose="020B0603020202020204"/>
                <a:ea typeface="+mn-ea"/>
                <a:cs typeface="+mn-cs"/>
              </a:rPr>
              <a:t>Prolonged </a:t>
            </a:r>
            <a:r>
              <a:rPr lang="en-US" sz="1200" dirty="0" err="1">
                <a:solidFill>
                  <a:srgbClr val="595454"/>
                </a:solidFill>
                <a:latin typeface="Trebuchet MS" panose="020B0603020202020204"/>
                <a:ea typeface="+mn-ea"/>
                <a:cs typeface="+mn-cs"/>
              </a:rPr>
              <a:t>cytopenias</a:t>
            </a:r>
            <a:r>
              <a:rPr lang="en-US" sz="1200" baseline="30000" dirty="0" err="1">
                <a:solidFill>
                  <a:srgbClr val="595454"/>
                </a:solidFill>
                <a:latin typeface="Trebuchet MS" panose="020B0603020202020204"/>
                <a:ea typeface="+mn-ea"/>
                <a:cs typeface="+mn-cs"/>
              </a:rPr>
              <a:t>d</a:t>
            </a:r>
            <a:r>
              <a:rPr lang="en-US" sz="1200" dirty="0">
                <a:solidFill>
                  <a:srgbClr val="595454"/>
                </a:solidFill>
                <a:latin typeface="Trebuchet MS" panose="020B0603020202020204"/>
                <a:ea typeface="+mn-ea"/>
                <a:cs typeface="+mn-cs"/>
              </a:rPr>
              <a:t>: 64 (54%)</a:t>
            </a:r>
          </a:p>
          <a:p>
            <a:pPr marL="137160" lvl="1" indent="-137160" defTabSz="685800" fontAlgn="auto">
              <a:lnSpc>
                <a:spcPct val="90000"/>
              </a:lnSpc>
              <a:spcBef>
                <a:spcPts val="0"/>
              </a:spcBef>
              <a:spcAft>
                <a:spcPts val="600"/>
              </a:spcAft>
              <a:buFont typeface="Arial" panose="020B0604020202020204" pitchFamily="34" charset="0"/>
              <a:buChar char="•"/>
              <a:defRPr/>
            </a:pPr>
            <a:r>
              <a:rPr lang="en-US" sz="1200" dirty="0">
                <a:solidFill>
                  <a:srgbClr val="595454"/>
                </a:solidFill>
                <a:latin typeface="Trebuchet MS" panose="020B0603020202020204"/>
                <a:ea typeface="+mn-ea"/>
                <a:cs typeface="+mn-cs"/>
              </a:rPr>
              <a:t>Grade ≥ 3 </a:t>
            </a:r>
            <a:r>
              <a:rPr lang="en-US" sz="1200" dirty="0" err="1">
                <a:solidFill>
                  <a:srgbClr val="595454"/>
                </a:solidFill>
                <a:latin typeface="Trebuchet MS" panose="020B0603020202020204"/>
                <a:ea typeface="+mn-ea"/>
                <a:cs typeface="+mn-cs"/>
              </a:rPr>
              <a:t>infections</a:t>
            </a:r>
            <a:r>
              <a:rPr lang="en-US" sz="1200" baseline="30000" dirty="0" err="1">
                <a:solidFill>
                  <a:srgbClr val="595454"/>
                </a:solidFill>
                <a:latin typeface="Trebuchet MS" panose="020B0603020202020204"/>
                <a:ea typeface="+mn-ea"/>
                <a:cs typeface="+mn-cs"/>
              </a:rPr>
              <a:t>e</a:t>
            </a:r>
            <a:r>
              <a:rPr lang="en-US" sz="1200" dirty="0">
                <a:solidFill>
                  <a:srgbClr val="595454"/>
                </a:solidFill>
                <a:latin typeface="Trebuchet MS" panose="020B0603020202020204"/>
                <a:ea typeface="+mn-ea"/>
                <a:cs typeface="+mn-cs"/>
              </a:rPr>
              <a:t>: 21 (18%)</a:t>
            </a:r>
          </a:p>
          <a:p>
            <a:pPr marL="137160" lvl="1" indent="-137160" defTabSz="685800" fontAlgn="auto">
              <a:lnSpc>
                <a:spcPct val="90000"/>
              </a:lnSpc>
              <a:spcBef>
                <a:spcPts val="0"/>
              </a:spcBef>
              <a:spcAft>
                <a:spcPts val="600"/>
              </a:spcAft>
              <a:buFont typeface="Arial" panose="020B0604020202020204" pitchFamily="34" charset="0"/>
              <a:buChar char="•"/>
              <a:defRPr/>
            </a:pPr>
            <a:r>
              <a:rPr lang="en-US" sz="1200" dirty="0" err="1">
                <a:solidFill>
                  <a:srgbClr val="595454"/>
                </a:solidFill>
                <a:latin typeface="Trebuchet MS" panose="020B0603020202020204"/>
                <a:ea typeface="+mn-ea"/>
                <a:cs typeface="+mn-cs"/>
              </a:rPr>
              <a:t>Hypogammaglobulinemia</a:t>
            </a:r>
            <a:r>
              <a:rPr lang="en-US" sz="1200" baseline="30000" dirty="0" err="1">
                <a:solidFill>
                  <a:srgbClr val="595454"/>
                </a:solidFill>
                <a:latin typeface="Trebuchet MS" panose="020B0603020202020204"/>
                <a:ea typeface="+mn-ea"/>
                <a:cs typeface="+mn-cs"/>
              </a:rPr>
              <a:t>f</a:t>
            </a:r>
            <a:r>
              <a:rPr lang="en-US" sz="1200" dirty="0">
                <a:solidFill>
                  <a:srgbClr val="595454"/>
                </a:solidFill>
                <a:latin typeface="Trebuchet MS" panose="020B0603020202020204"/>
                <a:ea typeface="+mn-ea"/>
                <a:cs typeface="+mn-cs"/>
              </a:rPr>
              <a:t>: 18 (15%)</a:t>
            </a:r>
          </a:p>
          <a:p>
            <a:pPr marL="137160" lvl="1" indent="-137160" defTabSz="685800" fontAlgn="auto">
              <a:lnSpc>
                <a:spcPct val="90000"/>
              </a:lnSpc>
              <a:spcBef>
                <a:spcPts val="0"/>
              </a:spcBef>
              <a:spcAft>
                <a:spcPts val="600"/>
              </a:spcAft>
              <a:buFont typeface="Arial" panose="020B0604020202020204" pitchFamily="34" charset="0"/>
              <a:buChar char="•"/>
              <a:defRPr/>
            </a:pPr>
            <a:r>
              <a:rPr lang="en-US" sz="1200" dirty="0">
                <a:solidFill>
                  <a:srgbClr val="595454"/>
                </a:solidFill>
                <a:latin typeface="Calibri" panose="020F0502020204030204"/>
                <a:ea typeface="+mn-ea"/>
                <a:cs typeface="+mn-cs"/>
              </a:rPr>
              <a:t>Tumor lysis syndrome: 13 (11%)</a:t>
            </a:r>
          </a:p>
          <a:p>
            <a:pPr marL="137160" lvl="1" indent="-137160" defTabSz="685800" fontAlgn="auto">
              <a:lnSpc>
                <a:spcPct val="90000"/>
              </a:lnSpc>
              <a:spcBef>
                <a:spcPts val="0"/>
              </a:spcBef>
              <a:spcAft>
                <a:spcPts val="600"/>
              </a:spcAft>
              <a:buFont typeface="Arial" panose="020B0604020202020204" pitchFamily="34" charset="0"/>
              <a:buChar char="•"/>
              <a:defRPr/>
            </a:pPr>
            <a:r>
              <a:rPr lang="en-US" sz="1200" dirty="0" err="1">
                <a:solidFill>
                  <a:srgbClr val="595454"/>
                </a:solidFill>
                <a:latin typeface="Calibri" panose="020F0502020204030204"/>
                <a:ea typeface="+mn-ea"/>
                <a:cs typeface="+mn-cs"/>
              </a:rPr>
              <a:t>SPM</a:t>
            </a:r>
            <a:r>
              <a:rPr lang="en-US" sz="1200" baseline="30000" dirty="0" err="1">
                <a:solidFill>
                  <a:srgbClr val="595454"/>
                </a:solidFill>
                <a:latin typeface="Calibri" panose="020F0502020204030204"/>
                <a:ea typeface="+mn-ea"/>
                <a:cs typeface="+mn-cs"/>
              </a:rPr>
              <a:t>f</a:t>
            </a:r>
            <a:r>
              <a:rPr lang="en-US" sz="1200" dirty="0">
                <a:solidFill>
                  <a:srgbClr val="595454"/>
                </a:solidFill>
                <a:latin typeface="Calibri" panose="020F0502020204030204"/>
                <a:ea typeface="+mn-ea"/>
                <a:cs typeface="+mn-cs"/>
              </a:rPr>
              <a:t>: 11 (9%)</a:t>
            </a:r>
          </a:p>
          <a:p>
            <a:pPr marL="137160" lvl="1" indent="-137160" defTabSz="685800" fontAlgn="auto">
              <a:lnSpc>
                <a:spcPct val="90000"/>
              </a:lnSpc>
              <a:spcBef>
                <a:spcPts val="0"/>
              </a:spcBef>
              <a:spcAft>
                <a:spcPts val="600"/>
              </a:spcAft>
              <a:buFont typeface="Arial" panose="020B0604020202020204" pitchFamily="34" charset="0"/>
              <a:buChar char="•"/>
              <a:defRPr/>
            </a:pPr>
            <a:r>
              <a:rPr lang="en-US" sz="1200" dirty="0">
                <a:solidFill>
                  <a:srgbClr val="595454"/>
                </a:solidFill>
                <a:latin typeface="Calibri" panose="020F0502020204030204"/>
                <a:ea typeface="+mn-ea"/>
                <a:cs typeface="+mn-cs"/>
              </a:rPr>
              <a:t>MAS: 4 (3%)</a:t>
            </a:r>
            <a:endParaRPr lang="en-US" sz="1200" dirty="0">
              <a:solidFill>
                <a:srgbClr val="595454"/>
              </a:solidFill>
              <a:latin typeface="Trebuchet MS" panose="020B0603020202020204"/>
              <a:ea typeface="+mn-ea"/>
              <a:cs typeface="+mn-cs"/>
            </a:endParaRPr>
          </a:p>
        </p:txBody>
      </p:sp>
      <p:cxnSp>
        <p:nvCxnSpPr>
          <p:cNvPr id="14" name="Straight Connector 13">
            <a:extLst>
              <a:ext uri="{FF2B5EF4-FFF2-40B4-BE49-F238E27FC236}">
                <a16:creationId xmlns:a16="http://schemas.microsoft.com/office/drawing/2014/main" id="{26C447F0-B317-AE0E-0D4C-8923ED12DF79}"/>
              </a:ext>
            </a:extLst>
          </p:cNvPr>
          <p:cNvCxnSpPr>
            <a:cxnSpLocks/>
          </p:cNvCxnSpPr>
          <p:nvPr/>
        </p:nvCxnSpPr>
        <p:spPr>
          <a:xfrm>
            <a:off x="6332714" y="2628950"/>
            <a:ext cx="2218765" cy="0"/>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12B1FA05-F6CE-D7DB-1E6F-0E384CB94A05}"/>
              </a:ext>
            </a:extLst>
          </p:cNvPr>
          <p:cNvSpPr txBox="1"/>
          <p:nvPr/>
        </p:nvSpPr>
        <p:spPr>
          <a:xfrm>
            <a:off x="6165111" y="2804219"/>
            <a:ext cx="2694029" cy="1575816"/>
          </a:xfrm>
          <a:prstGeom prst="rect">
            <a:avLst/>
          </a:prstGeom>
          <a:noFill/>
        </p:spPr>
        <p:txBody>
          <a:bodyPr wrap="square" rtlCol="0">
            <a:spAutoFit/>
          </a:bodyPr>
          <a:lstStyle/>
          <a:p>
            <a:pPr defTabSz="914378" fontAlgn="auto">
              <a:lnSpc>
                <a:spcPct val="90000"/>
              </a:lnSpc>
              <a:spcBef>
                <a:spcPts val="0"/>
              </a:spcBef>
              <a:spcAft>
                <a:spcPts val="600"/>
              </a:spcAft>
              <a:defRPr/>
            </a:pPr>
            <a:r>
              <a:rPr lang="en-US" sz="1200" b="1" dirty="0">
                <a:solidFill>
                  <a:srgbClr val="595454"/>
                </a:solidFill>
                <a:latin typeface="Trebuchet MS" panose="020B0603020202020204"/>
                <a:ea typeface="+mn-ea"/>
                <a:cs typeface="+mn-cs"/>
              </a:rPr>
              <a:t>Deaths due to TEAEs, n = 5 (4%) </a:t>
            </a:r>
          </a:p>
          <a:p>
            <a:pPr marL="137160" lvl="1" indent="-137160" defTabSz="685800" fontAlgn="auto">
              <a:lnSpc>
                <a:spcPct val="90000"/>
              </a:lnSpc>
              <a:spcBef>
                <a:spcPts val="0"/>
              </a:spcBef>
              <a:spcAft>
                <a:spcPts val="600"/>
              </a:spcAft>
              <a:buFont typeface="Arial" panose="020B0604020202020204" pitchFamily="34" charset="0"/>
              <a:buChar char="•"/>
              <a:defRPr/>
            </a:pPr>
            <a:r>
              <a:rPr lang="en-US" sz="1200" dirty="0">
                <a:solidFill>
                  <a:srgbClr val="595454"/>
                </a:solidFill>
                <a:latin typeface="Trebuchet MS" panose="020B0603020202020204"/>
                <a:ea typeface="+mn-ea"/>
                <a:cs typeface="+mn-cs"/>
              </a:rPr>
              <a:t>4 (3%) considered unrelated to </a:t>
            </a:r>
            <a:br>
              <a:rPr lang="en-US" sz="1200" dirty="0">
                <a:solidFill>
                  <a:srgbClr val="595454"/>
                </a:solidFill>
                <a:latin typeface="Trebuchet MS" panose="020B0603020202020204"/>
                <a:ea typeface="+mn-ea"/>
                <a:cs typeface="+mn-cs"/>
              </a:rPr>
            </a:br>
            <a:r>
              <a:rPr lang="en-US" sz="1200" dirty="0">
                <a:solidFill>
                  <a:srgbClr val="595454"/>
                </a:solidFill>
                <a:latin typeface="Trebuchet MS" panose="020B0603020202020204"/>
                <a:ea typeface="+mn-ea"/>
                <a:cs typeface="+mn-cs"/>
              </a:rPr>
              <a:t>liso-cel by investigators (respiratory failure, sepsis, </a:t>
            </a:r>
            <a:br>
              <a:rPr lang="en-US" sz="1200" dirty="0">
                <a:solidFill>
                  <a:srgbClr val="595454"/>
                </a:solidFill>
                <a:latin typeface="Trebuchet MS" panose="020B0603020202020204"/>
                <a:ea typeface="+mn-ea"/>
                <a:cs typeface="+mn-cs"/>
              </a:rPr>
            </a:br>
            <a:r>
              <a:rPr lang="en-US" sz="1200" i="1" dirty="0">
                <a:solidFill>
                  <a:srgbClr val="595454"/>
                </a:solidFill>
                <a:latin typeface="Trebuchet MS" panose="020B0603020202020204"/>
                <a:ea typeface="+mn-ea"/>
                <a:cs typeface="+mn-cs"/>
              </a:rPr>
              <a:t>Escherichia coli</a:t>
            </a:r>
            <a:r>
              <a:rPr lang="en-US" sz="1200" dirty="0">
                <a:solidFill>
                  <a:srgbClr val="595454"/>
                </a:solidFill>
                <a:latin typeface="Trebuchet MS" panose="020B0603020202020204"/>
                <a:ea typeface="+mn-ea"/>
                <a:cs typeface="+mn-cs"/>
              </a:rPr>
              <a:t> infection, and invasive aspergillosis)</a:t>
            </a:r>
          </a:p>
          <a:p>
            <a:pPr marL="137160" lvl="1" indent="-137160" defTabSz="685800" fontAlgn="auto">
              <a:lnSpc>
                <a:spcPct val="90000"/>
              </a:lnSpc>
              <a:spcBef>
                <a:spcPts val="0"/>
              </a:spcBef>
              <a:spcAft>
                <a:spcPts val="600"/>
              </a:spcAft>
              <a:buFont typeface="Arial" panose="020B0604020202020204" pitchFamily="34" charset="0"/>
              <a:buChar char="•"/>
              <a:defRPr/>
            </a:pPr>
            <a:r>
              <a:rPr lang="en-US" sz="1200" dirty="0">
                <a:solidFill>
                  <a:srgbClr val="595454"/>
                </a:solidFill>
                <a:latin typeface="Trebuchet MS" panose="020B0603020202020204"/>
                <a:ea typeface="+mn-ea"/>
                <a:cs typeface="+mn-cs"/>
              </a:rPr>
              <a:t>1 (1%) considered related to </a:t>
            </a:r>
            <a:br>
              <a:rPr lang="en-US" sz="1200" dirty="0">
                <a:solidFill>
                  <a:srgbClr val="595454"/>
                </a:solidFill>
                <a:latin typeface="Trebuchet MS" panose="020B0603020202020204"/>
                <a:ea typeface="+mn-ea"/>
                <a:cs typeface="+mn-cs"/>
              </a:rPr>
            </a:br>
            <a:r>
              <a:rPr lang="en-US" sz="1200" dirty="0">
                <a:solidFill>
                  <a:srgbClr val="595454"/>
                </a:solidFill>
                <a:latin typeface="Trebuchet MS" panose="020B0603020202020204"/>
                <a:ea typeface="+mn-ea"/>
                <a:cs typeface="+mn-cs"/>
              </a:rPr>
              <a:t>liso-cel by investigators (MAS)</a:t>
            </a:r>
          </a:p>
        </p:txBody>
      </p:sp>
      <p:sp>
        <p:nvSpPr>
          <p:cNvPr id="19" name="TextBox 18">
            <a:extLst>
              <a:ext uri="{FF2B5EF4-FFF2-40B4-BE49-F238E27FC236}">
                <a16:creationId xmlns:a16="http://schemas.microsoft.com/office/drawing/2014/main" id="{8CB5C6B4-1A21-3126-421A-45F2FF192975}"/>
              </a:ext>
            </a:extLst>
          </p:cNvPr>
          <p:cNvSpPr txBox="1"/>
          <p:nvPr/>
        </p:nvSpPr>
        <p:spPr>
          <a:xfrm>
            <a:off x="3236128" y="4949674"/>
            <a:ext cx="2671744" cy="219291"/>
          </a:xfrm>
          <a:prstGeom prst="rect">
            <a:avLst/>
          </a:prstGeom>
          <a:noFill/>
        </p:spPr>
        <p:txBody>
          <a:bodyPr wrap="square">
            <a:spAutoFit/>
          </a:bodyPr>
          <a:lstStyle/>
          <a:p>
            <a:pPr algn="ctr" defTabSz="914378" fontAlgn="auto">
              <a:spcBef>
                <a:spcPts val="0"/>
              </a:spcBef>
              <a:spcAft>
                <a:spcPts val="0"/>
              </a:spcAft>
              <a:defRPr/>
            </a:pPr>
            <a:r>
              <a:rPr lang="en-US" sz="825" dirty="0">
                <a:solidFill>
                  <a:srgbClr val="595454"/>
                </a:solidFill>
                <a:latin typeface="Trebuchet MS" panose="020B0603020202020204" pitchFamily="34" charset="0"/>
                <a:ea typeface="+mn-ea"/>
                <a:cs typeface="Arial" panose="020B0604020202020204" pitchFamily="34" charset="0"/>
              </a:rPr>
              <a:t>Siddiqi T, et al. ASH 2023 [Presentation #330]</a:t>
            </a:r>
          </a:p>
        </p:txBody>
      </p:sp>
      <p:sp>
        <p:nvSpPr>
          <p:cNvPr id="10" name="TextBox 9">
            <a:extLst>
              <a:ext uri="{FF2B5EF4-FFF2-40B4-BE49-F238E27FC236}">
                <a16:creationId xmlns:a16="http://schemas.microsoft.com/office/drawing/2014/main" id="{54337AC3-EB80-82A3-405B-136CD67C3AE4}"/>
              </a:ext>
            </a:extLst>
          </p:cNvPr>
          <p:cNvSpPr txBox="1"/>
          <p:nvPr>
            <p:custDataLst>
              <p:tags r:id="rId1"/>
            </p:custDataLst>
          </p:nvPr>
        </p:nvSpPr>
        <p:spPr>
          <a:xfrm>
            <a:off x="283903" y="4393769"/>
            <a:ext cx="8214846" cy="577081"/>
          </a:xfrm>
          <a:prstGeom prst="rect">
            <a:avLst/>
          </a:prstGeom>
          <a:noFill/>
        </p:spPr>
        <p:txBody>
          <a:bodyPr vert="horz" wrap="square" lIns="0" tIns="0" rIns="0" bIns="0" rtlCol="0" anchor="b" anchorCtr="0">
            <a:spAutoFit/>
          </a:bodyPr>
          <a:lstStyle/>
          <a:p>
            <a:pPr defTabSz="914378" fontAlgn="auto">
              <a:spcBef>
                <a:spcPts val="0"/>
              </a:spcBef>
              <a:spcAft>
                <a:spcPts val="0"/>
              </a:spcAft>
              <a:defRPr/>
            </a:pPr>
            <a:r>
              <a:rPr lang="en-US" sz="750" baseline="30000" dirty="0" err="1">
                <a:solidFill>
                  <a:srgbClr val="595454"/>
                </a:solidFill>
                <a:latin typeface="Trebuchet MS" panose="020B0603020202020204"/>
                <a:ea typeface="Calibri" panose="020F0502020204030204" pitchFamily="34" charset="0"/>
                <a:cs typeface="+mn-cs"/>
              </a:rPr>
              <a:t>a</a:t>
            </a:r>
            <a:r>
              <a:rPr lang="en-US" sz="750" dirty="0" err="1">
                <a:solidFill>
                  <a:srgbClr val="595454"/>
                </a:solidFill>
                <a:latin typeface="Trebuchet MS" panose="020B0603020202020204"/>
                <a:ea typeface="Calibri" panose="020F0502020204030204" pitchFamily="34" charset="0"/>
                <a:cs typeface="+mn-cs"/>
              </a:rPr>
              <a:t>Summed</a:t>
            </a:r>
            <a:r>
              <a:rPr lang="en-US" sz="750" dirty="0">
                <a:solidFill>
                  <a:srgbClr val="595454"/>
                </a:solidFill>
                <a:latin typeface="Trebuchet MS" panose="020B0603020202020204"/>
                <a:ea typeface="Calibri" panose="020F0502020204030204" pitchFamily="34" charset="0"/>
                <a:cs typeface="+mn-cs"/>
              </a:rPr>
              <a:t> percentages for grouped grades within each graph may not equal the any-grade percentage due to rounding; </a:t>
            </a:r>
            <a:r>
              <a:rPr lang="en-US" sz="750" baseline="30000" dirty="0" err="1">
                <a:solidFill>
                  <a:srgbClr val="595454"/>
                </a:solidFill>
                <a:latin typeface="Trebuchet MS" panose="020B0603020202020204"/>
                <a:ea typeface="Calibri" panose="020F0502020204030204" pitchFamily="34" charset="0"/>
                <a:cs typeface="+mn-cs"/>
              </a:rPr>
              <a:t>b</a:t>
            </a:r>
            <a:r>
              <a:rPr lang="en-US" sz="750" dirty="0" err="1">
                <a:solidFill>
                  <a:srgbClr val="595454"/>
                </a:solidFill>
                <a:latin typeface="Trebuchet MS" panose="020B0603020202020204"/>
                <a:ea typeface="Calibri" panose="020F0502020204030204" pitchFamily="34" charset="0"/>
                <a:cs typeface="+mn-cs"/>
              </a:rPr>
              <a:t>CRS</a:t>
            </a:r>
            <a:r>
              <a:rPr lang="en-US" sz="750" dirty="0">
                <a:solidFill>
                  <a:srgbClr val="595454"/>
                </a:solidFill>
                <a:latin typeface="Trebuchet MS" panose="020B0603020202020204"/>
                <a:ea typeface="Calibri" panose="020F0502020204030204" pitchFamily="34" charset="0"/>
                <a:cs typeface="+mn-cs"/>
              </a:rPr>
              <a:t> was graded based on the Lee 2014 criteria; </a:t>
            </a:r>
            <a:r>
              <a:rPr lang="en-US" sz="750" baseline="30000" dirty="0" err="1">
                <a:solidFill>
                  <a:srgbClr val="595454"/>
                </a:solidFill>
                <a:latin typeface="Trebuchet MS" panose="020B0603020202020204"/>
                <a:ea typeface="Calibri" panose="020F0502020204030204" pitchFamily="34" charset="0"/>
                <a:cs typeface="+mn-cs"/>
              </a:rPr>
              <a:t>c</a:t>
            </a:r>
            <a:r>
              <a:rPr lang="en-US" sz="750" dirty="0" err="1">
                <a:solidFill>
                  <a:srgbClr val="595454"/>
                </a:solidFill>
                <a:latin typeface="Trebuchet MS" panose="020B0603020202020204"/>
                <a:ea typeface="Calibri" panose="020F0502020204030204" pitchFamily="34" charset="0"/>
                <a:cs typeface="+mn-cs"/>
              </a:rPr>
              <a:t>NEs</a:t>
            </a:r>
            <a:r>
              <a:rPr lang="en-US" sz="750" dirty="0">
                <a:solidFill>
                  <a:srgbClr val="595454"/>
                </a:solidFill>
                <a:latin typeface="Trebuchet MS" panose="020B0603020202020204"/>
                <a:ea typeface="Calibri" panose="020F0502020204030204" pitchFamily="34" charset="0"/>
                <a:cs typeface="+mn-cs"/>
              </a:rPr>
              <a:t> were defined as investigator-identified neurological AEs related to liso-cel; </a:t>
            </a:r>
            <a:r>
              <a:rPr lang="en-US" sz="750" baseline="30000" dirty="0" err="1">
                <a:solidFill>
                  <a:srgbClr val="595454"/>
                </a:solidFill>
                <a:latin typeface="Trebuchet MS" panose="020B0603020202020204"/>
                <a:ea typeface="Calibri" panose="020F0502020204030204" pitchFamily="34" charset="0"/>
                <a:cs typeface="+mn-cs"/>
              </a:rPr>
              <a:t>d</a:t>
            </a:r>
            <a:r>
              <a:rPr lang="en-US" sz="750" dirty="0" err="1">
                <a:solidFill>
                  <a:srgbClr val="595454"/>
                </a:solidFill>
                <a:latin typeface="Trebuchet MS" panose="020B0603020202020204"/>
                <a:ea typeface="Calibri" panose="020F0502020204030204" pitchFamily="34" charset="0"/>
                <a:cs typeface="+mn-cs"/>
              </a:rPr>
              <a:t>Defined</a:t>
            </a:r>
            <a:r>
              <a:rPr lang="en-US" sz="750" dirty="0">
                <a:solidFill>
                  <a:srgbClr val="595454"/>
                </a:solidFill>
                <a:latin typeface="Trebuchet MS" panose="020B0603020202020204"/>
                <a:ea typeface="Calibri" panose="020F0502020204030204" pitchFamily="34" charset="0"/>
                <a:cs typeface="+mn-cs"/>
              </a:rPr>
              <a:t> as grade ≥ 3 laboratory abnormalities of neutropenia, anemia, or thrombocytopenia at Day 30 after liso-cel infusion; </a:t>
            </a:r>
            <a:r>
              <a:rPr lang="en-US" sz="750" baseline="30000" dirty="0" err="1">
                <a:solidFill>
                  <a:srgbClr val="595454"/>
                </a:solidFill>
                <a:latin typeface="Trebuchet MS" panose="020B0603020202020204" pitchFamily="34" charset="0"/>
                <a:ea typeface="+mn-ea"/>
                <a:cs typeface="Arial" panose="020B0604020202020204" pitchFamily="34" charset="0"/>
              </a:rPr>
              <a:t>e</a:t>
            </a:r>
            <a:r>
              <a:rPr lang="en-US" sz="750" dirty="0" err="1">
                <a:solidFill>
                  <a:srgbClr val="595454"/>
                </a:solidFill>
                <a:latin typeface="Trebuchet MS" panose="020B0603020202020204" pitchFamily="34" charset="0"/>
                <a:ea typeface="+mn-ea"/>
                <a:cs typeface="Arial" panose="020B0604020202020204" pitchFamily="34" charset="0"/>
              </a:rPr>
              <a:t>Includes</a:t>
            </a:r>
            <a:r>
              <a:rPr lang="en-US" sz="750" dirty="0">
                <a:solidFill>
                  <a:srgbClr val="595454"/>
                </a:solidFill>
                <a:latin typeface="Trebuchet MS" panose="020B0603020202020204" pitchFamily="34" charset="0"/>
                <a:ea typeface="+mn-ea"/>
                <a:cs typeface="Arial" panose="020B0604020202020204" pitchFamily="34" charset="0"/>
              </a:rPr>
              <a:t> grade ≥ 3 TEAEs from infections and infestations (System Organ Class) by AE high-level group term; </a:t>
            </a:r>
            <a:r>
              <a:rPr lang="en-US" sz="750" baseline="30000" dirty="0" err="1">
                <a:solidFill>
                  <a:srgbClr val="595454"/>
                </a:solidFill>
                <a:latin typeface="Trebuchet MS" panose="020B0603020202020204" pitchFamily="34" charset="0"/>
                <a:ea typeface="+mn-ea"/>
                <a:cs typeface="Arial" panose="020B0604020202020204" pitchFamily="34" charset="0"/>
              </a:rPr>
              <a:t>f</a:t>
            </a:r>
            <a:r>
              <a:rPr lang="en-US" sz="750" dirty="0" err="1">
                <a:solidFill>
                  <a:srgbClr val="595454"/>
                </a:solidFill>
                <a:latin typeface="Trebuchet MS" panose="020B0603020202020204" pitchFamily="34" charset="0"/>
                <a:ea typeface="+mn-ea"/>
                <a:cs typeface="Arial" panose="020B0604020202020204" pitchFamily="34" charset="0"/>
              </a:rPr>
              <a:t>AEs</a:t>
            </a:r>
            <a:r>
              <a:rPr lang="en-US" sz="750" dirty="0">
                <a:solidFill>
                  <a:srgbClr val="595454"/>
                </a:solidFill>
                <a:latin typeface="Trebuchet MS" panose="020B0603020202020204" pitchFamily="34" charset="0"/>
                <a:ea typeface="+mn-ea"/>
                <a:cs typeface="Arial" panose="020B0604020202020204" pitchFamily="34" charset="0"/>
              </a:rPr>
              <a:t> from the 90-day treatment-emergent period, posttreatment-emergent period, and long-term follow-up were included</a:t>
            </a:r>
            <a:r>
              <a:rPr lang="en-US" sz="750" dirty="0">
                <a:solidFill>
                  <a:srgbClr val="595454"/>
                </a:solidFill>
                <a:latin typeface="Trebuchet MS" panose="020B0603020202020204"/>
                <a:ea typeface="Calibri" panose="020F0502020204030204" pitchFamily="34" charset="0"/>
                <a:cs typeface="+mn-cs"/>
              </a:rPr>
              <a:t>. </a:t>
            </a:r>
          </a:p>
          <a:p>
            <a:pPr defTabSz="914378" fontAlgn="auto">
              <a:spcBef>
                <a:spcPts val="0"/>
              </a:spcBef>
              <a:spcAft>
                <a:spcPts val="0"/>
              </a:spcAft>
              <a:defRPr/>
            </a:pPr>
            <a:r>
              <a:rPr lang="en-US" sz="750" dirty="0">
                <a:solidFill>
                  <a:srgbClr val="595454"/>
                </a:solidFill>
                <a:latin typeface="Trebuchet MS" panose="020B0603020202020204"/>
                <a:ea typeface="Calibri" panose="020F0502020204030204" pitchFamily="34" charset="0"/>
                <a:cs typeface="+mn-cs"/>
              </a:rPr>
              <a:t>AESI, adverse event of special interest; MAS, macrophage activation syndrome; NE, neurological event; SPM, second primary malignancy.</a:t>
            </a:r>
          </a:p>
        </p:txBody>
      </p:sp>
      <p:graphicFrame>
        <p:nvGraphicFramePr>
          <p:cNvPr id="6" name="Table 5">
            <a:extLst>
              <a:ext uri="{FF2B5EF4-FFF2-40B4-BE49-F238E27FC236}">
                <a16:creationId xmlns:a16="http://schemas.microsoft.com/office/drawing/2014/main" id="{9CBE162A-A647-E8D7-6453-67BE9CD834B4}"/>
              </a:ext>
            </a:extLst>
          </p:cNvPr>
          <p:cNvGraphicFramePr>
            <a:graphicFrameLocks noGrp="1"/>
          </p:cNvGraphicFramePr>
          <p:nvPr/>
        </p:nvGraphicFramePr>
        <p:xfrm>
          <a:off x="360756" y="2861785"/>
          <a:ext cx="5456985" cy="1345809"/>
        </p:xfrm>
        <a:graphic>
          <a:graphicData uri="http://schemas.openxmlformats.org/drawingml/2006/table">
            <a:tbl>
              <a:tblPr firstRow="1">
                <a:tableStyleId>{5C22544A-7EE6-4342-B048-85BDC9FD1C3A}</a:tableStyleId>
              </a:tblPr>
              <a:tblGrid>
                <a:gridCol w="3619712">
                  <a:extLst>
                    <a:ext uri="{9D8B030D-6E8A-4147-A177-3AD203B41FA5}">
                      <a16:colId xmlns:a16="http://schemas.microsoft.com/office/drawing/2014/main" val="1273797525"/>
                    </a:ext>
                  </a:extLst>
                </a:gridCol>
                <a:gridCol w="918637">
                  <a:extLst>
                    <a:ext uri="{9D8B030D-6E8A-4147-A177-3AD203B41FA5}">
                      <a16:colId xmlns:a16="http://schemas.microsoft.com/office/drawing/2014/main" val="1534392134"/>
                    </a:ext>
                  </a:extLst>
                </a:gridCol>
                <a:gridCol w="918637">
                  <a:extLst>
                    <a:ext uri="{9D8B030D-6E8A-4147-A177-3AD203B41FA5}">
                      <a16:colId xmlns:a16="http://schemas.microsoft.com/office/drawing/2014/main" val="1401582326"/>
                    </a:ext>
                  </a:extLst>
                </a:gridCol>
              </a:tblGrid>
              <a:tr h="287084">
                <a:tc rowSpan="2">
                  <a:txBody>
                    <a:bodyPr/>
                    <a:lstStyle/>
                    <a:p>
                      <a:pPr marL="0" marR="0" algn="ctr">
                        <a:lnSpc>
                          <a:spcPct val="107000"/>
                        </a:lnSpc>
                        <a:spcBef>
                          <a:spcPts val="0"/>
                        </a:spcBef>
                        <a:spcAft>
                          <a:spcPts val="0"/>
                        </a:spcAft>
                      </a:pPr>
                      <a:r>
                        <a:rPr lang="en-US" sz="900" dirty="0">
                          <a:effectLst/>
                          <a:latin typeface="+mj-lt"/>
                        </a:rPr>
                        <a:t> </a:t>
                      </a:r>
                      <a:endParaRPr lang="en-US" sz="900" dirty="0">
                        <a:effectLst/>
                        <a:latin typeface="+mj-lt"/>
                        <a:cs typeface="Times New Roman" panose="02020603050405020304" pitchFamily="18" charset="0"/>
                      </a:endParaRPr>
                    </a:p>
                  </a:txBody>
                  <a:tcPr marL="102032" marR="102032" marT="34277" marB="34277"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lnSpc>
                          <a:spcPct val="107000"/>
                        </a:lnSpc>
                        <a:spcBef>
                          <a:spcPts val="0"/>
                        </a:spcBef>
                        <a:spcAft>
                          <a:spcPts val="0"/>
                        </a:spcAft>
                      </a:pPr>
                      <a:r>
                        <a:rPr lang="en-US" sz="900" b="1" kern="1200" dirty="0">
                          <a:solidFill>
                            <a:schemeClr val="lt1"/>
                          </a:solidFill>
                          <a:effectLst/>
                          <a:latin typeface="+mn-lt"/>
                          <a:ea typeface="+mn-ea"/>
                          <a:cs typeface="+mn-cs"/>
                        </a:rPr>
                        <a:t>Total</a:t>
                      </a:r>
                    </a:p>
                    <a:p>
                      <a:pPr marL="0" marR="0" algn="ctr">
                        <a:lnSpc>
                          <a:spcPct val="107000"/>
                        </a:lnSpc>
                        <a:spcBef>
                          <a:spcPts val="0"/>
                        </a:spcBef>
                        <a:spcAft>
                          <a:spcPts val="0"/>
                        </a:spcAft>
                      </a:pPr>
                      <a:r>
                        <a:rPr lang="en-US" sz="900" b="1" kern="1200" dirty="0">
                          <a:solidFill>
                            <a:schemeClr val="lt1"/>
                          </a:solidFill>
                          <a:effectLst/>
                          <a:latin typeface="+mn-lt"/>
                          <a:ea typeface="+mn-ea"/>
                          <a:cs typeface="+mn-cs"/>
                        </a:rPr>
                        <a:t>(n = 118)</a:t>
                      </a:r>
                      <a:endParaRPr lang="en-US" sz="900" b="1" kern="1200" dirty="0">
                        <a:solidFill>
                          <a:schemeClr val="lt1"/>
                        </a:solidFill>
                        <a:effectLst/>
                        <a:latin typeface="+mn-lt"/>
                        <a:ea typeface="Calibri" panose="020F0502020204030204" pitchFamily="34" charset="0"/>
                        <a:cs typeface="Times New Roman" panose="02020603050405020304" pitchFamily="18" charset="0"/>
                      </a:endParaRPr>
                    </a:p>
                  </a:txBody>
                  <a:tcPr marL="0" marR="0" marT="0" marB="0" anchor="ctr">
                    <a:lnL w="12700" cmpd="sng">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097789"/>
                    </a:solidFill>
                  </a:tcPr>
                </a:tc>
                <a:tc hMerge="1">
                  <a:txBody>
                    <a:bodyPr/>
                    <a:lstStyle/>
                    <a:p>
                      <a:pPr marL="0" marR="0" algn="ctr">
                        <a:lnSpc>
                          <a:spcPct val="107000"/>
                        </a:lnSpc>
                        <a:spcBef>
                          <a:spcPts val="0"/>
                        </a:spcBef>
                        <a:spcAft>
                          <a:spcPts val="0"/>
                        </a:spcAft>
                      </a:pPr>
                      <a:endParaRPr lang="en-US" sz="1200" b="1" dirty="0">
                        <a:effectLst/>
                        <a:latin typeface="+mj-lt"/>
                        <a:ea typeface="Calibri" panose="020F0502020204030204" pitchFamily="34" charset="0"/>
                        <a:cs typeface="Times New Roman" panose="02020603050405020304" pitchFamily="18" charset="0"/>
                      </a:endParaRPr>
                    </a:p>
                  </a:txBody>
                  <a:tcPr marL="0" marR="0" marT="0" marB="0" anchor="ctr">
                    <a:lnL w="12700" cmpd="sng">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097789"/>
                    </a:solidFill>
                  </a:tcPr>
                </a:tc>
                <a:extLst>
                  <a:ext uri="{0D108BD9-81ED-4DB2-BD59-A6C34878D82A}">
                    <a16:rowId xmlns:a16="http://schemas.microsoft.com/office/drawing/2014/main" val="429031377"/>
                  </a:ext>
                </a:extLst>
              </a:tr>
              <a:tr h="182534">
                <a:tc vMerge="1">
                  <a:txBody>
                    <a:bodyPr/>
                    <a:lstStyle/>
                    <a:p>
                      <a:pPr marL="0" marR="0" algn="ctr">
                        <a:lnSpc>
                          <a:spcPct val="107000"/>
                        </a:lnSpc>
                        <a:spcBef>
                          <a:spcPts val="0"/>
                        </a:spcBef>
                        <a:spcAft>
                          <a:spcPts val="0"/>
                        </a:spcAft>
                      </a:pPr>
                      <a:r>
                        <a:rPr lang="en-US" sz="1200" dirty="0">
                          <a:effectLst/>
                          <a:latin typeface="+mj-lt"/>
                        </a:rPr>
                        <a:t> </a:t>
                      </a:r>
                      <a:endParaRPr lang="en-US" sz="1200" dirty="0">
                        <a:effectLst/>
                        <a:latin typeface="+mj-lt"/>
                        <a:ea typeface="Calibri" panose="020F0502020204030204" pitchFamily="34" charset="0"/>
                        <a:cs typeface="Times New Roman" panose="02020603050405020304" pitchFamily="18" charset="0"/>
                      </a:endParaRPr>
                    </a:p>
                  </a:txBody>
                  <a:tcPr marL="136043" marR="136043" marT="45702" marB="45702" anchor="ctr">
                    <a:lnL w="6350" cap="flat" cmpd="sng" algn="ctr">
                      <a:noFill/>
                      <a:prstDash val="solid"/>
                      <a:round/>
                      <a:headEnd type="none" w="med" len="med"/>
                      <a:tailEnd type="none" w="med" len="med"/>
                    </a:lnL>
                    <a:lnR w="12700" cmpd="sng">
                      <a:noFill/>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900" b="1" dirty="0">
                          <a:solidFill>
                            <a:srgbClr val="595454"/>
                          </a:solidFill>
                          <a:effectLst/>
                          <a:latin typeface="+mj-lt"/>
                        </a:rPr>
                        <a:t>CRS</a:t>
                      </a:r>
                      <a:endParaRPr lang="en-US" sz="900" b="1" dirty="0">
                        <a:solidFill>
                          <a:srgbClr val="595454"/>
                        </a:solidFill>
                        <a:effectLst/>
                        <a:latin typeface="+mj-lt"/>
                        <a:ea typeface="Calibri" panose="020F0502020204030204" pitchFamily="34" charset="0"/>
                        <a:cs typeface="Times New Roman" panose="02020603050405020304" pitchFamily="18" charset="0"/>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900" b="1" dirty="0">
                          <a:solidFill>
                            <a:schemeClr val="bg1"/>
                          </a:solidFill>
                          <a:effectLst/>
                          <a:latin typeface="+mj-lt"/>
                          <a:ea typeface="Calibri" panose="020F0502020204030204" pitchFamily="34" charset="0"/>
                          <a:cs typeface="Times New Roman" panose="02020603050405020304" pitchFamily="18" charset="0"/>
                        </a:rPr>
                        <a:t>NE</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194685378"/>
                  </a:ext>
                </a:extLst>
              </a:tr>
              <a:tr h="219048">
                <a:tc>
                  <a:txBody>
                    <a:bodyPr/>
                    <a:lstStyle>
                      <a:lvl1pPr marL="0" algn="l" defTabSz="1219170" rtl="0" eaLnBrk="1" latinLnBrk="0" hangingPunct="1">
                        <a:defRPr sz="2400" kern="1200">
                          <a:solidFill>
                            <a:schemeClr val="dk1"/>
                          </a:solidFill>
                          <a:latin typeface="Trebuchet MS" panose="020B0603020202020204"/>
                        </a:defRPr>
                      </a:lvl1pPr>
                      <a:lvl2pPr marL="609585" algn="l" defTabSz="1219170" rtl="0" eaLnBrk="1" latinLnBrk="0" hangingPunct="1">
                        <a:defRPr sz="2400" kern="1200">
                          <a:solidFill>
                            <a:schemeClr val="dk1"/>
                          </a:solidFill>
                          <a:latin typeface="Trebuchet MS" panose="020B0603020202020204"/>
                        </a:defRPr>
                      </a:lvl2pPr>
                      <a:lvl3pPr marL="1219170" algn="l" defTabSz="1219170" rtl="0" eaLnBrk="1" latinLnBrk="0" hangingPunct="1">
                        <a:defRPr sz="2400" kern="1200">
                          <a:solidFill>
                            <a:schemeClr val="dk1"/>
                          </a:solidFill>
                          <a:latin typeface="Trebuchet MS" panose="020B0603020202020204"/>
                        </a:defRPr>
                      </a:lvl3pPr>
                      <a:lvl4pPr marL="1828754" algn="l" defTabSz="1219170" rtl="0" eaLnBrk="1" latinLnBrk="0" hangingPunct="1">
                        <a:defRPr sz="2400" kern="1200">
                          <a:solidFill>
                            <a:schemeClr val="dk1"/>
                          </a:solidFill>
                          <a:latin typeface="Trebuchet MS" panose="020B0603020202020204"/>
                        </a:defRPr>
                      </a:lvl4pPr>
                      <a:lvl5pPr marL="2438339" algn="l" defTabSz="1219170" rtl="0" eaLnBrk="1" latinLnBrk="0" hangingPunct="1">
                        <a:defRPr sz="2400" kern="1200">
                          <a:solidFill>
                            <a:schemeClr val="dk1"/>
                          </a:solidFill>
                          <a:latin typeface="Trebuchet MS" panose="020B0603020202020204"/>
                        </a:defRPr>
                      </a:lvl5pPr>
                      <a:lvl6pPr marL="3047924" algn="l" defTabSz="1219170" rtl="0" eaLnBrk="1" latinLnBrk="0" hangingPunct="1">
                        <a:defRPr sz="2400" kern="1200">
                          <a:solidFill>
                            <a:schemeClr val="dk1"/>
                          </a:solidFill>
                          <a:latin typeface="Trebuchet MS" panose="020B0603020202020204"/>
                        </a:defRPr>
                      </a:lvl6pPr>
                      <a:lvl7pPr marL="3657509" algn="l" defTabSz="1219170" rtl="0" eaLnBrk="1" latinLnBrk="0" hangingPunct="1">
                        <a:defRPr sz="2400" kern="1200">
                          <a:solidFill>
                            <a:schemeClr val="dk1"/>
                          </a:solidFill>
                          <a:latin typeface="Trebuchet MS" panose="020B0603020202020204"/>
                        </a:defRPr>
                      </a:lvl7pPr>
                      <a:lvl8pPr marL="4267093" algn="l" defTabSz="1219170" rtl="0" eaLnBrk="1" latinLnBrk="0" hangingPunct="1">
                        <a:defRPr sz="2400" kern="1200">
                          <a:solidFill>
                            <a:schemeClr val="dk1"/>
                          </a:solidFill>
                          <a:latin typeface="Trebuchet MS" panose="020B0603020202020204"/>
                        </a:defRPr>
                      </a:lvl8pPr>
                      <a:lvl9pPr marL="4876678" algn="l" defTabSz="1219170" rtl="0" eaLnBrk="1" latinLnBrk="0" hangingPunct="1">
                        <a:defRPr sz="2400" kern="1200">
                          <a:solidFill>
                            <a:schemeClr val="dk1"/>
                          </a:solidFill>
                          <a:latin typeface="Trebuchet MS" panose="020B0603020202020204"/>
                        </a:defRPr>
                      </a:lvl9pPr>
                    </a:lstStyle>
                    <a:p>
                      <a:pPr marL="0" marR="0">
                        <a:lnSpc>
                          <a:spcPct val="85000"/>
                        </a:lnSpc>
                        <a:spcBef>
                          <a:spcPts val="0"/>
                        </a:spcBef>
                        <a:spcAft>
                          <a:spcPts val="0"/>
                        </a:spcAft>
                      </a:pPr>
                      <a:r>
                        <a:rPr lang="en-US" sz="900" b="1" baseline="0" dirty="0">
                          <a:solidFill>
                            <a:srgbClr val="595454"/>
                          </a:solidFill>
                          <a:effectLst/>
                          <a:latin typeface="+mj-lt"/>
                          <a:ea typeface="Calibri" panose="020F0502020204030204" pitchFamily="34" charset="0"/>
                        </a:rPr>
                        <a:t>Patients with an event, n (%)</a:t>
                      </a:r>
                      <a:endParaRPr lang="en-US" sz="900" b="1" baseline="30000" dirty="0">
                        <a:solidFill>
                          <a:srgbClr val="595454"/>
                        </a:solidFill>
                        <a:effectLst/>
                        <a:latin typeface="+mj-lt"/>
                        <a:ea typeface="Calibri" panose="020F0502020204030204" pitchFamily="34" charset="0"/>
                      </a:endParaRPr>
                    </a:p>
                  </a:txBody>
                  <a:tcPr marL="121920" marR="121920" marT="40958" marB="40958" anchor="ctr">
                    <a:lnL w="6350" cap="flat" cmpd="sng" algn="ctr">
                      <a:noFill/>
                      <a:prstDash val="solid"/>
                      <a:round/>
                      <a:headEnd type="none" w="med" len="med"/>
                      <a:tailEnd type="none" w="med" len="med"/>
                    </a:lnL>
                    <a:lnR w="12700" cmpd="sng">
                      <a:noFill/>
                    </a:lnR>
                    <a:lnT w="12700" cap="flat" cmpd="sng" algn="ctr">
                      <a:solidFill>
                        <a:schemeClr val="tx2">
                          <a:lumMod val="40000"/>
                          <a:lumOff val="6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7000"/>
                        </a:lnSpc>
                        <a:spcBef>
                          <a:spcPts val="0"/>
                        </a:spcBef>
                        <a:spcAft>
                          <a:spcPts val="0"/>
                        </a:spcAft>
                      </a:pPr>
                      <a:r>
                        <a:rPr lang="en-US" sz="900" dirty="0">
                          <a:solidFill>
                            <a:srgbClr val="595454"/>
                          </a:solidFill>
                          <a:effectLst/>
                          <a:latin typeface="+mj-lt"/>
                          <a:ea typeface="Calibri" panose="020F0502020204030204" pitchFamily="34" charset="0"/>
                          <a:cs typeface="Times New Roman" panose="02020603050405020304" pitchFamily="18" charset="0"/>
                        </a:rPr>
                        <a:t>100 (85)</a:t>
                      </a:r>
                    </a:p>
                  </a:txBody>
                  <a:tcPr marL="0" marR="0" marT="0" marB="0" anchor="ctr">
                    <a:lnL w="12700" cmpd="sng">
                      <a:noFill/>
                    </a:lnL>
                    <a:lnR w="12700" cmpd="sng">
                      <a:noFill/>
                    </a:lnR>
                    <a:lnT w="12700" cap="flat" cmpd="sng" algn="ctr">
                      <a:solidFill>
                        <a:schemeClr val="tx2">
                          <a:lumMod val="40000"/>
                          <a:lumOff val="6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900" dirty="0">
                          <a:solidFill>
                            <a:srgbClr val="595454"/>
                          </a:solidFill>
                          <a:effectLst/>
                          <a:latin typeface="+mj-lt"/>
                          <a:ea typeface="Calibri" panose="020F0502020204030204" pitchFamily="34" charset="0"/>
                          <a:cs typeface="Times New Roman" panose="02020603050405020304" pitchFamily="18" charset="0"/>
                        </a:rPr>
                        <a:t>53 (45)</a:t>
                      </a:r>
                    </a:p>
                  </a:txBody>
                  <a:tcPr marL="0" marR="0" marT="0" marB="0" anchor="ctr">
                    <a:lnL w="12700" cmpd="sng">
                      <a:noFill/>
                    </a:lnL>
                    <a:lnR w="12700" cmpd="sng">
                      <a:noFill/>
                    </a:lnR>
                    <a:lnT w="12700" cap="flat" cmpd="sng" algn="ctr">
                      <a:solidFill>
                        <a:schemeClr val="tx2">
                          <a:lumMod val="40000"/>
                          <a:lumOff val="6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5969266"/>
                  </a:ext>
                </a:extLst>
              </a:tr>
              <a:tr h="219048">
                <a:tc>
                  <a:txBody>
                    <a:bodyPr/>
                    <a:lstStyle>
                      <a:lvl1pPr marL="0" algn="l" defTabSz="1219170" rtl="0" eaLnBrk="1" latinLnBrk="0" hangingPunct="1">
                        <a:defRPr sz="2400" kern="1200">
                          <a:solidFill>
                            <a:schemeClr val="dk1"/>
                          </a:solidFill>
                          <a:latin typeface="Trebuchet MS" panose="020B0603020202020204"/>
                        </a:defRPr>
                      </a:lvl1pPr>
                      <a:lvl2pPr marL="609585" algn="l" defTabSz="1219170" rtl="0" eaLnBrk="1" latinLnBrk="0" hangingPunct="1">
                        <a:defRPr sz="2400" kern="1200">
                          <a:solidFill>
                            <a:schemeClr val="dk1"/>
                          </a:solidFill>
                          <a:latin typeface="Trebuchet MS" panose="020B0603020202020204"/>
                        </a:defRPr>
                      </a:lvl2pPr>
                      <a:lvl3pPr marL="1219170" algn="l" defTabSz="1219170" rtl="0" eaLnBrk="1" latinLnBrk="0" hangingPunct="1">
                        <a:defRPr sz="2400" kern="1200">
                          <a:solidFill>
                            <a:schemeClr val="dk1"/>
                          </a:solidFill>
                          <a:latin typeface="Trebuchet MS" panose="020B0603020202020204"/>
                        </a:defRPr>
                      </a:lvl3pPr>
                      <a:lvl4pPr marL="1828754" algn="l" defTabSz="1219170" rtl="0" eaLnBrk="1" latinLnBrk="0" hangingPunct="1">
                        <a:defRPr sz="2400" kern="1200">
                          <a:solidFill>
                            <a:schemeClr val="dk1"/>
                          </a:solidFill>
                          <a:latin typeface="Trebuchet MS" panose="020B0603020202020204"/>
                        </a:defRPr>
                      </a:lvl4pPr>
                      <a:lvl5pPr marL="2438339" algn="l" defTabSz="1219170" rtl="0" eaLnBrk="1" latinLnBrk="0" hangingPunct="1">
                        <a:defRPr sz="2400" kern="1200">
                          <a:solidFill>
                            <a:schemeClr val="dk1"/>
                          </a:solidFill>
                          <a:latin typeface="Trebuchet MS" panose="020B0603020202020204"/>
                        </a:defRPr>
                      </a:lvl5pPr>
                      <a:lvl6pPr marL="3047924" algn="l" defTabSz="1219170" rtl="0" eaLnBrk="1" latinLnBrk="0" hangingPunct="1">
                        <a:defRPr sz="2400" kern="1200">
                          <a:solidFill>
                            <a:schemeClr val="dk1"/>
                          </a:solidFill>
                          <a:latin typeface="Trebuchet MS" panose="020B0603020202020204"/>
                        </a:defRPr>
                      </a:lvl6pPr>
                      <a:lvl7pPr marL="3657509" algn="l" defTabSz="1219170" rtl="0" eaLnBrk="1" latinLnBrk="0" hangingPunct="1">
                        <a:defRPr sz="2400" kern="1200">
                          <a:solidFill>
                            <a:schemeClr val="dk1"/>
                          </a:solidFill>
                          <a:latin typeface="Trebuchet MS" panose="020B0603020202020204"/>
                        </a:defRPr>
                      </a:lvl7pPr>
                      <a:lvl8pPr marL="4267093" algn="l" defTabSz="1219170" rtl="0" eaLnBrk="1" latinLnBrk="0" hangingPunct="1">
                        <a:defRPr sz="2400" kern="1200">
                          <a:solidFill>
                            <a:schemeClr val="dk1"/>
                          </a:solidFill>
                          <a:latin typeface="Trebuchet MS" panose="020B0603020202020204"/>
                        </a:defRPr>
                      </a:lvl8pPr>
                      <a:lvl9pPr marL="4876678" algn="l" defTabSz="1219170" rtl="0" eaLnBrk="1" latinLnBrk="0" hangingPunct="1">
                        <a:defRPr sz="2400" kern="1200">
                          <a:solidFill>
                            <a:schemeClr val="dk1"/>
                          </a:solidFill>
                          <a:latin typeface="Trebuchet MS" panose="020B0603020202020204"/>
                        </a:defRPr>
                      </a:lvl9pPr>
                    </a:lstStyle>
                    <a:p>
                      <a:pPr marL="0" marR="0" indent="0">
                        <a:lnSpc>
                          <a:spcPct val="85000"/>
                        </a:lnSpc>
                        <a:spcBef>
                          <a:spcPts val="0"/>
                        </a:spcBef>
                        <a:spcAft>
                          <a:spcPts val="0"/>
                        </a:spcAft>
                        <a:tabLst/>
                      </a:pPr>
                      <a:r>
                        <a:rPr lang="en-US" sz="900" b="1" dirty="0">
                          <a:solidFill>
                            <a:srgbClr val="595454"/>
                          </a:solidFill>
                          <a:effectLst/>
                          <a:latin typeface="+mj-lt"/>
                          <a:ea typeface="Calibri" panose="020F0502020204030204" pitchFamily="34" charset="0"/>
                        </a:rPr>
                        <a:t>Median (range) time to onset, days</a:t>
                      </a:r>
                    </a:p>
                  </a:txBody>
                  <a:tcPr marL="121920" marR="121920" marT="40958" marB="40958" anchor="ctr">
                    <a:lnL w="63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a:txBody>
                    <a:bodyPr/>
                    <a:lstStyle/>
                    <a:p>
                      <a:pPr marL="0" marR="0" algn="ctr">
                        <a:lnSpc>
                          <a:spcPct val="107000"/>
                        </a:lnSpc>
                        <a:spcBef>
                          <a:spcPts val="0"/>
                        </a:spcBef>
                        <a:spcAft>
                          <a:spcPts val="0"/>
                        </a:spcAft>
                      </a:pPr>
                      <a:r>
                        <a:rPr lang="en-US" sz="900" dirty="0">
                          <a:solidFill>
                            <a:srgbClr val="595454"/>
                          </a:solidFill>
                          <a:effectLst/>
                          <a:latin typeface="+mj-lt"/>
                          <a:ea typeface="Calibri" panose="020F0502020204030204" pitchFamily="34" charset="0"/>
                          <a:cs typeface="Times New Roman" panose="02020603050405020304" pitchFamily="18" charset="0"/>
                        </a:rPr>
                        <a:t>4 (1</a:t>
                      </a:r>
                      <a:r>
                        <a:rPr lang="en-US" sz="900" dirty="0">
                          <a:solidFill>
                            <a:srgbClr val="595454"/>
                          </a:solidFill>
                          <a:effectLst/>
                          <a:latin typeface="+mj-lt"/>
                          <a:ea typeface="Calibri" panose="020F0502020204030204" pitchFamily="34" charset="0"/>
                          <a:cs typeface="Arial" panose="020B0604020202020204" pitchFamily="34" charset="0"/>
                        </a:rPr>
                        <a:t>—18)</a:t>
                      </a:r>
                      <a:endParaRPr lang="en-US" sz="900" dirty="0">
                        <a:solidFill>
                          <a:srgbClr val="595454"/>
                        </a:solidFill>
                        <a:effectLst/>
                        <a:latin typeface="+mj-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900" dirty="0">
                          <a:solidFill>
                            <a:srgbClr val="595454"/>
                          </a:solidFill>
                          <a:effectLst/>
                          <a:latin typeface="+mj-lt"/>
                          <a:ea typeface="Calibri" panose="020F0502020204030204" pitchFamily="34" charset="0"/>
                          <a:cs typeface="Times New Roman" panose="02020603050405020304" pitchFamily="18" charset="0"/>
                        </a:rPr>
                        <a:t>7 (1</a:t>
                      </a:r>
                      <a:r>
                        <a:rPr lang="en-US" sz="900" dirty="0">
                          <a:solidFill>
                            <a:srgbClr val="595454"/>
                          </a:solidFill>
                          <a:effectLst/>
                          <a:latin typeface="+mj-lt"/>
                          <a:ea typeface="Calibri" panose="020F0502020204030204" pitchFamily="34" charset="0"/>
                          <a:cs typeface="Arial" panose="020B0604020202020204" pitchFamily="34" charset="0"/>
                        </a:rPr>
                        <a:t>—21)</a:t>
                      </a:r>
                      <a:endParaRPr lang="en-US" sz="900" dirty="0">
                        <a:solidFill>
                          <a:srgbClr val="595454"/>
                        </a:solidFill>
                        <a:effectLst/>
                        <a:latin typeface="+mj-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8163122"/>
                  </a:ext>
                </a:extLst>
              </a:tr>
              <a:tr h="219048">
                <a:tc>
                  <a:txBody>
                    <a:bodyPr/>
                    <a:lstStyle/>
                    <a:p>
                      <a:pPr marL="0" marR="0" lvl="0" indent="0" algn="l" defTabSz="1218895" rtl="0" eaLnBrk="1" fontAlgn="auto" latinLnBrk="0" hangingPunct="1">
                        <a:lnSpc>
                          <a:spcPct val="85000"/>
                        </a:lnSpc>
                        <a:spcBef>
                          <a:spcPts val="0"/>
                        </a:spcBef>
                        <a:spcAft>
                          <a:spcPts val="0"/>
                        </a:spcAft>
                        <a:buClrTx/>
                        <a:buSzTx/>
                        <a:buFontTx/>
                        <a:buNone/>
                        <a:tabLst/>
                        <a:defRPr/>
                      </a:pPr>
                      <a:r>
                        <a:rPr lang="en-US" sz="900" b="1" dirty="0">
                          <a:solidFill>
                            <a:srgbClr val="595454"/>
                          </a:solidFill>
                          <a:effectLst/>
                          <a:latin typeface="+mj-lt"/>
                          <a:ea typeface="Calibri" panose="020F0502020204030204" pitchFamily="34" charset="0"/>
                        </a:rPr>
                        <a:t>Median (range) time to resolution, days</a:t>
                      </a:r>
                    </a:p>
                  </a:txBody>
                  <a:tcPr marL="121920" marR="121920" marT="40958" marB="40958" anchor="ctr">
                    <a:lnL w="635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7000"/>
                        </a:lnSpc>
                        <a:spcBef>
                          <a:spcPts val="0"/>
                        </a:spcBef>
                        <a:spcAft>
                          <a:spcPts val="0"/>
                        </a:spcAft>
                      </a:pPr>
                      <a:r>
                        <a:rPr lang="en-US" sz="900" dirty="0">
                          <a:solidFill>
                            <a:srgbClr val="595454"/>
                          </a:solidFill>
                          <a:effectLst/>
                          <a:latin typeface="+mj-lt"/>
                          <a:ea typeface="Calibri" panose="020F0502020204030204" pitchFamily="34" charset="0"/>
                          <a:cs typeface="Times New Roman" panose="02020603050405020304" pitchFamily="18" charset="0"/>
                        </a:rPr>
                        <a:t>6 (2</a:t>
                      </a:r>
                      <a:r>
                        <a:rPr lang="en-US" sz="900" dirty="0">
                          <a:solidFill>
                            <a:srgbClr val="595454"/>
                          </a:solidFill>
                          <a:effectLst/>
                          <a:latin typeface="+mj-lt"/>
                          <a:ea typeface="Calibri" panose="020F0502020204030204" pitchFamily="34" charset="0"/>
                          <a:cs typeface="Arial" panose="020B0604020202020204" pitchFamily="34" charset="0"/>
                        </a:rPr>
                        <a:t>—37)</a:t>
                      </a:r>
                      <a:endParaRPr lang="en-US" sz="900" dirty="0">
                        <a:solidFill>
                          <a:srgbClr val="595454"/>
                        </a:solidFill>
                        <a:effectLst/>
                        <a:latin typeface="+mj-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900" dirty="0">
                          <a:solidFill>
                            <a:srgbClr val="595454"/>
                          </a:solidFill>
                          <a:effectLst/>
                          <a:latin typeface="+mj-lt"/>
                          <a:ea typeface="Calibri" panose="020F0502020204030204" pitchFamily="34" charset="0"/>
                          <a:cs typeface="Times New Roman" panose="02020603050405020304" pitchFamily="18" charset="0"/>
                        </a:rPr>
                        <a:t>7 (1</a:t>
                      </a:r>
                      <a:r>
                        <a:rPr lang="en-US" sz="900" dirty="0">
                          <a:solidFill>
                            <a:srgbClr val="595454"/>
                          </a:solidFill>
                          <a:effectLst/>
                          <a:latin typeface="+mj-lt"/>
                          <a:ea typeface="Calibri" panose="020F0502020204030204" pitchFamily="34" charset="0"/>
                          <a:cs typeface="Arial" panose="020B0604020202020204" pitchFamily="34" charset="0"/>
                        </a:rPr>
                        <a:t>—83)</a:t>
                      </a:r>
                      <a:endParaRPr lang="en-US" sz="900" dirty="0">
                        <a:solidFill>
                          <a:srgbClr val="595454"/>
                        </a:solidFill>
                        <a:effectLst/>
                        <a:latin typeface="+mj-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2827431"/>
                  </a:ext>
                </a:extLst>
              </a:tr>
              <a:tr h="219048">
                <a:tc>
                  <a:txBody>
                    <a:bodyPr/>
                    <a:lstStyle>
                      <a:lvl1pPr marL="0" algn="l" defTabSz="1219170" rtl="0" eaLnBrk="1" latinLnBrk="0" hangingPunct="1">
                        <a:defRPr sz="2400" kern="1200">
                          <a:solidFill>
                            <a:schemeClr val="dk1"/>
                          </a:solidFill>
                          <a:latin typeface="Trebuchet MS" panose="020B0603020202020204"/>
                        </a:defRPr>
                      </a:lvl1pPr>
                      <a:lvl2pPr marL="609585" algn="l" defTabSz="1219170" rtl="0" eaLnBrk="1" latinLnBrk="0" hangingPunct="1">
                        <a:defRPr sz="2400" kern="1200">
                          <a:solidFill>
                            <a:schemeClr val="dk1"/>
                          </a:solidFill>
                          <a:latin typeface="Trebuchet MS" panose="020B0603020202020204"/>
                        </a:defRPr>
                      </a:lvl2pPr>
                      <a:lvl3pPr marL="1219170" algn="l" defTabSz="1219170" rtl="0" eaLnBrk="1" latinLnBrk="0" hangingPunct="1">
                        <a:defRPr sz="2400" kern="1200">
                          <a:solidFill>
                            <a:schemeClr val="dk1"/>
                          </a:solidFill>
                          <a:latin typeface="Trebuchet MS" panose="020B0603020202020204"/>
                        </a:defRPr>
                      </a:lvl3pPr>
                      <a:lvl4pPr marL="1828754" algn="l" defTabSz="1219170" rtl="0" eaLnBrk="1" latinLnBrk="0" hangingPunct="1">
                        <a:defRPr sz="2400" kern="1200">
                          <a:solidFill>
                            <a:schemeClr val="dk1"/>
                          </a:solidFill>
                          <a:latin typeface="Trebuchet MS" panose="020B0603020202020204"/>
                        </a:defRPr>
                      </a:lvl4pPr>
                      <a:lvl5pPr marL="2438339" algn="l" defTabSz="1219170" rtl="0" eaLnBrk="1" latinLnBrk="0" hangingPunct="1">
                        <a:defRPr sz="2400" kern="1200">
                          <a:solidFill>
                            <a:schemeClr val="dk1"/>
                          </a:solidFill>
                          <a:latin typeface="Trebuchet MS" panose="020B0603020202020204"/>
                        </a:defRPr>
                      </a:lvl5pPr>
                      <a:lvl6pPr marL="3047924" algn="l" defTabSz="1219170" rtl="0" eaLnBrk="1" latinLnBrk="0" hangingPunct="1">
                        <a:defRPr sz="2400" kern="1200">
                          <a:solidFill>
                            <a:schemeClr val="dk1"/>
                          </a:solidFill>
                          <a:latin typeface="Trebuchet MS" panose="020B0603020202020204"/>
                        </a:defRPr>
                      </a:lvl6pPr>
                      <a:lvl7pPr marL="3657509" algn="l" defTabSz="1219170" rtl="0" eaLnBrk="1" latinLnBrk="0" hangingPunct="1">
                        <a:defRPr sz="2400" kern="1200">
                          <a:solidFill>
                            <a:schemeClr val="dk1"/>
                          </a:solidFill>
                          <a:latin typeface="Trebuchet MS" panose="020B0603020202020204"/>
                        </a:defRPr>
                      </a:lvl7pPr>
                      <a:lvl8pPr marL="4267093" algn="l" defTabSz="1219170" rtl="0" eaLnBrk="1" latinLnBrk="0" hangingPunct="1">
                        <a:defRPr sz="2400" kern="1200">
                          <a:solidFill>
                            <a:schemeClr val="dk1"/>
                          </a:solidFill>
                          <a:latin typeface="Trebuchet MS" panose="020B0603020202020204"/>
                        </a:defRPr>
                      </a:lvl8pPr>
                      <a:lvl9pPr marL="4876678" algn="l" defTabSz="1219170" rtl="0" eaLnBrk="1" latinLnBrk="0" hangingPunct="1">
                        <a:defRPr sz="2400" kern="1200">
                          <a:solidFill>
                            <a:schemeClr val="dk1"/>
                          </a:solidFill>
                          <a:latin typeface="Trebuchet MS" panose="020B0603020202020204"/>
                        </a:defRPr>
                      </a:lvl9pPr>
                    </a:lstStyle>
                    <a:p>
                      <a:pPr marL="0" marR="0" indent="0">
                        <a:lnSpc>
                          <a:spcPct val="85000"/>
                        </a:lnSpc>
                        <a:spcBef>
                          <a:spcPts val="0"/>
                        </a:spcBef>
                        <a:spcAft>
                          <a:spcPts val="0"/>
                        </a:spcAft>
                      </a:pPr>
                      <a:r>
                        <a:rPr lang="en-US" sz="900" b="1" baseline="0" dirty="0">
                          <a:solidFill>
                            <a:srgbClr val="595454"/>
                          </a:solidFill>
                          <a:effectLst/>
                          <a:latin typeface="+mj-lt"/>
                          <a:ea typeface="Calibri" panose="020F0502020204030204" pitchFamily="34" charset="0"/>
                        </a:rPr>
                        <a:t>Received tocilizumab and/or corticosteroids for CRS and/or NE</a:t>
                      </a:r>
                    </a:p>
                  </a:txBody>
                  <a:tcPr marL="121920" marR="121920" marT="40958" marB="40958" anchor="ctr">
                    <a:lnL w="63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2">
                  <a:txBody>
                    <a:bodyPr/>
                    <a:lstStyle/>
                    <a:p>
                      <a:pPr marL="0" marR="0" algn="ctr">
                        <a:lnSpc>
                          <a:spcPct val="107000"/>
                        </a:lnSpc>
                        <a:spcBef>
                          <a:spcPts val="0"/>
                        </a:spcBef>
                        <a:spcAft>
                          <a:spcPts val="0"/>
                        </a:spcAft>
                      </a:pPr>
                      <a:r>
                        <a:rPr lang="en-US" sz="900" dirty="0">
                          <a:solidFill>
                            <a:srgbClr val="595454"/>
                          </a:solidFill>
                          <a:effectLst/>
                          <a:latin typeface="+mj-lt"/>
                          <a:ea typeface="Calibri" panose="020F0502020204030204" pitchFamily="34" charset="0"/>
                          <a:cs typeface="Times New Roman" panose="02020603050405020304" pitchFamily="18" charset="0"/>
                        </a:rPr>
                        <a:t>82 (69)</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07000"/>
                        </a:lnSpc>
                        <a:spcBef>
                          <a:spcPts val="0"/>
                        </a:spcBef>
                        <a:spcAft>
                          <a:spcPts val="0"/>
                        </a:spcAft>
                      </a:pPr>
                      <a:endParaRPr lang="en-US" sz="1200" dirty="0">
                        <a:solidFill>
                          <a:srgbClr val="595454"/>
                        </a:solidFill>
                        <a:effectLst/>
                        <a:latin typeface="+mj-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2">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9868146"/>
                  </a:ext>
                </a:extLst>
              </a:tr>
            </a:tbl>
          </a:graphicData>
        </a:graphic>
      </p:graphicFrame>
      <p:sp>
        <p:nvSpPr>
          <p:cNvPr id="5" name="TextBox 4">
            <a:extLst>
              <a:ext uri="{FF2B5EF4-FFF2-40B4-BE49-F238E27FC236}">
                <a16:creationId xmlns:a16="http://schemas.microsoft.com/office/drawing/2014/main" id="{CCA583EE-DDC4-5F23-1C5A-CF05743B7850}"/>
              </a:ext>
            </a:extLst>
          </p:cNvPr>
          <p:cNvSpPr txBox="1"/>
          <p:nvPr/>
        </p:nvSpPr>
        <p:spPr>
          <a:xfrm>
            <a:off x="360758" y="775076"/>
            <a:ext cx="5456984" cy="2029143"/>
          </a:xfrm>
          <a:prstGeom prst="roundRect">
            <a:avLst>
              <a:gd name="adj" fmla="val 4558"/>
            </a:avLst>
          </a:prstGeom>
          <a:noFill/>
          <a:ln w="19050">
            <a:solidFill>
              <a:srgbClr val="E2E2E2"/>
            </a:solidFill>
          </a:ln>
        </p:spPr>
        <p:txBody>
          <a:bodyPr wrap="square" lIns="0" tIns="68580" rIns="0" bIns="0" rtlCol="0">
            <a:noAutofit/>
          </a:bodyPr>
          <a:lstStyle/>
          <a:p>
            <a:pPr algn="ctr" defTabSz="342892" fontAlgn="auto">
              <a:lnSpc>
                <a:spcPct val="90000"/>
              </a:lnSpc>
              <a:spcBef>
                <a:spcPts val="0"/>
              </a:spcBef>
              <a:spcAft>
                <a:spcPts val="0"/>
              </a:spcAft>
              <a:defRPr/>
            </a:pPr>
            <a:endParaRPr lang="en-US" sz="1350" baseline="30000" dirty="0">
              <a:solidFill>
                <a:srgbClr val="097789"/>
              </a:solidFill>
              <a:latin typeface="Trebuchet MS" panose="020B0603020202020204"/>
              <a:ea typeface="+mn-ea"/>
              <a:cs typeface="+mn-cs"/>
            </a:endParaRPr>
          </a:p>
        </p:txBody>
      </p:sp>
      <p:sp>
        <p:nvSpPr>
          <p:cNvPr id="9" name="TextBox 8">
            <a:extLst>
              <a:ext uri="{FF2B5EF4-FFF2-40B4-BE49-F238E27FC236}">
                <a16:creationId xmlns:a16="http://schemas.microsoft.com/office/drawing/2014/main" id="{FFF14D44-AD99-1CB2-7EAA-D14ACE93772D}"/>
              </a:ext>
            </a:extLst>
          </p:cNvPr>
          <p:cNvSpPr txBox="1"/>
          <p:nvPr/>
        </p:nvSpPr>
        <p:spPr>
          <a:xfrm>
            <a:off x="1048276" y="898602"/>
            <a:ext cx="505102" cy="242375"/>
          </a:xfrm>
          <a:prstGeom prst="rect">
            <a:avLst/>
          </a:prstGeom>
          <a:noFill/>
        </p:spPr>
        <p:txBody>
          <a:bodyPr wrap="none" lIns="0" tIns="0" rIns="0" bIns="0" rtlCol="0" anchor="ctr" anchorCtr="0">
            <a:noAutofit/>
          </a:bodyPr>
          <a:lstStyle/>
          <a:p>
            <a:pPr algn="ctr" defTabSz="914378" fontAlgn="auto">
              <a:spcBef>
                <a:spcPts val="0"/>
              </a:spcBef>
              <a:spcAft>
                <a:spcPts val="0"/>
              </a:spcAft>
              <a:defRPr/>
            </a:pPr>
            <a:r>
              <a:rPr lang="en-US" sz="1200" b="1" dirty="0" err="1">
                <a:solidFill>
                  <a:srgbClr val="595454"/>
                </a:solidFill>
                <a:latin typeface="Trebuchet MS" panose="020B0603020202020204"/>
                <a:ea typeface="+mn-ea"/>
                <a:cs typeface="+mn-cs"/>
              </a:rPr>
              <a:t>CRS</a:t>
            </a:r>
            <a:r>
              <a:rPr lang="en-US" sz="1200" b="1" baseline="30000" dirty="0" err="1">
                <a:solidFill>
                  <a:srgbClr val="595454"/>
                </a:solidFill>
                <a:latin typeface="Trebuchet MS" panose="020B0603020202020204"/>
                <a:ea typeface="+mn-ea"/>
                <a:cs typeface="+mn-cs"/>
              </a:rPr>
              <a:t>a,b</a:t>
            </a:r>
            <a:endParaRPr lang="en-US" sz="1200" b="1" baseline="30000" dirty="0">
              <a:solidFill>
                <a:srgbClr val="595454"/>
              </a:solidFill>
              <a:latin typeface="Trebuchet MS" panose="020B0603020202020204"/>
              <a:ea typeface="+mn-ea"/>
              <a:cs typeface="+mn-cs"/>
            </a:endParaRPr>
          </a:p>
        </p:txBody>
      </p:sp>
      <p:sp>
        <p:nvSpPr>
          <p:cNvPr id="11" name="TextBox 10">
            <a:extLst>
              <a:ext uri="{FF2B5EF4-FFF2-40B4-BE49-F238E27FC236}">
                <a16:creationId xmlns:a16="http://schemas.microsoft.com/office/drawing/2014/main" id="{BA1B268A-E8F0-AC06-714F-CFA40F41120A}"/>
              </a:ext>
            </a:extLst>
          </p:cNvPr>
          <p:cNvSpPr txBox="1"/>
          <p:nvPr/>
        </p:nvSpPr>
        <p:spPr>
          <a:xfrm>
            <a:off x="2277214" y="1911046"/>
            <a:ext cx="481667" cy="231129"/>
          </a:xfrm>
          <a:prstGeom prst="rect">
            <a:avLst/>
          </a:prstGeom>
          <a:noFill/>
        </p:spPr>
        <p:txBody>
          <a:bodyPr wrap="none" lIns="0" tIns="0" rIns="0" bIns="0" rtlCol="0" anchor="ctr" anchorCtr="0">
            <a:noAutofit/>
          </a:bodyPr>
          <a:lstStyle/>
          <a:p>
            <a:pPr defTabSz="914378" fontAlgn="auto">
              <a:lnSpc>
                <a:spcPct val="90000"/>
              </a:lnSpc>
              <a:spcBef>
                <a:spcPts val="0"/>
              </a:spcBef>
              <a:spcAft>
                <a:spcPts val="0"/>
              </a:spcAft>
              <a:defRPr/>
            </a:pPr>
            <a:r>
              <a:rPr lang="en-US" sz="1350" b="1" dirty="0">
                <a:solidFill>
                  <a:srgbClr val="C37900"/>
                </a:solidFill>
                <a:latin typeface="Trebuchet MS" panose="020B0603020202020204"/>
                <a:ea typeface="+mn-ea"/>
                <a:cs typeface="+mn-cs"/>
              </a:rPr>
              <a:t>40</a:t>
            </a:r>
            <a:r>
              <a:rPr lang="en-US" sz="1350" dirty="0">
                <a:solidFill>
                  <a:srgbClr val="C37900"/>
                </a:solidFill>
                <a:latin typeface="Trebuchet MS" panose="020B0603020202020204"/>
                <a:ea typeface="+mn-ea"/>
                <a:cs typeface="+mn-cs"/>
              </a:rPr>
              <a:t>%</a:t>
            </a:r>
          </a:p>
          <a:p>
            <a:pPr defTabSz="914378" fontAlgn="auto">
              <a:lnSpc>
                <a:spcPct val="90000"/>
              </a:lnSpc>
              <a:spcBef>
                <a:spcPts val="0"/>
              </a:spcBef>
              <a:spcAft>
                <a:spcPts val="0"/>
              </a:spcAft>
              <a:defRPr/>
            </a:pPr>
            <a:r>
              <a:rPr lang="en-US" sz="900" dirty="0">
                <a:solidFill>
                  <a:srgbClr val="595454"/>
                </a:solidFill>
                <a:latin typeface="Trebuchet MS" panose="020B0603020202020204"/>
                <a:ea typeface="+mn-ea"/>
                <a:cs typeface="+mn-cs"/>
              </a:rPr>
              <a:t>grade 2 (n = 47)</a:t>
            </a:r>
            <a:endParaRPr lang="en-US" sz="900" baseline="30000" dirty="0">
              <a:solidFill>
                <a:srgbClr val="595454"/>
              </a:solidFill>
              <a:latin typeface="Trebuchet MS" panose="020B0603020202020204"/>
              <a:ea typeface="+mn-ea"/>
              <a:cs typeface="+mn-cs"/>
            </a:endParaRPr>
          </a:p>
        </p:txBody>
      </p:sp>
      <p:sp>
        <p:nvSpPr>
          <p:cNvPr id="12" name="TextBox 11">
            <a:extLst>
              <a:ext uri="{FF2B5EF4-FFF2-40B4-BE49-F238E27FC236}">
                <a16:creationId xmlns:a16="http://schemas.microsoft.com/office/drawing/2014/main" id="{DE568073-2615-83D1-C0ED-5A2C7DA32B9A}"/>
              </a:ext>
            </a:extLst>
          </p:cNvPr>
          <p:cNvSpPr txBox="1"/>
          <p:nvPr/>
        </p:nvSpPr>
        <p:spPr>
          <a:xfrm>
            <a:off x="2271735" y="1516181"/>
            <a:ext cx="481667" cy="231129"/>
          </a:xfrm>
          <a:prstGeom prst="rect">
            <a:avLst/>
          </a:prstGeom>
          <a:noFill/>
        </p:spPr>
        <p:txBody>
          <a:bodyPr wrap="none" lIns="0" tIns="0" rIns="0" bIns="0" rtlCol="0" anchor="ctr" anchorCtr="0">
            <a:noAutofit/>
          </a:bodyPr>
          <a:lstStyle/>
          <a:p>
            <a:pPr defTabSz="914378" fontAlgn="auto">
              <a:lnSpc>
                <a:spcPct val="90000"/>
              </a:lnSpc>
              <a:spcBef>
                <a:spcPts val="0"/>
              </a:spcBef>
              <a:spcAft>
                <a:spcPts val="0"/>
              </a:spcAft>
              <a:defRPr/>
            </a:pPr>
            <a:r>
              <a:rPr lang="en-US" sz="1350" b="1" dirty="0">
                <a:solidFill>
                  <a:srgbClr val="009FBA"/>
                </a:solidFill>
                <a:latin typeface="Trebuchet MS" panose="020B0603020202020204"/>
                <a:ea typeface="+mn-ea"/>
                <a:cs typeface="+mn-cs"/>
              </a:rPr>
              <a:t>36</a:t>
            </a:r>
            <a:r>
              <a:rPr lang="en-US" sz="1350" dirty="0">
                <a:solidFill>
                  <a:srgbClr val="009FBA"/>
                </a:solidFill>
                <a:latin typeface="Trebuchet MS" panose="020B0603020202020204"/>
                <a:ea typeface="+mn-ea"/>
                <a:cs typeface="+mn-cs"/>
              </a:rPr>
              <a:t>%</a:t>
            </a:r>
          </a:p>
          <a:p>
            <a:pPr defTabSz="914378" fontAlgn="auto">
              <a:lnSpc>
                <a:spcPct val="90000"/>
              </a:lnSpc>
              <a:spcBef>
                <a:spcPts val="0"/>
              </a:spcBef>
              <a:spcAft>
                <a:spcPts val="0"/>
              </a:spcAft>
              <a:defRPr/>
            </a:pPr>
            <a:r>
              <a:rPr lang="en-US" sz="900" dirty="0">
                <a:solidFill>
                  <a:srgbClr val="595454"/>
                </a:solidFill>
                <a:latin typeface="Trebuchet MS" panose="020B0603020202020204"/>
                <a:ea typeface="+mn-ea"/>
                <a:cs typeface="+mn-cs"/>
              </a:rPr>
              <a:t>grade 1 (n = 43)</a:t>
            </a:r>
            <a:endParaRPr lang="en-US" sz="900" baseline="30000" dirty="0">
              <a:solidFill>
                <a:srgbClr val="595454"/>
              </a:solidFill>
              <a:latin typeface="Trebuchet MS" panose="020B0603020202020204"/>
              <a:ea typeface="+mn-ea"/>
              <a:cs typeface="+mn-cs"/>
            </a:endParaRPr>
          </a:p>
        </p:txBody>
      </p:sp>
      <p:cxnSp>
        <p:nvCxnSpPr>
          <p:cNvPr id="22" name="Straight Connector 21">
            <a:extLst>
              <a:ext uri="{FF2B5EF4-FFF2-40B4-BE49-F238E27FC236}">
                <a16:creationId xmlns:a16="http://schemas.microsoft.com/office/drawing/2014/main" id="{6DB0EA30-7D6C-0023-2144-F47219B00C95}"/>
              </a:ext>
            </a:extLst>
          </p:cNvPr>
          <p:cNvCxnSpPr>
            <a:cxnSpLocks/>
          </p:cNvCxnSpPr>
          <p:nvPr/>
        </p:nvCxnSpPr>
        <p:spPr>
          <a:xfrm>
            <a:off x="1675819" y="2060374"/>
            <a:ext cx="568691" cy="0"/>
          </a:xfrm>
          <a:prstGeom prst="line">
            <a:avLst/>
          </a:prstGeom>
          <a:ln w="952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9A35B3F-B297-0FD5-B564-AE3C0E3381B3}"/>
              </a:ext>
            </a:extLst>
          </p:cNvPr>
          <p:cNvCxnSpPr>
            <a:cxnSpLocks/>
          </p:cNvCxnSpPr>
          <p:nvPr/>
        </p:nvCxnSpPr>
        <p:spPr>
          <a:xfrm>
            <a:off x="4419119" y="1724492"/>
            <a:ext cx="456043" cy="0"/>
          </a:xfrm>
          <a:prstGeom prst="line">
            <a:avLst/>
          </a:prstGeom>
          <a:ln w="952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5D06613-7C5A-40A7-0BA4-B5D39F29A04D}"/>
              </a:ext>
            </a:extLst>
          </p:cNvPr>
          <p:cNvSpPr txBox="1"/>
          <p:nvPr/>
        </p:nvSpPr>
        <p:spPr>
          <a:xfrm>
            <a:off x="4899808" y="1289980"/>
            <a:ext cx="481667" cy="231129"/>
          </a:xfrm>
          <a:prstGeom prst="rect">
            <a:avLst/>
          </a:prstGeom>
          <a:noFill/>
        </p:spPr>
        <p:txBody>
          <a:bodyPr wrap="none" lIns="0" tIns="0" rIns="0" bIns="0" rtlCol="0" anchor="ctr" anchorCtr="0">
            <a:noAutofit/>
          </a:bodyPr>
          <a:lstStyle/>
          <a:p>
            <a:pPr defTabSz="914378" fontAlgn="auto">
              <a:lnSpc>
                <a:spcPct val="90000"/>
              </a:lnSpc>
              <a:spcBef>
                <a:spcPts val="0"/>
              </a:spcBef>
              <a:spcAft>
                <a:spcPts val="0"/>
              </a:spcAft>
              <a:defRPr/>
            </a:pPr>
            <a:r>
              <a:rPr lang="en-US" sz="1350" b="1" dirty="0">
                <a:solidFill>
                  <a:srgbClr val="009FBA"/>
                </a:solidFill>
                <a:latin typeface="Trebuchet MS" panose="020B0603020202020204"/>
                <a:ea typeface="+mn-ea"/>
                <a:cs typeface="+mn-cs"/>
              </a:rPr>
              <a:t>11</a:t>
            </a:r>
            <a:r>
              <a:rPr lang="en-US" sz="1350" dirty="0">
                <a:solidFill>
                  <a:srgbClr val="009FBA"/>
                </a:solidFill>
                <a:latin typeface="Trebuchet MS" panose="020B0603020202020204"/>
                <a:ea typeface="+mn-ea"/>
                <a:cs typeface="+mn-cs"/>
              </a:rPr>
              <a:t>%</a:t>
            </a:r>
          </a:p>
          <a:p>
            <a:pPr defTabSz="914378" fontAlgn="auto">
              <a:lnSpc>
                <a:spcPct val="90000"/>
              </a:lnSpc>
              <a:spcBef>
                <a:spcPts val="0"/>
              </a:spcBef>
              <a:spcAft>
                <a:spcPts val="0"/>
              </a:spcAft>
              <a:defRPr/>
            </a:pPr>
            <a:r>
              <a:rPr lang="en-US" sz="900" dirty="0">
                <a:solidFill>
                  <a:srgbClr val="595454"/>
                </a:solidFill>
                <a:latin typeface="Trebuchet MS" panose="020B0603020202020204"/>
                <a:ea typeface="+mn-ea"/>
                <a:cs typeface="+mn-cs"/>
              </a:rPr>
              <a:t>grade 1 (n = 13)</a:t>
            </a:r>
            <a:endParaRPr lang="en-US" sz="900" baseline="30000" dirty="0">
              <a:solidFill>
                <a:srgbClr val="595454"/>
              </a:solidFill>
              <a:latin typeface="Trebuchet MS" panose="020B0603020202020204"/>
              <a:ea typeface="+mn-ea"/>
              <a:cs typeface="+mn-cs"/>
            </a:endParaRPr>
          </a:p>
        </p:txBody>
      </p:sp>
      <p:sp>
        <p:nvSpPr>
          <p:cNvPr id="25" name="TextBox 24">
            <a:extLst>
              <a:ext uri="{FF2B5EF4-FFF2-40B4-BE49-F238E27FC236}">
                <a16:creationId xmlns:a16="http://schemas.microsoft.com/office/drawing/2014/main" id="{A279A80D-E0B5-8A21-E4A7-78B7B4D640D3}"/>
              </a:ext>
            </a:extLst>
          </p:cNvPr>
          <p:cNvSpPr txBox="1"/>
          <p:nvPr/>
        </p:nvSpPr>
        <p:spPr>
          <a:xfrm>
            <a:off x="4899808" y="1652627"/>
            <a:ext cx="481667" cy="231129"/>
          </a:xfrm>
          <a:prstGeom prst="rect">
            <a:avLst/>
          </a:prstGeom>
          <a:noFill/>
        </p:spPr>
        <p:txBody>
          <a:bodyPr wrap="none" lIns="0" tIns="0" rIns="0" bIns="0" rtlCol="0" anchor="ctr" anchorCtr="0">
            <a:noAutofit/>
          </a:bodyPr>
          <a:lstStyle/>
          <a:p>
            <a:pPr defTabSz="914378" fontAlgn="auto">
              <a:lnSpc>
                <a:spcPct val="90000"/>
              </a:lnSpc>
              <a:spcBef>
                <a:spcPts val="0"/>
              </a:spcBef>
              <a:spcAft>
                <a:spcPts val="0"/>
              </a:spcAft>
              <a:defRPr/>
            </a:pPr>
            <a:r>
              <a:rPr lang="en-US" sz="1350" b="1" dirty="0">
                <a:solidFill>
                  <a:srgbClr val="C37900"/>
                </a:solidFill>
                <a:latin typeface="Trebuchet MS" panose="020B0603020202020204"/>
                <a:ea typeface="+mn-ea"/>
                <a:cs typeface="+mn-cs"/>
              </a:rPr>
              <a:t>15</a:t>
            </a:r>
            <a:r>
              <a:rPr lang="en-US" sz="1350" dirty="0">
                <a:solidFill>
                  <a:srgbClr val="C37900"/>
                </a:solidFill>
                <a:latin typeface="Trebuchet MS" panose="020B0603020202020204"/>
                <a:ea typeface="+mn-ea"/>
                <a:cs typeface="+mn-cs"/>
              </a:rPr>
              <a:t>%</a:t>
            </a:r>
          </a:p>
          <a:p>
            <a:pPr defTabSz="914378" fontAlgn="auto">
              <a:lnSpc>
                <a:spcPct val="90000"/>
              </a:lnSpc>
              <a:spcBef>
                <a:spcPts val="0"/>
              </a:spcBef>
              <a:spcAft>
                <a:spcPts val="0"/>
              </a:spcAft>
              <a:defRPr/>
            </a:pPr>
            <a:r>
              <a:rPr lang="en-US" sz="900" dirty="0">
                <a:solidFill>
                  <a:srgbClr val="595454"/>
                </a:solidFill>
                <a:latin typeface="Trebuchet MS" panose="020B0603020202020204"/>
                <a:ea typeface="+mn-ea"/>
                <a:cs typeface="+mn-cs"/>
              </a:rPr>
              <a:t>grade 2 (n = 18)</a:t>
            </a:r>
            <a:endParaRPr lang="en-US" sz="900" baseline="30000" dirty="0">
              <a:solidFill>
                <a:srgbClr val="595454"/>
              </a:solidFill>
              <a:latin typeface="Trebuchet MS" panose="020B0603020202020204"/>
              <a:ea typeface="+mn-ea"/>
              <a:cs typeface="+mn-cs"/>
            </a:endParaRPr>
          </a:p>
        </p:txBody>
      </p:sp>
      <p:sp>
        <p:nvSpPr>
          <p:cNvPr id="26" name="TextBox 25">
            <a:extLst>
              <a:ext uri="{FF2B5EF4-FFF2-40B4-BE49-F238E27FC236}">
                <a16:creationId xmlns:a16="http://schemas.microsoft.com/office/drawing/2014/main" id="{F17E8346-EE44-073C-9127-7FFA0E161B2A}"/>
              </a:ext>
            </a:extLst>
          </p:cNvPr>
          <p:cNvSpPr txBox="1"/>
          <p:nvPr/>
        </p:nvSpPr>
        <p:spPr>
          <a:xfrm>
            <a:off x="4899808" y="2045788"/>
            <a:ext cx="481667" cy="231129"/>
          </a:xfrm>
          <a:prstGeom prst="rect">
            <a:avLst/>
          </a:prstGeom>
          <a:noFill/>
        </p:spPr>
        <p:txBody>
          <a:bodyPr wrap="none" lIns="0" tIns="0" rIns="0" bIns="0" rtlCol="0" anchor="ctr" anchorCtr="0">
            <a:noAutofit/>
          </a:bodyPr>
          <a:lstStyle/>
          <a:p>
            <a:pPr defTabSz="914378" fontAlgn="auto">
              <a:lnSpc>
                <a:spcPct val="90000"/>
              </a:lnSpc>
              <a:spcBef>
                <a:spcPts val="0"/>
              </a:spcBef>
              <a:spcAft>
                <a:spcPts val="0"/>
              </a:spcAft>
              <a:defRPr/>
            </a:pPr>
            <a:r>
              <a:rPr lang="en-US" sz="1350" b="1" dirty="0">
                <a:solidFill>
                  <a:srgbClr val="FFC000">
                    <a:lumMod val="75000"/>
                  </a:srgbClr>
                </a:solidFill>
                <a:latin typeface="Trebuchet MS" panose="020B0603020202020204"/>
                <a:ea typeface="+mn-ea"/>
                <a:cs typeface="+mn-cs"/>
              </a:rPr>
              <a:t>18</a:t>
            </a:r>
            <a:r>
              <a:rPr lang="en-US" sz="1350" dirty="0">
                <a:solidFill>
                  <a:srgbClr val="FFC000">
                    <a:lumMod val="75000"/>
                  </a:srgbClr>
                </a:solidFill>
                <a:latin typeface="Trebuchet MS" panose="020B0603020202020204"/>
                <a:ea typeface="+mn-ea"/>
                <a:cs typeface="+mn-cs"/>
              </a:rPr>
              <a:t>%</a:t>
            </a:r>
          </a:p>
          <a:p>
            <a:pPr defTabSz="914378" fontAlgn="auto">
              <a:lnSpc>
                <a:spcPct val="90000"/>
              </a:lnSpc>
              <a:spcBef>
                <a:spcPts val="0"/>
              </a:spcBef>
              <a:spcAft>
                <a:spcPts val="0"/>
              </a:spcAft>
              <a:defRPr/>
            </a:pPr>
            <a:r>
              <a:rPr lang="en-US" sz="900" dirty="0">
                <a:solidFill>
                  <a:srgbClr val="595454"/>
                </a:solidFill>
                <a:latin typeface="Trebuchet MS" panose="020B0603020202020204"/>
                <a:ea typeface="+mn-ea"/>
                <a:cs typeface="+mn-cs"/>
              </a:rPr>
              <a:t>grade 3 (n = 21)</a:t>
            </a:r>
            <a:endParaRPr lang="en-US" sz="900" baseline="30000" dirty="0">
              <a:solidFill>
                <a:srgbClr val="595454"/>
              </a:solidFill>
              <a:latin typeface="Trebuchet MS" panose="020B0603020202020204"/>
              <a:ea typeface="+mn-ea"/>
              <a:cs typeface="+mn-cs"/>
            </a:endParaRPr>
          </a:p>
        </p:txBody>
      </p:sp>
      <p:cxnSp>
        <p:nvCxnSpPr>
          <p:cNvPr id="27" name="Straight Connector 26">
            <a:extLst>
              <a:ext uri="{FF2B5EF4-FFF2-40B4-BE49-F238E27FC236}">
                <a16:creationId xmlns:a16="http://schemas.microsoft.com/office/drawing/2014/main" id="{9FE6ADF4-A346-277B-4227-DAE9E277F2B6}"/>
              </a:ext>
            </a:extLst>
          </p:cNvPr>
          <p:cNvCxnSpPr>
            <a:cxnSpLocks/>
          </p:cNvCxnSpPr>
          <p:nvPr/>
        </p:nvCxnSpPr>
        <p:spPr>
          <a:xfrm>
            <a:off x="4290376" y="2173418"/>
            <a:ext cx="584786" cy="0"/>
          </a:xfrm>
          <a:prstGeom prst="line">
            <a:avLst/>
          </a:prstGeom>
          <a:ln w="9525" cap="rnd">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5472B27-3301-1955-A396-BCC796EC2312}"/>
              </a:ext>
            </a:extLst>
          </p:cNvPr>
          <p:cNvSpPr txBox="1"/>
          <p:nvPr/>
        </p:nvSpPr>
        <p:spPr>
          <a:xfrm>
            <a:off x="3687412" y="898602"/>
            <a:ext cx="505102" cy="242375"/>
          </a:xfrm>
          <a:prstGeom prst="rect">
            <a:avLst/>
          </a:prstGeom>
          <a:noFill/>
        </p:spPr>
        <p:txBody>
          <a:bodyPr wrap="none" lIns="0" tIns="0" rIns="0" bIns="0" rtlCol="0" anchor="ctr" anchorCtr="0">
            <a:noAutofit/>
          </a:bodyPr>
          <a:lstStyle/>
          <a:p>
            <a:pPr algn="ctr" defTabSz="914378" fontAlgn="auto">
              <a:spcBef>
                <a:spcPts val="0"/>
              </a:spcBef>
              <a:spcAft>
                <a:spcPts val="0"/>
              </a:spcAft>
              <a:defRPr/>
            </a:pPr>
            <a:r>
              <a:rPr lang="en-US" sz="1200" b="1" dirty="0">
                <a:solidFill>
                  <a:srgbClr val="595454"/>
                </a:solidFill>
                <a:latin typeface="Trebuchet MS" panose="020B0603020202020204"/>
                <a:ea typeface="+mn-ea"/>
                <a:cs typeface="+mn-cs"/>
              </a:rPr>
              <a:t>NE</a:t>
            </a:r>
            <a:r>
              <a:rPr lang="en-US" sz="1200" b="1" dirty="0" err="1">
                <a:solidFill>
                  <a:srgbClr val="595454"/>
                </a:solidFill>
                <a:latin typeface="Trebuchet MS" panose="020B0603020202020204"/>
                <a:ea typeface="+mn-ea"/>
                <a:cs typeface="+mn-cs"/>
              </a:rPr>
              <a:t>s</a:t>
            </a:r>
            <a:r>
              <a:rPr lang="en-US" sz="1200" b="1" baseline="30000" dirty="0" err="1">
                <a:solidFill>
                  <a:srgbClr val="595454"/>
                </a:solidFill>
                <a:latin typeface="Trebuchet MS" panose="020B0603020202020204"/>
                <a:ea typeface="+mn-ea"/>
                <a:cs typeface="+mn-cs"/>
              </a:rPr>
              <a:t>a,c</a:t>
            </a:r>
            <a:endParaRPr lang="en-US" sz="1200" b="1" baseline="30000" dirty="0">
              <a:solidFill>
                <a:srgbClr val="595454"/>
              </a:solidFill>
              <a:latin typeface="Trebuchet MS" panose="020B0603020202020204"/>
              <a:ea typeface="+mn-ea"/>
              <a:cs typeface="+mn-cs"/>
            </a:endParaRPr>
          </a:p>
        </p:txBody>
      </p:sp>
      <p:graphicFrame>
        <p:nvGraphicFramePr>
          <p:cNvPr id="29" name="Chart 28">
            <a:extLst>
              <a:ext uri="{FF2B5EF4-FFF2-40B4-BE49-F238E27FC236}">
                <a16:creationId xmlns:a16="http://schemas.microsoft.com/office/drawing/2014/main" id="{A5BF9D21-4EFE-9C75-6B09-442FDEE5F884}"/>
              </a:ext>
            </a:extLst>
          </p:cNvPr>
          <p:cNvGraphicFramePr/>
          <p:nvPr/>
        </p:nvGraphicFramePr>
        <p:xfrm>
          <a:off x="523104" y="1087478"/>
          <a:ext cx="1481350" cy="15036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D7BE9131-9284-4F5C-FA76-042D84232771}"/>
              </a:ext>
            </a:extLst>
          </p:cNvPr>
          <p:cNvGraphicFramePr/>
          <p:nvPr/>
        </p:nvGraphicFramePr>
        <p:xfrm>
          <a:off x="3106250" y="1068852"/>
          <a:ext cx="1612713" cy="1540893"/>
        </p:xfrm>
        <a:graphic>
          <a:graphicData uri="http://schemas.openxmlformats.org/drawingml/2006/chart">
            <c:chart xmlns:c="http://schemas.openxmlformats.org/drawingml/2006/chart" xmlns:r="http://schemas.openxmlformats.org/officeDocument/2006/relationships" r:id="rId5"/>
          </a:graphicData>
        </a:graphic>
      </p:graphicFrame>
      <p:sp>
        <p:nvSpPr>
          <p:cNvPr id="31" name="TextBox 30">
            <a:extLst>
              <a:ext uri="{FF2B5EF4-FFF2-40B4-BE49-F238E27FC236}">
                <a16:creationId xmlns:a16="http://schemas.microsoft.com/office/drawing/2014/main" id="{55D98C16-23B6-1D4F-13A4-C73C9BB78749}"/>
              </a:ext>
            </a:extLst>
          </p:cNvPr>
          <p:cNvSpPr txBox="1"/>
          <p:nvPr/>
        </p:nvSpPr>
        <p:spPr>
          <a:xfrm>
            <a:off x="2277214" y="2282899"/>
            <a:ext cx="481667" cy="231129"/>
          </a:xfrm>
          <a:prstGeom prst="rect">
            <a:avLst/>
          </a:prstGeom>
          <a:noFill/>
        </p:spPr>
        <p:txBody>
          <a:bodyPr wrap="none" lIns="0" tIns="0" rIns="0" bIns="0" rtlCol="0" anchor="ctr" anchorCtr="0">
            <a:noAutofit/>
          </a:bodyPr>
          <a:lstStyle/>
          <a:p>
            <a:pPr defTabSz="914378" fontAlgn="auto">
              <a:lnSpc>
                <a:spcPct val="90000"/>
              </a:lnSpc>
              <a:spcBef>
                <a:spcPts val="0"/>
              </a:spcBef>
              <a:spcAft>
                <a:spcPts val="0"/>
              </a:spcAft>
              <a:defRPr/>
            </a:pPr>
            <a:r>
              <a:rPr lang="en-US" sz="1350" b="1" dirty="0">
                <a:solidFill>
                  <a:srgbClr val="FFC000">
                    <a:lumMod val="75000"/>
                  </a:srgbClr>
                </a:solidFill>
                <a:latin typeface="Trebuchet MS" panose="020B0603020202020204"/>
                <a:ea typeface="+mn-ea"/>
                <a:cs typeface="+mn-cs"/>
              </a:rPr>
              <a:t>8</a:t>
            </a:r>
            <a:r>
              <a:rPr lang="en-US" sz="1350" dirty="0">
                <a:solidFill>
                  <a:srgbClr val="FFC000">
                    <a:lumMod val="75000"/>
                  </a:srgbClr>
                </a:solidFill>
                <a:latin typeface="Trebuchet MS" panose="020B0603020202020204"/>
                <a:ea typeface="+mn-ea"/>
                <a:cs typeface="+mn-cs"/>
              </a:rPr>
              <a:t>%</a:t>
            </a:r>
          </a:p>
          <a:p>
            <a:pPr defTabSz="914378" fontAlgn="auto">
              <a:lnSpc>
                <a:spcPct val="90000"/>
              </a:lnSpc>
              <a:spcBef>
                <a:spcPts val="0"/>
              </a:spcBef>
              <a:spcAft>
                <a:spcPts val="0"/>
              </a:spcAft>
              <a:defRPr/>
            </a:pPr>
            <a:r>
              <a:rPr lang="en-US" sz="900" dirty="0">
                <a:solidFill>
                  <a:srgbClr val="595454"/>
                </a:solidFill>
                <a:latin typeface="Trebuchet MS" panose="020B0603020202020204"/>
                <a:ea typeface="+mn-ea"/>
                <a:cs typeface="+mn-cs"/>
              </a:rPr>
              <a:t>grade 3 (n = 10)</a:t>
            </a:r>
            <a:endParaRPr lang="en-US" sz="900" baseline="30000" dirty="0">
              <a:solidFill>
                <a:srgbClr val="595454"/>
              </a:solidFill>
              <a:latin typeface="Trebuchet MS" panose="020B0603020202020204"/>
              <a:ea typeface="+mn-ea"/>
              <a:cs typeface="+mn-cs"/>
            </a:endParaRPr>
          </a:p>
        </p:txBody>
      </p:sp>
      <p:cxnSp>
        <p:nvCxnSpPr>
          <p:cNvPr id="32" name="Straight Connector 31">
            <a:extLst>
              <a:ext uri="{FF2B5EF4-FFF2-40B4-BE49-F238E27FC236}">
                <a16:creationId xmlns:a16="http://schemas.microsoft.com/office/drawing/2014/main" id="{BAFF8AC2-92A6-D7F3-650D-C52C2A28EE0F}"/>
              </a:ext>
            </a:extLst>
          </p:cNvPr>
          <p:cNvCxnSpPr>
            <a:cxnSpLocks/>
          </p:cNvCxnSpPr>
          <p:nvPr/>
        </p:nvCxnSpPr>
        <p:spPr>
          <a:xfrm flipV="1">
            <a:off x="1885434" y="2411863"/>
            <a:ext cx="313369" cy="0"/>
          </a:xfrm>
          <a:prstGeom prst="line">
            <a:avLst/>
          </a:prstGeom>
          <a:ln w="9525" cap="rnd">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DFDA78-D42E-AD6D-8B17-A6A23994AE00}"/>
              </a:ext>
            </a:extLst>
          </p:cNvPr>
          <p:cNvCxnSpPr>
            <a:cxnSpLocks/>
          </p:cNvCxnSpPr>
          <p:nvPr/>
        </p:nvCxnSpPr>
        <p:spPr>
          <a:xfrm>
            <a:off x="1757525" y="1651333"/>
            <a:ext cx="479291" cy="0"/>
          </a:xfrm>
          <a:prstGeom prst="line">
            <a:avLst/>
          </a:prstGeom>
          <a:ln w="952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A90B518C-6078-5E21-E9C8-4A25F3BE43CC}"/>
              </a:ext>
            </a:extLst>
          </p:cNvPr>
          <p:cNvGrpSpPr/>
          <p:nvPr/>
        </p:nvGrpSpPr>
        <p:grpSpPr>
          <a:xfrm>
            <a:off x="974180" y="1654770"/>
            <a:ext cx="579198" cy="363833"/>
            <a:chOff x="2137962" y="2072988"/>
            <a:chExt cx="809839" cy="508717"/>
          </a:xfrm>
        </p:grpSpPr>
        <p:sp>
          <p:nvSpPr>
            <p:cNvPr id="36" name="TextBox 35">
              <a:extLst>
                <a:ext uri="{FF2B5EF4-FFF2-40B4-BE49-F238E27FC236}">
                  <a16:creationId xmlns:a16="http://schemas.microsoft.com/office/drawing/2014/main" id="{21925CF7-D31A-1DB3-F175-4B0A63BFA84B}"/>
                </a:ext>
              </a:extLst>
            </p:cNvPr>
            <p:cNvSpPr txBox="1"/>
            <p:nvPr/>
          </p:nvSpPr>
          <p:spPr>
            <a:xfrm>
              <a:off x="2137962" y="2459158"/>
              <a:ext cx="809839" cy="122547"/>
            </a:xfrm>
            <a:prstGeom prst="rect">
              <a:avLst/>
            </a:prstGeom>
            <a:noFill/>
          </p:spPr>
          <p:txBody>
            <a:bodyPr wrap="square" lIns="0" tIns="0" rIns="0" bIns="0" rtlCol="0" anchor="ctr" anchorCtr="0">
              <a:noAutofit/>
            </a:bodyPr>
            <a:lstStyle/>
            <a:p>
              <a:pPr algn="ctr" defTabSz="914378" fontAlgn="auto">
                <a:lnSpc>
                  <a:spcPts val="825"/>
                </a:lnSpc>
                <a:spcBef>
                  <a:spcPts val="0"/>
                </a:spcBef>
                <a:spcAft>
                  <a:spcPts val="0"/>
                </a:spcAft>
                <a:defRPr/>
              </a:pPr>
              <a:r>
                <a:rPr lang="en-US" sz="900" dirty="0">
                  <a:solidFill>
                    <a:srgbClr val="595454"/>
                  </a:solidFill>
                  <a:latin typeface="Trebuchet MS" panose="020B0603020202020204"/>
                  <a:ea typeface="+mn-ea"/>
                  <a:cs typeface="+mn-cs"/>
                </a:rPr>
                <a:t>any grade</a:t>
              </a:r>
              <a:endParaRPr lang="en-US" sz="900" baseline="30000" dirty="0">
                <a:solidFill>
                  <a:srgbClr val="595454"/>
                </a:solidFill>
                <a:latin typeface="Trebuchet MS" panose="020B0603020202020204"/>
                <a:ea typeface="+mn-ea"/>
                <a:cs typeface="+mn-cs"/>
              </a:endParaRPr>
            </a:p>
            <a:p>
              <a:pPr algn="ctr" defTabSz="914378" fontAlgn="auto">
                <a:lnSpc>
                  <a:spcPts val="825"/>
                </a:lnSpc>
                <a:spcBef>
                  <a:spcPts val="0"/>
                </a:spcBef>
                <a:spcAft>
                  <a:spcPts val="0"/>
                </a:spcAft>
                <a:defRPr/>
              </a:pPr>
              <a:r>
                <a:rPr lang="en-US" sz="900" dirty="0">
                  <a:solidFill>
                    <a:srgbClr val="595454"/>
                  </a:solidFill>
                  <a:latin typeface="Trebuchet MS" panose="020B0603020202020204"/>
                  <a:ea typeface="+mn-ea"/>
                  <a:cs typeface="+mn-cs"/>
                </a:rPr>
                <a:t>n = 100</a:t>
              </a:r>
            </a:p>
          </p:txBody>
        </p:sp>
        <p:sp>
          <p:nvSpPr>
            <p:cNvPr id="37" name="TextBox 36">
              <a:extLst>
                <a:ext uri="{FF2B5EF4-FFF2-40B4-BE49-F238E27FC236}">
                  <a16:creationId xmlns:a16="http://schemas.microsoft.com/office/drawing/2014/main" id="{8178B0E0-5BB1-1400-0E05-1A5E0950EFB2}"/>
                </a:ext>
              </a:extLst>
            </p:cNvPr>
            <p:cNvSpPr txBox="1"/>
            <p:nvPr/>
          </p:nvSpPr>
          <p:spPr>
            <a:xfrm>
              <a:off x="2206147" y="2072988"/>
              <a:ext cx="673469" cy="323166"/>
            </a:xfrm>
            <a:prstGeom prst="rect">
              <a:avLst/>
            </a:prstGeom>
            <a:noFill/>
          </p:spPr>
          <p:txBody>
            <a:bodyPr wrap="none" lIns="0" tIns="0" rIns="0" bIns="0" rtlCol="0" anchor="ctr" anchorCtr="0">
              <a:noAutofit/>
            </a:bodyPr>
            <a:lstStyle/>
            <a:p>
              <a:pPr algn="ctr" defTabSz="914378" fontAlgn="auto">
                <a:spcBef>
                  <a:spcPts val="0"/>
                </a:spcBef>
                <a:spcAft>
                  <a:spcPts val="0"/>
                </a:spcAft>
                <a:defRPr/>
              </a:pPr>
              <a:r>
                <a:rPr lang="en-US" sz="1350" b="1" dirty="0">
                  <a:solidFill>
                    <a:srgbClr val="595454"/>
                  </a:solidFill>
                  <a:latin typeface="Trebuchet MS" panose="020B0603020202020204"/>
                  <a:ea typeface="+mn-ea"/>
                  <a:cs typeface="+mn-cs"/>
                </a:rPr>
                <a:t>85</a:t>
              </a:r>
              <a:r>
                <a:rPr lang="en-US" sz="1350" dirty="0">
                  <a:solidFill>
                    <a:srgbClr val="595454"/>
                  </a:solidFill>
                  <a:latin typeface="Trebuchet MS" panose="020B0603020202020204"/>
                  <a:ea typeface="+mn-ea"/>
                  <a:cs typeface="+mn-cs"/>
                </a:rPr>
                <a:t>%</a:t>
              </a:r>
              <a:endParaRPr lang="en-US" sz="1350" baseline="30000" dirty="0">
                <a:solidFill>
                  <a:srgbClr val="595454"/>
                </a:solidFill>
                <a:latin typeface="Trebuchet MS" panose="020B0603020202020204"/>
                <a:ea typeface="+mn-ea"/>
                <a:cs typeface="+mn-cs"/>
              </a:endParaRPr>
            </a:p>
          </p:txBody>
        </p:sp>
      </p:grpSp>
      <p:sp>
        <p:nvSpPr>
          <p:cNvPr id="38" name="TextBox 37">
            <a:extLst>
              <a:ext uri="{FF2B5EF4-FFF2-40B4-BE49-F238E27FC236}">
                <a16:creationId xmlns:a16="http://schemas.microsoft.com/office/drawing/2014/main" id="{F776E547-2B7C-FDAE-D979-4D3A970753BC}"/>
              </a:ext>
            </a:extLst>
          </p:cNvPr>
          <p:cNvSpPr txBox="1"/>
          <p:nvPr/>
        </p:nvSpPr>
        <p:spPr>
          <a:xfrm>
            <a:off x="4898431" y="2397475"/>
            <a:ext cx="481667" cy="231129"/>
          </a:xfrm>
          <a:prstGeom prst="rect">
            <a:avLst/>
          </a:prstGeom>
          <a:noFill/>
        </p:spPr>
        <p:txBody>
          <a:bodyPr wrap="none" lIns="0" tIns="0" rIns="0" bIns="0" rtlCol="0" anchor="ctr" anchorCtr="0">
            <a:noAutofit/>
          </a:bodyPr>
          <a:lstStyle/>
          <a:p>
            <a:pPr defTabSz="914378" fontAlgn="auto">
              <a:lnSpc>
                <a:spcPct val="90000"/>
              </a:lnSpc>
              <a:spcBef>
                <a:spcPts val="0"/>
              </a:spcBef>
              <a:spcAft>
                <a:spcPts val="0"/>
              </a:spcAft>
              <a:defRPr/>
            </a:pPr>
            <a:r>
              <a:rPr lang="en-US" sz="1350" b="1" dirty="0">
                <a:solidFill>
                  <a:srgbClr val="CB7C78"/>
                </a:solidFill>
                <a:latin typeface="Trebuchet MS" panose="020B0603020202020204"/>
                <a:ea typeface="+mn-ea"/>
                <a:cs typeface="+mn-cs"/>
              </a:rPr>
              <a:t>1</a:t>
            </a:r>
            <a:r>
              <a:rPr lang="en-US" sz="1350" dirty="0">
                <a:solidFill>
                  <a:srgbClr val="CB7C78"/>
                </a:solidFill>
                <a:latin typeface="Trebuchet MS" panose="020B0603020202020204"/>
                <a:ea typeface="+mn-ea"/>
                <a:cs typeface="+mn-cs"/>
              </a:rPr>
              <a:t>%</a:t>
            </a:r>
          </a:p>
          <a:p>
            <a:pPr defTabSz="914378" fontAlgn="auto">
              <a:lnSpc>
                <a:spcPct val="90000"/>
              </a:lnSpc>
              <a:spcBef>
                <a:spcPts val="0"/>
              </a:spcBef>
              <a:spcAft>
                <a:spcPts val="0"/>
              </a:spcAft>
              <a:defRPr/>
            </a:pPr>
            <a:r>
              <a:rPr lang="en-US" sz="900" dirty="0">
                <a:solidFill>
                  <a:srgbClr val="595454"/>
                </a:solidFill>
                <a:latin typeface="Trebuchet MS" panose="020B0603020202020204"/>
                <a:ea typeface="+mn-ea"/>
                <a:cs typeface="+mn-cs"/>
              </a:rPr>
              <a:t>grade 4 (n = 1)</a:t>
            </a:r>
            <a:endParaRPr lang="en-US" sz="900" baseline="30000" dirty="0">
              <a:solidFill>
                <a:srgbClr val="595454"/>
              </a:solidFill>
              <a:latin typeface="Trebuchet MS" panose="020B0603020202020204"/>
              <a:ea typeface="+mn-ea"/>
              <a:cs typeface="+mn-cs"/>
            </a:endParaRPr>
          </a:p>
        </p:txBody>
      </p:sp>
      <p:cxnSp>
        <p:nvCxnSpPr>
          <p:cNvPr id="39" name="Straight Connector 38">
            <a:extLst>
              <a:ext uri="{FF2B5EF4-FFF2-40B4-BE49-F238E27FC236}">
                <a16:creationId xmlns:a16="http://schemas.microsoft.com/office/drawing/2014/main" id="{7FCF0AF8-28D4-9CF5-89ED-10BB43CEF06F}"/>
              </a:ext>
            </a:extLst>
          </p:cNvPr>
          <p:cNvCxnSpPr>
            <a:cxnSpLocks/>
          </p:cNvCxnSpPr>
          <p:nvPr/>
        </p:nvCxnSpPr>
        <p:spPr>
          <a:xfrm>
            <a:off x="4623892" y="2478612"/>
            <a:ext cx="251270" cy="0"/>
          </a:xfrm>
          <a:prstGeom prst="line">
            <a:avLst/>
          </a:prstGeom>
          <a:ln w="9525" cap="rnd">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70971C50-646E-675B-FFAD-5D01E3541D3E}"/>
              </a:ext>
            </a:extLst>
          </p:cNvPr>
          <p:cNvGrpSpPr/>
          <p:nvPr/>
        </p:nvGrpSpPr>
        <p:grpSpPr>
          <a:xfrm>
            <a:off x="3624192" y="1659252"/>
            <a:ext cx="579198" cy="370904"/>
            <a:chOff x="2137962" y="2072988"/>
            <a:chExt cx="809839" cy="518604"/>
          </a:xfrm>
        </p:grpSpPr>
        <p:sp>
          <p:nvSpPr>
            <p:cNvPr id="45" name="TextBox 44">
              <a:extLst>
                <a:ext uri="{FF2B5EF4-FFF2-40B4-BE49-F238E27FC236}">
                  <a16:creationId xmlns:a16="http://schemas.microsoft.com/office/drawing/2014/main" id="{EA7D3FAC-5AB0-E92D-75C8-EF27352586E9}"/>
                </a:ext>
              </a:extLst>
            </p:cNvPr>
            <p:cNvSpPr txBox="1"/>
            <p:nvPr/>
          </p:nvSpPr>
          <p:spPr>
            <a:xfrm>
              <a:off x="2137962" y="2469045"/>
              <a:ext cx="809839" cy="122547"/>
            </a:xfrm>
            <a:prstGeom prst="rect">
              <a:avLst/>
            </a:prstGeom>
            <a:noFill/>
          </p:spPr>
          <p:txBody>
            <a:bodyPr wrap="square" lIns="0" tIns="0" rIns="0" bIns="0" rtlCol="0" anchor="ctr" anchorCtr="0">
              <a:noAutofit/>
            </a:bodyPr>
            <a:lstStyle/>
            <a:p>
              <a:pPr algn="ctr" defTabSz="914378" fontAlgn="auto">
                <a:lnSpc>
                  <a:spcPts val="750"/>
                </a:lnSpc>
                <a:spcBef>
                  <a:spcPts val="0"/>
                </a:spcBef>
                <a:spcAft>
                  <a:spcPts val="0"/>
                </a:spcAft>
                <a:defRPr/>
              </a:pPr>
              <a:r>
                <a:rPr lang="en-US" sz="900" dirty="0">
                  <a:solidFill>
                    <a:srgbClr val="595454"/>
                  </a:solidFill>
                  <a:latin typeface="Trebuchet MS" panose="020B0603020202020204"/>
                  <a:ea typeface="+mn-ea"/>
                  <a:cs typeface="+mn-cs"/>
                </a:rPr>
                <a:t>any grade</a:t>
              </a:r>
              <a:endParaRPr lang="en-US" sz="900" baseline="30000" dirty="0">
                <a:solidFill>
                  <a:srgbClr val="595454"/>
                </a:solidFill>
                <a:latin typeface="Trebuchet MS" panose="020B0603020202020204"/>
                <a:ea typeface="+mn-ea"/>
                <a:cs typeface="+mn-cs"/>
              </a:endParaRPr>
            </a:p>
            <a:p>
              <a:pPr algn="ctr" defTabSz="914378" fontAlgn="auto">
                <a:lnSpc>
                  <a:spcPts val="825"/>
                </a:lnSpc>
                <a:spcBef>
                  <a:spcPts val="0"/>
                </a:spcBef>
                <a:spcAft>
                  <a:spcPts val="0"/>
                </a:spcAft>
                <a:defRPr/>
              </a:pPr>
              <a:r>
                <a:rPr lang="en-US" sz="900" dirty="0">
                  <a:solidFill>
                    <a:srgbClr val="595454"/>
                  </a:solidFill>
                  <a:latin typeface="Trebuchet MS" panose="020B0603020202020204"/>
                  <a:ea typeface="+mn-ea"/>
                  <a:cs typeface="+mn-cs"/>
                </a:rPr>
                <a:t>n = 53</a:t>
              </a:r>
            </a:p>
          </p:txBody>
        </p:sp>
        <p:sp>
          <p:nvSpPr>
            <p:cNvPr id="46" name="TextBox 45">
              <a:extLst>
                <a:ext uri="{FF2B5EF4-FFF2-40B4-BE49-F238E27FC236}">
                  <a16:creationId xmlns:a16="http://schemas.microsoft.com/office/drawing/2014/main" id="{34A7277C-D819-A113-DC5E-3107B6DC5BE4}"/>
                </a:ext>
              </a:extLst>
            </p:cNvPr>
            <p:cNvSpPr txBox="1"/>
            <p:nvPr/>
          </p:nvSpPr>
          <p:spPr>
            <a:xfrm>
              <a:off x="2206147" y="2072988"/>
              <a:ext cx="673469" cy="323166"/>
            </a:xfrm>
            <a:prstGeom prst="rect">
              <a:avLst/>
            </a:prstGeom>
            <a:noFill/>
          </p:spPr>
          <p:txBody>
            <a:bodyPr wrap="none" lIns="0" tIns="0" rIns="0" bIns="0" rtlCol="0" anchor="ctr" anchorCtr="0">
              <a:noAutofit/>
            </a:bodyPr>
            <a:lstStyle/>
            <a:p>
              <a:pPr algn="ctr" defTabSz="914378" fontAlgn="auto">
                <a:spcBef>
                  <a:spcPts val="0"/>
                </a:spcBef>
                <a:spcAft>
                  <a:spcPts val="0"/>
                </a:spcAft>
                <a:defRPr/>
              </a:pPr>
              <a:r>
                <a:rPr lang="en-US" sz="1350" b="1" dirty="0">
                  <a:solidFill>
                    <a:srgbClr val="595454"/>
                  </a:solidFill>
                  <a:latin typeface="Trebuchet MS" panose="020B0603020202020204"/>
                  <a:ea typeface="+mn-ea"/>
                  <a:cs typeface="+mn-cs"/>
                </a:rPr>
                <a:t>45</a:t>
              </a:r>
              <a:r>
                <a:rPr lang="en-US" sz="1350" dirty="0">
                  <a:solidFill>
                    <a:srgbClr val="595454"/>
                  </a:solidFill>
                  <a:latin typeface="Trebuchet MS" panose="020B0603020202020204"/>
                  <a:ea typeface="+mn-ea"/>
                  <a:cs typeface="+mn-cs"/>
                </a:rPr>
                <a:t>%</a:t>
              </a:r>
              <a:endParaRPr lang="en-US" sz="1350" baseline="30000" dirty="0">
                <a:solidFill>
                  <a:srgbClr val="595454"/>
                </a:solidFill>
                <a:latin typeface="Trebuchet MS" panose="020B0603020202020204"/>
                <a:ea typeface="+mn-ea"/>
                <a:cs typeface="+mn-cs"/>
              </a:endParaRPr>
            </a:p>
          </p:txBody>
        </p:sp>
      </p:grpSp>
      <p:sp>
        <p:nvSpPr>
          <p:cNvPr id="47" name="TextBox 46">
            <a:extLst>
              <a:ext uri="{FF2B5EF4-FFF2-40B4-BE49-F238E27FC236}">
                <a16:creationId xmlns:a16="http://schemas.microsoft.com/office/drawing/2014/main" id="{E32ABF8D-8720-BA14-1B0D-7CC271ECF150}"/>
              </a:ext>
            </a:extLst>
          </p:cNvPr>
          <p:cNvSpPr txBox="1"/>
          <p:nvPr/>
        </p:nvSpPr>
        <p:spPr>
          <a:xfrm>
            <a:off x="690583" y="2509147"/>
            <a:ext cx="1269581" cy="149127"/>
          </a:xfrm>
          <a:prstGeom prst="rect">
            <a:avLst/>
          </a:prstGeom>
          <a:noFill/>
        </p:spPr>
        <p:txBody>
          <a:bodyPr wrap="none" lIns="0" tIns="0" rIns="0" bIns="0" rtlCol="0" anchor="ctr" anchorCtr="0">
            <a:noAutofit/>
          </a:bodyPr>
          <a:lstStyle/>
          <a:p>
            <a:pPr defTabSz="914378" fontAlgn="auto">
              <a:lnSpc>
                <a:spcPct val="90000"/>
              </a:lnSpc>
              <a:spcBef>
                <a:spcPts val="0"/>
              </a:spcBef>
              <a:spcAft>
                <a:spcPts val="0"/>
              </a:spcAft>
              <a:defRPr/>
            </a:pPr>
            <a:r>
              <a:rPr lang="en-US" sz="900" dirty="0">
                <a:solidFill>
                  <a:srgbClr val="595454"/>
                </a:solidFill>
                <a:latin typeface="Trebuchet MS" panose="020B0603020202020204"/>
                <a:ea typeface="+mn-ea"/>
                <a:cs typeface="+mn-cs"/>
              </a:rPr>
              <a:t>No grade 4 or 5 events</a:t>
            </a:r>
            <a:endParaRPr lang="en-US" sz="900" baseline="30000" dirty="0">
              <a:solidFill>
                <a:srgbClr val="595454"/>
              </a:solidFill>
              <a:latin typeface="Trebuchet MS" panose="020B0603020202020204"/>
              <a:ea typeface="+mn-ea"/>
              <a:cs typeface="+mn-cs"/>
            </a:endParaRPr>
          </a:p>
        </p:txBody>
      </p:sp>
      <p:sp>
        <p:nvSpPr>
          <p:cNvPr id="48" name="TextBox 47">
            <a:extLst>
              <a:ext uri="{FF2B5EF4-FFF2-40B4-BE49-F238E27FC236}">
                <a16:creationId xmlns:a16="http://schemas.microsoft.com/office/drawing/2014/main" id="{627651B2-8673-C24A-29F1-C9637D3815A4}"/>
              </a:ext>
            </a:extLst>
          </p:cNvPr>
          <p:cNvSpPr txBox="1"/>
          <p:nvPr/>
        </p:nvSpPr>
        <p:spPr>
          <a:xfrm>
            <a:off x="3277816" y="2518183"/>
            <a:ext cx="1269581" cy="149127"/>
          </a:xfrm>
          <a:prstGeom prst="rect">
            <a:avLst/>
          </a:prstGeom>
          <a:noFill/>
        </p:spPr>
        <p:txBody>
          <a:bodyPr wrap="none" lIns="0" tIns="0" rIns="0" bIns="0" rtlCol="0" anchor="ctr" anchorCtr="0">
            <a:noAutofit/>
          </a:bodyPr>
          <a:lstStyle/>
          <a:p>
            <a:pPr algn="ctr" defTabSz="914378" fontAlgn="auto">
              <a:lnSpc>
                <a:spcPct val="90000"/>
              </a:lnSpc>
              <a:spcBef>
                <a:spcPts val="0"/>
              </a:spcBef>
              <a:spcAft>
                <a:spcPts val="0"/>
              </a:spcAft>
              <a:defRPr/>
            </a:pPr>
            <a:r>
              <a:rPr lang="en-US" sz="900" dirty="0">
                <a:solidFill>
                  <a:srgbClr val="595454"/>
                </a:solidFill>
                <a:latin typeface="Trebuchet MS" panose="020B0603020202020204"/>
                <a:ea typeface="+mn-ea"/>
                <a:cs typeface="+mn-cs"/>
              </a:rPr>
              <a:t>No grade 5 events</a:t>
            </a:r>
            <a:endParaRPr lang="en-US" sz="900" baseline="30000" dirty="0">
              <a:solidFill>
                <a:srgbClr val="595454"/>
              </a:solidFill>
              <a:latin typeface="Trebuchet MS" panose="020B0603020202020204"/>
              <a:ea typeface="+mn-ea"/>
              <a:cs typeface="+mn-cs"/>
            </a:endParaRPr>
          </a:p>
        </p:txBody>
      </p:sp>
      <p:cxnSp>
        <p:nvCxnSpPr>
          <p:cNvPr id="49" name="Straight Connector 48">
            <a:extLst>
              <a:ext uri="{FF2B5EF4-FFF2-40B4-BE49-F238E27FC236}">
                <a16:creationId xmlns:a16="http://schemas.microsoft.com/office/drawing/2014/main" id="{C206608A-2E7C-167D-96C9-1B6CC59E956D}"/>
              </a:ext>
            </a:extLst>
          </p:cNvPr>
          <p:cNvCxnSpPr>
            <a:cxnSpLocks/>
          </p:cNvCxnSpPr>
          <p:nvPr/>
        </p:nvCxnSpPr>
        <p:spPr>
          <a:xfrm>
            <a:off x="841343" y="2060374"/>
            <a:ext cx="1044091" cy="351489"/>
          </a:xfrm>
          <a:prstGeom prst="line">
            <a:avLst/>
          </a:prstGeom>
          <a:ln w="9525" cap="rnd">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02F8E73-D3C6-E7E3-695E-3D9502E02B7C}"/>
              </a:ext>
            </a:extLst>
          </p:cNvPr>
          <p:cNvCxnSpPr>
            <a:cxnSpLocks/>
          </p:cNvCxnSpPr>
          <p:nvPr/>
        </p:nvCxnSpPr>
        <p:spPr>
          <a:xfrm>
            <a:off x="1757525" y="1327555"/>
            <a:ext cx="479291" cy="0"/>
          </a:xfrm>
          <a:prstGeom prst="line">
            <a:avLst/>
          </a:prstGeom>
          <a:ln w="952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41D05BF-2CF8-3567-77EC-39E8DBDF9F46}"/>
              </a:ext>
            </a:extLst>
          </p:cNvPr>
          <p:cNvCxnSpPr>
            <a:cxnSpLocks/>
          </p:cNvCxnSpPr>
          <p:nvPr/>
        </p:nvCxnSpPr>
        <p:spPr>
          <a:xfrm flipV="1">
            <a:off x="874795" y="1327554"/>
            <a:ext cx="881969" cy="235799"/>
          </a:xfrm>
          <a:prstGeom prst="line">
            <a:avLst/>
          </a:prstGeom>
          <a:ln w="9525" cap="rnd">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57DD781-DEA9-CF73-F6A8-17B9B0F16082}"/>
              </a:ext>
            </a:extLst>
          </p:cNvPr>
          <p:cNvSpPr txBox="1"/>
          <p:nvPr/>
        </p:nvSpPr>
        <p:spPr>
          <a:xfrm>
            <a:off x="2277214" y="1151080"/>
            <a:ext cx="481667" cy="231129"/>
          </a:xfrm>
          <a:prstGeom prst="rect">
            <a:avLst/>
          </a:prstGeom>
          <a:noFill/>
        </p:spPr>
        <p:txBody>
          <a:bodyPr wrap="none" lIns="0" tIns="0" rIns="0" bIns="0" rtlCol="0" anchor="ctr" anchorCtr="0">
            <a:noAutofit/>
          </a:bodyPr>
          <a:lstStyle/>
          <a:p>
            <a:pPr defTabSz="914378" fontAlgn="auto">
              <a:lnSpc>
                <a:spcPct val="90000"/>
              </a:lnSpc>
              <a:spcBef>
                <a:spcPts val="0"/>
              </a:spcBef>
              <a:spcAft>
                <a:spcPts val="0"/>
              </a:spcAft>
              <a:defRPr/>
            </a:pPr>
            <a:r>
              <a:rPr lang="en-US" sz="1350" b="1" dirty="0">
                <a:solidFill>
                  <a:srgbClr val="44546A"/>
                </a:solidFill>
                <a:latin typeface="Trebuchet MS" panose="020B0603020202020204"/>
                <a:ea typeface="+mn-ea"/>
                <a:cs typeface="+mn-cs"/>
              </a:rPr>
              <a:t>15</a:t>
            </a:r>
            <a:r>
              <a:rPr lang="en-US" sz="1350" dirty="0">
                <a:solidFill>
                  <a:srgbClr val="44546A"/>
                </a:solidFill>
                <a:latin typeface="Trebuchet MS" panose="020B0603020202020204"/>
                <a:ea typeface="+mn-ea"/>
                <a:cs typeface="+mn-cs"/>
              </a:rPr>
              <a:t>%</a:t>
            </a:r>
          </a:p>
          <a:p>
            <a:pPr defTabSz="914378" fontAlgn="auto">
              <a:lnSpc>
                <a:spcPct val="90000"/>
              </a:lnSpc>
              <a:spcBef>
                <a:spcPts val="0"/>
              </a:spcBef>
              <a:spcAft>
                <a:spcPts val="0"/>
              </a:spcAft>
              <a:defRPr/>
            </a:pPr>
            <a:r>
              <a:rPr lang="en-US" sz="900" dirty="0">
                <a:solidFill>
                  <a:srgbClr val="595454"/>
                </a:solidFill>
                <a:latin typeface="Trebuchet MS" panose="020B0603020202020204"/>
                <a:ea typeface="+mn-ea"/>
                <a:cs typeface="+mn-cs"/>
              </a:rPr>
              <a:t>no events (n = 18)</a:t>
            </a:r>
            <a:endParaRPr lang="en-US" sz="900" baseline="30000" dirty="0">
              <a:solidFill>
                <a:srgbClr val="595454"/>
              </a:solidFill>
              <a:latin typeface="Trebuchet MS" panose="020B0603020202020204"/>
              <a:ea typeface="+mn-ea"/>
              <a:cs typeface="+mn-cs"/>
            </a:endParaRPr>
          </a:p>
        </p:txBody>
      </p:sp>
      <p:sp>
        <p:nvSpPr>
          <p:cNvPr id="55" name="TextBox 54">
            <a:extLst>
              <a:ext uri="{FF2B5EF4-FFF2-40B4-BE49-F238E27FC236}">
                <a16:creationId xmlns:a16="http://schemas.microsoft.com/office/drawing/2014/main" id="{EBD0778F-CB0B-FB73-EF9C-D80E735A3FA5}"/>
              </a:ext>
            </a:extLst>
          </p:cNvPr>
          <p:cNvSpPr txBox="1"/>
          <p:nvPr/>
        </p:nvSpPr>
        <p:spPr>
          <a:xfrm>
            <a:off x="4875161" y="949173"/>
            <a:ext cx="481667" cy="231129"/>
          </a:xfrm>
          <a:prstGeom prst="rect">
            <a:avLst/>
          </a:prstGeom>
          <a:noFill/>
        </p:spPr>
        <p:txBody>
          <a:bodyPr wrap="none" lIns="0" tIns="0" rIns="0" bIns="0" rtlCol="0" anchor="ctr" anchorCtr="0">
            <a:noAutofit/>
          </a:bodyPr>
          <a:lstStyle/>
          <a:p>
            <a:pPr defTabSz="914378" fontAlgn="auto">
              <a:lnSpc>
                <a:spcPct val="90000"/>
              </a:lnSpc>
              <a:spcBef>
                <a:spcPts val="0"/>
              </a:spcBef>
              <a:spcAft>
                <a:spcPts val="0"/>
              </a:spcAft>
              <a:defRPr/>
            </a:pPr>
            <a:r>
              <a:rPr lang="en-US" sz="1350" b="1" dirty="0">
                <a:solidFill>
                  <a:srgbClr val="44546A"/>
                </a:solidFill>
                <a:latin typeface="Trebuchet MS" panose="020B0603020202020204"/>
                <a:ea typeface="+mn-ea"/>
                <a:cs typeface="+mn-cs"/>
              </a:rPr>
              <a:t>55</a:t>
            </a:r>
            <a:r>
              <a:rPr lang="en-US" sz="1350" dirty="0">
                <a:solidFill>
                  <a:srgbClr val="44546A"/>
                </a:solidFill>
                <a:latin typeface="Trebuchet MS" panose="020B0603020202020204"/>
                <a:ea typeface="+mn-ea"/>
                <a:cs typeface="+mn-cs"/>
              </a:rPr>
              <a:t>%</a:t>
            </a:r>
          </a:p>
          <a:p>
            <a:pPr defTabSz="914378" fontAlgn="auto">
              <a:lnSpc>
                <a:spcPct val="90000"/>
              </a:lnSpc>
              <a:spcBef>
                <a:spcPts val="0"/>
              </a:spcBef>
              <a:spcAft>
                <a:spcPts val="0"/>
              </a:spcAft>
              <a:defRPr/>
            </a:pPr>
            <a:r>
              <a:rPr lang="en-US" sz="900" dirty="0">
                <a:solidFill>
                  <a:srgbClr val="595454"/>
                </a:solidFill>
                <a:latin typeface="Trebuchet MS" panose="020B0603020202020204"/>
                <a:ea typeface="+mn-ea"/>
                <a:cs typeface="+mn-cs"/>
              </a:rPr>
              <a:t>no events (n = 65)</a:t>
            </a:r>
            <a:endParaRPr lang="en-US" sz="900" baseline="30000" dirty="0">
              <a:solidFill>
                <a:srgbClr val="595454"/>
              </a:solidFill>
              <a:latin typeface="Trebuchet MS" panose="020B0603020202020204"/>
              <a:ea typeface="+mn-ea"/>
              <a:cs typeface="+mn-cs"/>
            </a:endParaRPr>
          </a:p>
        </p:txBody>
      </p:sp>
      <p:cxnSp>
        <p:nvCxnSpPr>
          <p:cNvPr id="59" name="Straight Connector 58">
            <a:extLst>
              <a:ext uri="{FF2B5EF4-FFF2-40B4-BE49-F238E27FC236}">
                <a16:creationId xmlns:a16="http://schemas.microsoft.com/office/drawing/2014/main" id="{D32913A1-9B36-0572-7905-40D8AC86E6F4}"/>
              </a:ext>
            </a:extLst>
          </p:cNvPr>
          <p:cNvCxnSpPr>
            <a:cxnSpLocks/>
          </p:cNvCxnSpPr>
          <p:nvPr/>
        </p:nvCxnSpPr>
        <p:spPr>
          <a:xfrm>
            <a:off x="4460245" y="1105961"/>
            <a:ext cx="384037" cy="0"/>
          </a:xfrm>
          <a:prstGeom prst="line">
            <a:avLst/>
          </a:prstGeom>
          <a:ln w="952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DC23484-9A1B-4765-86B8-9537C5E80E02}"/>
              </a:ext>
            </a:extLst>
          </p:cNvPr>
          <p:cNvCxnSpPr>
            <a:cxnSpLocks/>
          </p:cNvCxnSpPr>
          <p:nvPr/>
        </p:nvCxnSpPr>
        <p:spPr>
          <a:xfrm flipV="1">
            <a:off x="3577515" y="1105961"/>
            <a:ext cx="881969" cy="235799"/>
          </a:xfrm>
          <a:prstGeom prst="line">
            <a:avLst/>
          </a:prstGeom>
          <a:ln w="9525" cap="rnd">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59F914A-A5B8-8194-CCE6-627B21D3D677}"/>
              </a:ext>
            </a:extLst>
          </p:cNvPr>
          <p:cNvCxnSpPr>
            <a:cxnSpLocks/>
          </p:cNvCxnSpPr>
          <p:nvPr/>
        </p:nvCxnSpPr>
        <p:spPr>
          <a:xfrm>
            <a:off x="4105636" y="1379039"/>
            <a:ext cx="769526" cy="3170"/>
          </a:xfrm>
          <a:prstGeom prst="line">
            <a:avLst/>
          </a:prstGeom>
          <a:ln w="952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8B460E1-D140-F45B-20C6-A685BE0AA3BD}"/>
              </a:ext>
            </a:extLst>
          </p:cNvPr>
          <p:cNvCxnSpPr>
            <a:cxnSpLocks/>
          </p:cNvCxnSpPr>
          <p:nvPr/>
        </p:nvCxnSpPr>
        <p:spPr>
          <a:xfrm>
            <a:off x="4241263" y="2405890"/>
            <a:ext cx="382628" cy="72722"/>
          </a:xfrm>
          <a:prstGeom prst="line">
            <a:avLst/>
          </a:prstGeom>
          <a:ln w="952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348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62A11-7911-A63D-5D08-D393BC8059CC}"/>
              </a:ext>
            </a:extLst>
          </p:cNvPr>
          <p:cNvSpPr>
            <a:spLocks noGrp="1"/>
          </p:cNvSpPr>
          <p:nvPr>
            <p:ph type="title"/>
          </p:nvPr>
        </p:nvSpPr>
        <p:spPr/>
        <p:txBody>
          <a:bodyPr/>
          <a:lstStyle/>
          <a:p>
            <a:r>
              <a:rPr lang="en-US" b="1" dirty="0"/>
              <a:t>Current CLL Treatment Landscape</a:t>
            </a:r>
          </a:p>
        </p:txBody>
      </p:sp>
      <p:graphicFrame>
        <p:nvGraphicFramePr>
          <p:cNvPr id="4" name="Content Placeholder 3">
            <a:extLst>
              <a:ext uri="{FF2B5EF4-FFF2-40B4-BE49-F238E27FC236}">
                <a16:creationId xmlns:a16="http://schemas.microsoft.com/office/drawing/2014/main" id="{EF31DA30-B0D4-F306-CB89-8BB85F13F6B7}"/>
              </a:ext>
            </a:extLst>
          </p:cNvPr>
          <p:cNvGraphicFramePr>
            <a:graphicFrameLocks noGrp="1"/>
          </p:cNvGraphicFramePr>
          <p:nvPr>
            <p:ph idx="1"/>
          </p:nvPr>
        </p:nvGraphicFramePr>
        <p:xfrm>
          <a:off x="519546" y="1096241"/>
          <a:ext cx="8447809" cy="3888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74164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1BE30-BF0A-A440-A9F0-F65DBFE5E4B1}"/>
              </a:ext>
            </a:extLst>
          </p:cNvPr>
          <p:cNvSpPr>
            <a:spLocks noGrp="1"/>
          </p:cNvSpPr>
          <p:nvPr>
            <p:ph type="ctrTitle"/>
          </p:nvPr>
        </p:nvSpPr>
        <p:spPr>
          <a:xfrm>
            <a:off x="304800" y="821532"/>
            <a:ext cx="8534400" cy="898525"/>
          </a:xfrm>
        </p:spPr>
        <p:txBody>
          <a:bodyPr>
            <a:normAutofit/>
          </a:bodyPr>
          <a:lstStyle/>
          <a:p>
            <a:r>
              <a:rPr lang="en-US" sz="2400" b="1" dirty="0">
                <a:solidFill>
                  <a:srgbClr val="285087"/>
                </a:solidFill>
                <a:latin typeface="Arial"/>
                <a:cs typeface="Arial"/>
              </a:rPr>
              <a:t>Updates in Multiple Myeloma: Time to revise Treatment Pathways?</a:t>
            </a:r>
          </a:p>
        </p:txBody>
      </p:sp>
      <p:sp>
        <p:nvSpPr>
          <p:cNvPr id="5" name="Subtitle 4"/>
          <p:cNvSpPr>
            <a:spLocks noGrp="1"/>
          </p:cNvSpPr>
          <p:nvPr>
            <p:ph type="subTitle" idx="1"/>
          </p:nvPr>
        </p:nvSpPr>
        <p:spPr>
          <a:xfrm>
            <a:off x="3352800" y="2726531"/>
            <a:ext cx="5562600" cy="1333500"/>
          </a:xfrm>
        </p:spPr>
        <p:txBody>
          <a:bodyPr>
            <a:noAutofit/>
          </a:bodyPr>
          <a:lstStyle/>
          <a:p>
            <a:pPr>
              <a:lnSpc>
                <a:spcPct val="100000"/>
              </a:lnSpc>
            </a:pPr>
            <a:r>
              <a:rPr lang="en-US" sz="1200" b="1" dirty="0">
                <a:latin typeface="Arial"/>
                <a:cs typeface="Arial"/>
              </a:rPr>
              <a:t>              </a:t>
            </a:r>
            <a:r>
              <a:rPr lang="en-US" sz="1200" b="1" dirty="0" err="1">
                <a:latin typeface="Arial"/>
                <a:cs typeface="Arial"/>
              </a:rPr>
              <a:t>Aman</a:t>
            </a:r>
            <a:r>
              <a:rPr lang="en-US" sz="1200" b="1" dirty="0">
                <a:latin typeface="Arial"/>
                <a:cs typeface="Arial"/>
              </a:rPr>
              <a:t> Godara, MD</a:t>
            </a:r>
          </a:p>
          <a:p>
            <a:pPr>
              <a:lnSpc>
                <a:spcPct val="100000"/>
              </a:lnSpc>
            </a:pPr>
            <a:r>
              <a:rPr lang="en-US" sz="1200" b="1" dirty="0">
                <a:latin typeface="Arial"/>
                <a:cs typeface="Arial"/>
              </a:rPr>
              <a:t>              Assistant Professor</a:t>
            </a:r>
          </a:p>
          <a:p>
            <a:pPr>
              <a:lnSpc>
                <a:spcPct val="100000"/>
              </a:lnSpc>
            </a:pPr>
            <a:r>
              <a:rPr lang="en-US" sz="1200" b="1" dirty="0">
                <a:latin typeface="Arial"/>
                <a:cs typeface="Arial"/>
              </a:rPr>
              <a:t>Division of Hematology &amp; Hematologic Malignancies</a:t>
            </a:r>
          </a:p>
          <a:p>
            <a:pPr>
              <a:lnSpc>
                <a:spcPct val="100000"/>
              </a:lnSpc>
            </a:pPr>
            <a:r>
              <a:rPr lang="en-US" sz="1200" b="1" dirty="0">
                <a:latin typeface="Arial"/>
                <a:cs typeface="Arial"/>
              </a:rPr>
              <a:t>Huntsman Cancer Institute, University of Utah</a:t>
            </a:r>
          </a:p>
          <a:p>
            <a:pPr>
              <a:lnSpc>
                <a:spcPct val="100000"/>
              </a:lnSpc>
            </a:pPr>
            <a:r>
              <a:rPr lang="en-US" sz="1200" b="1" dirty="0">
                <a:latin typeface="Arial"/>
                <a:cs typeface="Arial"/>
              </a:rPr>
              <a:t>Email: </a:t>
            </a:r>
            <a:r>
              <a:rPr lang="en-US" sz="1200" b="1" dirty="0" err="1">
                <a:latin typeface="Arial"/>
                <a:cs typeface="Arial"/>
              </a:rPr>
              <a:t>amandeep.godara@hci.utah.edu</a:t>
            </a:r>
            <a:endParaRPr lang="en-US" sz="1200" b="1" dirty="0">
              <a:latin typeface="Arial"/>
              <a:cs typeface="Arial"/>
            </a:endParaRPr>
          </a:p>
          <a:p>
            <a:pPr>
              <a:lnSpc>
                <a:spcPct val="100000"/>
              </a:lnSpc>
            </a:pPr>
            <a:endParaRPr lang="en-US" sz="1200" b="1" dirty="0">
              <a:latin typeface="Arial"/>
              <a:cs typeface="Arial"/>
            </a:endParaRPr>
          </a:p>
        </p:txBody>
      </p:sp>
    </p:spTree>
    <p:extLst>
      <p:ext uri="{BB962C8B-B14F-4D97-AF65-F5344CB8AC3E}">
        <p14:creationId xmlns:p14="http://schemas.microsoft.com/office/powerpoint/2010/main" val="38684828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82"/>
            <a:ext cx="7886700" cy="993775"/>
          </a:xfrm>
        </p:spPr>
        <p:txBody>
          <a:bodyPr>
            <a:normAutofit/>
          </a:bodyPr>
          <a:lstStyle/>
          <a:p>
            <a:pPr algn="ctr"/>
            <a:r>
              <a:rPr lang="en-US" sz="2800" b="1" dirty="0">
                <a:solidFill>
                  <a:srgbClr val="2F5597"/>
                </a:solidFill>
                <a:latin typeface="Arial"/>
                <a:cs typeface="Arial"/>
              </a:rPr>
              <a:t>Disclosure</a:t>
            </a:r>
          </a:p>
        </p:txBody>
      </p:sp>
      <p:sp>
        <p:nvSpPr>
          <p:cNvPr id="3" name="Content Placeholder 2"/>
          <p:cNvSpPr>
            <a:spLocks noGrp="1"/>
          </p:cNvSpPr>
          <p:nvPr>
            <p:ph idx="1"/>
          </p:nvPr>
        </p:nvSpPr>
        <p:spPr>
          <a:xfrm>
            <a:off x="603250" y="969169"/>
            <a:ext cx="7886700" cy="3262312"/>
          </a:xfrm>
        </p:spPr>
        <p:txBody>
          <a:bodyPr>
            <a:normAutofit/>
          </a:bodyPr>
          <a:lstStyle/>
          <a:p>
            <a:pPr marL="0" indent="0">
              <a:buNone/>
            </a:pPr>
            <a:r>
              <a:rPr lang="en-US" sz="2000" dirty="0">
                <a:latin typeface="Arial"/>
                <a:cs typeface="Arial"/>
              </a:rPr>
              <a:t>Consultancy: Janssen, Sanofi</a:t>
            </a:r>
          </a:p>
          <a:p>
            <a:pPr marL="0" indent="0">
              <a:buNone/>
            </a:pPr>
            <a:endParaRPr lang="en-US" sz="2000" dirty="0">
              <a:latin typeface="Arial"/>
              <a:cs typeface="Arial"/>
            </a:endParaRPr>
          </a:p>
        </p:txBody>
      </p:sp>
    </p:spTree>
    <p:extLst>
      <p:ext uri="{BB962C8B-B14F-4D97-AF65-F5344CB8AC3E}">
        <p14:creationId xmlns:p14="http://schemas.microsoft.com/office/powerpoint/2010/main" val="37068673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219200" y="1041591"/>
          <a:ext cx="6324600" cy="3208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p:cNvSpPr txBox="1">
            <a:spLocks noChangeArrowheads="1"/>
          </p:cNvSpPr>
          <p:nvPr/>
        </p:nvSpPr>
        <p:spPr bwMode="auto">
          <a:xfrm>
            <a:off x="533400" y="19287"/>
            <a:ext cx="8001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2pPr>
            <a:lvl3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3pPr>
            <a:lvl4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4pPr>
            <a:lvl5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5pPr>
            <a:lvl6pPr marL="457200" algn="l" rtl="0" fontAlgn="base">
              <a:spcBef>
                <a:spcPct val="0"/>
              </a:spcBef>
              <a:spcAft>
                <a:spcPct val="0"/>
              </a:spcAft>
              <a:defRPr sz="2400" b="1">
                <a:solidFill>
                  <a:schemeClr val="bg1"/>
                </a:solidFill>
                <a:latin typeface="Arial" pitchFamily="-65" charset="0"/>
              </a:defRPr>
            </a:lvl6pPr>
            <a:lvl7pPr marL="914400" algn="l" rtl="0" fontAlgn="base">
              <a:spcBef>
                <a:spcPct val="0"/>
              </a:spcBef>
              <a:spcAft>
                <a:spcPct val="0"/>
              </a:spcAft>
              <a:defRPr sz="2400" b="1">
                <a:solidFill>
                  <a:schemeClr val="bg1"/>
                </a:solidFill>
                <a:latin typeface="Arial" pitchFamily="-65" charset="0"/>
              </a:defRPr>
            </a:lvl7pPr>
            <a:lvl8pPr marL="1371600" algn="l" rtl="0" fontAlgn="base">
              <a:spcBef>
                <a:spcPct val="0"/>
              </a:spcBef>
              <a:spcAft>
                <a:spcPct val="0"/>
              </a:spcAft>
              <a:defRPr sz="2400" b="1">
                <a:solidFill>
                  <a:schemeClr val="bg1"/>
                </a:solidFill>
                <a:latin typeface="Arial" pitchFamily="-65" charset="0"/>
              </a:defRPr>
            </a:lvl8pPr>
            <a:lvl9pPr marL="1828800" algn="l" rtl="0" fontAlgn="base">
              <a:spcBef>
                <a:spcPct val="0"/>
              </a:spcBef>
              <a:spcAft>
                <a:spcPct val="0"/>
              </a:spcAft>
              <a:defRPr sz="2400" b="1">
                <a:solidFill>
                  <a:schemeClr val="bg1"/>
                </a:solidFill>
                <a:latin typeface="Arial" pitchFamily="-65" charset="0"/>
              </a:defRPr>
            </a:lvl9pPr>
          </a:lstStyle>
          <a:p>
            <a:pPr algn="ctr" eaLnBrk="1" hangingPunct="1"/>
            <a:r>
              <a:rPr lang="en-US" altLang="en-US" sz="3200" dirty="0">
                <a:solidFill>
                  <a:srgbClr val="285087"/>
                </a:solidFill>
                <a:latin typeface="Arial"/>
                <a:cs typeface="Arial"/>
              </a:rPr>
              <a:t>Clonal Plasma Cell Disorders</a:t>
            </a:r>
          </a:p>
        </p:txBody>
      </p:sp>
      <p:sp>
        <p:nvSpPr>
          <p:cNvPr id="7" name="TextBox 6"/>
          <p:cNvSpPr txBox="1"/>
          <p:nvPr/>
        </p:nvSpPr>
        <p:spPr>
          <a:xfrm>
            <a:off x="4876800" y="1159609"/>
            <a:ext cx="3810000" cy="3231654"/>
          </a:xfrm>
          <a:prstGeom prst="rect">
            <a:avLst/>
          </a:prstGeom>
          <a:noFill/>
        </p:spPr>
        <p:txBody>
          <a:bodyPr wrap="square" rtlCol="0">
            <a:spAutoFit/>
          </a:bodyPr>
          <a:lstStyle/>
          <a:p>
            <a:r>
              <a:rPr lang="en-US" u="sng" dirty="0"/>
              <a:t>Facts about Multiple Myeloma</a:t>
            </a:r>
          </a:p>
          <a:p>
            <a:pPr marL="285750" indent="-285750">
              <a:buFont typeface="Wingdings" charset="2"/>
              <a:buChar char="u"/>
            </a:pPr>
            <a:endParaRPr lang="en-US" dirty="0"/>
          </a:p>
          <a:p>
            <a:pPr marL="171450" indent="-171450">
              <a:buFont typeface="Wingdings" charset="2"/>
              <a:buChar char="u"/>
            </a:pPr>
            <a:r>
              <a:rPr lang="en-US" sz="1200" dirty="0">
                <a:latin typeface="Arial"/>
                <a:cs typeface="Arial"/>
              </a:rPr>
              <a:t> 1.8% of all new cancer cases in the U.S.</a:t>
            </a:r>
          </a:p>
          <a:p>
            <a:pPr marL="171450" indent="-171450">
              <a:buFont typeface="Wingdings" charset="2"/>
              <a:buChar char="u"/>
            </a:pPr>
            <a:endParaRPr lang="en-US" sz="1200" dirty="0">
              <a:latin typeface="Arial"/>
              <a:cs typeface="Arial"/>
            </a:endParaRPr>
          </a:p>
          <a:p>
            <a:pPr marL="171450" indent="-171450">
              <a:buFont typeface="Wingdings" charset="2"/>
              <a:buChar char="u"/>
            </a:pPr>
            <a:r>
              <a:rPr lang="en-US" sz="1200" dirty="0">
                <a:latin typeface="Arial"/>
                <a:cs typeface="Arial"/>
              </a:rPr>
              <a:t> 2</a:t>
            </a:r>
            <a:r>
              <a:rPr lang="en-US" sz="1200" baseline="30000" dirty="0">
                <a:latin typeface="Arial"/>
                <a:cs typeface="Arial"/>
              </a:rPr>
              <a:t>nd</a:t>
            </a:r>
            <a:r>
              <a:rPr lang="en-US" sz="1200" dirty="0">
                <a:latin typeface="Arial"/>
                <a:cs typeface="Arial"/>
              </a:rPr>
              <a:t>  most common blood cancer.</a:t>
            </a:r>
          </a:p>
          <a:p>
            <a:endParaRPr lang="en-US" sz="1200" dirty="0">
              <a:latin typeface="Arial"/>
              <a:cs typeface="Arial"/>
            </a:endParaRPr>
          </a:p>
          <a:p>
            <a:pPr marL="171450" indent="-171450">
              <a:buFont typeface="Wingdings" charset="2"/>
              <a:buChar char="u"/>
            </a:pPr>
            <a:r>
              <a:rPr lang="en-US" sz="1200" dirty="0">
                <a:latin typeface="Arial"/>
                <a:cs typeface="Arial"/>
              </a:rPr>
              <a:t> Over 30,000 new cases per year.</a:t>
            </a:r>
          </a:p>
          <a:p>
            <a:pPr marL="171450" indent="-171450">
              <a:buFont typeface="Wingdings" charset="2"/>
              <a:buChar char="u"/>
            </a:pPr>
            <a:endParaRPr lang="en-US" sz="1200" dirty="0">
              <a:latin typeface="Arial"/>
              <a:cs typeface="Arial"/>
            </a:endParaRPr>
          </a:p>
          <a:p>
            <a:pPr marL="171450" indent="-171450">
              <a:buFont typeface="Wingdings" charset="2"/>
              <a:buChar char="u"/>
            </a:pPr>
            <a:r>
              <a:rPr lang="en-US" sz="1200" dirty="0">
                <a:latin typeface="Arial"/>
                <a:cs typeface="Arial"/>
              </a:rPr>
              <a:t> Median age of patients is 69 years.</a:t>
            </a:r>
          </a:p>
          <a:p>
            <a:endParaRPr lang="en-US" sz="1200" dirty="0">
              <a:latin typeface="Arial"/>
              <a:cs typeface="Arial"/>
            </a:endParaRPr>
          </a:p>
          <a:p>
            <a:pPr marL="171450" indent="-171450">
              <a:buFont typeface="Wingdings" charset="2"/>
              <a:buChar char="u"/>
            </a:pPr>
            <a:r>
              <a:rPr lang="en-US" sz="1200" dirty="0">
                <a:latin typeface="Arial"/>
                <a:cs typeface="Arial"/>
              </a:rPr>
              <a:t> Two-fold higher incidence in African Americans. </a:t>
            </a:r>
          </a:p>
          <a:p>
            <a:endParaRPr lang="en-US" dirty="0"/>
          </a:p>
        </p:txBody>
      </p:sp>
      <p:sp>
        <p:nvSpPr>
          <p:cNvPr id="9" name="TextBox 8"/>
          <p:cNvSpPr txBox="1"/>
          <p:nvPr/>
        </p:nvSpPr>
        <p:spPr>
          <a:xfrm>
            <a:off x="7406850" y="4056555"/>
            <a:ext cx="1724450" cy="276999"/>
          </a:xfrm>
          <a:prstGeom prst="rect">
            <a:avLst/>
          </a:prstGeom>
          <a:noFill/>
        </p:spPr>
        <p:txBody>
          <a:bodyPr wrap="none" rtlCol="0">
            <a:spAutoFit/>
          </a:bodyPr>
          <a:lstStyle/>
          <a:p>
            <a:r>
              <a:rPr lang="en-US" sz="1200" dirty="0">
                <a:latin typeface="Arial"/>
                <a:cs typeface="Arial"/>
              </a:rPr>
              <a:t>https://</a:t>
            </a:r>
            <a:r>
              <a:rPr lang="en-US" sz="1200" dirty="0" err="1">
                <a:latin typeface="Arial"/>
                <a:cs typeface="Arial"/>
              </a:rPr>
              <a:t>seer.cancer.gov</a:t>
            </a:r>
            <a:endParaRPr lang="en-US" sz="1200" dirty="0">
              <a:latin typeface="Arial"/>
              <a:cs typeface="Arial"/>
            </a:endParaRPr>
          </a:p>
        </p:txBody>
      </p:sp>
      <p:pic>
        <p:nvPicPr>
          <p:cNvPr id="8" name="Picture 7"/>
          <p:cNvPicPr>
            <a:picLocks noChangeAspect="1"/>
          </p:cNvPicPr>
          <p:nvPr/>
        </p:nvPicPr>
        <p:blipFill>
          <a:blip r:embed="rId7"/>
          <a:stretch>
            <a:fillRect/>
          </a:stretch>
        </p:blipFill>
        <p:spPr>
          <a:xfrm>
            <a:off x="1447801" y="2750146"/>
            <a:ext cx="941455" cy="656829"/>
          </a:xfrm>
          <a:prstGeom prst="rect">
            <a:avLst/>
          </a:prstGeom>
        </p:spPr>
      </p:pic>
    </p:spTree>
    <p:extLst>
      <p:ext uri="{BB962C8B-B14F-4D97-AF65-F5344CB8AC3E}">
        <p14:creationId xmlns:p14="http://schemas.microsoft.com/office/powerpoint/2010/main" val="35452934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1390-7307-1E60-1F26-08E818548BC2}"/>
              </a:ext>
            </a:extLst>
          </p:cNvPr>
          <p:cNvSpPr>
            <a:spLocks noGrp="1"/>
          </p:cNvSpPr>
          <p:nvPr>
            <p:ph type="title"/>
          </p:nvPr>
        </p:nvSpPr>
        <p:spPr>
          <a:xfrm>
            <a:off x="522324" y="-186658"/>
            <a:ext cx="8229600" cy="1028700"/>
          </a:xfrm>
        </p:spPr>
        <p:txBody>
          <a:bodyPr>
            <a:norm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Drugs in Multiple Myeloma: A Golden Age</a:t>
            </a:r>
          </a:p>
        </p:txBody>
      </p:sp>
      <p:sp>
        <p:nvSpPr>
          <p:cNvPr id="4" name="Slide Number Placeholder 3">
            <a:extLst>
              <a:ext uri="{FF2B5EF4-FFF2-40B4-BE49-F238E27FC236}">
                <a16:creationId xmlns:a16="http://schemas.microsoft.com/office/drawing/2014/main" id="{99790FA3-CE6D-84B6-1268-CFE5E1473F90}"/>
              </a:ext>
            </a:extLst>
          </p:cNvPr>
          <p:cNvSpPr>
            <a:spLocks noGrp="1"/>
          </p:cNvSpPr>
          <p:nvPr>
            <p:ph type="sldNum" sz="quarter" idx="4"/>
          </p:nvPr>
        </p:nvSpPr>
        <p:spPr>
          <a:xfrm>
            <a:off x="11653518" y="6283885"/>
            <a:ext cx="383488" cy="365125"/>
          </a:xfrm>
          <a:prstGeom prst="rect">
            <a:avLst/>
          </a:prstGeom>
        </p:spPr>
        <p:txBody>
          <a:bodyPr vert="horz" lIns="91440" tIns="45720" rIns="91440" bIns="45720" rtlCol="0" anchor="ctr" anchorCtr="0"/>
          <a:lstStyle>
            <a:defPPr>
              <a:defRPr lang="en-US"/>
            </a:defPPr>
            <a:lvl1pPr marL="0" algn="r" defTabSz="914400" rtl="0" eaLnBrk="1" latinLnBrk="0" hangingPunct="1">
              <a:defRPr sz="12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FBAD49-1F68-914B-9DFB-5D552C1A2BEB}" type="slidenum">
              <a:rPr lang="en-US" smtClean="0"/>
              <a:pPr/>
              <a:t>97</a:t>
            </a:fld>
            <a:endParaRPr lang="en-US"/>
          </a:p>
        </p:txBody>
      </p:sp>
      <p:sp>
        <p:nvSpPr>
          <p:cNvPr id="5" name="Line 2">
            <a:extLst>
              <a:ext uri="{FF2B5EF4-FFF2-40B4-BE49-F238E27FC236}">
                <a16:creationId xmlns:a16="http://schemas.microsoft.com/office/drawing/2014/main" id="{BD298DEF-C671-4968-45B0-3822EDCC10CC}"/>
              </a:ext>
            </a:extLst>
          </p:cNvPr>
          <p:cNvSpPr>
            <a:spLocks noChangeShapeType="1"/>
          </p:cNvSpPr>
          <p:nvPr/>
        </p:nvSpPr>
        <p:spPr bwMode="auto">
          <a:xfrm>
            <a:off x="3849894" y="1245722"/>
            <a:ext cx="0" cy="1297395"/>
          </a:xfrm>
          <a:prstGeom prst="line">
            <a:avLst/>
          </a:prstGeom>
          <a:noFill/>
          <a:ln w="38100">
            <a:solidFill>
              <a:srgbClr val="0B64C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9" rIns="91438" bIns="45719"/>
          <a:lstStyle/>
          <a:p>
            <a:endParaRPr lang="en-US" sz="1125">
              <a:latin typeface="Arial"/>
              <a:cs typeface="Arial"/>
            </a:endParaRPr>
          </a:p>
        </p:txBody>
      </p:sp>
      <p:sp>
        <p:nvSpPr>
          <p:cNvPr id="6" name="Text Box 4">
            <a:extLst>
              <a:ext uri="{FF2B5EF4-FFF2-40B4-BE49-F238E27FC236}">
                <a16:creationId xmlns:a16="http://schemas.microsoft.com/office/drawing/2014/main" id="{F179B3EC-C511-D06C-5EB8-F04BEA75D29D}"/>
              </a:ext>
            </a:extLst>
          </p:cNvPr>
          <p:cNvSpPr txBox="1">
            <a:spLocks noChangeArrowheads="1"/>
          </p:cNvSpPr>
          <p:nvPr/>
        </p:nvSpPr>
        <p:spPr bwMode="auto">
          <a:xfrm>
            <a:off x="553171" y="929686"/>
            <a:ext cx="914400" cy="265455"/>
          </a:xfrm>
          <a:prstGeom prst="rect">
            <a:avLst/>
          </a:prstGeom>
          <a:solidFill>
            <a:srgbClr val="CDF5FB"/>
          </a:solidFill>
          <a:ln w="25400">
            <a:solidFill>
              <a:schemeClr val="tx1"/>
            </a:solidFill>
            <a:miter lim="800000"/>
            <a:headEnd/>
            <a:tailEnd/>
          </a:ln>
          <a:effectLst/>
        </p:spPr>
        <p:txBody>
          <a:bodyPr wrap="square" lIns="91438" tIns="45719" rIns="91438" bIns="45719">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algn="ctr" eaLnBrk="1" hangingPunct="1"/>
            <a:r>
              <a:rPr lang="en-US" sz="1125" b="1" dirty="0">
                <a:solidFill>
                  <a:schemeClr val="tx2"/>
                </a:solidFill>
                <a:latin typeface="Arial"/>
                <a:cs typeface="Arial"/>
              </a:rPr>
              <a:t>VAD</a:t>
            </a:r>
          </a:p>
        </p:txBody>
      </p:sp>
      <p:sp>
        <p:nvSpPr>
          <p:cNvPr id="7" name="Line 5">
            <a:extLst>
              <a:ext uri="{FF2B5EF4-FFF2-40B4-BE49-F238E27FC236}">
                <a16:creationId xmlns:a16="http://schemas.microsoft.com/office/drawing/2014/main" id="{365EE0B6-9BF3-BC71-CDAE-A43549040DAA}"/>
              </a:ext>
            </a:extLst>
          </p:cNvPr>
          <p:cNvSpPr>
            <a:spLocks noChangeShapeType="1"/>
          </p:cNvSpPr>
          <p:nvPr/>
        </p:nvSpPr>
        <p:spPr bwMode="auto">
          <a:xfrm>
            <a:off x="2478294" y="1721972"/>
            <a:ext cx="0" cy="857250"/>
          </a:xfrm>
          <a:prstGeom prst="line">
            <a:avLst/>
          </a:prstGeom>
          <a:noFill/>
          <a:ln w="38100">
            <a:solidFill>
              <a:srgbClr val="0B64C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9" rIns="91438" bIns="45719"/>
          <a:lstStyle/>
          <a:p>
            <a:endParaRPr lang="en-US" sz="1125">
              <a:latin typeface="Arial"/>
              <a:cs typeface="Arial"/>
            </a:endParaRPr>
          </a:p>
        </p:txBody>
      </p:sp>
      <p:sp>
        <p:nvSpPr>
          <p:cNvPr id="8" name="Text Box 7">
            <a:extLst>
              <a:ext uri="{FF2B5EF4-FFF2-40B4-BE49-F238E27FC236}">
                <a16:creationId xmlns:a16="http://schemas.microsoft.com/office/drawing/2014/main" id="{9C2F9AA4-84E0-B956-254F-3CFDB3628201}"/>
              </a:ext>
            </a:extLst>
          </p:cNvPr>
          <p:cNvSpPr txBox="1">
            <a:spLocks noChangeArrowheads="1"/>
          </p:cNvSpPr>
          <p:nvPr/>
        </p:nvSpPr>
        <p:spPr bwMode="auto">
          <a:xfrm>
            <a:off x="-62841" y="2565543"/>
            <a:ext cx="8880953" cy="265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8" tIns="45719" rIns="91438" bIns="45719">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eaLnBrk="1" hangingPunct="1"/>
            <a:r>
              <a:rPr lang="en-US" sz="1125" b="1" dirty="0">
                <a:solidFill>
                  <a:schemeClr val="accent6">
                    <a:lumMod val="75000"/>
                  </a:schemeClr>
                </a:solidFill>
                <a:latin typeface="Arial"/>
                <a:cs typeface="Arial"/>
              </a:rPr>
              <a:t>  1962  1983  1984           1986        2003       2006            2012       2013            2015      2019          2020           2021         2022      2023</a:t>
            </a:r>
          </a:p>
        </p:txBody>
      </p:sp>
      <p:sp>
        <p:nvSpPr>
          <p:cNvPr id="9" name="Line 8">
            <a:extLst>
              <a:ext uri="{FF2B5EF4-FFF2-40B4-BE49-F238E27FC236}">
                <a16:creationId xmlns:a16="http://schemas.microsoft.com/office/drawing/2014/main" id="{C9F94029-7BE9-C603-AEB6-986B69072738}"/>
              </a:ext>
            </a:extLst>
          </p:cNvPr>
          <p:cNvSpPr>
            <a:spLocks noChangeShapeType="1"/>
          </p:cNvSpPr>
          <p:nvPr/>
        </p:nvSpPr>
        <p:spPr bwMode="auto">
          <a:xfrm>
            <a:off x="258240" y="2236322"/>
            <a:ext cx="0" cy="342900"/>
          </a:xfrm>
          <a:prstGeom prst="line">
            <a:avLst/>
          </a:prstGeom>
          <a:noFill/>
          <a:ln w="38100">
            <a:solidFill>
              <a:srgbClr val="0B64C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9" rIns="91438" bIns="45719"/>
          <a:lstStyle/>
          <a:p>
            <a:endParaRPr lang="en-US" sz="1125">
              <a:latin typeface="Arial"/>
              <a:cs typeface="Arial"/>
            </a:endParaRPr>
          </a:p>
        </p:txBody>
      </p:sp>
      <p:sp>
        <p:nvSpPr>
          <p:cNvPr id="10" name="Text Box 9">
            <a:extLst>
              <a:ext uri="{FF2B5EF4-FFF2-40B4-BE49-F238E27FC236}">
                <a16:creationId xmlns:a16="http://schemas.microsoft.com/office/drawing/2014/main" id="{98F48105-C9DD-3056-5DA1-0DD29E94B776}"/>
              </a:ext>
            </a:extLst>
          </p:cNvPr>
          <p:cNvSpPr txBox="1">
            <a:spLocks noChangeArrowheads="1"/>
          </p:cNvSpPr>
          <p:nvPr/>
        </p:nvSpPr>
        <p:spPr bwMode="auto">
          <a:xfrm>
            <a:off x="89559" y="2035764"/>
            <a:ext cx="401068" cy="265455"/>
          </a:xfrm>
          <a:prstGeom prst="rect">
            <a:avLst/>
          </a:prstGeom>
          <a:solidFill>
            <a:srgbClr val="CDF5FB"/>
          </a:solidFill>
          <a:ln w="25400">
            <a:solidFill>
              <a:schemeClr val="tx1"/>
            </a:solidFill>
            <a:miter lim="800000"/>
            <a:headEnd/>
            <a:tailEnd/>
          </a:ln>
          <a:effectLst/>
        </p:spPr>
        <p:txBody>
          <a:bodyPr wrap="none" lIns="91438" tIns="45719" rIns="91438" bIns="45719">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eaLnBrk="1" hangingPunct="1"/>
            <a:r>
              <a:rPr lang="en-US" sz="1125" b="1" dirty="0">
                <a:solidFill>
                  <a:schemeClr val="tx2"/>
                </a:solidFill>
                <a:latin typeface="Arial"/>
                <a:cs typeface="Arial"/>
              </a:rPr>
              <a:t>MP</a:t>
            </a:r>
          </a:p>
        </p:txBody>
      </p:sp>
      <p:sp>
        <p:nvSpPr>
          <p:cNvPr id="11" name="Line 10">
            <a:extLst>
              <a:ext uri="{FF2B5EF4-FFF2-40B4-BE49-F238E27FC236}">
                <a16:creationId xmlns:a16="http://schemas.microsoft.com/office/drawing/2014/main" id="{337E6298-FB1C-F382-CE8C-FC916D0EE8B9}"/>
              </a:ext>
            </a:extLst>
          </p:cNvPr>
          <p:cNvSpPr>
            <a:spLocks noChangeShapeType="1"/>
          </p:cNvSpPr>
          <p:nvPr/>
        </p:nvSpPr>
        <p:spPr bwMode="auto">
          <a:xfrm>
            <a:off x="581431" y="1823217"/>
            <a:ext cx="0" cy="685800"/>
          </a:xfrm>
          <a:prstGeom prst="line">
            <a:avLst/>
          </a:prstGeom>
          <a:noFill/>
          <a:ln w="38100">
            <a:solidFill>
              <a:srgbClr val="0B64C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9" rIns="91438" bIns="45719"/>
          <a:lstStyle/>
          <a:p>
            <a:endParaRPr lang="en-US" sz="1125">
              <a:latin typeface="Arial"/>
              <a:cs typeface="Arial"/>
            </a:endParaRPr>
          </a:p>
        </p:txBody>
      </p:sp>
      <p:sp>
        <p:nvSpPr>
          <p:cNvPr id="12" name="Line 11">
            <a:extLst>
              <a:ext uri="{FF2B5EF4-FFF2-40B4-BE49-F238E27FC236}">
                <a16:creationId xmlns:a16="http://schemas.microsoft.com/office/drawing/2014/main" id="{F3EE5F66-7D38-AF36-2E81-6C47706F8557}"/>
              </a:ext>
            </a:extLst>
          </p:cNvPr>
          <p:cNvSpPr>
            <a:spLocks noChangeShapeType="1"/>
          </p:cNvSpPr>
          <p:nvPr/>
        </p:nvSpPr>
        <p:spPr bwMode="auto">
          <a:xfrm>
            <a:off x="1006043" y="1211672"/>
            <a:ext cx="4329" cy="1336622"/>
          </a:xfrm>
          <a:prstGeom prst="line">
            <a:avLst/>
          </a:prstGeom>
          <a:noFill/>
          <a:ln w="38100">
            <a:solidFill>
              <a:srgbClr val="0B64C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9" rIns="91438" bIns="45719"/>
          <a:lstStyle/>
          <a:p>
            <a:endParaRPr lang="en-US" sz="1125">
              <a:latin typeface="Arial"/>
              <a:cs typeface="Arial"/>
            </a:endParaRPr>
          </a:p>
        </p:txBody>
      </p:sp>
      <p:sp>
        <p:nvSpPr>
          <p:cNvPr id="13" name="Text Box 12">
            <a:extLst>
              <a:ext uri="{FF2B5EF4-FFF2-40B4-BE49-F238E27FC236}">
                <a16:creationId xmlns:a16="http://schemas.microsoft.com/office/drawing/2014/main" id="{5A03E8F2-ABC3-74E1-93B3-E46EE3375AC1}"/>
              </a:ext>
            </a:extLst>
          </p:cNvPr>
          <p:cNvSpPr txBox="1">
            <a:spLocks noChangeArrowheads="1"/>
          </p:cNvSpPr>
          <p:nvPr/>
        </p:nvSpPr>
        <p:spPr bwMode="auto">
          <a:xfrm>
            <a:off x="74920" y="1532817"/>
            <a:ext cx="931123" cy="438580"/>
          </a:xfrm>
          <a:prstGeom prst="rect">
            <a:avLst/>
          </a:prstGeom>
          <a:solidFill>
            <a:srgbClr val="CDF5FB"/>
          </a:solidFill>
          <a:ln w="25400">
            <a:solidFill>
              <a:schemeClr val="tx1"/>
            </a:solidFill>
            <a:miter lim="800000"/>
            <a:headEnd/>
            <a:tailEnd/>
          </a:ln>
          <a:effectLst/>
        </p:spPr>
        <p:txBody>
          <a:bodyPr wrap="square" lIns="91438" tIns="45719" rIns="91438" bIns="45719">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algn="ctr" eaLnBrk="1" hangingPunct="1"/>
            <a:r>
              <a:rPr lang="en-US" sz="1125" b="1" dirty="0">
                <a:solidFill>
                  <a:schemeClr val="tx2"/>
                </a:solidFill>
                <a:latin typeface="Arial"/>
                <a:cs typeface="Arial"/>
              </a:rPr>
              <a:t>High-dose melphalan</a:t>
            </a:r>
          </a:p>
        </p:txBody>
      </p:sp>
      <p:sp>
        <p:nvSpPr>
          <p:cNvPr id="14" name="Line 16">
            <a:extLst>
              <a:ext uri="{FF2B5EF4-FFF2-40B4-BE49-F238E27FC236}">
                <a16:creationId xmlns:a16="http://schemas.microsoft.com/office/drawing/2014/main" id="{23DEC712-25B0-E84E-2473-55E150050ACC}"/>
              </a:ext>
            </a:extLst>
          </p:cNvPr>
          <p:cNvSpPr>
            <a:spLocks noChangeShapeType="1"/>
          </p:cNvSpPr>
          <p:nvPr/>
        </p:nvSpPr>
        <p:spPr bwMode="auto">
          <a:xfrm>
            <a:off x="1808109" y="2198221"/>
            <a:ext cx="0" cy="342900"/>
          </a:xfrm>
          <a:prstGeom prst="line">
            <a:avLst/>
          </a:prstGeom>
          <a:noFill/>
          <a:ln w="38100">
            <a:solidFill>
              <a:srgbClr val="0B64C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9" rIns="91438" bIns="45719"/>
          <a:lstStyle/>
          <a:p>
            <a:endParaRPr lang="en-US" sz="1125">
              <a:latin typeface="Arial"/>
              <a:cs typeface="Arial"/>
            </a:endParaRPr>
          </a:p>
        </p:txBody>
      </p:sp>
      <p:sp>
        <p:nvSpPr>
          <p:cNvPr id="15" name="Text Box 17">
            <a:extLst>
              <a:ext uri="{FF2B5EF4-FFF2-40B4-BE49-F238E27FC236}">
                <a16:creationId xmlns:a16="http://schemas.microsoft.com/office/drawing/2014/main" id="{55346D52-2F2D-8BBA-FE8C-DFEDF8D2442E}"/>
              </a:ext>
            </a:extLst>
          </p:cNvPr>
          <p:cNvSpPr txBox="1">
            <a:spLocks noChangeArrowheads="1"/>
          </p:cNvSpPr>
          <p:nvPr/>
        </p:nvSpPr>
        <p:spPr bwMode="auto">
          <a:xfrm>
            <a:off x="1195279" y="1864593"/>
            <a:ext cx="1210585" cy="438580"/>
          </a:xfrm>
          <a:prstGeom prst="rect">
            <a:avLst/>
          </a:prstGeom>
          <a:solidFill>
            <a:srgbClr val="CDF5FB"/>
          </a:solidFill>
          <a:ln w="25400">
            <a:solidFill>
              <a:schemeClr val="tx1"/>
            </a:solidFill>
            <a:miter lim="800000"/>
            <a:headEnd/>
            <a:tailEnd/>
          </a:ln>
          <a:effectLst/>
        </p:spPr>
        <p:txBody>
          <a:bodyPr wrap="none" lIns="91438" tIns="45719" rIns="91438" bIns="45719">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algn="ctr" eaLnBrk="1" hangingPunct="1"/>
            <a:r>
              <a:rPr lang="en-US" sz="1125" b="1" dirty="0">
                <a:solidFill>
                  <a:schemeClr val="tx2"/>
                </a:solidFill>
                <a:latin typeface="Arial"/>
                <a:cs typeface="Arial"/>
              </a:rPr>
              <a:t>High-dose</a:t>
            </a:r>
          </a:p>
          <a:p>
            <a:pPr algn="ctr" eaLnBrk="1" hangingPunct="1"/>
            <a:r>
              <a:rPr lang="en-US" sz="1125" b="1" dirty="0" err="1">
                <a:solidFill>
                  <a:schemeClr val="tx2"/>
                </a:solidFill>
                <a:latin typeface="Arial"/>
                <a:cs typeface="Arial"/>
              </a:rPr>
              <a:t>Dexamethsone</a:t>
            </a:r>
            <a:endParaRPr lang="en-US" sz="1125" b="1" dirty="0">
              <a:solidFill>
                <a:schemeClr val="tx2"/>
              </a:solidFill>
              <a:latin typeface="Arial"/>
              <a:cs typeface="Arial"/>
            </a:endParaRPr>
          </a:p>
        </p:txBody>
      </p:sp>
      <p:sp>
        <p:nvSpPr>
          <p:cNvPr id="16" name="Text Box 18">
            <a:extLst>
              <a:ext uri="{FF2B5EF4-FFF2-40B4-BE49-F238E27FC236}">
                <a16:creationId xmlns:a16="http://schemas.microsoft.com/office/drawing/2014/main" id="{879A16A0-A99B-46EF-7C33-2E433BE39C58}"/>
              </a:ext>
            </a:extLst>
          </p:cNvPr>
          <p:cNvSpPr txBox="1">
            <a:spLocks noChangeArrowheads="1"/>
          </p:cNvSpPr>
          <p:nvPr/>
        </p:nvSpPr>
        <p:spPr bwMode="auto">
          <a:xfrm>
            <a:off x="1868694" y="1528347"/>
            <a:ext cx="1219200" cy="265455"/>
          </a:xfrm>
          <a:prstGeom prst="rect">
            <a:avLst/>
          </a:prstGeom>
          <a:solidFill>
            <a:srgbClr val="CDF5FB"/>
          </a:solidFill>
          <a:ln w="25400">
            <a:solidFill>
              <a:schemeClr val="tx1"/>
            </a:solidFill>
            <a:miter lim="800000"/>
            <a:headEnd/>
            <a:tailEnd/>
          </a:ln>
          <a:effectLst/>
        </p:spPr>
        <p:txBody>
          <a:bodyPr wrap="square" lIns="91438" tIns="45719" rIns="91438" bIns="45719">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algn="ctr" eaLnBrk="1" hangingPunct="1"/>
            <a:r>
              <a:rPr lang="en-US" sz="1125" b="1" dirty="0" err="1">
                <a:solidFill>
                  <a:schemeClr val="tx2"/>
                </a:solidFill>
                <a:latin typeface="Arial"/>
                <a:cs typeface="Arial"/>
              </a:rPr>
              <a:t>Bortezomib</a:t>
            </a:r>
            <a:endParaRPr lang="en-US" sz="1125" b="1" dirty="0">
              <a:solidFill>
                <a:schemeClr val="tx2"/>
              </a:solidFill>
              <a:latin typeface="Arial"/>
              <a:cs typeface="Arial"/>
            </a:endParaRPr>
          </a:p>
        </p:txBody>
      </p:sp>
      <p:sp>
        <p:nvSpPr>
          <p:cNvPr id="17" name="Line 19">
            <a:extLst>
              <a:ext uri="{FF2B5EF4-FFF2-40B4-BE49-F238E27FC236}">
                <a16:creationId xmlns:a16="http://schemas.microsoft.com/office/drawing/2014/main" id="{CEE0E400-AA38-C35A-8B17-364A5D435250}"/>
              </a:ext>
            </a:extLst>
          </p:cNvPr>
          <p:cNvSpPr>
            <a:spLocks noChangeShapeType="1"/>
          </p:cNvSpPr>
          <p:nvPr/>
        </p:nvSpPr>
        <p:spPr bwMode="auto">
          <a:xfrm>
            <a:off x="3087894" y="2217271"/>
            <a:ext cx="0" cy="342900"/>
          </a:xfrm>
          <a:prstGeom prst="line">
            <a:avLst/>
          </a:prstGeom>
          <a:noFill/>
          <a:ln w="38100">
            <a:solidFill>
              <a:srgbClr val="0B64C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9" rIns="91438" bIns="45719"/>
          <a:lstStyle/>
          <a:p>
            <a:endParaRPr lang="en-US" sz="1125">
              <a:latin typeface="Arial"/>
              <a:cs typeface="Arial"/>
            </a:endParaRPr>
          </a:p>
        </p:txBody>
      </p:sp>
      <p:sp>
        <p:nvSpPr>
          <p:cNvPr id="18" name="Text Box 20">
            <a:extLst>
              <a:ext uri="{FF2B5EF4-FFF2-40B4-BE49-F238E27FC236}">
                <a16:creationId xmlns:a16="http://schemas.microsoft.com/office/drawing/2014/main" id="{A085F4EF-AAA3-E6E5-44D7-A1223E692B9D}"/>
              </a:ext>
            </a:extLst>
          </p:cNvPr>
          <p:cNvSpPr txBox="1">
            <a:spLocks noChangeArrowheads="1"/>
          </p:cNvSpPr>
          <p:nvPr/>
        </p:nvSpPr>
        <p:spPr bwMode="auto">
          <a:xfrm>
            <a:off x="2606855" y="1943988"/>
            <a:ext cx="1114404" cy="438580"/>
          </a:xfrm>
          <a:prstGeom prst="rect">
            <a:avLst/>
          </a:prstGeom>
          <a:solidFill>
            <a:srgbClr val="CDF5FB"/>
          </a:solidFill>
          <a:ln w="25400">
            <a:solidFill>
              <a:schemeClr val="tx1"/>
            </a:solidFill>
            <a:miter lim="800000"/>
            <a:headEnd/>
            <a:tailEnd/>
          </a:ln>
          <a:effectLst/>
        </p:spPr>
        <p:txBody>
          <a:bodyPr wrap="none" lIns="91438" tIns="45719" rIns="91438" bIns="45719">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algn="ctr" eaLnBrk="1" hangingPunct="1"/>
            <a:r>
              <a:rPr lang="en-US" sz="1125" b="1" dirty="0" err="1">
                <a:solidFill>
                  <a:schemeClr val="tx2"/>
                </a:solidFill>
                <a:latin typeface="Arial"/>
                <a:cs typeface="Arial"/>
              </a:rPr>
              <a:t>Lenalidomide</a:t>
            </a:r>
            <a:endParaRPr lang="en-US" sz="1125" b="1" dirty="0">
              <a:solidFill>
                <a:schemeClr val="tx2"/>
              </a:solidFill>
              <a:latin typeface="Arial"/>
              <a:cs typeface="Arial"/>
            </a:endParaRPr>
          </a:p>
          <a:p>
            <a:pPr algn="ctr" eaLnBrk="1" hangingPunct="1"/>
            <a:r>
              <a:rPr lang="en-US" sz="1125" b="1" dirty="0">
                <a:solidFill>
                  <a:schemeClr val="tx2"/>
                </a:solidFill>
                <a:latin typeface="Arial"/>
                <a:cs typeface="Arial"/>
              </a:rPr>
              <a:t>Thalidomide</a:t>
            </a:r>
          </a:p>
        </p:txBody>
      </p:sp>
      <p:sp>
        <p:nvSpPr>
          <p:cNvPr id="19" name="Text Box 25">
            <a:extLst>
              <a:ext uri="{FF2B5EF4-FFF2-40B4-BE49-F238E27FC236}">
                <a16:creationId xmlns:a16="http://schemas.microsoft.com/office/drawing/2014/main" id="{B510CBCA-F6A7-88B9-4B47-8DD1819BB0D8}"/>
              </a:ext>
            </a:extLst>
          </p:cNvPr>
          <p:cNvSpPr txBox="1">
            <a:spLocks noChangeArrowheads="1"/>
          </p:cNvSpPr>
          <p:nvPr/>
        </p:nvSpPr>
        <p:spPr bwMode="auto">
          <a:xfrm>
            <a:off x="3164094" y="1038685"/>
            <a:ext cx="1295400" cy="265455"/>
          </a:xfrm>
          <a:prstGeom prst="rect">
            <a:avLst/>
          </a:prstGeom>
          <a:solidFill>
            <a:srgbClr val="CDF5FB"/>
          </a:solidFill>
          <a:ln w="25400">
            <a:solidFill>
              <a:schemeClr val="tx1"/>
            </a:solidFill>
            <a:miter lim="800000"/>
            <a:headEnd/>
            <a:tailEnd/>
          </a:ln>
          <a:effectLst/>
        </p:spPr>
        <p:txBody>
          <a:bodyPr wrap="square" lIns="91438" tIns="45719" rIns="91438" bIns="45719">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algn="ctr" eaLnBrk="1" hangingPunct="1"/>
            <a:r>
              <a:rPr lang="en-US" sz="1125" b="1" dirty="0">
                <a:solidFill>
                  <a:schemeClr val="tx2"/>
                </a:solidFill>
                <a:latin typeface="Arial"/>
                <a:cs typeface="Arial"/>
              </a:rPr>
              <a:t> </a:t>
            </a:r>
            <a:r>
              <a:rPr lang="en-US" sz="1125" b="1" dirty="0" err="1">
                <a:solidFill>
                  <a:schemeClr val="tx2"/>
                </a:solidFill>
                <a:latin typeface="Arial"/>
                <a:cs typeface="Arial"/>
              </a:rPr>
              <a:t>Carfilzomib</a:t>
            </a:r>
            <a:endParaRPr lang="en-US" sz="1125" b="1" dirty="0">
              <a:solidFill>
                <a:schemeClr val="tx2"/>
              </a:solidFill>
              <a:latin typeface="Arial"/>
              <a:cs typeface="Arial"/>
            </a:endParaRPr>
          </a:p>
        </p:txBody>
      </p:sp>
      <p:sp>
        <p:nvSpPr>
          <p:cNvPr id="20" name="Line 26">
            <a:extLst>
              <a:ext uri="{FF2B5EF4-FFF2-40B4-BE49-F238E27FC236}">
                <a16:creationId xmlns:a16="http://schemas.microsoft.com/office/drawing/2014/main" id="{CE4842C7-C7B1-9F17-5F42-C49986D18682}"/>
              </a:ext>
            </a:extLst>
          </p:cNvPr>
          <p:cNvSpPr>
            <a:spLocks noChangeShapeType="1"/>
          </p:cNvSpPr>
          <p:nvPr/>
        </p:nvSpPr>
        <p:spPr bwMode="auto">
          <a:xfrm>
            <a:off x="4383294" y="2217271"/>
            <a:ext cx="0" cy="342900"/>
          </a:xfrm>
          <a:prstGeom prst="line">
            <a:avLst/>
          </a:prstGeom>
          <a:noFill/>
          <a:ln w="38100">
            <a:solidFill>
              <a:srgbClr val="0B64C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9" rIns="91438" bIns="45719"/>
          <a:lstStyle/>
          <a:p>
            <a:endParaRPr lang="en-US" sz="1125">
              <a:latin typeface="Arial"/>
              <a:cs typeface="Arial"/>
            </a:endParaRPr>
          </a:p>
        </p:txBody>
      </p:sp>
      <p:sp>
        <p:nvSpPr>
          <p:cNvPr id="21" name="Text Box 27">
            <a:extLst>
              <a:ext uri="{FF2B5EF4-FFF2-40B4-BE49-F238E27FC236}">
                <a16:creationId xmlns:a16="http://schemas.microsoft.com/office/drawing/2014/main" id="{F8288891-BD4C-82DA-CE32-EC277807B2ED}"/>
              </a:ext>
            </a:extLst>
          </p:cNvPr>
          <p:cNvSpPr txBox="1">
            <a:spLocks noChangeArrowheads="1"/>
          </p:cNvSpPr>
          <p:nvPr/>
        </p:nvSpPr>
        <p:spPr bwMode="auto">
          <a:xfrm>
            <a:off x="3947686" y="2016039"/>
            <a:ext cx="1170509" cy="265455"/>
          </a:xfrm>
          <a:prstGeom prst="rect">
            <a:avLst/>
          </a:prstGeom>
          <a:solidFill>
            <a:srgbClr val="CDF5FB"/>
          </a:solidFill>
          <a:ln w="25400">
            <a:solidFill>
              <a:schemeClr val="tx1"/>
            </a:solidFill>
            <a:miter lim="800000"/>
            <a:headEnd/>
            <a:tailEnd/>
          </a:ln>
          <a:effectLst/>
        </p:spPr>
        <p:txBody>
          <a:bodyPr wrap="none" lIns="91438" tIns="45719" rIns="91438" bIns="45719">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eaLnBrk="1" hangingPunct="1"/>
            <a:r>
              <a:rPr lang="en-US" sz="1125" b="1">
                <a:solidFill>
                  <a:schemeClr val="tx2"/>
                </a:solidFill>
                <a:latin typeface="Arial"/>
                <a:cs typeface="Arial"/>
              </a:rPr>
              <a:t>Pomalidomide</a:t>
            </a:r>
          </a:p>
        </p:txBody>
      </p:sp>
      <p:sp>
        <p:nvSpPr>
          <p:cNvPr id="22" name="TextBox 21">
            <a:extLst>
              <a:ext uri="{FF2B5EF4-FFF2-40B4-BE49-F238E27FC236}">
                <a16:creationId xmlns:a16="http://schemas.microsoft.com/office/drawing/2014/main" id="{6E1CEDE9-ACC7-8CB6-95F1-5DBF826BC0CC}"/>
              </a:ext>
            </a:extLst>
          </p:cNvPr>
          <p:cNvSpPr txBox="1"/>
          <p:nvPr/>
        </p:nvSpPr>
        <p:spPr>
          <a:xfrm>
            <a:off x="74919" y="3690536"/>
            <a:ext cx="2868089" cy="346247"/>
          </a:xfrm>
          <a:prstGeom prst="rect">
            <a:avLst/>
          </a:prstGeom>
          <a:solidFill>
            <a:schemeClr val="bg1"/>
          </a:solidFill>
        </p:spPr>
        <p:txBody>
          <a:bodyPr wrap="none" lIns="91438" tIns="45719" rIns="91438" bIns="45719" rtlCol="0">
            <a:spAutoFit/>
          </a:bodyPr>
          <a:lstStyle/>
          <a:p>
            <a:r>
              <a:rPr lang="en-US" sz="825" b="1" dirty="0">
                <a:latin typeface="Arial"/>
                <a:cs typeface="Arial"/>
              </a:rPr>
              <a:t>MP: melphalan, prednisone</a:t>
            </a:r>
          </a:p>
          <a:p>
            <a:r>
              <a:rPr lang="en-US" sz="825" b="1" dirty="0">
                <a:latin typeface="Arial"/>
                <a:cs typeface="Arial"/>
              </a:rPr>
              <a:t>VAD: vincristine (V), doxorubicin (A), dexamethasone</a:t>
            </a:r>
          </a:p>
        </p:txBody>
      </p:sp>
      <p:sp>
        <p:nvSpPr>
          <p:cNvPr id="23" name="Line 26">
            <a:extLst>
              <a:ext uri="{FF2B5EF4-FFF2-40B4-BE49-F238E27FC236}">
                <a16:creationId xmlns:a16="http://schemas.microsoft.com/office/drawing/2014/main" id="{DF7A40AE-9CED-C9F5-75EC-2B1CF9E5B6B0}"/>
              </a:ext>
            </a:extLst>
          </p:cNvPr>
          <p:cNvSpPr>
            <a:spLocks noChangeShapeType="1"/>
          </p:cNvSpPr>
          <p:nvPr/>
        </p:nvSpPr>
        <p:spPr bwMode="auto">
          <a:xfrm>
            <a:off x="5183727" y="1719817"/>
            <a:ext cx="0" cy="812217"/>
          </a:xfrm>
          <a:prstGeom prst="line">
            <a:avLst/>
          </a:prstGeom>
          <a:noFill/>
          <a:ln w="38100">
            <a:solidFill>
              <a:srgbClr val="0B64C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9" rIns="91438" bIns="45719"/>
          <a:lstStyle/>
          <a:p>
            <a:endParaRPr lang="en-US" sz="1125">
              <a:latin typeface="Arial"/>
              <a:cs typeface="Arial"/>
            </a:endParaRPr>
          </a:p>
        </p:txBody>
      </p:sp>
      <p:sp>
        <p:nvSpPr>
          <p:cNvPr id="24" name="Text Box 27">
            <a:extLst>
              <a:ext uri="{FF2B5EF4-FFF2-40B4-BE49-F238E27FC236}">
                <a16:creationId xmlns:a16="http://schemas.microsoft.com/office/drawing/2014/main" id="{5F69E036-EAFB-9F31-5491-E936C1C91B6B}"/>
              </a:ext>
            </a:extLst>
          </p:cNvPr>
          <p:cNvSpPr txBox="1">
            <a:spLocks noChangeArrowheads="1"/>
          </p:cNvSpPr>
          <p:nvPr/>
        </p:nvSpPr>
        <p:spPr bwMode="auto">
          <a:xfrm>
            <a:off x="4601891" y="1144893"/>
            <a:ext cx="1154479" cy="784828"/>
          </a:xfrm>
          <a:prstGeom prst="rect">
            <a:avLst/>
          </a:prstGeom>
          <a:solidFill>
            <a:srgbClr val="CDF5FB"/>
          </a:solidFill>
          <a:ln w="25400">
            <a:solidFill>
              <a:schemeClr val="tx1"/>
            </a:solidFill>
            <a:miter lim="800000"/>
            <a:headEnd/>
            <a:tailEnd/>
          </a:ln>
          <a:effectLst/>
        </p:spPr>
        <p:txBody>
          <a:bodyPr wrap="none" lIns="91438" tIns="45719" rIns="91438" bIns="45719">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eaLnBrk="1" hangingPunct="1"/>
            <a:r>
              <a:rPr lang="en-US" sz="1125" b="1" dirty="0" err="1">
                <a:solidFill>
                  <a:schemeClr val="tx2"/>
                </a:solidFill>
                <a:latin typeface="Arial"/>
                <a:cs typeface="Arial"/>
              </a:rPr>
              <a:t>Daratumumab</a:t>
            </a:r>
            <a:endParaRPr lang="en-US" sz="1125" b="1" dirty="0">
              <a:solidFill>
                <a:schemeClr val="tx2"/>
              </a:solidFill>
              <a:latin typeface="Arial"/>
              <a:cs typeface="Arial"/>
            </a:endParaRPr>
          </a:p>
          <a:p>
            <a:pPr eaLnBrk="1" hangingPunct="1"/>
            <a:r>
              <a:rPr lang="en-US" sz="1125" b="1" dirty="0" err="1">
                <a:solidFill>
                  <a:schemeClr val="tx2"/>
                </a:solidFill>
                <a:latin typeface="Arial"/>
                <a:cs typeface="Arial"/>
              </a:rPr>
              <a:t>Ixazomib</a:t>
            </a:r>
            <a:endParaRPr lang="en-US" sz="1125" b="1" dirty="0">
              <a:solidFill>
                <a:schemeClr val="tx2"/>
              </a:solidFill>
              <a:latin typeface="Arial"/>
              <a:cs typeface="Arial"/>
            </a:endParaRPr>
          </a:p>
          <a:p>
            <a:pPr eaLnBrk="1" hangingPunct="1"/>
            <a:r>
              <a:rPr lang="en-US" sz="1125" b="1" dirty="0" err="1">
                <a:solidFill>
                  <a:schemeClr val="tx2"/>
                </a:solidFill>
                <a:latin typeface="Arial"/>
                <a:cs typeface="Arial"/>
              </a:rPr>
              <a:t>Elotuzumab</a:t>
            </a:r>
            <a:endParaRPr lang="en-US" sz="1125" b="1" dirty="0">
              <a:solidFill>
                <a:schemeClr val="tx2"/>
              </a:solidFill>
              <a:latin typeface="Arial"/>
              <a:cs typeface="Arial"/>
            </a:endParaRPr>
          </a:p>
          <a:p>
            <a:pPr eaLnBrk="1" hangingPunct="1"/>
            <a:r>
              <a:rPr lang="en-US" sz="1125" b="1" dirty="0" err="1">
                <a:solidFill>
                  <a:srgbClr val="800000"/>
                </a:solidFill>
                <a:latin typeface="Arial"/>
                <a:cs typeface="Arial"/>
              </a:rPr>
              <a:t>Panobinostat</a:t>
            </a:r>
            <a:r>
              <a:rPr lang="en-US" sz="1125" b="1" dirty="0">
                <a:solidFill>
                  <a:srgbClr val="800000"/>
                </a:solidFill>
                <a:latin typeface="Arial"/>
                <a:cs typeface="Arial"/>
              </a:rPr>
              <a:t>*</a:t>
            </a:r>
          </a:p>
        </p:txBody>
      </p:sp>
      <p:sp>
        <p:nvSpPr>
          <p:cNvPr id="25" name="Line 26">
            <a:extLst>
              <a:ext uri="{FF2B5EF4-FFF2-40B4-BE49-F238E27FC236}">
                <a16:creationId xmlns:a16="http://schemas.microsoft.com/office/drawing/2014/main" id="{D870313A-8121-755E-1CD6-BAA885ECCD5E}"/>
              </a:ext>
            </a:extLst>
          </p:cNvPr>
          <p:cNvSpPr>
            <a:spLocks noChangeShapeType="1"/>
          </p:cNvSpPr>
          <p:nvPr/>
        </p:nvSpPr>
        <p:spPr bwMode="auto">
          <a:xfrm>
            <a:off x="5690436" y="2198221"/>
            <a:ext cx="0" cy="342900"/>
          </a:xfrm>
          <a:prstGeom prst="line">
            <a:avLst/>
          </a:prstGeom>
          <a:noFill/>
          <a:ln w="38100">
            <a:solidFill>
              <a:srgbClr val="0B64C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9" rIns="91438" bIns="45719"/>
          <a:lstStyle/>
          <a:p>
            <a:endParaRPr lang="en-US" sz="1125">
              <a:latin typeface="Arial"/>
              <a:cs typeface="Arial"/>
            </a:endParaRPr>
          </a:p>
        </p:txBody>
      </p:sp>
      <p:sp>
        <p:nvSpPr>
          <p:cNvPr id="26" name="Text Box 27">
            <a:extLst>
              <a:ext uri="{FF2B5EF4-FFF2-40B4-BE49-F238E27FC236}">
                <a16:creationId xmlns:a16="http://schemas.microsoft.com/office/drawing/2014/main" id="{36DDC556-CCD0-E95C-EDAE-BC8EEBBAD891}"/>
              </a:ext>
            </a:extLst>
          </p:cNvPr>
          <p:cNvSpPr txBox="1">
            <a:spLocks noChangeArrowheads="1"/>
          </p:cNvSpPr>
          <p:nvPr/>
        </p:nvSpPr>
        <p:spPr bwMode="auto">
          <a:xfrm>
            <a:off x="5319956" y="1984779"/>
            <a:ext cx="833879" cy="265455"/>
          </a:xfrm>
          <a:prstGeom prst="rect">
            <a:avLst/>
          </a:prstGeom>
          <a:solidFill>
            <a:srgbClr val="CDF5FB"/>
          </a:solidFill>
          <a:ln w="25400">
            <a:solidFill>
              <a:schemeClr val="tx1"/>
            </a:solidFill>
            <a:miter lim="800000"/>
            <a:headEnd/>
            <a:tailEnd/>
          </a:ln>
          <a:effectLst/>
        </p:spPr>
        <p:txBody>
          <a:bodyPr wrap="none" lIns="91438" tIns="45719" rIns="91438" bIns="45719">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eaLnBrk="1" hangingPunct="1"/>
            <a:r>
              <a:rPr lang="en-US" sz="1125" b="1" dirty="0" err="1">
                <a:solidFill>
                  <a:schemeClr val="tx2"/>
                </a:solidFill>
                <a:latin typeface="Arial"/>
                <a:cs typeface="Arial"/>
              </a:rPr>
              <a:t>Selinexor</a:t>
            </a:r>
            <a:endParaRPr lang="en-US" sz="1125" b="1" dirty="0">
              <a:solidFill>
                <a:schemeClr val="tx2"/>
              </a:solidFill>
              <a:latin typeface="Arial"/>
              <a:cs typeface="Arial"/>
            </a:endParaRPr>
          </a:p>
        </p:txBody>
      </p:sp>
      <p:sp>
        <p:nvSpPr>
          <p:cNvPr id="27" name="Line 26">
            <a:extLst>
              <a:ext uri="{FF2B5EF4-FFF2-40B4-BE49-F238E27FC236}">
                <a16:creationId xmlns:a16="http://schemas.microsoft.com/office/drawing/2014/main" id="{02DF400A-70DB-B647-DEBB-95D94C4D410A}"/>
              </a:ext>
            </a:extLst>
          </p:cNvPr>
          <p:cNvSpPr>
            <a:spLocks noChangeShapeType="1"/>
          </p:cNvSpPr>
          <p:nvPr/>
        </p:nvSpPr>
        <p:spPr bwMode="auto">
          <a:xfrm>
            <a:off x="6420813" y="1557221"/>
            <a:ext cx="0" cy="974811"/>
          </a:xfrm>
          <a:prstGeom prst="line">
            <a:avLst/>
          </a:prstGeom>
          <a:noFill/>
          <a:ln w="38100">
            <a:solidFill>
              <a:srgbClr val="0B64C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9" rIns="91438" bIns="45719"/>
          <a:lstStyle/>
          <a:p>
            <a:endParaRPr lang="en-US" sz="1125">
              <a:latin typeface="Arial"/>
              <a:cs typeface="Arial"/>
            </a:endParaRPr>
          </a:p>
        </p:txBody>
      </p:sp>
      <p:sp>
        <p:nvSpPr>
          <p:cNvPr id="28" name="Text Box 27">
            <a:extLst>
              <a:ext uri="{FF2B5EF4-FFF2-40B4-BE49-F238E27FC236}">
                <a16:creationId xmlns:a16="http://schemas.microsoft.com/office/drawing/2014/main" id="{D8F4062E-340E-A50E-B66A-ACA3F9FD377D}"/>
              </a:ext>
            </a:extLst>
          </p:cNvPr>
          <p:cNvSpPr txBox="1">
            <a:spLocks noChangeArrowheads="1"/>
          </p:cNvSpPr>
          <p:nvPr/>
        </p:nvSpPr>
        <p:spPr bwMode="auto">
          <a:xfrm>
            <a:off x="5951603" y="1224012"/>
            <a:ext cx="1058299" cy="438580"/>
          </a:xfrm>
          <a:prstGeom prst="rect">
            <a:avLst/>
          </a:prstGeom>
          <a:solidFill>
            <a:srgbClr val="CDF5FB"/>
          </a:solidFill>
          <a:ln w="25400">
            <a:solidFill>
              <a:schemeClr val="tx1"/>
            </a:solidFill>
            <a:miter lim="800000"/>
            <a:headEnd/>
            <a:tailEnd/>
          </a:ln>
          <a:effectLst/>
        </p:spPr>
        <p:txBody>
          <a:bodyPr wrap="none" lIns="91438" tIns="45719" rIns="91438" bIns="45719">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pPr eaLnBrk="1" hangingPunct="1"/>
            <a:r>
              <a:rPr lang="en-US" sz="1125" b="1" dirty="0" err="1">
                <a:solidFill>
                  <a:schemeClr val="tx2"/>
                </a:solidFill>
                <a:latin typeface="Arial"/>
                <a:cs typeface="Arial"/>
              </a:rPr>
              <a:t>Isatuximab</a:t>
            </a:r>
            <a:endParaRPr lang="en-US" sz="1125" b="1" dirty="0">
              <a:solidFill>
                <a:schemeClr val="tx2"/>
              </a:solidFill>
              <a:latin typeface="Arial"/>
              <a:cs typeface="Arial"/>
            </a:endParaRPr>
          </a:p>
          <a:p>
            <a:pPr eaLnBrk="1" hangingPunct="1"/>
            <a:r>
              <a:rPr lang="en-US" sz="1125" b="1" dirty="0" err="1">
                <a:solidFill>
                  <a:srgbClr val="800000"/>
                </a:solidFill>
                <a:latin typeface="Arial"/>
                <a:cs typeface="Arial"/>
              </a:rPr>
              <a:t>Belantamab</a:t>
            </a:r>
            <a:r>
              <a:rPr lang="en-US" sz="1125" b="1" dirty="0">
                <a:solidFill>
                  <a:srgbClr val="800000"/>
                </a:solidFill>
                <a:latin typeface="Arial"/>
                <a:cs typeface="Arial"/>
              </a:rPr>
              <a:t>*</a:t>
            </a:r>
          </a:p>
        </p:txBody>
      </p:sp>
      <p:sp>
        <p:nvSpPr>
          <p:cNvPr id="29" name="Line 26">
            <a:extLst>
              <a:ext uri="{FF2B5EF4-FFF2-40B4-BE49-F238E27FC236}">
                <a16:creationId xmlns:a16="http://schemas.microsoft.com/office/drawing/2014/main" id="{83D0E641-6197-545B-6D6E-8F652BBF3199}"/>
              </a:ext>
            </a:extLst>
          </p:cNvPr>
          <p:cNvSpPr>
            <a:spLocks noChangeShapeType="1"/>
          </p:cNvSpPr>
          <p:nvPr/>
        </p:nvSpPr>
        <p:spPr bwMode="auto">
          <a:xfrm>
            <a:off x="7148646" y="2179171"/>
            <a:ext cx="0" cy="342900"/>
          </a:xfrm>
          <a:prstGeom prst="line">
            <a:avLst/>
          </a:prstGeom>
          <a:noFill/>
          <a:ln w="38100">
            <a:solidFill>
              <a:srgbClr val="0B64C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9" rIns="91438" bIns="45719"/>
          <a:lstStyle/>
          <a:p>
            <a:endParaRPr lang="en-US" sz="1125">
              <a:latin typeface="Arial"/>
              <a:cs typeface="Arial"/>
            </a:endParaRPr>
          </a:p>
        </p:txBody>
      </p:sp>
      <p:sp>
        <p:nvSpPr>
          <p:cNvPr id="30" name="Text Box 27">
            <a:extLst>
              <a:ext uri="{FF2B5EF4-FFF2-40B4-BE49-F238E27FC236}">
                <a16:creationId xmlns:a16="http://schemas.microsoft.com/office/drawing/2014/main" id="{ECB60AF6-674F-05CF-0550-1C542621E8BD}"/>
              </a:ext>
            </a:extLst>
          </p:cNvPr>
          <p:cNvSpPr txBox="1">
            <a:spLocks noChangeArrowheads="1"/>
          </p:cNvSpPr>
          <p:nvPr/>
        </p:nvSpPr>
        <p:spPr bwMode="auto">
          <a:xfrm>
            <a:off x="6713598" y="1712917"/>
            <a:ext cx="1146464" cy="611704"/>
          </a:xfrm>
          <a:prstGeom prst="rect">
            <a:avLst/>
          </a:prstGeom>
          <a:solidFill>
            <a:srgbClr val="CDF5FB"/>
          </a:solidFill>
          <a:ln w="25400">
            <a:solidFill>
              <a:schemeClr val="tx1"/>
            </a:solidFill>
            <a:miter lim="800000"/>
            <a:headEnd/>
            <a:tailEnd/>
          </a:ln>
          <a:effectLst/>
        </p:spPr>
        <p:txBody>
          <a:bodyPr wrap="none" lIns="91438" tIns="45719" rIns="91438" bIns="45719">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r>
              <a:rPr lang="en-US" sz="1125" b="1" dirty="0" err="1">
                <a:solidFill>
                  <a:schemeClr val="tx2"/>
                </a:solidFill>
                <a:latin typeface="Arial"/>
                <a:cs typeface="Arial"/>
              </a:rPr>
              <a:t>Idecabtagene</a:t>
            </a:r>
            <a:r>
              <a:rPr lang="en-US" sz="1125" b="1" dirty="0">
                <a:solidFill>
                  <a:schemeClr val="tx2"/>
                </a:solidFill>
                <a:latin typeface="Arial"/>
                <a:cs typeface="Arial"/>
              </a:rPr>
              <a:t> </a:t>
            </a:r>
          </a:p>
          <a:p>
            <a:r>
              <a:rPr lang="en-US" sz="1125" b="1" dirty="0" err="1">
                <a:solidFill>
                  <a:schemeClr val="tx2"/>
                </a:solidFill>
                <a:latin typeface="Arial"/>
                <a:cs typeface="Arial"/>
              </a:rPr>
              <a:t>Vicleucel</a:t>
            </a:r>
            <a:endParaRPr lang="en-US" sz="1125" b="1" dirty="0">
              <a:solidFill>
                <a:schemeClr val="tx2"/>
              </a:solidFill>
              <a:latin typeface="Arial"/>
              <a:cs typeface="Arial"/>
            </a:endParaRPr>
          </a:p>
          <a:p>
            <a:r>
              <a:rPr lang="en-US" sz="1125" b="1" dirty="0" err="1">
                <a:solidFill>
                  <a:srgbClr val="800000"/>
                </a:solidFill>
                <a:latin typeface="Arial"/>
                <a:cs typeface="Arial"/>
              </a:rPr>
              <a:t>Melflufen</a:t>
            </a:r>
            <a:r>
              <a:rPr lang="en-US" sz="1125" b="1" dirty="0">
                <a:solidFill>
                  <a:srgbClr val="800000"/>
                </a:solidFill>
                <a:latin typeface="Arial"/>
                <a:cs typeface="Arial"/>
              </a:rPr>
              <a:t>*</a:t>
            </a:r>
          </a:p>
        </p:txBody>
      </p:sp>
      <p:sp>
        <p:nvSpPr>
          <p:cNvPr id="31" name="Line 26">
            <a:extLst>
              <a:ext uri="{FF2B5EF4-FFF2-40B4-BE49-F238E27FC236}">
                <a16:creationId xmlns:a16="http://schemas.microsoft.com/office/drawing/2014/main" id="{BA3FFD80-B82F-727F-0C95-CC3D85E497C4}"/>
              </a:ext>
            </a:extLst>
          </p:cNvPr>
          <p:cNvSpPr>
            <a:spLocks noChangeShapeType="1"/>
          </p:cNvSpPr>
          <p:nvPr/>
        </p:nvSpPr>
        <p:spPr bwMode="auto">
          <a:xfrm>
            <a:off x="8025279" y="1208993"/>
            <a:ext cx="0" cy="1334125"/>
          </a:xfrm>
          <a:prstGeom prst="line">
            <a:avLst/>
          </a:prstGeom>
          <a:noFill/>
          <a:ln w="38100">
            <a:solidFill>
              <a:srgbClr val="0B64C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9" rIns="91438" bIns="45719"/>
          <a:lstStyle/>
          <a:p>
            <a:endParaRPr lang="en-US" sz="1125">
              <a:latin typeface="Arial"/>
              <a:cs typeface="Arial"/>
            </a:endParaRPr>
          </a:p>
        </p:txBody>
      </p:sp>
      <p:sp>
        <p:nvSpPr>
          <p:cNvPr id="32" name="Text Box 27">
            <a:extLst>
              <a:ext uri="{FF2B5EF4-FFF2-40B4-BE49-F238E27FC236}">
                <a16:creationId xmlns:a16="http://schemas.microsoft.com/office/drawing/2014/main" id="{B99B83EB-875A-0750-FABB-C03F80AC2F6D}"/>
              </a:ext>
            </a:extLst>
          </p:cNvPr>
          <p:cNvSpPr txBox="1">
            <a:spLocks noChangeArrowheads="1"/>
          </p:cNvSpPr>
          <p:nvPr/>
        </p:nvSpPr>
        <p:spPr bwMode="auto">
          <a:xfrm>
            <a:off x="7355763" y="869325"/>
            <a:ext cx="1394930" cy="611704"/>
          </a:xfrm>
          <a:prstGeom prst="rect">
            <a:avLst/>
          </a:prstGeom>
          <a:solidFill>
            <a:srgbClr val="CDF5FB"/>
          </a:solidFill>
          <a:ln w="25400">
            <a:solidFill>
              <a:schemeClr val="tx1"/>
            </a:solidFill>
            <a:miter lim="800000"/>
            <a:headEnd/>
            <a:tailEnd/>
          </a:ln>
          <a:effectLst/>
        </p:spPr>
        <p:txBody>
          <a:bodyPr wrap="none" lIns="91438" tIns="45719" rIns="91438" bIns="45719">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r>
              <a:rPr lang="en-US" sz="1125" b="1" dirty="0" err="1">
                <a:solidFill>
                  <a:schemeClr val="tx2"/>
                </a:solidFill>
                <a:latin typeface="Arial"/>
                <a:cs typeface="Arial"/>
              </a:rPr>
              <a:t>Ciltacabtagene</a:t>
            </a:r>
            <a:r>
              <a:rPr lang="en-US" sz="1125" b="1" dirty="0">
                <a:solidFill>
                  <a:schemeClr val="tx2"/>
                </a:solidFill>
                <a:latin typeface="Arial"/>
                <a:cs typeface="Arial"/>
              </a:rPr>
              <a:t> </a:t>
            </a:r>
          </a:p>
          <a:p>
            <a:r>
              <a:rPr lang="en-US" sz="1125" b="1" dirty="0" err="1">
                <a:solidFill>
                  <a:schemeClr val="tx2"/>
                </a:solidFill>
                <a:latin typeface="Arial"/>
                <a:cs typeface="Arial"/>
              </a:rPr>
              <a:t>Autoleucel</a:t>
            </a:r>
            <a:endParaRPr lang="en-US" sz="1125" b="1" dirty="0">
              <a:solidFill>
                <a:schemeClr val="tx2"/>
              </a:solidFill>
              <a:latin typeface="Arial"/>
              <a:cs typeface="Arial"/>
            </a:endParaRPr>
          </a:p>
          <a:p>
            <a:r>
              <a:rPr lang="en-US" sz="1125" b="1" dirty="0" err="1">
                <a:solidFill>
                  <a:schemeClr val="tx2"/>
                </a:solidFill>
                <a:latin typeface="Arial"/>
                <a:cs typeface="Arial"/>
              </a:rPr>
              <a:t>Teclistamab-cqyv</a:t>
            </a:r>
            <a:endParaRPr lang="en-US" sz="1125" b="1" dirty="0">
              <a:solidFill>
                <a:schemeClr val="tx2"/>
              </a:solidFill>
              <a:latin typeface="Arial"/>
              <a:cs typeface="Arial"/>
            </a:endParaRPr>
          </a:p>
        </p:txBody>
      </p:sp>
      <p:graphicFrame>
        <p:nvGraphicFramePr>
          <p:cNvPr id="33" name="Diagram 32">
            <a:extLst>
              <a:ext uri="{FF2B5EF4-FFF2-40B4-BE49-F238E27FC236}">
                <a16:creationId xmlns:a16="http://schemas.microsoft.com/office/drawing/2014/main" id="{3167B0B7-411C-5FE6-9AF5-37897A677D1B}"/>
              </a:ext>
            </a:extLst>
          </p:cNvPr>
          <p:cNvGraphicFramePr/>
          <p:nvPr/>
        </p:nvGraphicFramePr>
        <p:xfrm>
          <a:off x="212324" y="2831775"/>
          <a:ext cx="3557793" cy="640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4" name="Diagram 33">
            <a:extLst>
              <a:ext uri="{FF2B5EF4-FFF2-40B4-BE49-F238E27FC236}">
                <a16:creationId xmlns:a16="http://schemas.microsoft.com/office/drawing/2014/main" id="{7F5E5554-012B-B370-643B-7C63A01E0834}"/>
              </a:ext>
            </a:extLst>
          </p:cNvPr>
          <p:cNvGraphicFramePr/>
          <p:nvPr/>
        </p:nvGraphicFramePr>
        <p:xfrm>
          <a:off x="3770118" y="3147432"/>
          <a:ext cx="2543409" cy="6404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5" name="Diagram 34">
            <a:extLst>
              <a:ext uri="{FF2B5EF4-FFF2-40B4-BE49-F238E27FC236}">
                <a16:creationId xmlns:a16="http://schemas.microsoft.com/office/drawing/2014/main" id="{44C1EDCE-12A6-1A77-27F7-0BA7C1A57C01}"/>
              </a:ext>
            </a:extLst>
          </p:cNvPr>
          <p:cNvGraphicFramePr/>
          <p:nvPr/>
        </p:nvGraphicFramePr>
        <p:xfrm>
          <a:off x="6389724" y="3607637"/>
          <a:ext cx="2362200" cy="58211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6" name="TextBox 35">
            <a:extLst>
              <a:ext uri="{FF2B5EF4-FFF2-40B4-BE49-F238E27FC236}">
                <a16:creationId xmlns:a16="http://schemas.microsoft.com/office/drawing/2014/main" id="{625AD6EE-8A75-84DA-334E-9291AA6748A8}"/>
              </a:ext>
            </a:extLst>
          </p:cNvPr>
          <p:cNvSpPr txBox="1"/>
          <p:nvPr/>
        </p:nvSpPr>
        <p:spPr>
          <a:xfrm>
            <a:off x="1496196" y="2956493"/>
            <a:ext cx="1295400" cy="276997"/>
          </a:xfrm>
          <a:prstGeom prst="rect">
            <a:avLst/>
          </a:prstGeom>
          <a:noFill/>
        </p:spPr>
        <p:txBody>
          <a:bodyPr wrap="square" lIns="91438" tIns="45719" rIns="91438" bIns="45719" rtlCol="0">
            <a:spAutoFit/>
          </a:bodyPr>
          <a:lstStyle/>
          <a:p>
            <a:r>
              <a:rPr lang="en-US" sz="1200" b="1" dirty="0">
                <a:solidFill>
                  <a:schemeClr val="bg1"/>
                </a:solidFill>
                <a:latin typeface="Arial"/>
                <a:cs typeface="Arial"/>
              </a:rPr>
              <a:t>Doublet</a:t>
            </a:r>
          </a:p>
        </p:txBody>
      </p:sp>
      <p:sp>
        <p:nvSpPr>
          <p:cNvPr id="37" name="TextBox 36">
            <a:extLst>
              <a:ext uri="{FF2B5EF4-FFF2-40B4-BE49-F238E27FC236}">
                <a16:creationId xmlns:a16="http://schemas.microsoft.com/office/drawing/2014/main" id="{892C1307-DE67-EA91-0130-9B02D0584055}"/>
              </a:ext>
            </a:extLst>
          </p:cNvPr>
          <p:cNvSpPr txBox="1"/>
          <p:nvPr/>
        </p:nvSpPr>
        <p:spPr>
          <a:xfrm>
            <a:off x="4560924" y="3302838"/>
            <a:ext cx="1295400" cy="276997"/>
          </a:xfrm>
          <a:prstGeom prst="rect">
            <a:avLst/>
          </a:prstGeom>
          <a:noFill/>
        </p:spPr>
        <p:txBody>
          <a:bodyPr wrap="square" lIns="91438" tIns="45719" rIns="91438" bIns="45719" rtlCol="0">
            <a:spAutoFit/>
          </a:bodyPr>
          <a:lstStyle/>
          <a:p>
            <a:r>
              <a:rPr lang="en-US" sz="1200" b="1" dirty="0">
                <a:solidFill>
                  <a:schemeClr val="bg1"/>
                </a:solidFill>
                <a:latin typeface="Arial"/>
                <a:cs typeface="Arial"/>
              </a:rPr>
              <a:t>Triplet</a:t>
            </a:r>
          </a:p>
        </p:txBody>
      </p:sp>
      <p:sp>
        <p:nvSpPr>
          <p:cNvPr id="38" name="TextBox 37">
            <a:extLst>
              <a:ext uri="{FF2B5EF4-FFF2-40B4-BE49-F238E27FC236}">
                <a16:creationId xmlns:a16="http://schemas.microsoft.com/office/drawing/2014/main" id="{E62B563A-B4D3-B1CF-CB64-6E1E8DE7300D}"/>
              </a:ext>
            </a:extLst>
          </p:cNvPr>
          <p:cNvSpPr txBox="1"/>
          <p:nvPr/>
        </p:nvSpPr>
        <p:spPr>
          <a:xfrm>
            <a:off x="6999324" y="3760039"/>
            <a:ext cx="1295400" cy="276997"/>
          </a:xfrm>
          <a:prstGeom prst="rect">
            <a:avLst/>
          </a:prstGeom>
          <a:noFill/>
        </p:spPr>
        <p:txBody>
          <a:bodyPr wrap="square" lIns="91438" tIns="45719" rIns="91438" bIns="45719" rtlCol="0">
            <a:spAutoFit/>
          </a:bodyPr>
          <a:lstStyle/>
          <a:p>
            <a:r>
              <a:rPr lang="en-US" sz="1200" b="1" dirty="0">
                <a:solidFill>
                  <a:schemeClr val="bg1"/>
                </a:solidFill>
                <a:latin typeface="Arial"/>
                <a:cs typeface="Arial"/>
              </a:rPr>
              <a:t>Quadruplet</a:t>
            </a:r>
          </a:p>
        </p:txBody>
      </p:sp>
      <p:sp>
        <p:nvSpPr>
          <p:cNvPr id="39" name="TextBox 38">
            <a:extLst>
              <a:ext uri="{FF2B5EF4-FFF2-40B4-BE49-F238E27FC236}">
                <a16:creationId xmlns:a16="http://schemas.microsoft.com/office/drawing/2014/main" id="{67CC769A-FCFF-C8E1-B8D6-BD3526C67EC2}"/>
              </a:ext>
            </a:extLst>
          </p:cNvPr>
          <p:cNvSpPr txBox="1"/>
          <p:nvPr/>
        </p:nvSpPr>
        <p:spPr>
          <a:xfrm>
            <a:off x="155859" y="4098708"/>
            <a:ext cx="873953" cy="242372"/>
          </a:xfrm>
          <a:prstGeom prst="rect">
            <a:avLst/>
          </a:prstGeom>
          <a:solidFill>
            <a:schemeClr val="bg1"/>
          </a:solidFill>
        </p:spPr>
        <p:txBody>
          <a:bodyPr wrap="none" lIns="91438" tIns="45719" rIns="91438" bIns="45719" rtlCol="0">
            <a:spAutoFit/>
          </a:bodyPr>
          <a:lstStyle/>
          <a:p>
            <a:r>
              <a:rPr lang="en-US" sz="975" b="1" dirty="0">
                <a:solidFill>
                  <a:srgbClr val="800000"/>
                </a:solidFill>
                <a:latin typeface="Arial"/>
                <a:cs typeface="Arial"/>
              </a:rPr>
              <a:t>*Withdrawn</a:t>
            </a:r>
          </a:p>
        </p:txBody>
      </p:sp>
      <p:sp>
        <p:nvSpPr>
          <p:cNvPr id="40" name="Line 6">
            <a:extLst>
              <a:ext uri="{FF2B5EF4-FFF2-40B4-BE49-F238E27FC236}">
                <a16:creationId xmlns:a16="http://schemas.microsoft.com/office/drawing/2014/main" id="{19D6D42F-766C-4EFA-FAD9-A6E7E2472E5E}"/>
              </a:ext>
            </a:extLst>
          </p:cNvPr>
          <p:cNvSpPr>
            <a:spLocks noChangeShapeType="1"/>
          </p:cNvSpPr>
          <p:nvPr/>
        </p:nvSpPr>
        <p:spPr bwMode="auto">
          <a:xfrm flipV="1">
            <a:off x="241960" y="2508122"/>
            <a:ext cx="8733809" cy="52050"/>
          </a:xfrm>
          <a:prstGeom prst="line">
            <a:avLst/>
          </a:prstGeom>
          <a:noFill/>
          <a:ln w="127000" cmpd="sng">
            <a:solidFill>
              <a:srgbClr val="094E98"/>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9" rIns="91438" bIns="45719"/>
          <a:lstStyle/>
          <a:p>
            <a:endParaRPr lang="en-US" sz="1125">
              <a:latin typeface="Arial"/>
              <a:cs typeface="Arial"/>
            </a:endParaRPr>
          </a:p>
        </p:txBody>
      </p:sp>
      <p:sp>
        <p:nvSpPr>
          <p:cNvPr id="41" name="Text Box 27">
            <a:extLst>
              <a:ext uri="{FF2B5EF4-FFF2-40B4-BE49-F238E27FC236}">
                <a16:creationId xmlns:a16="http://schemas.microsoft.com/office/drawing/2014/main" id="{E604904A-C924-F630-8ABD-11D1737DCFFE}"/>
              </a:ext>
            </a:extLst>
          </p:cNvPr>
          <p:cNvSpPr txBox="1">
            <a:spLocks noChangeArrowheads="1"/>
          </p:cNvSpPr>
          <p:nvPr/>
        </p:nvSpPr>
        <p:spPr bwMode="auto">
          <a:xfrm>
            <a:off x="8067863" y="1650258"/>
            <a:ext cx="1074329" cy="438580"/>
          </a:xfrm>
          <a:prstGeom prst="rect">
            <a:avLst/>
          </a:prstGeom>
          <a:solidFill>
            <a:srgbClr val="CDF5FB"/>
          </a:solidFill>
          <a:ln w="25400">
            <a:solidFill>
              <a:schemeClr val="tx1"/>
            </a:solidFill>
            <a:miter lim="800000"/>
            <a:headEnd/>
            <a:tailEnd/>
          </a:ln>
          <a:effectLst/>
        </p:spPr>
        <p:txBody>
          <a:bodyPr wrap="none" lIns="91438" tIns="45719" rIns="91438" bIns="45719">
            <a:spAutoFit/>
          </a:bodyPr>
          <a:lstStyle>
            <a:lvl1pPr>
              <a:defRPr sz="3200">
                <a:solidFill>
                  <a:schemeClr val="tx1"/>
                </a:solidFill>
                <a:latin typeface="Times New Roman" charset="0"/>
                <a:ea typeface="ＭＳ Ｐゴシック"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6pPr>
            <a:lvl7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7pPr>
            <a:lvl8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8pPr>
            <a:lvl9pPr eaLnBrk="0" fontAlgn="base" hangingPunct="0">
              <a:spcBef>
                <a:spcPct val="20000"/>
              </a:spcBef>
              <a:spcAft>
                <a:spcPct val="0"/>
              </a:spcAft>
              <a:buChar char="»"/>
              <a:defRPr sz="2000">
                <a:solidFill>
                  <a:schemeClr val="tx1"/>
                </a:solidFill>
                <a:latin typeface="Times New Roman" charset="0"/>
                <a:ea typeface="Times New Roman" charset="0"/>
                <a:cs typeface="Times New Roman" charset="0"/>
              </a:defRPr>
            </a:lvl9pPr>
          </a:lstStyle>
          <a:p>
            <a:r>
              <a:rPr lang="en-US" sz="1125" b="1" dirty="0" err="1">
                <a:solidFill>
                  <a:schemeClr val="tx2"/>
                </a:solidFill>
                <a:latin typeface="Arial"/>
                <a:cs typeface="Arial"/>
              </a:rPr>
              <a:t>Talquetamab</a:t>
            </a:r>
            <a:endParaRPr lang="en-US" sz="1125" b="1" dirty="0">
              <a:solidFill>
                <a:schemeClr val="tx2"/>
              </a:solidFill>
              <a:latin typeface="Arial"/>
              <a:cs typeface="Arial"/>
            </a:endParaRPr>
          </a:p>
          <a:p>
            <a:r>
              <a:rPr lang="en-US" sz="1125" b="1" dirty="0" err="1">
                <a:solidFill>
                  <a:schemeClr val="tx2"/>
                </a:solidFill>
                <a:latin typeface="Arial"/>
                <a:cs typeface="Arial"/>
              </a:rPr>
              <a:t>Elranatamab</a:t>
            </a:r>
            <a:endParaRPr lang="en-US" sz="1125" b="1" dirty="0">
              <a:solidFill>
                <a:schemeClr val="tx2"/>
              </a:solidFill>
              <a:latin typeface="Arial"/>
              <a:cs typeface="Arial"/>
            </a:endParaRPr>
          </a:p>
        </p:txBody>
      </p:sp>
      <p:sp>
        <p:nvSpPr>
          <p:cNvPr id="42" name="Line 26">
            <a:extLst>
              <a:ext uri="{FF2B5EF4-FFF2-40B4-BE49-F238E27FC236}">
                <a16:creationId xmlns:a16="http://schemas.microsoft.com/office/drawing/2014/main" id="{10B7ED7A-0B79-A8F8-5E56-0BB7983A636D}"/>
              </a:ext>
            </a:extLst>
          </p:cNvPr>
          <p:cNvSpPr>
            <a:spLocks noChangeShapeType="1"/>
          </p:cNvSpPr>
          <p:nvPr/>
        </p:nvSpPr>
        <p:spPr bwMode="auto">
          <a:xfrm>
            <a:off x="8501781" y="2109189"/>
            <a:ext cx="0" cy="342900"/>
          </a:xfrm>
          <a:prstGeom prst="line">
            <a:avLst/>
          </a:prstGeom>
          <a:noFill/>
          <a:ln w="38100">
            <a:solidFill>
              <a:srgbClr val="0B64C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8" tIns="45719" rIns="91438" bIns="45719"/>
          <a:lstStyle/>
          <a:p>
            <a:endParaRPr lang="en-US" sz="1125">
              <a:latin typeface="Arial"/>
              <a:cs typeface="Arial"/>
            </a:endParaRPr>
          </a:p>
        </p:txBody>
      </p:sp>
    </p:spTree>
    <p:extLst>
      <p:ext uri="{BB962C8B-B14F-4D97-AF65-F5344CB8AC3E}">
        <p14:creationId xmlns:p14="http://schemas.microsoft.com/office/powerpoint/2010/main" val="13708739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404435" y="-244095"/>
            <a:ext cx="8001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2pPr>
            <a:lvl3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3pPr>
            <a:lvl4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4pPr>
            <a:lvl5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5pPr>
            <a:lvl6pPr marL="457200" algn="l" rtl="0" fontAlgn="base">
              <a:spcBef>
                <a:spcPct val="0"/>
              </a:spcBef>
              <a:spcAft>
                <a:spcPct val="0"/>
              </a:spcAft>
              <a:defRPr sz="2400" b="1">
                <a:solidFill>
                  <a:schemeClr val="bg1"/>
                </a:solidFill>
                <a:latin typeface="Arial" pitchFamily="-65" charset="0"/>
              </a:defRPr>
            </a:lvl6pPr>
            <a:lvl7pPr marL="914400" algn="l" rtl="0" fontAlgn="base">
              <a:spcBef>
                <a:spcPct val="0"/>
              </a:spcBef>
              <a:spcAft>
                <a:spcPct val="0"/>
              </a:spcAft>
              <a:defRPr sz="2400" b="1">
                <a:solidFill>
                  <a:schemeClr val="bg1"/>
                </a:solidFill>
                <a:latin typeface="Arial" pitchFamily="-65" charset="0"/>
              </a:defRPr>
            </a:lvl7pPr>
            <a:lvl8pPr marL="1371600" algn="l" rtl="0" fontAlgn="base">
              <a:spcBef>
                <a:spcPct val="0"/>
              </a:spcBef>
              <a:spcAft>
                <a:spcPct val="0"/>
              </a:spcAft>
              <a:defRPr sz="2400" b="1">
                <a:solidFill>
                  <a:schemeClr val="bg1"/>
                </a:solidFill>
                <a:latin typeface="Arial" pitchFamily="-65" charset="0"/>
              </a:defRPr>
            </a:lvl8pPr>
            <a:lvl9pPr marL="1828800" algn="l" rtl="0" fontAlgn="base">
              <a:spcBef>
                <a:spcPct val="0"/>
              </a:spcBef>
              <a:spcAft>
                <a:spcPct val="0"/>
              </a:spcAft>
              <a:defRPr sz="2400" b="1">
                <a:solidFill>
                  <a:schemeClr val="bg1"/>
                </a:solidFill>
                <a:latin typeface="Arial" pitchFamily="-65" charset="0"/>
              </a:defRPr>
            </a:lvl9pPr>
          </a:lstStyle>
          <a:p>
            <a:pPr algn="ctr" eaLnBrk="1" hangingPunct="1"/>
            <a:r>
              <a:rPr lang="en-US" altLang="en-US" dirty="0">
                <a:solidFill>
                  <a:srgbClr val="094E98"/>
                </a:solidFill>
                <a:latin typeface="Arial"/>
                <a:cs typeface="Arial"/>
              </a:rPr>
              <a:t>Survival in Multiple Myeloma</a:t>
            </a:r>
          </a:p>
        </p:txBody>
      </p:sp>
      <p:sp>
        <p:nvSpPr>
          <p:cNvPr id="4" name="TextBox 3"/>
          <p:cNvSpPr txBox="1"/>
          <p:nvPr/>
        </p:nvSpPr>
        <p:spPr>
          <a:xfrm>
            <a:off x="2895600" y="648712"/>
            <a:ext cx="4343400" cy="646331"/>
          </a:xfrm>
          <a:prstGeom prst="rect">
            <a:avLst/>
          </a:prstGeom>
          <a:noFill/>
        </p:spPr>
        <p:txBody>
          <a:bodyPr wrap="square" rtlCol="0">
            <a:spAutoFit/>
          </a:bodyPr>
          <a:lstStyle/>
          <a:p>
            <a:r>
              <a:rPr lang="en-US" sz="1200" b="1" dirty="0">
                <a:latin typeface="Arial"/>
                <a:cs typeface="Arial"/>
              </a:rPr>
              <a:t>5-year relative survival rate: 58% </a:t>
            </a:r>
          </a:p>
          <a:p>
            <a:r>
              <a:rPr lang="en-US" sz="1200" b="1" dirty="0">
                <a:latin typeface="Arial"/>
                <a:cs typeface="Arial"/>
              </a:rPr>
              <a:t>                                                                                  </a:t>
            </a:r>
          </a:p>
          <a:p>
            <a:r>
              <a:rPr lang="en-US" sz="1200" b="1" dirty="0">
                <a:latin typeface="Arial"/>
                <a:cs typeface="Arial"/>
              </a:rPr>
              <a:t>5-Year Relative Survival:  Age &lt;65: 63% | Age </a:t>
            </a:r>
            <a:r>
              <a:rPr lang="en-US" sz="1200" b="1" u="sng" dirty="0">
                <a:latin typeface="Arial"/>
                <a:cs typeface="Arial"/>
              </a:rPr>
              <a:t>&gt;</a:t>
            </a:r>
            <a:r>
              <a:rPr lang="en-US" sz="1200" b="1" dirty="0">
                <a:latin typeface="Arial"/>
                <a:cs typeface="Arial"/>
              </a:rPr>
              <a:t>65: 41%                                                                                                                                                   </a:t>
            </a:r>
          </a:p>
        </p:txBody>
      </p:sp>
      <p:sp>
        <p:nvSpPr>
          <p:cNvPr id="5" name="TextBox 4"/>
          <p:cNvSpPr txBox="1"/>
          <p:nvPr/>
        </p:nvSpPr>
        <p:spPr>
          <a:xfrm>
            <a:off x="5410200" y="3793331"/>
            <a:ext cx="3805198" cy="707886"/>
          </a:xfrm>
          <a:prstGeom prst="rect">
            <a:avLst/>
          </a:prstGeom>
          <a:noFill/>
        </p:spPr>
        <p:txBody>
          <a:bodyPr wrap="none" rtlCol="0">
            <a:spAutoFit/>
          </a:bodyPr>
          <a:lstStyle/>
          <a:p>
            <a:r>
              <a:rPr lang="en-US" sz="1000" dirty="0">
                <a:latin typeface="RIAL"/>
                <a:cs typeface="RIAL"/>
                <a:hlinkClick r:id="rId3"/>
              </a:rPr>
              <a:t>https://www.cancer.net/cancer-types/multiple-myeloma/statistics</a:t>
            </a:r>
            <a:endParaRPr lang="en-US" sz="1000" dirty="0">
              <a:latin typeface="RIAL"/>
              <a:cs typeface="RIAL"/>
            </a:endParaRPr>
          </a:p>
          <a:p>
            <a:r>
              <a:rPr lang="en-US" sz="1000" dirty="0">
                <a:latin typeface="RIAL"/>
                <a:cs typeface="RIAL"/>
              </a:rPr>
              <a:t>SEER Cancer Statistics Review (CSR) 1975-2015</a:t>
            </a:r>
          </a:p>
          <a:p>
            <a:r>
              <a:rPr lang="en-US" sz="1000" dirty="0" err="1">
                <a:latin typeface="RIAL"/>
                <a:cs typeface="RIAL"/>
              </a:rPr>
              <a:t>Nandkumar</a:t>
            </a:r>
            <a:r>
              <a:rPr lang="en-US" sz="1000" dirty="0">
                <a:latin typeface="RIAL"/>
                <a:cs typeface="RIAL"/>
              </a:rPr>
              <a:t> et al, ASH 2020</a:t>
            </a:r>
          </a:p>
          <a:p>
            <a:endParaRPr lang="en-US" sz="1000" dirty="0">
              <a:latin typeface="RIAL"/>
              <a:cs typeface="RIAL"/>
            </a:endParaRPr>
          </a:p>
        </p:txBody>
      </p:sp>
      <p:pic>
        <p:nvPicPr>
          <p:cNvPr id="15" name="Picture 14"/>
          <p:cNvPicPr>
            <a:picLocks noChangeAspect="1"/>
          </p:cNvPicPr>
          <p:nvPr/>
        </p:nvPicPr>
        <p:blipFill rotWithShape="1">
          <a:blip r:embed="rId4"/>
          <a:srcRect/>
          <a:stretch/>
        </p:blipFill>
        <p:spPr>
          <a:xfrm>
            <a:off x="429835" y="1448689"/>
            <a:ext cx="4728236" cy="2649443"/>
          </a:xfrm>
          <a:prstGeom prst="rect">
            <a:avLst/>
          </a:prstGeom>
        </p:spPr>
      </p:pic>
      <p:sp>
        <p:nvSpPr>
          <p:cNvPr id="17" name="TextBox 16"/>
          <p:cNvSpPr txBox="1"/>
          <p:nvPr/>
        </p:nvSpPr>
        <p:spPr>
          <a:xfrm>
            <a:off x="2348674" y="2269332"/>
            <a:ext cx="927926" cy="246221"/>
          </a:xfrm>
          <a:prstGeom prst="rect">
            <a:avLst/>
          </a:prstGeom>
          <a:noFill/>
          <a:ln>
            <a:solidFill>
              <a:schemeClr val="tx2"/>
            </a:solidFill>
          </a:ln>
        </p:spPr>
        <p:txBody>
          <a:bodyPr wrap="square" rtlCol="0">
            <a:spAutoFit/>
          </a:bodyPr>
          <a:lstStyle/>
          <a:p>
            <a:pPr algn="ctr"/>
            <a:r>
              <a:rPr lang="en-US" sz="1000" dirty="0">
                <a:latin typeface="Arial"/>
                <a:cs typeface="Arial"/>
              </a:rPr>
              <a:t>2014-2018</a:t>
            </a:r>
          </a:p>
        </p:txBody>
      </p:sp>
      <p:sp>
        <p:nvSpPr>
          <p:cNvPr id="18" name="TextBox 17"/>
          <p:cNvSpPr txBox="1"/>
          <p:nvPr/>
        </p:nvSpPr>
        <p:spPr>
          <a:xfrm>
            <a:off x="3403688" y="2937511"/>
            <a:ext cx="936785" cy="246221"/>
          </a:xfrm>
          <a:prstGeom prst="rect">
            <a:avLst/>
          </a:prstGeom>
          <a:noFill/>
          <a:ln>
            <a:solidFill>
              <a:schemeClr val="tx2"/>
            </a:solidFill>
          </a:ln>
        </p:spPr>
        <p:txBody>
          <a:bodyPr wrap="square" rtlCol="0">
            <a:spAutoFit/>
          </a:bodyPr>
          <a:lstStyle/>
          <a:p>
            <a:pPr algn="ctr"/>
            <a:r>
              <a:rPr lang="en-US" sz="1000" dirty="0">
                <a:latin typeface="Arial"/>
                <a:cs typeface="Arial"/>
              </a:rPr>
              <a:t>2009-2013</a:t>
            </a:r>
          </a:p>
        </p:txBody>
      </p:sp>
      <p:sp>
        <p:nvSpPr>
          <p:cNvPr id="19" name="TextBox 18"/>
          <p:cNvSpPr txBox="1"/>
          <p:nvPr/>
        </p:nvSpPr>
        <p:spPr>
          <a:xfrm>
            <a:off x="3936261" y="3524344"/>
            <a:ext cx="911632" cy="246221"/>
          </a:xfrm>
          <a:prstGeom prst="rect">
            <a:avLst/>
          </a:prstGeom>
          <a:noFill/>
          <a:ln>
            <a:solidFill>
              <a:schemeClr val="tx2"/>
            </a:solidFill>
          </a:ln>
        </p:spPr>
        <p:txBody>
          <a:bodyPr wrap="square" rtlCol="0">
            <a:spAutoFit/>
          </a:bodyPr>
          <a:lstStyle/>
          <a:p>
            <a:pPr algn="ctr"/>
            <a:r>
              <a:rPr lang="en-US" sz="1000" dirty="0">
                <a:latin typeface="Arial"/>
                <a:cs typeface="Arial"/>
              </a:rPr>
              <a:t>2004-2008</a:t>
            </a:r>
          </a:p>
        </p:txBody>
      </p:sp>
      <p:sp>
        <p:nvSpPr>
          <p:cNvPr id="20" name="TextBox 19"/>
          <p:cNvSpPr txBox="1"/>
          <p:nvPr/>
        </p:nvSpPr>
        <p:spPr>
          <a:xfrm>
            <a:off x="2386775" y="1511873"/>
            <a:ext cx="937139" cy="461665"/>
          </a:xfrm>
          <a:prstGeom prst="rect">
            <a:avLst/>
          </a:prstGeom>
          <a:noFill/>
        </p:spPr>
        <p:txBody>
          <a:bodyPr wrap="square" rtlCol="0">
            <a:spAutoFit/>
          </a:bodyPr>
          <a:lstStyle/>
          <a:p>
            <a:r>
              <a:rPr lang="en-US" sz="1200" dirty="0">
                <a:latin typeface="Arial"/>
                <a:cs typeface="Arial"/>
              </a:rPr>
              <a:t>N=3783</a:t>
            </a:r>
          </a:p>
          <a:p>
            <a:endParaRPr lang="en-US" sz="1200" dirty="0">
              <a:latin typeface="Arial"/>
              <a:cs typeface="Arial"/>
            </a:endParaRPr>
          </a:p>
        </p:txBody>
      </p:sp>
      <p:graphicFrame>
        <p:nvGraphicFramePr>
          <p:cNvPr id="22" name="Group 32">
            <a:extLst>
              <a:ext uri="{FF2B5EF4-FFF2-40B4-BE49-F238E27FC236}">
                <a16:creationId xmlns:a16="http://schemas.microsoft.com/office/drawing/2014/main" id="{F8D185F6-7726-539C-2D42-39D268A8B15E}"/>
              </a:ext>
            </a:extLst>
          </p:cNvPr>
          <p:cNvGraphicFramePr>
            <a:graphicFrameLocks noGrp="1"/>
          </p:cNvGraphicFramePr>
          <p:nvPr/>
        </p:nvGraphicFramePr>
        <p:xfrm>
          <a:off x="5905500" y="1796293"/>
          <a:ext cx="2895600" cy="1525308"/>
        </p:xfrm>
        <a:graphic>
          <a:graphicData uri="http://schemas.openxmlformats.org/drawingml/2006/table">
            <a:tbl>
              <a:tblPr/>
              <a:tblGrid>
                <a:gridCol w="1351427">
                  <a:extLst>
                    <a:ext uri="{9D8B030D-6E8A-4147-A177-3AD203B41FA5}">
                      <a16:colId xmlns:a16="http://schemas.microsoft.com/office/drawing/2014/main" val="20000"/>
                    </a:ext>
                  </a:extLst>
                </a:gridCol>
                <a:gridCol w="858373">
                  <a:extLst>
                    <a:ext uri="{9D8B030D-6E8A-4147-A177-3AD203B41FA5}">
                      <a16:colId xmlns:a16="http://schemas.microsoft.com/office/drawing/2014/main" val="20002"/>
                    </a:ext>
                  </a:extLst>
                </a:gridCol>
                <a:gridCol w="685800">
                  <a:extLst>
                    <a:ext uri="{9D8B030D-6E8A-4147-A177-3AD203B41FA5}">
                      <a16:colId xmlns:a16="http://schemas.microsoft.com/office/drawing/2014/main" val="20001"/>
                    </a:ext>
                  </a:extLst>
                </a:gridCol>
              </a:tblGrid>
              <a:tr h="359959">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000" b="1" i="0" u="none" strike="noStrike" cap="none" normalizeH="0" baseline="0" dirty="0">
                          <a:ln>
                            <a:noFill/>
                          </a:ln>
                          <a:solidFill>
                            <a:schemeClr val="bg1"/>
                          </a:solidFill>
                          <a:effectLst/>
                          <a:latin typeface="Arial"/>
                          <a:cs typeface="Arial"/>
                        </a:rPr>
                        <a:t> Year</a:t>
                      </a:r>
                    </a:p>
                  </a:txBody>
                  <a:tcPr marL="121881" marR="121881" marT="45728" marB="45728"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285087"/>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000" b="1" i="0" u="none" strike="noStrike" cap="none" normalizeH="0" baseline="0" dirty="0">
                          <a:ln>
                            <a:noFill/>
                          </a:ln>
                          <a:solidFill>
                            <a:schemeClr val="bg1"/>
                          </a:solidFill>
                          <a:effectLst/>
                          <a:latin typeface="Arial"/>
                          <a:cs typeface="Arial"/>
                        </a:rPr>
                        <a:t>OS (years)</a:t>
                      </a:r>
                    </a:p>
                  </a:txBody>
                  <a:tcPr marL="121881" marR="121881" marT="45728" marB="45728"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285087"/>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000" b="1" i="1" u="none" strike="noStrike" cap="none" normalizeH="0" baseline="0" dirty="0">
                          <a:ln>
                            <a:noFill/>
                          </a:ln>
                          <a:solidFill>
                            <a:schemeClr val="bg1"/>
                          </a:solidFill>
                          <a:effectLst/>
                          <a:latin typeface="Arial"/>
                          <a:cs typeface="Arial"/>
                        </a:rPr>
                        <a:t>P </a:t>
                      </a:r>
                    </a:p>
                  </a:txBody>
                  <a:tcPr marL="121881" marR="121881" marT="45728" marB="45728"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285087"/>
                    </a:solidFill>
                  </a:tcPr>
                </a:tc>
                <a:extLst>
                  <a:ext uri="{0D108BD9-81ED-4DB2-BD59-A6C34878D82A}">
                    <a16:rowId xmlns:a16="http://schemas.microsoft.com/office/drawing/2014/main" val="10000"/>
                  </a:ext>
                </a:extLst>
              </a:tr>
              <a:tr h="409134">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chemeClr val="tx2"/>
                          </a:solidFill>
                          <a:effectLst/>
                          <a:latin typeface="Arial"/>
                          <a:cs typeface="Arial"/>
                        </a:rPr>
                        <a:t>2014-2018</a:t>
                      </a:r>
                    </a:p>
                  </a:txBody>
                  <a:tcPr marL="121881" marR="121881" marT="45728" marB="45728"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000" b="0" i="0" u="none" strike="noStrike" cap="none" normalizeH="0" baseline="0" dirty="0">
                          <a:ln>
                            <a:noFill/>
                          </a:ln>
                          <a:solidFill>
                            <a:schemeClr val="tx2"/>
                          </a:solidFill>
                          <a:effectLst/>
                          <a:latin typeface="Arial"/>
                          <a:cs typeface="Arial"/>
                        </a:rPr>
                        <a:t>Not reached</a:t>
                      </a:r>
                    </a:p>
                  </a:txBody>
                  <a:tcPr marL="118872" marR="121881" marT="45728" marB="45728"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rowSpan="3">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000" b="0" i="0" u="none" strike="noStrike" cap="none" normalizeH="0" baseline="0" dirty="0">
                        <a:ln>
                          <a:noFill/>
                        </a:ln>
                        <a:solidFill>
                          <a:schemeClr val="tx2"/>
                        </a:solidFill>
                        <a:effectLst/>
                        <a:latin typeface="Arial"/>
                        <a:cs typeface="Arial"/>
                      </a:endParaRPr>
                    </a:p>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000" b="0" i="0" u="none" strike="noStrike" cap="none" normalizeH="0" baseline="0" dirty="0">
                        <a:ln>
                          <a:noFill/>
                        </a:ln>
                        <a:solidFill>
                          <a:schemeClr val="tx2"/>
                        </a:solidFill>
                        <a:effectLst/>
                        <a:latin typeface="Arial"/>
                        <a:cs typeface="Arial"/>
                      </a:endParaRPr>
                    </a:p>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000" b="0" i="0" u="none" strike="noStrike" cap="none" normalizeH="0" baseline="0" dirty="0">
                          <a:ln>
                            <a:noFill/>
                          </a:ln>
                          <a:solidFill>
                            <a:schemeClr val="tx2"/>
                          </a:solidFill>
                          <a:effectLst/>
                          <a:latin typeface="Arial"/>
                          <a:cs typeface="Arial"/>
                        </a:rPr>
                        <a:t>0.0001</a:t>
                      </a:r>
                    </a:p>
                  </a:txBody>
                  <a:tcPr marL="118872" marR="121881" marT="45728" marB="45728"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59959">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000" b="0" i="0" u="none" strike="noStrike" cap="none" normalizeH="0" baseline="0" dirty="0">
                          <a:ln>
                            <a:noFill/>
                          </a:ln>
                          <a:solidFill>
                            <a:schemeClr val="tx2"/>
                          </a:solidFill>
                          <a:effectLst/>
                          <a:latin typeface="Arial"/>
                          <a:cs typeface="Arial"/>
                        </a:rPr>
                        <a:t>2009-2013</a:t>
                      </a:r>
                    </a:p>
                  </a:txBody>
                  <a:tcPr marL="121881" marR="121881" marT="45728" marB="45728"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000" b="0" i="0" u="none" strike="noStrike" cap="none" normalizeH="0" baseline="0" dirty="0">
                          <a:ln>
                            <a:noFill/>
                          </a:ln>
                          <a:solidFill>
                            <a:schemeClr val="tx2"/>
                          </a:solidFill>
                          <a:effectLst/>
                          <a:latin typeface="Arial"/>
                          <a:cs typeface="Arial"/>
                        </a:rPr>
                        <a:t>7.3</a:t>
                      </a:r>
                    </a:p>
                  </a:txBody>
                  <a:tcPr marL="121881" marR="121881" marT="45728" marB="45728"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v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000" b="0" i="0" u="none" strike="noStrike" cap="none" normalizeH="0" baseline="0" dirty="0">
                        <a:ln>
                          <a:noFill/>
                        </a:ln>
                        <a:solidFill>
                          <a:schemeClr val="tx1"/>
                        </a:solidFill>
                        <a:effectLst/>
                        <a:latin typeface="Arial"/>
                        <a:cs typeface="Arial"/>
                      </a:endParaRPr>
                    </a:p>
                  </a:txBody>
                  <a:tcPr marL="121881" marR="121881" marT="45728" marB="45728"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2"/>
                  </a:ext>
                </a:extLst>
              </a:tr>
              <a:tr h="359959">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000" b="0" i="0" u="none" strike="noStrike" cap="none" normalizeH="0" baseline="0" dirty="0">
                          <a:ln>
                            <a:noFill/>
                          </a:ln>
                          <a:solidFill>
                            <a:schemeClr val="tx2"/>
                          </a:solidFill>
                          <a:effectLst/>
                          <a:latin typeface="Arial"/>
                          <a:cs typeface="Arial"/>
                        </a:rPr>
                        <a:t>2004-2008</a:t>
                      </a:r>
                    </a:p>
                  </a:txBody>
                  <a:tcPr marL="121881" marR="121881" marT="45728" marB="45728"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000" b="0" i="0" u="none" strike="noStrike" cap="none" normalizeH="0" baseline="0" dirty="0">
                          <a:ln>
                            <a:noFill/>
                          </a:ln>
                          <a:solidFill>
                            <a:schemeClr val="tx2"/>
                          </a:solidFill>
                          <a:effectLst/>
                          <a:latin typeface="Arial"/>
                          <a:cs typeface="Arial"/>
                        </a:rPr>
                        <a:t>5.5</a:t>
                      </a:r>
                    </a:p>
                  </a:txBody>
                  <a:tcPr marL="121881" marR="121881" marT="45728" marB="45728"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v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000" b="0" i="0" u="none" strike="noStrike" cap="none" normalizeH="0" baseline="0" dirty="0">
                        <a:ln>
                          <a:noFill/>
                        </a:ln>
                        <a:solidFill>
                          <a:schemeClr val="tx1"/>
                        </a:solidFill>
                        <a:effectLst/>
                        <a:latin typeface="Arial"/>
                        <a:cs typeface="Arial"/>
                      </a:endParaRPr>
                    </a:p>
                  </a:txBody>
                  <a:tcPr marL="121881" marR="121881" marT="45728" marB="45728"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781609057"/>
                  </a:ext>
                </a:extLst>
              </a:tr>
            </a:tbl>
          </a:graphicData>
        </a:graphic>
      </p:graphicFrame>
    </p:spTree>
    <p:extLst>
      <p:ext uri="{BB962C8B-B14F-4D97-AF65-F5344CB8AC3E}">
        <p14:creationId xmlns:p14="http://schemas.microsoft.com/office/powerpoint/2010/main" val="37030891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09080" y="-321469"/>
            <a:ext cx="8353921"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2pPr>
            <a:lvl3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3pPr>
            <a:lvl4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4pPr>
            <a:lvl5pPr algn="l" rtl="0" eaLnBrk="0" fontAlgn="base" hangingPunct="0">
              <a:spcBef>
                <a:spcPct val="0"/>
              </a:spcBef>
              <a:spcAft>
                <a:spcPct val="0"/>
              </a:spcAft>
              <a:defRPr sz="2400" b="1">
                <a:solidFill>
                  <a:schemeClr val="bg1"/>
                </a:solidFill>
                <a:latin typeface="Arial" pitchFamily="-65" charset="0"/>
                <a:ea typeface="MS PGothic" pitchFamily="34" charset="-128"/>
                <a:cs typeface="MS PGothic" charset="0"/>
              </a:defRPr>
            </a:lvl5pPr>
            <a:lvl6pPr marL="457200" algn="l" rtl="0" fontAlgn="base">
              <a:spcBef>
                <a:spcPct val="0"/>
              </a:spcBef>
              <a:spcAft>
                <a:spcPct val="0"/>
              </a:spcAft>
              <a:defRPr sz="2400" b="1">
                <a:solidFill>
                  <a:schemeClr val="bg1"/>
                </a:solidFill>
                <a:latin typeface="Arial" pitchFamily="-65" charset="0"/>
              </a:defRPr>
            </a:lvl6pPr>
            <a:lvl7pPr marL="914400" algn="l" rtl="0" fontAlgn="base">
              <a:spcBef>
                <a:spcPct val="0"/>
              </a:spcBef>
              <a:spcAft>
                <a:spcPct val="0"/>
              </a:spcAft>
              <a:defRPr sz="2400" b="1">
                <a:solidFill>
                  <a:schemeClr val="bg1"/>
                </a:solidFill>
                <a:latin typeface="Arial" pitchFamily="-65" charset="0"/>
              </a:defRPr>
            </a:lvl7pPr>
            <a:lvl8pPr marL="1371600" algn="l" rtl="0" fontAlgn="base">
              <a:spcBef>
                <a:spcPct val="0"/>
              </a:spcBef>
              <a:spcAft>
                <a:spcPct val="0"/>
              </a:spcAft>
              <a:defRPr sz="2400" b="1">
                <a:solidFill>
                  <a:schemeClr val="bg1"/>
                </a:solidFill>
                <a:latin typeface="Arial" pitchFamily="-65" charset="0"/>
              </a:defRPr>
            </a:lvl8pPr>
            <a:lvl9pPr marL="1828800" algn="l" rtl="0" fontAlgn="base">
              <a:spcBef>
                <a:spcPct val="0"/>
              </a:spcBef>
              <a:spcAft>
                <a:spcPct val="0"/>
              </a:spcAft>
              <a:defRPr sz="2400" b="1">
                <a:solidFill>
                  <a:schemeClr val="bg1"/>
                </a:solidFill>
                <a:latin typeface="Arial" pitchFamily="-65" charset="0"/>
              </a:defRPr>
            </a:lvl9pPr>
          </a:lstStyle>
          <a:p>
            <a:pPr algn="ctr" eaLnBrk="1" hangingPunct="1"/>
            <a:r>
              <a:rPr lang="en-US" altLang="en-US" sz="1800" dirty="0">
                <a:solidFill>
                  <a:srgbClr val="094E98"/>
                </a:solidFill>
                <a:latin typeface="Arial"/>
                <a:cs typeface="Arial"/>
              </a:rPr>
              <a:t>Use of Combinations of Novel Agents during Induction Improves Survival</a:t>
            </a:r>
          </a:p>
        </p:txBody>
      </p:sp>
      <p:pic>
        <p:nvPicPr>
          <p:cNvPr id="3" name="Picture 2"/>
          <p:cNvPicPr>
            <a:picLocks noChangeAspect="1"/>
          </p:cNvPicPr>
          <p:nvPr/>
        </p:nvPicPr>
        <p:blipFill>
          <a:blip r:embed="rId2"/>
          <a:stretch>
            <a:fillRect/>
          </a:stretch>
        </p:blipFill>
        <p:spPr>
          <a:xfrm>
            <a:off x="609600" y="831352"/>
            <a:ext cx="3860280" cy="3120840"/>
          </a:xfrm>
          <a:prstGeom prst="rect">
            <a:avLst/>
          </a:prstGeom>
          <a:ln>
            <a:solidFill>
              <a:srgbClr val="203864"/>
            </a:solidFill>
          </a:ln>
        </p:spPr>
      </p:pic>
      <p:sp>
        <p:nvSpPr>
          <p:cNvPr id="4" name="TextBox 3"/>
          <p:cNvSpPr txBox="1"/>
          <p:nvPr/>
        </p:nvSpPr>
        <p:spPr>
          <a:xfrm>
            <a:off x="1371601" y="1154133"/>
            <a:ext cx="460655" cy="276999"/>
          </a:xfrm>
          <a:prstGeom prst="rect">
            <a:avLst/>
          </a:prstGeom>
          <a:noFill/>
        </p:spPr>
        <p:txBody>
          <a:bodyPr wrap="square" rtlCol="0">
            <a:spAutoFit/>
          </a:bodyPr>
          <a:lstStyle/>
          <a:p>
            <a:pPr algn="ctr"/>
            <a:r>
              <a:rPr lang="en-US" sz="1200" b="1" dirty="0">
                <a:latin typeface="Arial"/>
                <a:cs typeface="Arial"/>
              </a:rPr>
              <a:t>2</a:t>
            </a:r>
          </a:p>
        </p:txBody>
      </p:sp>
      <p:sp>
        <p:nvSpPr>
          <p:cNvPr id="5" name="TextBox 4"/>
          <p:cNvSpPr txBox="1"/>
          <p:nvPr/>
        </p:nvSpPr>
        <p:spPr>
          <a:xfrm>
            <a:off x="1444346" y="1687533"/>
            <a:ext cx="460655" cy="276999"/>
          </a:xfrm>
          <a:prstGeom prst="rect">
            <a:avLst/>
          </a:prstGeom>
          <a:noFill/>
        </p:spPr>
        <p:txBody>
          <a:bodyPr wrap="square" rtlCol="0">
            <a:spAutoFit/>
          </a:bodyPr>
          <a:lstStyle/>
          <a:p>
            <a:pPr algn="ctr"/>
            <a:r>
              <a:rPr lang="en-US" sz="1200" b="1" dirty="0">
                <a:latin typeface="Arial"/>
                <a:cs typeface="Arial"/>
              </a:rPr>
              <a:t>1</a:t>
            </a:r>
          </a:p>
        </p:txBody>
      </p:sp>
      <p:sp>
        <p:nvSpPr>
          <p:cNvPr id="6" name="TextBox 5"/>
          <p:cNvSpPr txBox="1"/>
          <p:nvPr/>
        </p:nvSpPr>
        <p:spPr>
          <a:xfrm>
            <a:off x="1674673" y="2269512"/>
            <a:ext cx="460655" cy="276999"/>
          </a:xfrm>
          <a:prstGeom prst="rect">
            <a:avLst/>
          </a:prstGeom>
          <a:noFill/>
        </p:spPr>
        <p:txBody>
          <a:bodyPr wrap="square" rtlCol="0">
            <a:spAutoFit/>
          </a:bodyPr>
          <a:lstStyle/>
          <a:p>
            <a:pPr algn="ctr"/>
            <a:r>
              <a:rPr lang="en-US" sz="1200" b="1" dirty="0">
                <a:latin typeface="Arial"/>
                <a:cs typeface="Arial"/>
              </a:rPr>
              <a:t>0</a:t>
            </a:r>
          </a:p>
        </p:txBody>
      </p:sp>
      <p:sp>
        <p:nvSpPr>
          <p:cNvPr id="7" name="TextBox 6"/>
          <p:cNvSpPr txBox="1"/>
          <p:nvPr/>
        </p:nvSpPr>
        <p:spPr>
          <a:xfrm>
            <a:off x="6705600" y="4091782"/>
            <a:ext cx="2501506" cy="246221"/>
          </a:xfrm>
          <a:prstGeom prst="rect">
            <a:avLst/>
          </a:prstGeom>
          <a:noFill/>
        </p:spPr>
        <p:txBody>
          <a:bodyPr wrap="none" rtlCol="0">
            <a:spAutoFit/>
          </a:bodyPr>
          <a:lstStyle/>
          <a:p>
            <a:r>
              <a:rPr lang="is-IS" sz="1000" dirty="0">
                <a:latin typeface="Arial"/>
                <a:cs typeface="Arial"/>
              </a:rPr>
              <a:t>Puertas et al. Cancers 2023, 15(5), 1558</a:t>
            </a:r>
            <a:endParaRPr lang="en-US" sz="1000" dirty="0">
              <a:latin typeface="Arial"/>
              <a:cs typeface="Arial"/>
            </a:endParaRPr>
          </a:p>
        </p:txBody>
      </p:sp>
      <p:sp>
        <p:nvSpPr>
          <p:cNvPr id="8" name="TextBox 7"/>
          <p:cNvSpPr txBox="1"/>
          <p:nvPr/>
        </p:nvSpPr>
        <p:spPr>
          <a:xfrm>
            <a:off x="4572000" y="1964532"/>
            <a:ext cx="4611584" cy="461665"/>
          </a:xfrm>
          <a:prstGeom prst="rect">
            <a:avLst/>
          </a:prstGeom>
          <a:noFill/>
        </p:spPr>
        <p:txBody>
          <a:bodyPr wrap="none" rtlCol="0">
            <a:spAutoFit/>
          </a:bodyPr>
          <a:lstStyle/>
          <a:p>
            <a:r>
              <a:rPr lang="en-US" sz="1200" dirty="0">
                <a:latin typeface="Arial"/>
                <a:cs typeface="Arial"/>
              </a:rPr>
              <a:t>Combinations of at least two novel agents improved response </a:t>
            </a:r>
          </a:p>
          <a:p>
            <a:r>
              <a:rPr lang="en-US" sz="1200" dirty="0">
                <a:latin typeface="Arial"/>
                <a:cs typeface="Arial"/>
              </a:rPr>
              <a:t>rates and overall survival in all patients, including &gt;70-age group </a:t>
            </a:r>
          </a:p>
        </p:txBody>
      </p:sp>
    </p:spTree>
    <p:extLst>
      <p:ext uri="{BB962C8B-B14F-4D97-AF65-F5344CB8AC3E}">
        <p14:creationId xmlns:p14="http://schemas.microsoft.com/office/powerpoint/2010/main" val="7391597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RNRSTYLE" val="Footnote"/>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RNRSTYLE" val="Footnot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RNRSTYLE" val="Footnote"/>
</p:tagLst>
</file>

<file path=ppt/tags/tag15.xml><?xml version="1.0" encoding="utf-8"?>
<p:tagLst xmlns:a="http://schemas.openxmlformats.org/drawingml/2006/main" xmlns:r="http://schemas.openxmlformats.org/officeDocument/2006/relationships" xmlns:p="http://schemas.openxmlformats.org/presentationml/2006/main">
  <p:tag name="RNRSTYLE" val="Footno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IMING" val="|26.1|0.7|0.8"/>
</p:tagLst>
</file>

<file path=ppt/tags/tag5.xml><?xml version="1.0" encoding="utf-8"?>
<p:tagLst xmlns:a="http://schemas.openxmlformats.org/drawingml/2006/main" xmlns:r="http://schemas.openxmlformats.org/officeDocument/2006/relationships" xmlns:p="http://schemas.openxmlformats.org/presentationml/2006/main">
  <p:tag name="TIMING" val="|26.1|0.7|0.8"/>
</p:tagLst>
</file>

<file path=ppt/tags/tag6.xml><?xml version="1.0" encoding="utf-8"?>
<p:tagLst xmlns:a="http://schemas.openxmlformats.org/drawingml/2006/main" xmlns:r="http://schemas.openxmlformats.org/officeDocument/2006/relationships" xmlns:p="http://schemas.openxmlformats.org/presentationml/2006/main">
  <p:tag name="TIMING" val="|26.1|0.7|0.8"/>
</p:tagLst>
</file>

<file path=ppt/tags/tag7.xml><?xml version="1.0" encoding="utf-8"?>
<p:tagLst xmlns:a="http://schemas.openxmlformats.org/drawingml/2006/main" xmlns:r="http://schemas.openxmlformats.org/officeDocument/2006/relationships" xmlns:p="http://schemas.openxmlformats.org/presentationml/2006/main">
  <p:tag name="TIMING" val="|26.1|0.7|0.8"/>
</p:tagLst>
</file>

<file path=ppt/tags/tag8.xml><?xml version="1.0" encoding="utf-8"?>
<p:tagLst xmlns:a="http://schemas.openxmlformats.org/drawingml/2006/main" xmlns:r="http://schemas.openxmlformats.org/officeDocument/2006/relationships" xmlns:p="http://schemas.openxmlformats.org/presentationml/2006/main">
  <p:tag name="RNRSTYLE" val="Footnot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2.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EC0C9A-B742-4687-A9CB-8B149E7DD7A8}">
  <ds:schemaRefs>
    <ds:schemaRef ds:uri="http://schemas.microsoft.com/office/2006/documentManagement/types"/>
    <ds:schemaRef ds:uri="http://schemas.microsoft.com/office/2006/metadata/properties"/>
    <ds:schemaRef ds:uri="5d185315-3185-4f85-882e-9624ef9185a2"/>
    <ds:schemaRef ds:uri="http://purl.org/dc/elements/1.1/"/>
    <ds:schemaRef ds:uri="http://www.w3.org/XML/1998/namespace"/>
    <ds:schemaRef ds:uri="bd2a530d-6ddd-4962-a7b9-5fc3be46eaed"/>
    <ds:schemaRef ds:uri="http://schemas.openxmlformats.org/package/2006/metadata/core-properties"/>
    <ds:schemaRef ds:uri="http://purl.org/dc/dcmitype/"/>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9569</TotalTime>
  <Words>15454</Words>
  <Application>Microsoft Office PowerPoint</Application>
  <PresentationFormat>Custom</PresentationFormat>
  <Paragraphs>3298</Paragraphs>
  <Slides>158</Slides>
  <Notes>53</Notes>
  <HiddenSlides>0</HiddenSlides>
  <MMClips>0</MMClips>
  <ScaleCrop>false</ScaleCrop>
  <HeadingPairs>
    <vt:vector size="6" baseType="variant">
      <vt:variant>
        <vt:lpstr>Fonts Used</vt:lpstr>
      </vt:variant>
      <vt:variant>
        <vt:i4>25</vt:i4>
      </vt:variant>
      <vt:variant>
        <vt:lpstr>Theme</vt:lpstr>
      </vt:variant>
      <vt:variant>
        <vt:i4>4</vt:i4>
      </vt:variant>
      <vt:variant>
        <vt:lpstr>Slide Titles</vt:lpstr>
      </vt:variant>
      <vt:variant>
        <vt:i4>158</vt:i4>
      </vt:variant>
    </vt:vector>
  </HeadingPairs>
  <TitlesOfParts>
    <vt:vector size="187" baseType="lpstr">
      <vt:lpstr>ＭＳ Ｐゴシック</vt:lpstr>
      <vt:lpstr>acumin-pro</vt:lpstr>
      <vt:lpstr>Aptos</vt:lpstr>
      <vt:lpstr>Arial</vt:lpstr>
      <vt:lpstr>Arial Narrow</vt:lpstr>
      <vt:lpstr>Aril</vt:lpstr>
      <vt:lpstr>Avenir Next LT Pro</vt:lpstr>
      <vt:lpstr>Calibri</vt:lpstr>
      <vt:lpstr>Calibri Light</vt:lpstr>
      <vt:lpstr>Cambria</vt:lpstr>
      <vt:lpstr>Cambria Math</vt:lpstr>
      <vt:lpstr>Corporate A Medium</vt:lpstr>
      <vt:lpstr>Corporate S Demi</vt:lpstr>
      <vt:lpstr>ElsevierGulliver</vt:lpstr>
      <vt:lpstr>Geneva</vt:lpstr>
      <vt:lpstr>Georgia</vt:lpstr>
      <vt:lpstr>Gill Sans MT</vt:lpstr>
      <vt:lpstr>Merriweather</vt:lpstr>
      <vt:lpstr>RIAL</vt:lpstr>
      <vt:lpstr>Roboto</vt:lpstr>
      <vt:lpstr>Segoe UI</vt:lpstr>
      <vt:lpstr>Times New Roman</vt:lpstr>
      <vt:lpstr>Trebuchet MS</vt:lpstr>
      <vt:lpstr>ui-sans-serif</vt:lpstr>
      <vt:lpstr>Wingdings</vt:lpstr>
      <vt:lpstr>MLC2015_PPT_Slides</vt:lpstr>
      <vt:lpstr>Custom Design</vt:lpstr>
      <vt:lpstr>Parcel</vt:lpstr>
      <vt:lpstr>Office Theme</vt:lpstr>
      <vt:lpstr>PowerPoint Presentation</vt:lpstr>
      <vt:lpstr>Management of Myelofibrosis</vt:lpstr>
      <vt:lpstr>Myelofibrosis</vt:lpstr>
      <vt:lpstr>Treatment algorithm for myelofibrosis</vt:lpstr>
      <vt:lpstr>Timeline for JAK inhibitor therapy in Myelofibrosis</vt:lpstr>
      <vt:lpstr>SIMPLIFY-1: Momelotinib versus ruxolitinib in JAKi-naïve myelofibrosis patients</vt:lpstr>
      <vt:lpstr>Mechanism of Action - momelotinib</vt:lpstr>
      <vt:lpstr>SIMPLIFY-1: Primary and Secondary Endpoints</vt:lpstr>
      <vt:lpstr>SIMPLIFY-1: Transfusion requirements by week 24</vt:lpstr>
      <vt:lpstr>SIMPLIFY-2: Momelotinib versus BAT in JAKi-pretreated myelofibrosis patients</vt:lpstr>
      <vt:lpstr>Bone marrow fibrosis changes and efficacy outcomes</vt:lpstr>
      <vt:lpstr>SIMPLIFY-1: No association of BM fibrosis changes and outcomes at wk 24</vt:lpstr>
      <vt:lpstr>MOMENTUM: Momelotinib versus Danazol in JAKi-pretreated myelofibrosis with symptomatic anemia</vt:lpstr>
      <vt:lpstr>PowerPoint Presentation</vt:lpstr>
      <vt:lpstr>MOMENTUM: Primary and Secondary Endpoints</vt:lpstr>
      <vt:lpstr>MOMENTUM: Updated results – week 48 and beyond </vt:lpstr>
      <vt:lpstr>MOMENTUM: Primary and Secondary Endpoints</vt:lpstr>
      <vt:lpstr>MOMENTUM: Primary and Secondary Endpoints</vt:lpstr>
      <vt:lpstr>MOMENTUM: Primary and Secondary Endpoints</vt:lpstr>
      <vt:lpstr>PowerPoint Presentation</vt:lpstr>
      <vt:lpstr>PowerPoint Presentation</vt:lpstr>
      <vt:lpstr>Ongoing studies</vt:lpstr>
      <vt:lpstr>XPORT-MF-034: Selinexor + Ruxolitinib in Treatment-Naive MF</vt:lpstr>
      <vt:lpstr>PowerPoint Presentation</vt:lpstr>
      <vt:lpstr>PowerPoint Presentation</vt:lpstr>
      <vt:lpstr>Other ongoing studies</vt:lpstr>
      <vt:lpstr>Conclusions</vt:lpstr>
      <vt:lpstr>Emerging Evidence in The Treatment of Myelodysplastic Syndromes (MDS)</vt:lpstr>
      <vt:lpstr>Myelodysplastic neoplasms (MDS) </vt:lpstr>
      <vt:lpstr>IPSS-M – New Risk model</vt:lpstr>
      <vt:lpstr>Lower Risk MDS </vt:lpstr>
      <vt:lpstr>ISOLATED ANEMIA IN LOWER RISK MDS</vt:lpstr>
      <vt:lpstr>Erythropoiesis-stimulating agents (ESAs)</vt:lpstr>
      <vt:lpstr>Luspatercept</vt:lpstr>
      <vt:lpstr>Luspatercept- MEDALIST trial</vt:lpstr>
      <vt:lpstr>Luspatercept- COMMANDS trial</vt:lpstr>
      <vt:lpstr>Commands- interim analysis</vt:lpstr>
      <vt:lpstr>imetelstat </vt:lpstr>
      <vt:lpstr>imetelstat - IMERGE</vt:lpstr>
      <vt:lpstr>PowerPoint Presentation</vt:lpstr>
      <vt:lpstr>Case presentation: Myelofibrosis</vt:lpstr>
      <vt:lpstr>Case Overview</vt:lpstr>
      <vt:lpstr>Laboratory Work-Up</vt:lpstr>
      <vt:lpstr>Bone Marrow Biopsy</vt:lpstr>
      <vt:lpstr>Imaging studies</vt:lpstr>
      <vt:lpstr>Disease Stratification</vt:lpstr>
      <vt:lpstr>Treatment decision and initiation</vt:lpstr>
      <vt:lpstr>Patient sees you in the office for 2nd opinion</vt:lpstr>
      <vt:lpstr>FDA approved JAK inhibitors for the treatment of Myelofibrosis</vt:lpstr>
      <vt:lpstr>Case Continues</vt:lpstr>
      <vt:lpstr>SIMPLIFY-1</vt:lpstr>
      <vt:lpstr>SIMPLIFY-2</vt:lpstr>
      <vt:lpstr>How would your management change if the patient’s baseline platelet count had been 20K?</vt:lpstr>
      <vt:lpstr>PERSIST-1</vt:lpstr>
      <vt:lpstr>PERSIST-2</vt:lpstr>
      <vt:lpstr>PowerPoint Presentation</vt:lpstr>
      <vt:lpstr>Case Continues</vt:lpstr>
      <vt:lpstr>Allogeneic Transplant for PMF</vt:lpstr>
      <vt:lpstr>Take home points  </vt:lpstr>
      <vt:lpstr>References</vt:lpstr>
      <vt:lpstr>Updates in CLL</vt:lpstr>
      <vt:lpstr>Disclosures</vt:lpstr>
      <vt:lpstr>Objectives</vt:lpstr>
      <vt:lpstr>6-year follow up of CLL-14</vt:lpstr>
      <vt:lpstr>PowerPoint Presentation</vt:lpstr>
      <vt:lpstr>PowerPoint Presentation</vt:lpstr>
      <vt:lpstr>PowerPoint Presentation</vt:lpstr>
      <vt:lpstr>PowerPoint Presentation</vt:lpstr>
      <vt:lpstr>ELEVATE-TN</vt:lpstr>
      <vt:lpstr>Demographics and baseline characteristics</vt:lpstr>
      <vt:lpstr>Median PFS was significantly higher for A-containing arms vs O+Clb</vt:lpstr>
      <vt:lpstr>IGHV status impacts PFS for patients treated with O+Clb, but not with acalabrutinib regimens</vt:lpstr>
      <vt:lpstr>IGHV status impacts PFS for patients treated with O+Clb, but not with acalabrutinib regimens</vt:lpstr>
      <vt:lpstr>IGHV status impacts PFS for patients treated with O+Clb, but not with acalabrutinib regimens</vt:lpstr>
      <vt:lpstr>Median PFS was significantly higher for A-containing arms vs O+Clb in patients with del(17p) and/or TP53m</vt:lpstr>
      <vt:lpstr>How to Choose Between Ven/Obi vs cBTKi in Frontline Treatment of CLL</vt:lpstr>
      <vt:lpstr>Zanubrutinib</vt:lpstr>
      <vt:lpstr>ALPINE (NCT03734016)</vt:lpstr>
      <vt:lpstr>Baseline Characteristics</vt:lpstr>
      <vt:lpstr>Zanubrutinib Sustains PFS Benefit Over Ibrutinib At Extended Follow-up</vt:lpstr>
      <vt:lpstr>Improved PFS Was Demonstrated with Zanubrutinib in Patients with del(17p)/TP53mut</vt:lpstr>
      <vt:lpstr>Atrial Fibrillation </vt:lpstr>
      <vt:lpstr>PowerPoint Presentation</vt:lpstr>
      <vt:lpstr>PowerPoint Presentation</vt:lpstr>
      <vt:lpstr>Baseline Characteristics of Patients with CLL/SLL who Received Prior cBTKi </vt:lpstr>
      <vt:lpstr>PowerPoint Presentation</vt:lpstr>
      <vt:lpstr>PowerPoint Presentation</vt:lpstr>
      <vt:lpstr>TRANSCEND CLL 004: phase 1/2, open-label, multicenter study</vt:lpstr>
      <vt:lpstr>Demographics and baseline characteristics</vt:lpstr>
      <vt:lpstr>Efficacy outcomes: DL2 only</vt:lpstr>
      <vt:lpstr>PowerPoint Presentation</vt:lpstr>
      <vt:lpstr>Safety: full study population (n = 118)</vt:lpstr>
      <vt:lpstr>Current CLL Treatment Landscape</vt:lpstr>
      <vt:lpstr>Updates in Multiple Myeloma: Time to revise Treatment Pathways?</vt:lpstr>
      <vt:lpstr>Disclosure</vt:lpstr>
      <vt:lpstr>PowerPoint Presentation</vt:lpstr>
      <vt:lpstr>Drugs in Multiple Myeloma: A Golden Age</vt:lpstr>
      <vt:lpstr>PowerPoint Presentation</vt:lpstr>
      <vt:lpstr>PowerPoint Presentation</vt:lpstr>
      <vt:lpstr>PowerPoint Presentation</vt:lpstr>
      <vt:lpstr>GRIFFIN Trial: Adding Daratumumab to RVD Backbone Deep responses and high rates of MRD</vt:lpstr>
      <vt:lpstr>IsKia – Phase 3 of KRd +/- isatuximab</vt:lpstr>
      <vt:lpstr>PERSEUS: D-VRd + D-R vs. VRd + R Improved PFS and higher MRD negativity rates</vt:lpstr>
      <vt:lpstr>D-VRd + D-R vs. VRd + R Twice as many with MRD negativity at 10-6 Benefit seen across all sub-groups</vt:lpstr>
      <vt:lpstr>D-VRd + D-R vs. VRd + R PFS by MRD status High-Risk Patients did well but did not maintain MRDneg status </vt:lpstr>
      <vt:lpstr>Take Home Points</vt:lpstr>
      <vt:lpstr>IMROZ: Isatuximab-VRd + Isa-Rd vs. VRd + Rd For Transplant Ineligible Patients   </vt:lpstr>
      <vt:lpstr>PowerPoint Presentation</vt:lpstr>
      <vt:lpstr>PowerPoint Presentation</vt:lpstr>
      <vt:lpstr>Take Home Points</vt:lpstr>
      <vt:lpstr>PowerPoint Presentation</vt:lpstr>
      <vt:lpstr>A B C of Immunotherapy in Multiple Myeloma</vt:lpstr>
      <vt:lpstr>Life of an Antibody-Drug Conjugate and its Rebirth in MM</vt:lpstr>
      <vt:lpstr>PowerPoint Presentation</vt:lpstr>
      <vt:lpstr>PowerPoint Presentation</vt:lpstr>
      <vt:lpstr>Take Home Points</vt:lpstr>
      <vt:lpstr>Impact of Extramedullary Multiple Myeloma on Outcomes with Idecabtagene vicleucel</vt:lpstr>
      <vt:lpstr>RedirecTT-1: Phase 1b trial Dual Targeting via Teclistamab + Talquetamab </vt:lpstr>
      <vt:lpstr>PowerPoint Presentation</vt:lpstr>
      <vt:lpstr>RedirecTT-1: Safety and Efficacy </vt:lpstr>
      <vt:lpstr>Thank you</vt:lpstr>
      <vt:lpstr>PowerPoint Presentation</vt:lpstr>
      <vt:lpstr>Newly diagnosed MM cases</vt:lpstr>
      <vt:lpstr>Patient #1 G.A.</vt:lpstr>
      <vt:lpstr>Patient #1 G.A.</vt:lpstr>
      <vt:lpstr>Patient #1 G.A.</vt:lpstr>
      <vt:lpstr>Extramedullary Multiple Myeloma (EMM)</vt:lpstr>
      <vt:lpstr>EMM</vt:lpstr>
      <vt:lpstr>EMM</vt:lpstr>
      <vt:lpstr>Patient #2 L.S.</vt:lpstr>
      <vt:lpstr>Patient #2 L.S.</vt:lpstr>
      <vt:lpstr>Patient #2 L.S.</vt:lpstr>
      <vt:lpstr>Patient #2 L.S.</vt:lpstr>
      <vt:lpstr>Treatment for tiNDMM </vt:lpstr>
      <vt:lpstr>Treatment for tiNDMM </vt:lpstr>
      <vt:lpstr>PowerPoint Presentation</vt:lpstr>
      <vt:lpstr>How to treat CLL</vt:lpstr>
      <vt:lpstr>Case 1</vt:lpstr>
      <vt:lpstr>How would you treat this patient after chemo-immuno and BCL2i?</vt:lpstr>
      <vt:lpstr>APLINE Study Extended Follow Up:  Zanubrutinib is superior to Ibrutinib </vt:lpstr>
      <vt:lpstr>Zanubrutinib is superior to Ibrutinib in patients with del(17p) or TP53 mutation</vt:lpstr>
      <vt:lpstr>What about Acalabrutinib?</vt:lpstr>
      <vt:lpstr>HTN is more common with Zanubrutinib</vt:lpstr>
      <vt:lpstr>Case 1 Continued:</vt:lpstr>
      <vt:lpstr>Case 1 Take Aways</vt:lpstr>
      <vt:lpstr>Case 2:</vt:lpstr>
      <vt:lpstr>Which of the following treatment options would you choose for this patient previously treated with a BTKi and BCL2i?</vt:lpstr>
      <vt:lpstr>Double Refractory CLL</vt:lpstr>
      <vt:lpstr>Case 2</vt:lpstr>
      <vt:lpstr>CAR-T approval for CLL</vt:lpstr>
      <vt:lpstr>Who is the ideal candidate for CAR-T?</vt:lpstr>
      <vt:lpstr>Case 2 Take Aways</vt:lpstr>
      <vt:lpstr>Case 3</vt:lpstr>
      <vt:lpstr>How would you treat this double refractory patient with a C418S ∆ ?</vt:lpstr>
      <vt:lpstr>Pirtobrutinib approval for CLL</vt:lpstr>
      <vt:lpstr>CAR-T vs Pirtobrutinib?</vt:lpstr>
      <vt:lpstr>Case 3 Take aways</vt:lpstr>
      <vt:lpstr>Questions?</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Ashley Greer</cp:lastModifiedBy>
  <cp:revision>213</cp:revision>
  <dcterms:modified xsi:type="dcterms:W3CDTF">2024-06-19T20:34:13Z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